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7" r:id="rId12"/>
    <p:sldId id="284" r:id="rId13"/>
    <p:sldId id="280" r:id="rId14"/>
    <p:sldId id="277" r:id="rId15"/>
    <p:sldId id="270" r:id="rId16"/>
    <p:sldId id="271" r:id="rId17"/>
    <p:sldId id="272" r:id="rId18"/>
    <p:sldId id="273" r:id="rId19"/>
    <p:sldId id="278" r:id="rId20"/>
    <p:sldId id="279" r:id="rId21"/>
    <p:sldId id="281" r:id="rId22"/>
    <p:sldId id="282" r:id="rId23"/>
    <p:sldId id="283" r:id="rId24"/>
    <p:sldId id="276" r:id="rId25"/>
    <p:sldId id="274"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6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80719" autoAdjust="0"/>
  </p:normalViewPr>
  <p:slideViewPr>
    <p:cSldViewPr>
      <p:cViewPr>
        <p:scale>
          <a:sx n="90" d="100"/>
          <a:sy n="90" d="100"/>
        </p:scale>
        <p:origin x="-816" y="-36"/>
      </p:cViewPr>
      <p:guideLst>
        <p:guide orient="horz" pos="2160"/>
        <p:guide pos="2880"/>
      </p:guideLst>
    </p:cSldViewPr>
  </p:slideViewPr>
  <p:notesTextViewPr>
    <p:cViewPr>
      <p:scale>
        <a:sx n="100" d="100"/>
        <a:sy n="100" d="100"/>
      </p:scale>
      <p:origin x="0" y="1002"/>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38BF94-F32E-44F2-9211-2B1F8982F5EA}" type="datetimeFigureOut">
              <a:rPr lang="es-ES" smtClean="0"/>
              <a:t>29/01/2017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B2E746-AD82-4D92-BBDE-1E80D42CE197}" type="slidenum">
              <a:rPr lang="es-ES" smtClean="0"/>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32AFD-1E26-40A8-A133-002A4EBDCBF2}" type="datetimeFigureOut">
              <a:rPr lang="es-ES" smtClean="0"/>
              <a:pPr/>
              <a:t>29/01/2017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7A201-E2EB-4466-BC84-0D6657CB83B5}" type="slidenum">
              <a:rPr lang="es-ES" smtClean="0"/>
              <a:pPr/>
              <a:t>‹Nº›</a:t>
            </a:fld>
            <a:endParaRPr lang="es-ES"/>
          </a:p>
        </p:txBody>
      </p:sp>
    </p:spTree>
    <p:extLst>
      <p:ext uri="{BB962C8B-B14F-4D97-AF65-F5344CB8AC3E}">
        <p14:creationId xmlns:p14="http://schemas.microsoft.com/office/powerpoint/2010/main" xmlns="" val="81441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vimeo.com/5306480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ciencedirect.com/science/article/pii/S1198743X16306346"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sciencedirect.com/science/journal/1198743X/22/supp/S5" TargetMode="External"/><Relationship Id="rId4" Type="http://schemas.openxmlformats.org/officeDocument/2006/relationships/hyperlink" Target="http://www.sciencedirect.com/science/journal/1198743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bi.nlm.nih.gov/pubmed/27889034"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cbi.nlm.nih.gov/pubmed/?term=Palefsky%20JM%5bAuthor%5d&amp;cauthor=true&amp;cauthor_uid=27889034" TargetMode="External"/><Relationship Id="rId5" Type="http://schemas.openxmlformats.org/officeDocument/2006/relationships/hyperlink" Target="https://www.ncbi.nlm.nih.gov/pubmed/?term=Sparano%20J%5bAuthor%5d&amp;cauthor=true&amp;cauthor_uid=27889034" TargetMode="External"/><Relationship Id="rId4" Type="http://schemas.openxmlformats.org/officeDocument/2006/relationships/hyperlink" Target="https://www.ncbi.nlm.nih.gov/pubmed/?term=Wang%20CJ%5bAuthor%5d&amp;cauthor=true&amp;cauthor_uid=2788903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Para</a:t>
            </a:r>
            <a:r>
              <a:rPr lang="es-ES" baseline="0" dirty="0" smtClean="0"/>
              <a:t> entender la vacuna debemos entender la enfermedad:</a:t>
            </a:r>
          </a:p>
          <a:p>
            <a:endParaRPr lang="es-ES" dirty="0" smtClean="0"/>
          </a:p>
          <a:p>
            <a:r>
              <a:rPr lang="es-ES" dirty="0" smtClean="0"/>
              <a:t>1.- La infección por VPH está ampliamente distribuida en la población general, siendo la infección de transmisión sexual la más frecuente. Se estima que más del 70% de las personas sexualmente activas tendrán contacto con el virus en algún momento de la vida8 . </a:t>
            </a:r>
          </a:p>
          <a:p>
            <a:r>
              <a:rPr lang="es-ES" dirty="0" smtClean="0"/>
              <a:t>2.-La Fig. 3 esquematiza el modelo actual de la historia natural de la infección por VPH y el CCU. La mujer adquiere la infección a través de relaciones sexuales con parejas infectadas, por lo que la frecuencia de esta infección presenta un pico en la edad de inicio de la actividad sexual (15-25 años).</a:t>
            </a:r>
          </a:p>
          <a:p>
            <a:r>
              <a:rPr lang="es-ES" dirty="0" smtClean="0"/>
              <a:t>-- Más del 80% de estas infecciones (aun las producidas por los VPH-AR, con o sin anomalías citológicas), son transitorias, es decir que son controladas por el sistema inmune y se hacen indetectables en aproximadamente 1-2 años9, 20, 21. Durante la infección productiva, en las células cervicales pueden observarse cambios morfológicos benignos inducidos por el virus, que se asocian con CIN 1 o LSIL. </a:t>
            </a:r>
          </a:p>
          <a:p>
            <a:r>
              <a:rPr lang="es-ES" dirty="0" smtClean="0"/>
              <a:t>--Por otro lado, existe un grupo minoritario (menos del 20%, aunque numéricamente importante dada la alta circulación viral) de infecciones producidas por tipos de VPH-AR que persisten; éstas son las infecciones que concentran el foco de la atención, ya que tienen una mayor probabilidad de avanzar a CIN2/3. </a:t>
            </a:r>
          </a:p>
          <a:p>
            <a:r>
              <a:rPr lang="es-ES" dirty="0" smtClean="0"/>
              <a:t>---Se estima que el tiempo necesario para progresar a la malignidad, en caso de permanecer sin tratamiento, es de varios años. El pico de incidencia de las lesiones precancerosas ocurre aproximadamente a los 30-40 años y el del CCU cerca de una década después. Por esta razón, los programas de tamizaje están dirigidos a mujeres a partir de los 25- 30 años, con el fin de identificar aquéllas portadoras de lesiones precursoras9, 10, 20, 21</a:t>
            </a:r>
            <a:endParaRPr lang="es-ES" dirty="0"/>
          </a:p>
        </p:txBody>
      </p:sp>
      <p:sp>
        <p:nvSpPr>
          <p:cNvPr id="4" name="3 Marcador de número de diapositiva"/>
          <p:cNvSpPr>
            <a:spLocks noGrp="1"/>
          </p:cNvSpPr>
          <p:nvPr>
            <p:ph type="sldNum" sz="quarter" idx="10"/>
          </p:nvPr>
        </p:nvSpPr>
        <p:spPr/>
        <p:txBody>
          <a:bodyPr/>
          <a:lstStyle/>
          <a:p>
            <a:pPr>
              <a:defRPr/>
            </a:pPr>
            <a:fld id="{7C76800D-8649-4BF8-8329-EF7B0BD1D0E3}" type="slidenum">
              <a:rPr lang="es-ES" smtClean="0"/>
              <a:pPr>
                <a:defRPr/>
              </a:pPr>
              <a:t>3</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Women aged 18–65 years were recruited. The present study included 3,261 women. </a:t>
            </a:r>
            <a:endParaRPr lang="es-ES" dirty="0"/>
          </a:p>
          <a:p>
            <a:r>
              <a:rPr lang="en-US" dirty="0"/>
              <a:t>Liquid-based cervical samples were collected and analyzed for cytology, HPV detection, and genotyping</a:t>
            </a:r>
          </a:p>
          <a:p>
            <a:r>
              <a:rPr lang="en-US" dirty="0"/>
              <a:t>Prevalence estimates were age-standardized using 2001 Spanish census data. </a:t>
            </a:r>
          </a:p>
          <a:p>
            <a:r>
              <a:rPr lang="en-US" dirty="0"/>
              <a:t>HPV prevalence was 14.3% among women aged 18–65 years, and 28.8% among women aged 18–25 years. </a:t>
            </a:r>
          </a:p>
          <a:p>
            <a:r>
              <a:rPr lang="en-US" dirty="0"/>
              <a:t>High-risk HPV types were detected in 12.2%  (84.0% infections of HPV-positive samples). </a:t>
            </a:r>
          </a:p>
          <a:p>
            <a:r>
              <a:rPr lang="en-US" dirty="0"/>
              <a:t>Multiple infections were present in 4.1% of HPV-tested women (25.0% of HPV-positive samples). </a:t>
            </a:r>
          </a:p>
          <a:p>
            <a:r>
              <a:rPr lang="en-US" dirty="0"/>
              <a:t>The most common high-risk HPV-types among HPV-tested women were 16 (2.9%), 52 (1.8%), 51 (1.6%), 31 (1.3%), and 66 (1.2%). </a:t>
            </a:r>
          </a:p>
        </p:txBody>
      </p:sp>
      <p:sp>
        <p:nvSpPr>
          <p:cNvPr id="4" name="3 Marcador de número de diapositiva"/>
          <p:cNvSpPr>
            <a:spLocks noGrp="1"/>
          </p:cNvSpPr>
          <p:nvPr>
            <p:ph type="sldNum" sz="quarter" idx="10"/>
          </p:nvPr>
        </p:nvSpPr>
        <p:spPr/>
        <p:txBody>
          <a:bodyPr/>
          <a:lstStyle/>
          <a:p>
            <a:fld id="{95C7A201-E2EB-4466-BC84-0D6657CB83B5}" type="slidenum">
              <a:rPr lang="es-ES" smtClean="0"/>
              <a:pPr/>
              <a:t>24</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Aquest</a:t>
            </a:r>
            <a:r>
              <a:rPr lang="en-US" dirty="0"/>
              <a:t> </a:t>
            </a:r>
            <a:r>
              <a:rPr lang="en-US" dirty="0" err="1"/>
              <a:t>volia</a:t>
            </a:r>
            <a:r>
              <a:rPr lang="en-US" dirty="0"/>
              <a:t> </a:t>
            </a:r>
            <a:r>
              <a:rPr lang="en-US" dirty="0" err="1"/>
              <a:t>esser</a:t>
            </a:r>
            <a:r>
              <a:rPr lang="en-US" dirty="0"/>
              <a:t> el </a:t>
            </a:r>
            <a:r>
              <a:rPr lang="en-US" dirty="0" err="1"/>
              <a:t>nostre</a:t>
            </a:r>
            <a:r>
              <a:rPr lang="en-US" dirty="0"/>
              <a:t> petit </a:t>
            </a:r>
            <a:r>
              <a:rPr lang="en-US" dirty="0" err="1"/>
              <a:t>homenatge</a:t>
            </a:r>
            <a:r>
              <a:rPr lang="en-US" dirty="0"/>
              <a:t> al </a:t>
            </a:r>
            <a:r>
              <a:rPr lang="en-US" dirty="0" err="1"/>
              <a:t>nostre</a:t>
            </a:r>
            <a:r>
              <a:rPr lang="en-US" dirty="0"/>
              <a:t> </a:t>
            </a:r>
            <a:r>
              <a:rPr lang="en-US" dirty="0" err="1"/>
              <a:t>mestre</a:t>
            </a:r>
            <a:r>
              <a:rPr lang="en-US" dirty="0"/>
              <a:t>, </a:t>
            </a:r>
            <a:r>
              <a:rPr lang="en-US" dirty="0" err="1"/>
              <a:t>amic</a:t>
            </a:r>
            <a:r>
              <a:rPr lang="en-US" dirty="0"/>
              <a:t> I company el Dr</a:t>
            </a:r>
            <a:r>
              <a:rPr lang="en-US" baseline="0" dirty="0"/>
              <a:t> Xavier </a:t>
            </a:r>
            <a:r>
              <a:rPr lang="en-US" baseline="0" dirty="0" err="1"/>
              <a:t>Castellsagué</a:t>
            </a:r>
            <a:r>
              <a:rPr lang="en-US" baseline="0" dirty="0"/>
              <a:t> </a:t>
            </a:r>
            <a:r>
              <a:rPr lang="en-US" baseline="0" dirty="0" err="1"/>
              <a:t>que</a:t>
            </a:r>
            <a:r>
              <a:rPr lang="en-US" baseline="0" dirty="0"/>
              <a:t> </a:t>
            </a:r>
            <a:r>
              <a:rPr lang="en-US" baseline="0" dirty="0" err="1"/>
              <a:t>malhauradament</a:t>
            </a:r>
            <a:r>
              <a:rPr lang="en-US" baseline="0" dirty="0"/>
              <a:t> </a:t>
            </a:r>
            <a:r>
              <a:rPr lang="en-US" baseline="0" dirty="0" err="1"/>
              <a:t>ens</a:t>
            </a:r>
            <a:r>
              <a:rPr lang="en-US" baseline="0" dirty="0"/>
              <a:t> ha </a:t>
            </a:r>
            <a:r>
              <a:rPr lang="en-US" baseline="0" dirty="0" err="1"/>
              <a:t>deixat</a:t>
            </a:r>
            <a:r>
              <a:rPr lang="en-US" baseline="0" dirty="0"/>
              <a:t> tan </a:t>
            </a:r>
            <a:r>
              <a:rPr lang="en-US" baseline="0" dirty="0" err="1"/>
              <a:t>jove</a:t>
            </a:r>
            <a:r>
              <a:rPr lang="en-US" baseline="0" dirty="0"/>
              <a:t> I a qui li </a:t>
            </a:r>
            <a:r>
              <a:rPr lang="en-US" baseline="0" dirty="0" err="1"/>
              <a:t>agraïm</a:t>
            </a:r>
            <a:r>
              <a:rPr lang="en-US" baseline="0" dirty="0"/>
              <a:t> </a:t>
            </a:r>
            <a:r>
              <a:rPr lang="en-US" baseline="0" dirty="0" err="1"/>
              <a:t>anys</a:t>
            </a:r>
            <a:r>
              <a:rPr lang="en-US" baseline="0" dirty="0"/>
              <a:t> de </a:t>
            </a:r>
            <a:r>
              <a:rPr lang="en-US" baseline="0" dirty="0" err="1"/>
              <a:t>ciencia</a:t>
            </a:r>
            <a:r>
              <a:rPr lang="en-US" baseline="0" dirty="0"/>
              <a:t> I </a:t>
            </a:r>
            <a:r>
              <a:rPr lang="en-US" baseline="0" dirty="0" err="1"/>
              <a:t>dedicació</a:t>
            </a:r>
            <a:r>
              <a:rPr lang="en-US" baseline="0" dirty="0"/>
              <a:t> a </a:t>
            </a:r>
            <a:r>
              <a:rPr lang="en-US" baseline="0" dirty="0" err="1"/>
              <a:t>aquestes</a:t>
            </a:r>
            <a:r>
              <a:rPr lang="en-US" baseline="0" dirty="0"/>
              <a:t> </a:t>
            </a:r>
            <a:r>
              <a:rPr lang="en-US" baseline="0" dirty="0" err="1"/>
              <a:t>malalties</a:t>
            </a:r>
            <a:r>
              <a:rPr lang="en-US" baseline="0" dirty="0"/>
              <a:t>.</a:t>
            </a:r>
          </a:p>
          <a:p>
            <a:r>
              <a:rPr lang="it-IT" sz="1200" b="0" i="0" kern="1200" dirty="0">
                <a:solidFill>
                  <a:schemeClr val="tx1"/>
                </a:solidFill>
                <a:effectLst/>
                <a:latin typeface="+mn-lt"/>
                <a:ea typeface="+mn-ea"/>
                <a:cs typeface="+mn-cs"/>
              </a:rPr>
              <a:t>Si, dinem al voltant clinic i treballem a primera hora i a descansar doreta!</a:t>
            </a:r>
          </a:p>
          <a:p>
            <a:r>
              <a:rPr lang="it-IT" sz="1200" b="0" i="0" kern="1200" dirty="0">
                <a:solidFill>
                  <a:schemeClr val="tx1"/>
                </a:solidFill>
                <a:effectLst/>
                <a:latin typeface="+mn-lt"/>
                <a:ea typeface="+mn-ea"/>
                <a:cs typeface="+mn-cs"/>
              </a:rPr>
              <a:t>No tinc ppt però hi ha el video penjat a la camfic</a:t>
            </a:r>
          </a:p>
          <a:p>
            <a:r>
              <a:rPr lang="it-IT" sz="1200" b="0" i="0" u="sng" kern="1200" dirty="0">
                <a:solidFill>
                  <a:schemeClr val="tx1"/>
                </a:solidFill>
                <a:effectLst/>
                <a:latin typeface="+mn-lt"/>
                <a:ea typeface="+mn-ea"/>
                <a:cs typeface="+mn-cs"/>
                <a:hlinkClick r:id="rId3"/>
              </a:rPr>
              <a:t>https://vimeo.com/53064806</a:t>
            </a:r>
            <a:endParaRPr lang="it-IT"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3 Marcador de número de diapositiva"/>
          <p:cNvSpPr>
            <a:spLocks noGrp="1"/>
          </p:cNvSpPr>
          <p:nvPr>
            <p:ph type="sldNum" sz="quarter" idx="10"/>
          </p:nvPr>
        </p:nvSpPr>
        <p:spPr/>
        <p:txBody>
          <a:bodyPr/>
          <a:lstStyle/>
          <a:p>
            <a:fld id="{95C7A201-E2EB-4466-BC84-0D6657CB83B5}" type="slidenum">
              <a:rPr lang="es-ES" smtClean="0"/>
              <a:pPr/>
              <a:t>25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95C7A201-E2EB-4466-BC84-0D6657CB83B5}" type="slidenum">
              <a:rPr lang="es-ES" smtClean="0"/>
              <a:pPr/>
              <a:t>5</a:t>
            </a:fld>
            <a:endParaRPr lang="es-ES"/>
          </a:p>
        </p:txBody>
      </p:sp>
    </p:spTree>
    <p:extLst>
      <p:ext uri="{BB962C8B-B14F-4D97-AF65-F5344CB8AC3E}">
        <p14:creationId xmlns:p14="http://schemas.microsoft.com/office/powerpoint/2010/main" xmlns="" val="250873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fontAlgn="base"/>
            <a:r>
              <a:rPr lang="ca-ES" dirty="0" smtClean="0"/>
              <a:t>-No esta </a:t>
            </a:r>
            <a:r>
              <a:rPr lang="ca-ES" dirty="0" err="1" smtClean="0"/>
              <a:t>fuera</a:t>
            </a:r>
            <a:r>
              <a:rPr lang="ca-ES" dirty="0" smtClean="0"/>
              <a:t> de </a:t>
            </a:r>
            <a:r>
              <a:rPr lang="ca-ES" dirty="0" err="1" smtClean="0"/>
              <a:t>ficha</a:t>
            </a:r>
            <a:r>
              <a:rPr lang="ca-ES" dirty="0" smtClean="0"/>
              <a:t> </a:t>
            </a:r>
            <a:r>
              <a:rPr lang="ca-ES" dirty="0" err="1" smtClean="0"/>
              <a:t>técnica</a:t>
            </a:r>
            <a:r>
              <a:rPr lang="ca-ES" dirty="0" smtClean="0"/>
              <a:t>: La</a:t>
            </a:r>
            <a:r>
              <a:rPr lang="ca-ES" baseline="0" dirty="0" smtClean="0"/>
              <a:t> vacuna </a:t>
            </a:r>
            <a:r>
              <a:rPr lang="ca-ES" baseline="0" dirty="0" err="1" smtClean="0"/>
              <a:t>está</a:t>
            </a:r>
            <a:r>
              <a:rPr lang="ca-ES" baseline="0" dirty="0" smtClean="0"/>
              <a:t> indicada A PARTIR DE LOS 9a. Se han </a:t>
            </a:r>
            <a:r>
              <a:rPr lang="ca-ES" baseline="0" dirty="0" err="1" smtClean="0"/>
              <a:t>demostrado</a:t>
            </a:r>
            <a:r>
              <a:rPr lang="ca-ES" baseline="0" dirty="0" smtClean="0"/>
              <a:t> </a:t>
            </a:r>
            <a:r>
              <a:rPr lang="ca-ES" baseline="0" dirty="0" err="1" smtClean="0"/>
              <a:t>beneficios</a:t>
            </a:r>
            <a:r>
              <a:rPr lang="ca-ES" baseline="0" dirty="0" smtClean="0"/>
              <a:t> </a:t>
            </a:r>
            <a:r>
              <a:rPr lang="ca-ES" baseline="0" dirty="0" err="1" smtClean="0"/>
              <a:t>hasta</a:t>
            </a:r>
            <a:r>
              <a:rPr lang="ca-ES" baseline="0" dirty="0" smtClean="0"/>
              <a:t> los 45 </a:t>
            </a:r>
            <a:r>
              <a:rPr lang="ca-ES" baseline="0" dirty="0" err="1" smtClean="0"/>
              <a:t>años</a:t>
            </a:r>
            <a:r>
              <a:rPr lang="ca-ES" baseline="0" dirty="0" smtClean="0"/>
              <a:t>. </a:t>
            </a:r>
            <a:r>
              <a:rPr lang="en-US" sz="1200" b="0" i="0" kern="1200" dirty="0" smtClean="0">
                <a:solidFill>
                  <a:schemeClr val="tx1"/>
                </a:solidFill>
                <a:effectLst/>
                <a:latin typeface="+mn-lt"/>
                <a:ea typeface="+mn-ea"/>
                <a:cs typeface="+mn-cs"/>
              </a:rPr>
              <a:t>Vaccines against human papillomavirus infections: protection against cancer, genital warts or both? </a:t>
            </a:r>
            <a:r>
              <a:rPr lang="en-US" sz="1200" b="0" i="0" u="none" strike="noStrike" kern="1200" dirty="0" smtClean="0">
                <a:solidFill>
                  <a:schemeClr val="tx1"/>
                </a:solidFill>
                <a:effectLst/>
                <a:latin typeface="+mn-lt"/>
                <a:ea typeface="+mn-ea"/>
                <a:cs typeface="+mn-cs"/>
                <a:hlinkClick r:id="rId3"/>
              </a:rPr>
              <a:t>E.A. </a:t>
            </a:r>
            <a:r>
              <a:rPr lang="en-US" sz="1200" b="0" i="0" u="none" strike="noStrike" kern="1200" dirty="0" err="1" smtClean="0">
                <a:solidFill>
                  <a:schemeClr val="tx1"/>
                </a:solidFill>
                <a:effectLst/>
                <a:latin typeface="+mn-lt"/>
                <a:ea typeface="+mn-ea"/>
                <a:cs typeface="+mn-cs"/>
                <a:hlinkClick r:id="rId3"/>
              </a:rPr>
              <a:t>Joura</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tooltip="Go to Clinical Microbiology and Infection on ScienceDirect"/>
              </a:rPr>
              <a:t>Clinical Microbiology and Infection</a:t>
            </a:r>
            <a:r>
              <a:rPr lang="en-US" sz="1200" b="0"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Go to table of contents for this volume/issue"/>
              </a:rPr>
              <a:t>Volume 22, Supplement 5</a:t>
            </a:r>
            <a:r>
              <a:rPr lang="en-US" sz="1200" b="0" i="0" kern="1200" dirty="0" smtClean="0">
                <a:solidFill>
                  <a:schemeClr val="tx1"/>
                </a:solidFill>
                <a:effectLst/>
                <a:latin typeface="+mn-lt"/>
                <a:ea typeface="+mn-ea"/>
                <a:cs typeface="+mn-cs"/>
              </a:rPr>
              <a:t>, 1 December 2016, Pages S125–S127</a:t>
            </a:r>
          </a:p>
          <a:p>
            <a:pPr fontAlgn="base"/>
            <a:endParaRPr lang="en-US" sz="1200" b="0" i="0" kern="1200" dirty="0" smtClean="0">
              <a:solidFill>
                <a:schemeClr val="tx1"/>
              </a:solidFill>
              <a:effectLst/>
              <a:latin typeface="+mn-lt"/>
              <a:ea typeface="+mn-ea"/>
              <a:cs typeface="+mn-cs"/>
            </a:endParaRPr>
          </a:p>
          <a:p>
            <a:r>
              <a:rPr lang="ca-ES" baseline="0" dirty="0" smtClean="0"/>
              <a:t> </a:t>
            </a:r>
          </a:p>
          <a:p>
            <a:r>
              <a:rPr lang="ca-ES" baseline="0" dirty="0" smtClean="0"/>
              <a:t>-Diversos </a:t>
            </a:r>
            <a:r>
              <a:rPr lang="ca-ES" baseline="0" dirty="0" err="1" smtClean="0"/>
              <a:t>estudios</a:t>
            </a:r>
            <a:r>
              <a:rPr lang="ca-ES" baseline="0" dirty="0" smtClean="0"/>
              <a:t> han </a:t>
            </a:r>
            <a:r>
              <a:rPr lang="ca-ES" baseline="0" dirty="0" err="1" smtClean="0"/>
              <a:t>demostrado</a:t>
            </a:r>
            <a:r>
              <a:rPr lang="ca-ES" baseline="0" dirty="0" smtClean="0"/>
              <a:t> los </a:t>
            </a:r>
            <a:r>
              <a:rPr lang="ca-ES" baseline="0" dirty="0" err="1" smtClean="0"/>
              <a:t>beneficios</a:t>
            </a:r>
            <a:r>
              <a:rPr lang="ca-ES" baseline="0" dirty="0" smtClean="0"/>
              <a:t> de la </a:t>
            </a:r>
            <a:r>
              <a:rPr lang="ca-ES" baseline="0" dirty="0" err="1" smtClean="0"/>
              <a:t>vacunacion</a:t>
            </a:r>
            <a:r>
              <a:rPr lang="ca-ES" baseline="0" dirty="0" smtClean="0"/>
              <a:t> en </a:t>
            </a:r>
            <a:r>
              <a:rPr lang="ca-ES" baseline="0" dirty="0" err="1" smtClean="0"/>
              <a:t>pacientes</a:t>
            </a:r>
            <a:r>
              <a:rPr lang="ca-ES" baseline="0" dirty="0" smtClean="0"/>
              <a:t> </a:t>
            </a:r>
            <a:r>
              <a:rPr lang="ca-ES" baseline="0" dirty="0" err="1" smtClean="0"/>
              <a:t>ya</a:t>
            </a:r>
            <a:r>
              <a:rPr lang="ca-ES" baseline="0" dirty="0" smtClean="0"/>
              <a:t> </a:t>
            </a:r>
            <a:r>
              <a:rPr lang="ca-ES" baseline="0" dirty="0" err="1" smtClean="0"/>
              <a:t>previamente</a:t>
            </a:r>
            <a:r>
              <a:rPr lang="ca-ES" baseline="0" dirty="0" smtClean="0"/>
              <a:t> </a:t>
            </a:r>
            <a:r>
              <a:rPr lang="ca-ES" baseline="0" dirty="0" err="1" smtClean="0"/>
              <a:t>infectadas</a:t>
            </a:r>
            <a:r>
              <a:rPr lang="ca-ES" baseline="0" dirty="0" smtClean="0"/>
              <a:t> VPH</a:t>
            </a:r>
          </a:p>
          <a:p>
            <a:endParaRPr lang="ca-ES" baseline="0" dirty="0" smtClean="0"/>
          </a:p>
          <a:p>
            <a:r>
              <a:rPr lang="ca-ES" baseline="0" dirty="0" smtClean="0"/>
              <a:t>1.-protege de </a:t>
            </a:r>
            <a:r>
              <a:rPr lang="ca-ES" baseline="0" dirty="0" err="1" smtClean="0"/>
              <a:t>reinfección</a:t>
            </a:r>
            <a:r>
              <a:rPr lang="ca-ES" baseline="0" dirty="0" smtClean="0"/>
              <a:t> y </a:t>
            </a:r>
            <a:r>
              <a:rPr lang="ca-ES" baseline="0" dirty="0" err="1" smtClean="0"/>
              <a:t>reactivación</a:t>
            </a:r>
            <a:endParaRPr lang="ca-ES" baseline="0" dirty="0" smtClean="0"/>
          </a:p>
          <a:p>
            <a:r>
              <a:rPr lang="ca-ES" baseline="0" dirty="0" smtClean="0"/>
              <a:t>2.-Reduce el </a:t>
            </a:r>
            <a:r>
              <a:rPr lang="ca-ES" baseline="0" dirty="0" err="1" smtClean="0"/>
              <a:t>riesgo</a:t>
            </a:r>
            <a:r>
              <a:rPr lang="ca-ES" baseline="0" dirty="0" smtClean="0"/>
              <a:t> de </a:t>
            </a:r>
            <a:r>
              <a:rPr lang="ca-ES" baseline="0" dirty="0" err="1" smtClean="0"/>
              <a:t>segundas</a:t>
            </a:r>
            <a:r>
              <a:rPr lang="ca-ES" baseline="0" dirty="0" smtClean="0"/>
              <a:t> lesiones</a:t>
            </a:r>
            <a:endParaRPr lang="ca-E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b="1" i="1" u="sng" dirty="0" err="1" smtClean="0"/>
              <a:t>Fitxes</a:t>
            </a:r>
            <a:r>
              <a:rPr lang="es-ES" b="1" i="1" u="sng" dirty="0" smtClean="0"/>
              <a:t> </a:t>
            </a:r>
            <a:r>
              <a:rPr lang="es-ES" b="1" i="1" u="sng" dirty="0" err="1"/>
              <a:t>tècniques</a:t>
            </a:r>
            <a:r>
              <a:rPr lang="es-ES" b="1" i="1" u="sng" dirty="0"/>
              <a:t>: http://www.ema.europa.eu/</a:t>
            </a:r>
          </a:p>
          <a:p>
            <a:r>
              <a:rPr lang="es-ES" dirty="0"/>
              <a:t>-Indicada a partir de los 9 años</a:t>
            </a:r>
          </a:p>
          <a:p>
            <a:r>
              <a:rPr lang="es-ES" dirty="0"/>
              <a:t>-Prevención</a:t>
            </a:r>
            <a:r>
              <a:rPr lang="es-ES" baseline="0" dirty="0"/>
              <a:t> de lesiones ano-genitales </a:t>
            </a:r>
            <a:r>
              <a:rPr lang="es-ES" baseline="0" dirty="0" err="1"/>
              <a:t>premalignas</a:t>
            </a:r>
            <a:r>
              <a:rPr lang="es-ES" baseline="0" dirty="0"/>
              <a:t>, </a:t>
            </a:r>
            <a:r>
              <a:rPr lang="es-ES" baseline="0" dirty="0" err="1"/>
              <a:t>cancer</a:t>
            </a:r>
            <a:r>
              <a:rPr lang="es-ES" baseline="0" dirty="0"/>
              <a:t> de </a:t>
            </a:r>
            <a:r>
              <a:rPr lang="es-ES" baseline="0" dirty="0" err="1"/>
              <a:t>cervix</a:t>
            </a:r>
            <a:r>
              <a:rPr lang="es-ES" baseline="0" dirty="0"/>
              <a:t> y </a:t>
            </a:r>
            <a:r>
              <a:rPr lang="es-ES" baseline="0" dirty="0" err="1"/>
              <a:t>cander</a:t>
            </a:r>
            <a:r>
              <a:rPr lang="es-ES" baseline="0" dirty="0"/>
              <a:t> de ano causados por VPH oncogénicos</a:t>
            </a:r>
          </a:p>
          <a:p>
            <a:r>
              <a:rPr lang="es-ES" baseline="0" dirty="0" err="1"/>
              <a:t>Special</a:t>
            </a:r>
            <a:r>
              <a:rPr lang="es-ES" baseline="0" dirty="0"/>
              <a:t> </a:t>
            </a:r>
            <a:r>
              <a:rPr lang="es-ES" baseline="0" dirty="0" err="1"/>
              <a:t>populations</a:t>
            </a:r>
            <a:r>
              <a:rPr lang="es-ES" baseline="0" dirty="0"/>
              <a:t>:</a:t>
            </a:r>
          </a:p>
          <a:p>
            <a:r>
              <a:rPr lang="es-ES" baseline="0" dirty="0"/>
              <a:t>Diversos </a:t>
            </a:r>
            <a:r>
              <a:rPr lang="es-ES" baseline="0" dirty="0" err="1"/>
              <a:t>estudis</a:t>
            </a:r>
            <a:r>
              <a:rPr lang="es-ES" baseline="0" dirty="0"/>
              <a:t> </a:t>
            </a:r>
            <a:r>
              <a:rPr lang="es-ES" baseline="0" dirty="0" err="1"/>
              <a:t>demostren</a:t>
            </a:r>
            <a:r>
              <a:rPr lang="es-ES" baseline="0" dirty="0"/>
              <a:t> que la </a:t>
            </a:r>
            <a:r>
              <a:rPr lang="es-ES" baseline="0" dirty="0" err="1"/>
              <a:t>vacunacio</a:t>
            </a:r>
            <a:r>
              <a:rPr lang="es-ES" baseline="0" dirty="0"/>
              <a:t> per VPH </a:t>
            </a:r>
            <a:r>
              <a:rPr lang="es-ES" baseline="0" dirty="0" err="1"/>
              <a:t>offereix</a:t>
            </a:r>
            <a:r>
              <a:rPr lang="es-ES" baseline="0" dirty="0"/>
              <a:t> </a:t>
            </a:r>
            <a:r>
              <a:rPr lang="es-ES" baseline="0" dirty="0" err="1"/>
              <a:t>protecció</a:t>
            </a:r>
            <a:r>
              <a:rPr lang="es-ES" baseline="0" dirty="0"/>
              <a:t> </a:t>
            </a:r>
            <a:r>
              <a:rPr lang="es-ES" baseline="0" dirty="0" err="1"/>
              <a:t>enfront</a:t>
            </a:r>
            <a:r>
              <a:rPr lang="es-ES" baseline="0" dirty="0"/>
              <a:t> </a:t>
            </a:r>
            <a:r>
              <a:rPr lang="es-ES" baseline="0" dirty="0" err="1"/>
              <a:t>diferents</a:t>
            </a:r>
            <a:r>
              <a:rPr lang="es-ES" baseline="0" dirty="0"/>
              <a:t> </a:t>
            </a:r>
            <a:r>
              <a:rPr lang="es-ES" baseline="0" dirty="0" err="1"/>
              <a:t>tipus</a:t>
            </a:r>
            <a:r>
              <a:rPr lang="es-ES" baseline="0" dirty="0"/>
              <a:t> encara no </a:t>
            </a:r>
            <a:r>
              <a:rPr lang="es-ES" baseline="0" dirty="0" err="1"/>
              <a:t>adquirits</a:t>
            </a:r>
            <a:r>
              <a:rPr lang="es-ES" baseline="0" dirty="0"/>
              <a:t>, </a:t>
            </a:r>
            <a:r>
              <a:rPr lang="es-ES" baseline="0" dirty="0" err="1"/>
              <a:t>aixi</a:t>
            </a:r>
            <a:r>
              <a:rPr lang="es-ES" baseline="0" dirty="0"/>
              <a:t> </a:t>
            </a:r>
            <a:r>
              <a:rPr lang="es-ES" baseline="0" dirty="0" err="1"/>
              <a:t>doncs</a:t>
            </a:r>
            <a:r>
              <a:rPr lang="es-ES" baseline="0" dirty="0"/>
              <a:t> la </a:t>
            </a:r>
            <a:r>
              <a:rPr lang="es-ES" baseline="0" dirty="0" err="1"/>
              <a:t>vacunació</a:t>
            </a:r>
            <a:r>
              <a:rPr lang="es-ES" baseline="0" dirty="0"/>
              <a:t> es </a:t>
            </a:r>
            <a:r>
              <a:rPr lang="es-ES" baseline="0" dirty="0" err="1"/>
              <a:t>recomaana</a:t>
            </a:r>
            <a:r>
              <a:rPr lang="es-ES" baseline="0" dirty="0"/>
              <a:t> </a:t>
            </a:r>
            <a:r>
              <a:rPr lang="es-ES" baseline="0" dirty="0" err="1"/>
              <a:t>tot</a:t>
            </a:r>
            <a:r>
              <a:rPr lang="es-ES" baseline="0" dirty="0"/>
              <a:t> i </a:t>
            </a:r>
            <a:r>
              <a:rPr lang="es-ES" baseline="0" dirty="0" err="1"/>
              <a:t>presentat</a:t>
            </a:r>
            <a:r>
              <a:rPr lang="es-ES" baseline="0" dirty="0"/>
              <a:t> </a:t>
            </a:r>
            <a:r>
              <a:rPr lang="es-ES" baseline="0" dirty="0" err="1"/>
              <a:t>alteració</a:t>
            </a:r>
            <a:r>
              <a:rPr lang="es-ES" baseline="0" dirty="0"/>
              <a:t> en el </a:t>
            </a:r>
            <a:r>
              <a:rPr lang="es-ES" baseline="0" dirty="0" err="1"/>
              <a:t>Papanicolau</a:t>
            </a:r>
            <a:endParaRPr lang="es-ES" baseline="0" dirty="0"/>
          </a:p>
          <a:p>
            <a:endParaRPr lang="es-ES" dirty="0"/>
          </a:p>
        </p:txBody>
      </p:sp>
      <p:sp>
        <p:nvSpPr>
          <p:cNvPr id="4" name="3 Marcador de número de diapositiva"/>
          <p:cNvSpPr>
            <a:spLocks noGrp="1"/>
          </p:cNvSpPr>
          <p:nvPr>
            <p:ph type="sldNum" sz="quarter" idx="10"/>
          </p:nvPr>
        </p:nvSpPr>
        <p:spPr/>
        <p:txBody>
          <a:bodyPr/>
          <a:lstStyle/>
          <a:p>
            <a:pPr>
              <a:defRPr/>
            </a:pPr>
            <a:fld id="{7C76800D-8649-4BF8-8329-EF7B0BD1D0E3}" type="slidenum">
              <a:rPr lang="es-ES" smtClean="0"/>
              <a:pPr>
                <a:defRPr/>
              </a:pPr>
              <a:t>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Link </a:t>
            </a:r>
            <a:r>
              <a:rPr lang="es-ES" dirty="0" err="1"/>
              <a:t>australians</a:t>
            </a:r>
            <a:r>
              <a:rPr lang="es-ES" dirty="0"/>
              <a:t>: http://www.hpvregister.org.au/health-professionals</a:t>
            </a:r>
          </a:p>
          <a:p>
            <a:r>
              <a:rPr lang="es-ES" dirty="0"/>
              <a:t>Durada</a:t>
            </a:r>
            <a:r>
              <a:rPr lang="es-ES" baseline="0" dirty="0"/>
              <a:t> </a:t>
            </a:r>
            <a:r>
              <a:rPr lang="es-ES" baseline="0" dirty="0" err="1"/>
              <a:t>dels</a:t>
            </a:r>
            <a:r>
              <a:rPr lang="es-ES" baseline="0" dirty="0"/>
              <a:t> </a:t>
            </a:r>
            <a:r>
              <a:rPr lang="es-ES" baseline="0" dirty="0" err="1"/>
              <a:t>anticosos</a:t>
            </a:r>
            <a:r>
              <a:rPr lang="es-ES" baseline="0" dirty="0"/>
              <a:t> per </a:t>
            </a:r>
            <a:r>
              <a:rPr lang="es-ES" baseline="0" dirty="0" err="1"/>
              <a:t>uns</a:t>
            </a:r>
            <a:r>
              <a:rPr lang="es-ES" baseline="0" dirty="0"/>
              <a:t> 20 </a:t>
            </a:r>
            <a:r>
              <a:rPr lang="es-ES" baseline="0" dirty="0" err="1"/>
              <a:t>anys</a:t>
            </a:r>
            <a:r>
              <a:rPr lang="es-ES" baseline="0" dirty="0"/>
              <a:t>: http://www.tandfonline.com/doi/full/10.1517/14740338.2015.1013532</a:t>
            </a:r>
          </a:p>
          <a:p>
            <a:r>
              <a:rPr lang="es-ES" baseline="0" dirty="0" err="1"/>
              <a:t>Recommendations</a:t>
            </a:r>
            <a:r>
              <a:rPr lang="es-ES" baseline="0" dirty="0"/>
              <a:t> ACIP: http://www.cdc.gov/mmwr/preview/mmwrhtml/rr6305a1.htm</a:t>
            </a:r>
            <a:endParaRPr lang="es-ES" dirty="0"/>
          </a:p>
        </p:txBody>
      </p:sp>
      <p:sp>
        <p:nvSpPr>
          <p:cNvPr id="4" name="3 Marcador de número de diapositiva"/>
          <p:cNvSpPr>
            <a:spLocks noGrp="1"/>
          </p:cNvSpPr>
          <p:nvPr>
            <p:ph type="sldNum" sz="quarter" idx="10"/>
          </p:nvPr>
        </p:nvSpPr>
        <p:spPr/>
        <p:txBody>
          <a:bodyPr/>
          <a:lstStyle/>
          <a:p>
            <a:pPr>
              <a:defRPr/>
            </a:pPr>
            <a:fld id="{7C76800D-8649-4BF8-8329-EF7B0BD1D0E3}" type="slidenum">
              <a:rPr lang="es-ES" smtClean="0"/>
              <a:pPr>
                <a:defRPr/>
              </a:pPr>
              <a:t>10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95C7A201-E2EB-4466-BC84-0D6657CB83B5}" type="slidenum">
              <a:rPr lang="es-ES" smtClean="0"/>
              <a:pPr/>
              <a:t>11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Starting in 2006, vaccination against human papillomavirus (HPV) has been progressively implemented in most developed countries. Two vaccines have been successfully used, a bivalent vaccine targeting HPV-related cancers (</a:t>
            </a:r>
            <a:r>
              <a:rPr lang="en-US" sz="1200" b="0" i="0" kern="1200" dirty="0" err="1" smtClean="0">
                <a:solidFill>
                  <a:schemeClr val="tx1"/>
                </a:solidFill>
                <a:effectLst/>
                <a:latin typeface="+mn-lt"/>
                <a:ea typeface="+mn-ea"/>
                <a:cs typeface="+mn-cs"/>
              </a:rPr>
              <a:t>bHPV</a:t>
            </a:r>
            <a:r>
              <a:rPr lang="en-US" sz="1200" b="0" i="0" kern="1200" dirty="0" smtClean="0">
                <a:solidFill>
                  <a:schemeClr val="tx1"/>
                </a:solidFill>
                <a:effectLst/>
                <a:latin typeface="+mn-lt"/>
                <a:ea typeface="+mn-ea"/>
                <a:cs typeface="+mn-cs"/>
              </a:rPr>
              <a:t>) and a </a:t>
            </a:r>
            <a:r>
              <a:rPr lang="en-US" sz="1200" b="0" i="0" kern="1200" dirty="0" err="1" smtClean="0">
                <a:solidFill>
                  <a:schemeClr val="tx1"/>
                </a:solidFill>
                <a:effectLst/>
                <a:latin typeface="+mn-lt"/>
                <a:ea typeface="+mn-ea"/>
                <a:cs typeface="+mn-cs"/>
              </a:rPr>
              <a:t>quadrivalent</a:t>
            </a:r>
            <a:r>
              <a:rPr lang="en-US" sz="1200" b="0" i="0" kern="1200" dirty="0" smtClean="0">
                <a:solidFill>
                  <a:schemeClr val="tx1"/>
                </a:solidFill>
                <a:effectLst/>
                <a:latin typeface="+mn-lt"/>
                <a:ea typeface="+mn-ea"/>
                <a:cs typeface="+mn-cs"/>
              </a:rPr>
              <a:t> vaccine(</a:t>
            </a:r>
            <a:r>
              <a:rPr lang="en-US" sz="1200" b="0" i="0" kern="1200" dirty="0" err="1" smtClean="0">
                <a:solidFill>
                  <a:schemeClr val="tx1"/>
                </a:solidFill>
                <a:effectLst/>
                <a:latin typeface="+mn-lt"/>
                <a:ea typeface="+mn-ea"/>
                <a:cs typeface="+mn-cs"/>
              </a:rPr>
              <a:t>qHPV</a:t>
            </a:r>
            <a:r>
              <a:rPr lang="en-US" sz="1200" b="0" i="0" kern="1200" dirty="0" smtClean="0">
                <a:solidFill>
                  <a:schemeClr val="tx1"/>
                </a:solidFill>
                <a:effectLst/>
                <a:latin typeface="+mn-lt"/>
                <a:ea typeface="+mn-ea"/>
                <a:cs typeface="+mn-cs"/>
              </a:rPr>
              <a:t>) targeting both HPV-related cancers and genital warts. Between December 2014 and June 2015, a new </a:t>
            </a:r>
            <a:r>
              <a:rPr lang="en-US" sz="1200" b="0" i="0" kern="1200" dirty="0" err="1" smtClean="0">
                <a:solidFill>
                  <a:schemeClr val="tx1"/>
                </a:solidFill>
                <a:effectLst/>
                <a:latin typeface="+mn-lt"/>
                <a:ea typeface="+mn-ea"/>
                <a:cs typeface="+mn-cs"/>
              </a:rPr>
              <a:t>nonavalent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HPVvaccine</a:t>
            </a:r>
            <a:r>
              <a:rPr lang="en-US" sz="1200" b="0" i="0" kern="1200" dirty="0" smtClean="0">
                <a:solidFill>
                  <a:schemeClr val="tx1"/>
                </a:solidFill>
                <a:effectLst/>
                <a:latin typeface="+mn-lt"/>
                <a:ea typeface="+mn-ea"/>
                <a:cs typeface="+mn-cs"/>
              </a:rPr>
              <a:t> (9vHPV) was granted marketing authorization in the USA and Europe. The 9vHPV was developed from the </a:t>
            </a:r>
            <a:r>
              <a:rPr lang="en-US" sz="1200" b="0" i="0" kern="1200" dirty="0" err="1" smtClean="0">
                <a:solidFill>
                  <a:schemeClr val="tx1"/>
                </a:solidFill>
                <a:effectLst/>
                <a:latin typeface="+mn-lt"/>
                <a:ea typeface="+mn-ea"/>
                <a:cs typeface="+mn-cs"/>
              </a:rPr>
              <a:t>qHPV</a:t>
            </a:r>
            <a:r>
              <a:rPr lang="en-US" sz="1200" b="0" i="0" kern="1200" dirty="0" smtClean="0">
                <a:solidFill>
                  <a:schemeClr val="tx1"/>
                </a:solidFill>
                <a:effectLst/>
                <a:latin typeface="+mn-lt"/>
                <a:ea typeface="+mn-ea"/>
                <a:cs typeface="+mn-cs"/>
              </a:rPr>
              <a:t> and includes five additional HPV types that should increase the level of protection toward HPV-related cancers. Efficacy and/or immunogenicity of 9vHPV has been assessed in eight clinical studies. The 9vHPV vaccine induced a very robust immune response against all vaccine types, with </a:t>
            </a:r>
            <a:r>
              <a:rPr lang="en-US" sz="1200" b="0" i="0" kern="1200" dirty="0" err="1" smtClean="0">
                <a:solidFill>
                  <a:schemeClr val="tx1"/>
                </a:solidFill>
                <a:effectLst/>
                <a:latin typeface="+mn-lt"/>
                <a:ea typeface="+mn-ea"/>
                <a:cs typeface="+mn-cs"/>
              </a:rPr>
              <a:t>seroconversion</a:t>
            </a:r>
            <a:r>
              <a:rPr lang="en-US" sz="1200" b="0" i="0" kern="1200" dirty="0" smtClean="0">
                <a:solidFill>
                  <a:schemeClr val="tx1"/>
                </a:solidFill>
                <a:effectLst/>
                <a:latin typeface="+mn-lt"/>
                <a:ea typeface="+mn-ea"/>
                <a:cs typeface="+mn-cs"/>
              </a:rPr>
              <a:t> rates close to 100%. The safety profile of 9vHPV is comparable to that of </a:t>
            </a:r>
            <a:r>
              <a:rPr lang="en-US" sz="1200" b="0" i="0" kern="1200" dirty="0" err="1" smtClean="0">
                <a:solidFill>
                  <a:schemeClr val="tx1"/>
                </a:solidFill>
                <a:effectLst/>
                <a:latin typeface="+mn-lt"/>
                <a:ea typeface="+mn-ea"/>
                <a:cs typeface="+mn-cs"/>
              </a:rPr>
              <a:t>qHPV</a:t>
            </a:r>
            <a:r>
              <a:rPr lang="en-US" sz="1200" b="0" i="0" kern="1200" dirty="0" smtClean="0">
                <a:solidFill>
                  <a:schemeClr val="tx1"/>
                </a:solidFill>
                <a:effectLst/>
                <a:latin typeface="+mn-lt"/>
                <a:ea typeface="+mn-ea"/>
                <a:cs typeface="+mn-cs"/>
              </a:rPr>
              <a:t>. Local reactions, especially swelling, have been more frequently reported after 9vHPV than </a:t>
            </a:r>
            <a:r>
              <a:rPr lang="en-US" sz="1200" b="0" i="0" kern="1200" dirty="0" err="1" smtClean="0">
                <a:solidFill>
                  <a:schemeClr val="tx1"/>
                </a:solidFill>
                <a:effectLst/>
                <a:latin typeface="+mn-lt"/>
                <a:ea typeface="+mn-ea"/>
                <a:cs typeface="+mn-cs"/>
              </a:rPr>
              <a:t>qHPV</a:t>
            </a:r>
            <a:r>
              <a:rPr lang="en-US" sz="1200" b="0" i="0" kern="1200" dirty="0" smtClean="0">
                <a:solidFill>
                  <a:schemeClr val="tx1"/>
                </a:solidFill>
                <a:effectLst/>
                <a:latin typeface="+mn-lt"/>
                <a:ea typeface="+mn-ea"/>
                <a:cs typeface="+mn-cs"/>
              </a:rPr>
              <a:t>, and this slightly increases when the 9vHPV is </a:t>
            </a:r>
            <a:r>
              <a:rPr lang="en-US" sz="1200" b="0" i="0" kern="1200" dirty="0" err="1" smtClean="0">
                <a:solidFill>
                  <a:schemeClr val="tx1"/>
                </a:solidFill>
                <a:effectLst/>
                <a:latin typeface="+mn-lt"/>
                <a:ea typeface="+mn-ea"/>
                <a:cs typeface="+mn-cs"/>
              </a:rPr>
              <a:t>coadministered</a:t>
            </a:r>
            <a:r>
              <a:rPr lang="en-US" sz="1200" b="0" i="0" kern="1200" dirty="0" smtClean="0">
                <a:solidFill>
                  <a:schemeClr val="tx1"/>
                </a:solidFill>
                <a:effectLst/>
                <a:latin typeface="+mn-lt"/>
                <a:ea typeface="+mn-ea"/>
                <a:cs typeface="+mn-cs"/>
              </a:rPr>
              <a:t> with other vaccines. The additional coverage offered by the 9vHPV may prevent a significant proportion of HPV-related cancers (variable between 8% and 18%) depending on the local distribution of high-risk HPV types in the population. It is impossible, at present, to anticipate the actual impact of the wide use of the 9vHPV in comparison with the </a:t>
            </a:r>
            <a:r>
              <a:rPr lang="en-US" sz="1200" b="0" i="0" kern="1200" dirty="0" err="1" smtClean="0">
                <a:solidFill>
                  <a:schemeClr val="tx1"/>
                </a:solidFill>
                <a:effectLst/>
                <a:latin typeface="+mn-lt"/>
                <a:ea typeface="+mn-ea"/>
                <a:cs typeface="+mn-cs"/>
              </a:rPr>
              <a:t>bHPV</a:t>
            </a:r>
            <a:r>
              <a:rPr lang="en-US" sz="1200" b="0" i="0" kern="1200" dirty="0" smtClean="0">
                <a:solidFill>
                  <a:schemeClr val="tx1"/>
                </a:solidFill>
                <a:effectLst/>
                <a:latin typeface="+mn-lt"/>
                <a:ea typeface="+mn-ea"/>
                <a:cs typeface="+mn-cs"/>
              </a:rPr>
              <a:t> or the </a:t>
            </a:r>
            <a:r>
              <a:rPr lang="en-US" sz="1200" b="0" i="0" kern="1200" dirty="0" err="1" smtClean="0">
                <a:solidFill>
                  <a:schemeClr val="tx1"/>
                </a:solidFill>
                <a:effectLst/>
                <a:latin typeface="+mn-lt"/>
                <a:ea typeface="+mn-ea"/>
                <a:cs typeface="+mn-cs"/>
              </a:rPr>
              <a:t>qHPV</a:t>
            </a:r>
            <a:r>
              <a:rPr lang="en-US" sz="1200" b="0" i="0" kern="1200" dirty="0" smtClean="0">
                <a:solidFill>
                  <a:schemeClr val="tx1"/>
                </a:solidFill>
                <a:effectLst/>
                <a:latin typeface="+mn-lt"/>
                <a:ea typeface="+mn-ea"/>
                <a:cs typeface="+mn-cs"/>
              </a:rPr>
              <a:t>, since it depends on many variables including duration of protection, potential cross-protection toward </a:t>
            </a:r>
            <a:r>
              <a:rPr lang="en-US" sz="1200" b="0" i="0" kern="1200" dirty="0" err="1" smtClean="0">
                <a:solidFill>
                  <a:schemeClr val="tx1"/>
                </a:solidFill>
                <a:effectLst/>
                <a:latin typeface="+mn-lt"/>
                <a:ea typeface="+mn-ea"/>
                <a:cs typeface="+mn-cs"/>
              </a:rPr>
              <a:t>nonvaccine</a:t>
            </a:r>
            <a:r>
              <a:rPr lang="en-US" sz="1200" b="0" i="0" kern="1200" dirty="0" smtClean="0">
                <a:solidFill>
                  <a:schemeClr val="tx1"/>
                </a:solidFill>
                <a:effectLst/>
                <a:latin typeface="+mn-lt"/>
                <a:ea typeface="+mn-ea"/>
                <a:cs typeface="+mn-cs"/>
              </a:rPr>
              <a:t> types, and herd immunity effect.</a:t>
            </a:r>
            <a:endParaRPr lang="ca-ES" dirty="0"/>
          </a:p>
        </p:txBody>
      </p:sp>
      <p:sp>
        <p:nvSpPr>
          <p:cNvPr id="4" name="Contenidor de número de diapositiva 3"/>
          <p:cNvSpPr>
            <a:spLocks noGrp="1"/>
          </p:cNvSpPr>
          <p:nvPr>
            <p:ph type="sldNum" sz="quarter" idx="10"/>
          </p:nvPr>
        </p:nvSpPr>
        <p:spPr/>
        <p:txBody>
          <a:bodyPr/>
          <a:lstStyle/>
          <a:p>
            <a:fld id="{95C7A201-E2EB-4466-BC84-0D6657CB83B5}" type="slidenum">
              <a:rPr lang="es-ES" smtClean="0"/>
              <a:pPr/>
              <a:t>12</a:t>
            </a:fld>
            <a:endParaRPr lang="es-ES"/>
          </a:p>
        </p:txBody>
      </p:sp>
    </p:spTree>
    <p:extLst>
      <p:ext uri="{BB962C8B-B14F-4D97-AF65-F5344CB8AC3E}">
        <p14:creationId xmlns:p14="http://schemas.microsoft.com/office/powerpoint/2010/main" xmlns="" val="1968820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it-IT" dirty="0"/>
              <a:t>Eficacia molt similar de la bivalent</a:t>
            </a:r>
            <a:r>
              <a:rPr lang="it-IT" baseline="0" dirty="0"/>
              <a:t> vs la tetravalent </a:t>
            </a:r>
            <a:endParaRPr lang="it-IT" dirty="0"/>
          </a:p>
          <a:p>
            <a:r>
              <a:rPr lang="it-IT" dirty="0"/>
              <a:t>vacuna nonavalente (VPH 6/11/16/18/31/33/45/52/58):</a:t>
            </a:r>
          </a:p>
          <a:p>
            <a:r>
              <a:rPr lang="it-IT" dirty="0"/>
              <a:t>--</a:t>
            </a:r>
            <a:r>
              <a:rPr lang="es-ES" dirty="0"/>
              <a:t>alta eficacia frente a infección y lesiones relacionadas con los VPH 31, 33, 45, 52 y 58, no incluidos en el resto de vacunas VPH. Además demostró que la respuesta frente a VPH 6, 11, 16 y 18 era equivalente a la vacuna tetravalente</a:t>
            </a:r>
          </a:p>
          <a:p>
            <a:r>
              <a:rPr lang="es-ES" dirty="0"/>
              <a:t>--Los efectos adversos locales fueron más frecuentes en el grupo de la vacuna </a:t>
            </a:r>
            <a:r>
              <a:rPr lang="es-ES" dirty="0" err="1"/>
              <a:t>nonavalente</a:t>
            </a:r>
            <a:r>
              <a:rPr lang="es-ES" dirty="0"/>
              <a:t> que en el de la tetravalente (90,7% vs. 84,9%). </a:t>
            </a:r>
          </a:p>
          <a:p>
            <a:r>
              <a:rPr lang="es-ES" dirty="0"/>
              <a:t>--Los efectos adversos graves (como anafilaxias, síndrome de </a:t>
            </a:r>
            <a:r>
              <a:rPr lang="es-ES" dirty="0" err="1"/>
              <a:t>Guillain</a:t>
            </a:r>
            <a:r>
              <a:rPr lang="es-ES" dirty="0"/>
              <a:t>-Barré, convulsiones o </a:t>
            </a:r>
            <a:r>
              <a:rPr lang="es-ES" dirty="0" err="1"/>
              <a:t>tromboembolismos</a:t>
            </a:r>
            <a:r>
              <a:rPr lang="es-ES" dirty="0"/>
              <a:t>) que se detectaron puntualmente y crearon preocupación y alarma se han estudiado en más detalle y no se ha demostrado ninguna asociación con la vacuna o que tengan una aparición con una frecuencia mayor respecto a las tasas esperadas</a:t>
            </a:r>
          </a:p>
          <a:p>
            <a:r>
              <a:rPr lang="es-ES" dirty="0"/>
              <a:t>--En el caso de la vacuna tetravalente, el seguimiento hasta 5 anos ˜ de los participantes en los estudios de eficacia revelaba la no aparición de lesiones cervicales precancerosas ni verrugas genitales en los vacunados. En este mismo estudio se observaba que la respuesta inmune frente a VPH 16 se mantenía, mientras el título de anticuerpos frente a VPH 18 caía con el paso del tiempo, asimilándose a la infección natural38 . En el seguimiento de los estudios en </a:t>
            </a:r>
            <a:r>
              <a:rPr lang="es-ES" dirty="0" err="1"/>
              <a:t>ninos</a:t>
            </a:r>
            <a:r>
              <a:rPr lang="es-ES" dirty="0"/>
              <a:t> ˜ y </a:t>
            </a:r>
            <a:r>
              <a:rPr lang="es-ES" dirty="0" err="1"/>
              <a:t>ninas</a:t>
            </a:r>
            <a:r>
              <a:rPr lang="es-ES" dirty="0"/>
              <a:t> ˜ de 9-15 anos ˜ tampoco aparecieron casos de enfermedad a los 8 anos ˜ de la vacunación, manteniéndose el título de anticuerpos entre el 64,1-100% según el tipo de VPH38,40 .</a:t>
            </a:r>
          </a:p>
        </p:txBody>
      </p:sp>
      <p:sp>
        <p:nvSpPr>
          <p:cNvPr id="4" name="3 Marcador de número de diapositiva"/>
          <p:cNvSpPr>
            <a:spLocks noGrp="1"/>
          </p:cNvSpPr>
          <p:nvPr>
            <p:ph type="sldNum" sz="quarter" idx="10"/>
          </p:nvPr>
        </p:nvSpPr>
        <p:spPr/>
        <p:txBody>
          <a:bodyPr/>
          <a:lstStyle/>
          <a:p>
            <a:fld id="{95C7A201-E2EB-4466-BC84-0D6657CB83B5}" type="slidenum">
              <a:rPr lang="es-ES" smtClean="0"/>
              <a:pPr/>
              <a:t>14</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 </a:t>
            </a:r>
          </a:p>
        </p:txBody>
      </p:sp>
      <p:sp>
        <p:nvSpPr>
          <p:cNvPr id="4" name="3 Marcador de número de diapositiva"/>
          <p:cNvSpPr>
            <a:spLocks noGrp="1"/>
          </p:cNvSpPr>
          <p:nvPr>
            <p:ph type="sldNum" sz="quarter" idx="10"/>
          </p:nvPr>
        </p:nvSpPr>
        <p:spPr/>
        <p:txBody>
          <a:bodyPr/>
          <a:lstStyle/>
          <a:p>
            <a:fld id="{95C7A201-E2EB-4466-BC84-0D6657CB83B5}" type="slidenum">
              <a:rPr lang="es-ES" smtClean="0"/>
              <a:pPr/>
              <a:t>20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smtClean="0"/>
              <a:t>-</a:t>
            </a:r>
            <a:r>
              <a:rPr lang="ca-ES" sz="1200" b="0" i="0" u="sng" kern="1200" dirty="0" err="1" smtClean="0">
                <a:solidFill>
                  <a:schemeClr val="tx1"/>
                </a:solidFill>
                <a:effectLst/>
                <a:latin typeface="+mn-lt"/>
                <a:ea typeface="+mn-ea"/>
                <a:cs typeface="+mn-cs"/>
                <a:hlinkClick r:id="rId3" tooltip="Surgical oncology clinics of North America."/>
              </a:rPr>
              <a:t>Surg</a:t>
            </a:r>
            <a:r>
              <a:rPr lang="ca-ES" sz="1200" b="0" i="0" u="sng" kern="1200" dirty="0" smtClean="0">
                <a:solidFill>
                  <a:schemeClr val="tx1"/>
                </a:solidFill>
                <a:effectLst/>
                <a:latin typeface="+mn-lt"/>
                <a:ea typeface="+mn-ea"/>
                <a:cs typeface="+mn-cs"/>
                <a:hlinkClick r:id="rId3" tooltip="Surgical oncology clinics of North America."/>
              </a:rPr>
              <a:t> </a:t>
            </a:r>
            <a:r>
              <a:rPr lang="ca-ES" sz="1200" b="0" i="0" u="sng" kern="1200" dirty="0" err="1" smtClean="0">
                <a:solidFill>
                  <a:schemeClr val="tx1"/>
                </a:solidFill>
                <a:effectLst/>
                <a:latin typeface="+mn-lt"/>
                <a:ea typeface="+mn-ea"/>
                <a:cs typeface="+mn-cs"/>
                <a:hlinkClick r:id="rId3" tooltip="Surgical oncology clinics of North America."/>
              </a:rPr>
              <a:t>Oncol</a:t>
            </a:r>
            <a:r>
              <a:rPr lang="ca-ES" sz="1200" b="0" i="0" u="sng" kern="1200" dirty="0" smtClean="0">
                <a:solidFill>
                  <a:schemeClr val="tx1"/>
                </a:solidFill>
                <a:effectLst/>
                <a:latin typeface="+mn-lt"/>
                <a:ea typeface="+mn-ea"/>
                <a:cs typeface="+mn-cs"/>
                <a:hlinkClick r:id="rId3" tooltip="Surgical oncology clinics of North America."/>
              </a:rPr>
              <a:t> Clin N Am.</a:t>
            </a:r>
            <a:r>
              <a:rPr lang="ca-ES" sz="1200" b="0" i="0" kern="1200" dirty="0" smtClean="0">
                <a:solidFill>
                  <a:schemeClr val="tx1"/>
                </a:solidFill>
                <a:effectLst/>
                <a:latin typeface="+mn-lt"/>
                <a:ea typeface="+mn-ea"/>
                <a:cs typeface="+mn-cs"/>
              </a:rPr>
              <a:t> 2017 Jan;26(1):17-31. doi: 10.1016/j.soc.2016.07.010. </a:t>
            </a:r>
            <a:r>
              <a:rPr lang="ca-ES" sz="1200" b="1" i="0" kern="1200" dirty="0" err="1" smtClean="0">
                <a:solidFill>
                  <a:schemeClr val="tx1"/>
                </a:solidFill>
                <a:effectLst/>
                <a:latin typeface="+mn-lt"/>
                <a:ea typeface="+mn-ea"/>
                <a:cs typeface="+mn-cs"/>
              </a:rPr>
              <a:t>Human</a:t>
            </a:r>
            <a:r>
              <a:rPr lang="ca-ES" sz="1200" b="1" i="0" kern="1200" dirty="0" smtClean="0">
                <a:solidFill>
                  <a:schemeClr val="tx1"/>
                </a:solidFill>
                <a:effectLst/>
                <a:latin typeface="+mn-lt"/>
                <a:ea typeface="+mn-ea"/>
                <a:cs typeface="+mn-cs"/>
              </a:rPr>
              <a:t> </a:t>
            </a:r>
            <a:r>
              <a:rPr lang="ca-ES" sz="1200" b="1" i="0" kern="1200" dirty="0" err="1" smtClean="0">
                <a:solidFill>
                  <a:schemeClr val="tx1"/>
                </a:solidFill>
                <a:effectLst/>
                <a:latin typeface="+mn-lt"/>
                <a:ea typeface="+mn-ea"/>
                <a:cs typeface="+mn-cs"/>
              </a:rPr>
              <a:t>Immunodeficiency</a:t>
            </a:r>
            <a:r>
              <a:rPr lang="ca-ES" sz="1200" b="1" i="0" kern="1200" dirty="0" smtClean="0">
                <a:solidFill>
                  <a:schemeClr val="tx1"/>
                </a:solidFill>
                <a:effectLst/>
                <a:latin typeface="+mn-lt"/>
                <a:ea typeface="+mn-ea"/>
                <a:cs typeface="+mn-cs"/>
              </a:rPr>
              <a:t> Virus/AIDS, </a:t>
            </a:r>
            <a:r>
              <a:rPr lang="ca-ES" sz="1200" b="1" i="0" kern="1200" dirty="0" err="1" smtClean="0">
                <a:solidFill>
                  <a:schemeClr val="tx1"/>
                </a:solidFill>
                <a:effectLst/>
                <a:latin typeface="+mn-lt"/>
                <a:ea typeface="+mn-ea"/>
                <a:cs typeface="+mn-cs"/>
              </a:rPr>
              <a:t>Human</a:t>
            </a:r>
            <a:r>
              <a:rPr lang="ca-ES" sz="1200" b="1" i="0" kern="1200" dirty="0" smtClean="0">
                <a:solidFill>
                  <a:schemeClr val="tx1"/>
                </a:solidFill>
                <a:effectLst/>
                <a:latin typeface="+mn-lt"/>
                <a:ea typeface="+mn-ea"/>
                <a:cs typeface="+mn-cs"/>
              </a:rPr>
              <a:t> </a:t>
            </a:r>
            <a:r>
              <a:rPr lang="ca-ES" sz="1200" b="1" i="0" kern="1200" dirty="0" err="1" smtClean="0">
                <a:solidFill>
                  <a:schemeClr val="tx1"/>
                </a:solidFill>
                <a:effectLst/>
                <a:latin typeface="+mn-lt"/>
                <a:ea typeface="+mn-ea"/>
                <a:cs typeface="+mn-cs"/>
              </a:rPr>
              <a:t>Papillomavirus</a:t>
            </a:r>
            <a:r>
              <a:rPr lang="ca-ES" sz="1200" b="1" i="0" kern="1200" dirty="0" smtClean="0">
                <a:solidFill>
                  <a:schemeClr val="tx1"/>
                </a:solidFill>
                <a:effectLst/>
                <a:latin typeface="+mn-lt"/>
                <a:ea typeface="+mn-ea"/>
                <a:cs typeface="+mn-cs"/>
              </a:rPr>
              <a:t>, </a:t>
            </a:r>
            <a:r>
              <a:rPr lang="ca-ES" sz="1200" b="1" i="0" kern="1200" dirty="0" err="1" smtClean="0">
                <a:solidFill>
                  <a:schemeClr val="tx1"/>
                </a:solidFill>
                <a:effectLst/>
                <a:latin typeface="+mn-lt"/>
                <a:ea typeface="+mn-ea"/>
                <a:cs typeface="+mn-cs"/>
              </a:rPr>
              <a:t>and</a:t>
            </a:r>
            <a:r>
              <a:rPr lang="ca-ES" sz="1200" b="1" i="0" kern="1200" dirty="0" smtClean="0">
                <a:solidFill>
                  <a:schemeClr val="tx1"/>
                </a:solidFill>
                <a:effectLst/>
                <a:latin typeface="+mn-lt"/>
                <a:ea typeface="+mn-ea"/>
                <a:cs typeface="+mn-cs"/>
              </a:rPr>
              <a:t> Anal </a:t>
            </a:r>
            <a:r>
              <a:rPr lang="ca-ES" sz="1200" b="1" i="0" kern="1200" dirty="0" err="1" smtClean="0">
                <a:solidFill>
                  <a:schemeClr val="tx1"/>
                </a:solidFill>
                <a:effectLst/>
                <a:latin typeface="+mn-lt"/>
                <a:ea typeface="+mn-ea"/>
                <a:cs typeface="+mn-cs"/>
              </a:rPr>
              <a:t>Cancer</a:t>
            </a:r>
            <a:r>
              <a:rPr lang="ca-ES" sz="1200" b="1" i="0" kern="1200" dirty="0" smtClean="0">
                <a:solidFill>
                  <a:schemeClr val="tx1"/>
                </a:solidFill>
                <a:effectLst/>
                <a:latin typeface="+mn-lt"/>
                <a:ea typeface="+mn-ea"/>
                <a:cs typeface="+mn-cs"/>
              </a:rPr>
              <a:t>.</a:t>
            </a:r>
          </a:p>
          <a:p>
            <a:r>
              <a:rPr lang="ca-ES" sz="1200" b="0" i="0" u="sng" kern="1200" dirty="0" err="1" smtClean="0">
                <a:solidFill>
                  <a:schemeClr val="tx1"/>
                </a:solidFill>
                <a:effectLst/>
                <a:latin typeface="+mn-lt"/>
                <a:ea typeface="+mn-ea"/>
                <a:cs typeface="+mn-cs"/>
                <a:hlinkClick r:id="rId4"/>
              </a:rPr>
              <a:t>Wang</a:t>
            </a:r>
            <a:r>
              <a:rPr lang="ca-ES" sz="1200" b="0" i="0" u="sng" kern="1200" dirty="0" smtClean="0">
                <a:solidFill>
                  <a:schemeClr val="tx1"/>
                </a:solidFill>
                <a:effectLst/>
                <a:latin typeface="+mn-lt"/>
                <a:ea typeface="+mn-ea"/>
                <a:cs typeface="+mn-cs"/>
                <a:hlinkClick r:id="rId4"/>
              </a:rPr>
              <a:t> CJ</a:t>
            </a:r>
            <a:r>
              <a:rPr lang="ca-ES" sz="1200" b="0" i="0" kern="1200" baseline="30000" dirty="0" smtClean="0">
                <a:solidFill>
                  <a:schemeClr val="tx1"/>
                </a:solidFill>
                <a:effectLst/>
                <a:latin typeface="+mn-lt"/>
                <a:ea typeface="+mn-ea"/>
                <a:cs typeface="+mn-cs"/>
              </a:rPr>
              <a:t>1</a:t>
            </a:r>
            <a:r>
              <a:rPr lang="ca-ES" sz="1200" b="0" i="0" kern="1200" dirty="0" smtClean="0">
                <a:solidFill>
                  <a:schemeClr val="tx1"/>
                </a:solidFill>
                <a:effectLst/>
                <a:latin typeface="+mn-lt"/>
                <a:ea typeface="+mn-ea"/>
                <a:cs typeface="+mn-cs"/>
              </a:rPr>
              <a:t>, </a:t>
            </a:r>
            <a:r>
              <a:rPr lang="ca-ES" sz="1200" b="0" i="0" u="sng" kern="1200" dirty="0" err="1" smtClean="0">
                <a:solidFill>
                  <a:schemeClr val="tx1"/>
                </a:solidFill>
                <a:effectLst/>
                <a:latin typeface="+mn-lt"/>
                <a:ea typeface="+mn-ea"/>
                <a:cs typeface="+mn-cs"/>
                <a:hlinkClick r:id="rId5"/>
              </a:rPr>
              <a:t>Sparano</a:t>
            </a:r>
            <a:r>
              <a:rPr lang="ca-ES" sz="1200" b="0" i="0" u="sng" kern="1200" dirty="0" smtClean="0">
                <a:solidFill>
                  <a:schemeClr val="tx1"/>
                </a:solidFill>
                <a:effectLst/>
                <a:latin typeface="+mn-lt"/>
                <a:ea typeface="+mn-ea"/>
                <a:cs typeface="+mn-cs"/>
                <a:hlinkClick r:id="rId5"/>
              </a:rPr>
              <a:t> J</a:t>
            </a:r>
            <a:r>
              <a:rPr lang="ca-ES" sz="1200" b="0" i="0" kern="1200" baseline="30000" dirty="0" smtClean="0">
                <a:solidFill>
                  <a:schemeClr val="tx1"/>
                </a:solidFill>
                <a:effectLst/>
                <a:latin typeface="+mn-lt"/>
                <a:ea typeface="+mn-ea"/>
                <a:cs typeface="+mn-cs"/>
              </a:rPr>
              <a:t>2</a:t>
            </a:r>
            <a:r>
              <a:rPr lang="ca-ES" sz="1200" b="0" i="0" kern="1200" dirty="0" smtClean="0">
                <a:solidFill>
                  <a:schemeClr val="tx1"/>
                </a:solidFill>
                <a:effectLst/>
                <a:latin typeface="+mn-lt"/>
                <a:ea typeface="+mn-ea"/>
                <a:cs typeface="+mn-cs"/>
              </a:rPr>
              <a:t>, </a:t>
            </a:r>
            <a:r>
              <a:rPr lang="ca-ES" sz="1200" b="0" i="0" u="sng" kern="1200" dirty="0" err="1" smtClean="0">
                <a:solidFill>
                  <a:schemeClr val="tx1"/>
                </a:solidFill>
                <a:effectLst/>
                <a:latin typeface="+mn-lt"/>
                <a:ea typeface="+mn-ea"/>
                <a:cs typeface="+mn-cs"/>
                <a:hlinkClick r:id="rId6"/>
              </a:rPr>
              <a:t>Palefsky</a:t>
            </a:r>
            <a:r>
              <a:rPr lang="ca-ES" sz="1200" b="0" i="0" u="sng" kern="1200" dirty="0" smtClean="0">
                <a:solidFill>
                  <a:schemeClr val="tx1"/>
                </a:solidFill>
                <a:effectLst/>
                <a:latin typeface="+mn-lt"/>
                <a:ea typeface="+mn-ea"/>
                <a:cs typeface="+mn-cs"/>
                <a:hlinkClick r:id="rId6"/>
              </a:rPr>
              <a:t> JM</a:t>
            </a:r>
            <a:r>
              <a:rPr lang="ca-ES" sz="1200" b="0" i="0" kern="1200" baseline="30000" dirty="0" smtClean="0">
                <a:solidFill>
                  <a:schemeClr val="tx1"/>
                </a:solidFill>
                <a:effectLst/>
                <a:latin typeface="+mn-lt"/>
                <a:ea typeface="+mn-ea"/>
                <a:cs typeface="+mn-cs"/>
              </a:rPr>
              <a:t>3</a:t>
            </a:r>
            <a:r>
              <a:rPr lang="ca-ES" sz="1200" b="0" i="0" kern="1200" dirty="0" smtClean="0">
                <a:solidFill>
                  <a:schemeClr val="tx1"/>
                </a:solidFill>
                <a:effectLst/>
                <a:latin typeface="+mn-lt"/>
                <a:ea typeface="+mn-ea"/>
                <a:cs typeface="+mn-cs"/>
              </a:rPr>
              <a:t>.</a:t>
            </a:r>
          </a:p>
          <a:p>
            <a:endParaRPr lang="ca-ES" dirty="0"/>
          </a:p>
        </p:txBody>
      </p:sp>
      <p:sp>
        <p:nvSpPr>
          <p:cNvPr id="4" name="Contenidor de número de diapositiva 3"/>
          <p:cNvSpPr>
            <a:spLocks noGrp="1"/>
          </p:cNvSpPr>
          <p:nvPr>
            <p:ph type="sldNum" sz="quarter" idx="10"/>
          </p:nvPr>
        </p:nvSpPr>
        <p:spPr/>
        <p:txBody>
          <a:bodyPr/>
          <a:lstStyle/>
          <a:p>
            <a:fld id="{95C7A201-E2EB-4466-BC84-0D6657CB83B5}" type="slidenum">
              <a:rPr lang="es-ES" smtClean="0"/>
              <a:pPr/>
              <a:t>23</a:t>
            </a:fld>
            <a:endParaRPr lang="es-ES"/>
          </a:p>
        </p:txBody>
      </p:sp>
    </p:spTree>
    <p:extLst>
      <p:ext uri="{BB962C8B-B14F-4D97-AF65-F5344CB8AC3E}">
        <p14:creationId xmlns:p14="http://schemas.microsoft.com/office/powerpoint/2010/main" xmlns="" val="42157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B6A2E3-5D2D-4E5A-B7EC-2EF26D901C7D}" type="datetimeFigureOut">
              <a:rPr lang="es-ES" smtClean="0"/>
              <a:pPr/>
              <a:t>29/01/2017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D0F9CF-2C92-48B4-B111-02EFC3D9AF1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2000" r="-22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6A2E3-5D2D-4E5A-B7EC-2EF26D901C7D}" type="datetimeFigureOut">
              <a:rPr lang="es-ES" smtClean="0"/>
              <a:pPr/>
              <a:t>29/01/2017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0F9CF-2C92-48B4-B111-02EFC3D9AF1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direct.com/science/journal/24058521/2/supp/C" TargetMode="External"/><Relationship Id="rId2" Type="http://schemas.openxmlformats.org/officeDocument/2006/relationships/hyperlink" Target="http://www.sciencedirect.com/science/journal/24058521"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vimeo.com/53064806"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sz="8000" dirty="0">
                <a:solidFill>
                  <a:srgbClr val="00863D"/>
                </a:solidFill>
              </a:rPr>
              <a:t>Cas </a:t>
            </a:r>
            <a:r>
              <a:rPr lang="es-ES" sz="8000" dirty="0" err="1">
                <a:solidFill>
                  <a:srgbClr val="00863D"/>
                </a:solidFill>
              </a:rPr>
              <a:t>clínic</a:t>
            </a:r>
            <a:r>
              <a:rPr lang="es-ES" sz="8000" dirty="0">
                <a:solidFill>
                  <a:srgbClr val="00863D"/>
                </a:solidFill>
              </a:rPr>
              <a:t>: VPH</a:t>
            </a:r>
            <a:r>
              <a:rPr lang="es-ES" sz="8000" dirty="0"/>
              <a:t/>
            </a:r>
            <a:br>
              <a:rPr lang="es-ES" sz="8000" dirty="0"/>
            </a:br>
            <a:r>
              <a:rPr lang="es-ES" sz="3100" dirty="0">
                <a:solidFill>
                  <a:srgbClr val="00863D"/>
                </a:solidFill>
              </a:rPr>
              <a:t>E de Frutos </a:t>
            </a:r>
            <a:r>
              <a:rPr lang="es-ES" sz="3100" dirty="0"/>
              <a:t/>
            </a:r>
            <a:br>
              <a:rPr lang="es-ES" sz="3100" dirty="0"/>
            </a:br>
            <a:r>
              <a:rPr lang="es-ES" sz="3100" dirty="0" err="1">
                <a:solidFill>
                  <a:srgbClr val="00863D"/>
                </a:solidFill>
              </a:rPr>
              <a:t>Grup</a:t>
            </a:r>
            <a:r>
              <a:rPr lang="es-ES" sz="3100" dirty="0">
                <a:solidFill>
                  <a:srgbClr val="00863D"/>
                </a:solidFill>
              </a:rPr>
              <a:t> Vacunes i </a:t>
            </a:r>
            <a:r>
              <a:rPr lang="es-ES" sz="3100" dirty="0" err="1">
                <a:solidFill>
                  <a:srgbClr val="00863D"/>
                </a:solidFill>
              </a:rPr>
              <a:t>Profilaxi</a:t>
            </a:r>
            <a:endParaRPr lang="es-ES" sz="3100" dirty="0">
              <a:solidFill>
                <a:srgbClr val="00863D"/>
              </a:solidFill>
            </a:endParaRPr>
          </a:p>
        </p:txBody>
      </p:sp>
      <p:sp>
        <p:nvSpPr>
          <p:cNvPr id="3" name="2 Subtítulo"/>
          <p:cNvSpPr>
            <a:spLocks noGrp="1"/>
          </p:cNvSpPr>
          <p:nvPr>
            <p:ph type="subTitle" idx="1"/>
          </p:nvPr>
        </p:nvSpPr>
        <p:spPr/>
        <p:txBody>
          <a:bodyPr/>
          <a:lstStyle/>
          <a:p>
            <a:endParaRPr lang="es-ES"/>
          </a:p>
        </p:txBody>
      </p:sp>
      <p:pic>
        <p:nvPicPr>
          <p:cNvPr id="27650" name="Picture 2" descr="Resultado de imagen de condilomas"/>
          <p:cNvPicPr>
            <a:picLocks noChangeAspect="1" noChangeArrowheads="1"/>
          </p:cNvPicPr>
          <p:nvPr/>
        </p:nvPicPr>
        <p:blipFill>
          <a:blip r:embed="rId2" cstate="print"/>
          <a:srcRect/>
          <a:stretch>
            <a:fillRect/>
          </a:stretch>
        </p:blipFill>
        <p:spPr bwMode="auto">
          <a:xfrm>
            <a:off x="2555776" y="4581128"/>
            <a:ext cx="2095500" cy="1295401"/>
          </a:xfrm>
          <a:prstGeom prst="rect">
            <a:avLst/>
          </a:prstGeom>
          <a:noFill/>
        </p:spPr>
      </p:pic>
      <p:sp>
        <p:nvSpPr>
          <p:cNvPr id="27652" name="AutoShape 4" descr="Resultado de imagen de condilom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53" name="Picture 5"/>
          <p:cNvPicPr>
            <a:picLocks noChangeAspect="1" noChangeArrowheads="1"/>
          </p:cNvPicPr>
          <p:nvPr/>
        </p:nvPicPr>
        <p:blipFill>
          <a:blip r:embed="rId3" cstate="print"/>
          <a:srcRect/>
          <a:stretch>
            <a:fillRect/>
          </a:stretch>
        </p:blipFill>
        <p:spPr bwMode="auto">
          <a:xfrm>
            <a:off x="-3714750" y="3543300"/>
            <a:ext cx="2466975" cy="1847850"/>
          </a:xfrm>
          <a:prstGeom prst="rect">
            <a:avLst/>
          </a:prstGeom>
          <a:noFill/>
          <a:ln w="9525">
            <a:noFill/>
            <a:miter lim="800000"/>
            <a:headEnd/>
            <a:tailEnd/>
          </a:ln>
        </p:spPr>
      </p:pic>
      <p:sp>
        <p:nvSpPr>
          <p:cNvPr id="27655" name="AutoShape 7" descr="Resultado de imagen de condiloma vulv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7656" name="Picture 8"/>
          <p:cNvPicPr>
            <a:picLocks noChangeAspect="1" noChangeArrowheads="1"/>
          </p:cNvPicPr>
          <p:nvPr/>
        </p:nvPicPr>
        <p:blipFill>
          <a:blip r:embed="rId4" cstate="print"/>
          <a:srcRect/>
          <a:stretch>
            <a:fillRect/>
          </a:stretch>
        </p:blipFill>
        <p:spPr bwMode="auto">
          <a:xfrm>
            <a:off x="4788024" y="5229200"/>
            <a:ext cx="2133600" cy="1219200"/>
          </a:xfrm>
          <a:prstGeom prst="rect">
            <a:avLst/>
          </a:prstGeom>
          <a:noFill/>
          <a:ln w="9525">
            <a:noFill/>
            <a:miter lim="800000"/>
            <a:headEnd/>
            <a:tailEnd/>
          </a:ln>
        </p:spPr>
      </p:pic>
      <p:pic>
        <p:nvPicPr>
          <p:cNvPr id="27657" name="Picture 9"/>
          <p:cNvPicPr>
            <a:picLocks noChangeAspect="1" noChangeArrowheads="1"/>
          </p:cNvPicPr>
          <p:nvPr/>
        </p:nvPicPr>
        <p:blipFill>
          <a:blip r:embed="rId5" cstate="print"/>
          <a:srcRect/>
          <a:stretch>
            <a:fillRect/>
          </a:stretch>
        </p:blipFill>
        <p:spPr bwMode="auto">
          <a:xfrm>
            <a:off x="7239000" y="5362575"/>
            <a:ext cx="1905000" cy="149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38914" name="Picture 2"/>
          <p:cNvPicPr>
            <a:picLocks noGrp="1" noChangeAspect="1" noChangeArrowheads="1"/>
          </p:cNvPicPr>
          <p:nvPr>
            <p:ph idx="1"/>
          </p:nvPr>
        </p:nvPicPr>
        <p:blipFill>
          <a:blip r:embed="rId3" cstate="print"/>
          <a:srcRect/>
          <a:stretch>
            <a:fillRect/>
          </a:stretch>
        </p:blipFill>
        <p:spPr bwMode="auto">
          <a:xfrm>
            <a:off x="251520" y="1662716"/>
            <a:ext cx="5048250" cy="670578"/>
          </a:xfrm>
          <a:prstGeom prst="rect">
            <a:avLst/>
          </a:prstGeom>
          <a:noFill/>
          <a:ln w="9525">
            <a:noFill/>
            <a:miter lim="800000"/>
            <a:headEnd/>
            <a:tailEnd/>
          </a:ln>
        </p:spPr>
      </p:pic>
      <p:grpSp>
        <p:nvGrpSpPr>
          <p:cNvPr id="3" name="8 Grupo"/>
          <p:cNvGrpSpPr/>
          <p:nvPr/>
        </p:nvGrpSpPr>
        <p:grpSpPr>
          <a:xfrm>
            <a:off x="251520" y="2348880"/>
            <a:ext cx="5934075" cy="1440160"/>
            <a:chOff x="467544" y="2348880"/>
            <a:chExt cx="5934075" cy="1546473"/>
          </a:xfrm>
        </p:grpSpPr>
        <p:pic>
          <p:nvPicPr>
            <p:cNvPr id="38915" name="Picture 3"/>
            <p:cNvPicPr>
              <a:picLocks noChangeAspect="1" noChangeArrowheads="1"/>
            </p:cNvPicPr>
            <p:nvPr/>
          </p:nvPicPr>
          <p:blipFill>
            <a:blip r:embed="rId4" cstate="print"/>
            <a:srcRect/>
            <a:stretch>
              <a:fillRect/>
            </a:stretch>
          </p:blipFill>
          <p:spPr bwMode="auto">
            <a:xfrm>
              <a:off x="467544" y="2348880"/>
              <a:ext cx="5867400" cy="428625"/>
            </a:xfrm>
            <a:prstGeom prst="rect">
              <a:avLst/>
            </a:prstGeom>
            <a:noFill/>
            <a:ln w="9525">
              <a:noFill/>
              <a:miter lim="800000"/>
              <a:headEnd/>
              <a:tailEnd/>
            </a:ln>
          </p:spPr>
        </p:pic>
        <p:pic>
          <p:nvPicPr>
            <p:cNvPr id="38916" name="Picture 4"/>
            <p:cNvPicPr>
              <a:picLocks noChangeAspect="1" noChangeArrowheads="1"/>
            </p:cNvPicPr>
            <p:nvPr/>
          </p:nvPicPr>
          <p:blipFill>
            <a:blip r:embed="rId5" cstate="print"/>
            <a:srcRect/>
            <a:stretch>
              <a:fillRect/>
            </a:stretch>
          </p:blipFill>
          <p:spPr bwMode="auto">
            <a:xfrm>
              <a:off x="467544" y="2780928"/>
              <a:ext cx="5934075" cy="1114425"/>
            </a:xfrm>
            <a:prstGeom prst="rect">
              <a:avLst/>
            </a:prstGeom>
            <a:noFill/>
            <a:ln w="9525">
              <a:noFill/>
              <a:miter lim="800000"/>
              <a:headEnd/>
              <a:tailEnd/>
            </a:ln>
          </p:spPr>
        </p:pic>
      </p:grpSp>
      <p:pic>
        <p:nvPicPr>
          <p:cNvPr id="38917" name="Picture 5"/>
          <p:cNvPicPr>
            <a:picLocks noChangeAspect="1" noChangeArrowheads="1"/>
          </p:cNvPicPr>
          <p:nvPr/>
        </p:nvPicPr>
        <p:blipFill>
          <a:blip r:embed="rId6" cstate="print"/>
          <a:srcRect/>
          <a:stretch>
            <a:fillRect/>
          </a:stretch>
        </p:blipFill>
        <p:spPr bwMode="auto">
          <a:xfrm>
            <a:off x="251520" y="4085499"/>
            <a:ext cx="5990084" cy="2785955"/>
          </a:xfrm>
          <a:prstGeom prst="rect">
            <a:avLst/>
          </a:prstGeom>
          <a:noFill/>
          <a:ln w="9525">
            <a:solidFill>
              <a:srgbClr val="FF0000"/>
            </a:solidFill>
            <a:miter lim="800000"/>
            <a:headEnd/>
            <a:tailEnd/>
          </a:ln>
        </p:spPr>
      </p:pic>
      <p:sp>
        <p:nvSpPr>
          <p:cNvPr id="4" name="Oval 3"/>
          <p:cNvSpPr/>
          <p:nvPr/>
        </p:nvSpPr>
        <p:spPr>
          <a:xfrm>
            <a:off x="9830" y="2762890"/>
            <a:ext cx="5760640" cy="5220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QuadreDeText 4"/>
          <p:cNvSpPr txBox="1"/>
          <p:nvPr/>
        </p:nvSpPr>
        <p:spPr>
          <a:xfrm>
            <a:off x="251520" y="1412776"/>
            <a:ext cx="4104456" cy="369332"/>
          </a:xfrm>
          <a:prstGeom prst="rect">
            <a:avLst/>
          </a:prstGeom>
          <a:noFill/>
        </p:spPr>
        <p:txBody>
          <a:bodyPr wrap="square" rtlCol="0">
            <a:spAutoFit/>
          </a:bodyPr>
          <a:lstStyle/>
          <a:p>
            <a:r>
              <a:rPr lang="ca-ES" dirty="0" smtClean="0"/>
              <a:t>Fitxa tècnica </a:t>
            </a:r>
            <a:r>
              <a:rPr lang="ca-ES" dirty="0" smtClean="0">
                <a:solidFill>
                  <a:srgbClr val="FF0000"/>
                </a:solidFill>
              </a:rPr>
              <a:t>bivalent</a:t>
            </a:r>
            <a:r>
              <a:rPr lang="ca-ES" dirty="0" smtClean="0"/>
              <a:t>:</a:t>
            </a:r>
            <a:endParaRPr lang="ca-ES" dirty="0"/>
          </a:p>
        </p:txBody>
      </p:sp>
      <p:sp>
        <p:nvSpPr>
          <p:cNvPr id="6" name="QuadreDeText 5"/>
          <p:cNvSpPr txBox="1"/>
          <p:nvPr/>
        </p:nvSpPr>
        <p:spPr>
          <a:xfrm>
            <a:off x="251520" y="3789040"/>
            <a:ext cx="6192688" cy="369332"/>
          </a:xfrm>
          <a:prstGeom prst="rect">
            <a:avLst/>
          </a:prstGeom>
          <a:noFill/>
        </p:spPr>
        <p:txBody>
          <a:bodyPr wrap="square" rtlCol="0">
            <a:spAutoFit/>
          </a:bodyPr>
          <a:lstStyle/>
          <a:p>
            <a:r>
              <a:rPr lang="ca-ES" dirty="0" smtClean="0"/>
              <a:t>Fitxa tècnica </a:t>
            </a:r>
            <a:r>
              <a:rPr lang="ca-ES" dirty="0" smtClean="0">
                <a:solidFill>
                  <a:srgbClr val="FF0000"/>
                </a:solidFill>
              </a:rPr>
              <a:t>quadrivalent</a:t>
            </a:r>
            <a:r>
              <a:rPr lang="ca-ES" dirty="0" smtClean="0"/>
              <a:t>:</a:t>
            </a:r>
            <a:endParaRPr lang="ca-ES" dirty="0"/>
          </a:p>
        </p:txBody>
      </p:sp>
      <p:sp>
        <p:nvSpPr>
          <p:cNvPr id="7" name="Oval 6"/>
          <p:cNvSpPr/>
          <p:nvPr/>
        </p:nvSpPr>
        <p:spPr>
          <a:xfrm>
            <a:off x="107504" y="5154440"/>
            <a:ext cx="586740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15888"/>
            <a:ext cx="8229600" cy="1143000"/>
          </a:xfrm>
        </p:spPr>
        <p:txBody>
          <a:bodyPr/>
          <a:lstStyle/>
          <a:p>
            <a:pPr algn="l" eaLnBrk="1" hangingPunct="1"/>
            <a:r>
              <a:rPr lang="es-ES" sz="1400" dirty="0" err="1" smtClean="0">
                <a:solidFill>
                  <a:schemeClr val="hlink"/>
                </a:solidFill>
              </a:rPr>
              <a:t>Immunogenicity</a:t>
            </a:r>
            <a:r>
              <a:rPr lang="es-ES" sz="1400" dirty="0" smtClean="0">
                <a:solidFill>
                  <a:schemeClr val="hlink"/>
                </a:solidFill>
              </a:rPr>
              <a:t> and HPV </a:t>
            </a:r>
            <a:r>
              <a:rPr lang="es-ES" sz="1400" dirty="0" err="1" smtClean="0">
                <a:solidFill>
                  <a:schemeClr val="hlink"/>
                </a:solidFill>
              </a:rPr>
              <a:t>infection</a:t>
            </a:r>
            <a:r>
              <a:rPr lang="es-ES" sz="1400" dirty="0" smtClean="0">
                <a:solidFill>
                  <a:schemeClr val="hlink"/>
                </a:solidFill>
              </a:rPr>
              <a:t> </a:t>
            </a:r>
            <a:r>
              <a:rPr lang="es-ES" sz="1400" dirty="0" err="1" smtClean="0">
                <a:solidFill>
                  <a:schemeClr val="hlink"/>
                </a:solidFill>
              </a:rPr>
              <a:t>after</a:t>
            </a:r>
            <a:r>
              <a:rPr lang="es-ES" sz="1400" dirty="0" smtClean="0">
                <a:solidFill>
                  <a:schemeClr val="hlink"/>
                </a:solidFill>
              </a:rPr>
              <a:t> </a:t>
            </a:r>
            <a:r>
              <a:rPr lang="es-ES" sz="1400" dirty="0" err="1" smtClean="0">
                <a:solidFill>
                  <a:schemeClr val="hlink"/>
                </a:solidFill>
              </a:rPr>
              <a:t>one</a:t>
            </a:r>
            <a:r>
              <a:rPr lang="es-ES" sz="1400" dirty="0" smtClean="0">
                <a:solidFill>
                  <a:schemeClr val="hlink"/>
                </a:solidFill>
              </a:rPr>
              <a:t>, </a:t>
            </a:r>
            <a:r>
              <a:rPr lang="es-ES" sz="1400" dirty="0" err="1" smtClean="0">
                <a:solidFill>
                  <a:schemeClr val="hlink"/>
                </a:solidFill>
              </a:rPr>
              <a:t>two</a:t>
            </a:r>
            <a:r>
              <a:rPr lang="es-ES" sz="1400" dirty="0" smtClean="0">
                <a:solidFill>
                  <a:schemeClr val="hlink"/>
                </a:solidFill>
              </a:rPr>
              <a:t>, and </a:t>
            </a:r>
            <a:r>
              <a:rPr lang="es-ES" sz="1400" dirty="0" err="1" smtClean="0">
                <a:solidFill>
                  <a:schemeClr val="hlink"/>
                </a:solidFill>
              </a:rPr>
              <a:t>three</a:t>
            </a:r>
            <a:r>
              <a:rPr lang="es-ES" sz="1400" dirty="0" smtClean="0">
                <a:solidFill>
                  <a:schemeClr val="hlink"/>
                </a:solidFill>
              </a:rPr>
              <a:t> doses of </a:t>
            </a:r>
            <a:r>
              <a:rPr lang="es-ES" sz="1400" dirty="0" err="1" smtClean="0">
                <a:solidFill>
                  <a:schemeClr val="hlink"/>
                </a:solidFill>
              </a:rPr>
              <a:t>quadrivalent</a:t>
            </a:r>
            <a:r>
              <a:rPr lang="es-ES" sz="1400" dirty="0" smtClean="0">
                <a:solidFill>
                  <a:schemeClr val="hlink"/>
                </a:solidFill>
              </a:rPr>
              <a:t> HPV </a:t>
            </a:r>
            <a:r>
              <a:rPr lang="es-ES" sz="1400" dirty="0" err="1" smtClean="0">
                <a:solidFill>
                  <a:schemeClr val="hlink"/>
                </a:solidFill>
              </a:rPr>
              <a:t>vaccine</a:t>
            </a:r>
            <a:r>
              <a:rPr lang="es-ES" sz="1400" dirty="0" smtClean="0">
                <a:solidFill>
                  <a:schemeClr val="hlink"/>
                </a:solidFill>
              </a:rPr>
              <a:t> in </a:t>
            </a:r>
            <a:r>
              <a:rPr lang="es-ES" sz="1400" dirty="0" err="1" smtClean="0">
                <a:solidFill>
                  <a:schemeClr val="hlink"/>
                </a:solidFill>
              </a:rPr>
              <a:t>girls</a:t>
            </a:r>
            <a:r>
              <a:rPr lang="es-ES" sz="1400" dirty="0" smtClean="0">
                <a:solidFill>
                  <a:schemeClr val="hlink"/>
                </a:solidFill>
              </a:rPr>
              <a:t> in </a:t>
            </a:r>
            <a:r>
              <a:rPr lang="es-ES" sz="1400" dirty="0" err="1" smtClean="0">
                <a:solidFill>
                  <a:schemeClr val="hlink"/>
                </a:solidFill>
              </a:rPr>
              <a:t>India:a</a:t>
            </a:r>
            <a:r>
              <a:rPr lang="es-ES" sz="1400" dirty="0" smtClean="0">
                <a:solidFill>
                  <a:schemeClr val="hlink"/>
                </a:solidFill>
              </a:rPr>
              <a:t> </a:t>
            </a:r>
            <a:r>
              <a:rPr lang="es-ES" sz="1400" dirty="0" err="1" smtClean="0">
                <a:solidFill>
                  <a:schemeClr val="hlink"/>
                </a:solidFill>
              </a:rPr>
              <a:t>multicentre</a:t>
            </a:r>
            <a:r>
              <a:rPr lang="es-ES" sz="1400" dirty="0" smtClean="0">
                <a:solidFill>
                  <a:schemeClr val="hlink"/>
                </a:solidFill>
              </a:rPr>
              <a:t> </a:t>
            </a:r>
            <a:r>
              <a:rPr lang="es-ES" sz="1400" dirty="0" err="1" smtClean="0">
                <a:solidFill>
                  <a:schemeClr val="hlink"/>
                </a:solidFill>
              </a:rPr>
              <a:t>prospective</a:t>
            </a:r>
            <a:r>
              <a:rPr lang="es-ES" sz="1400" dirty="0" smtClean="0">
                <a:solidFill>
                  <a:schemeClr val="hlink"/>
                </a:solidFill>
              </a:rPr>
              <a:t> </a:t>
            </a:r>
            <a:r>
              <a:rPr lang="es-ES" sz="1400" dirty="0" err="1" smtClean="0">
                <a:solidFill>
                  <a:schemeClr val="hlink"/>
                </a:solidFill>
              </a:rPr>
              <a:t>cohort</a:t>
            </a:r>
            <a:r>
              <a:rPr lang="es-ES" sz="1400" dirty="0" smtClean="0">
                <a:solidFill>
                  <a:schemeClr val="hlink"/>
                </a:solidFill>
              </a:rPr>
              <a:t> </a:t>
            </a:r>
            <a:r>
              <a:rPr lang="es-ES" sz="1400" dirty="0" err="1" smtClean="0">
                <a:solidFill>
                  <a:schemeClr val="hlink"/>
                </a:solidFill>
              </a:rPr>
              <a:t>study</a:t>
            </a:r>
            <a:r>
              <a:rPr lang="es-ES" sz="1400" dirty="0" smtClean="0">
                <a:solidFill>
                  <a:schemeClr val="hlink"/>
                </a:solidFill>
              </a:rPr>
              <a:t>. </a:t>
            </a:r>
            <a:r>
              <a:rPr lang="es-ES" sz="1400" dirty="0" err="1" smtClean="0">
                <a:solidFill>
                  <a:schemeClr val="hlink"/>
                </a:solidFill>
              </a:rPr>
              <a:t>Rengaswamy</a:t>
            </a:r>
            <a:r>
              <a:rPr lang="es-ES" sz="1400" dirty="0" smtClean="0">
                <a:solidFill>
                  <a:schemeClr val="hlink"/>
                </a:solidFill>
              </a:rPr>
              <a:t> </a:t>
            </a:r>
            <a:r>
              <a:rPr lang="es-ES" sz="1400" dirty="0" err="1" smtClean="0">
                <a:solidFill>
                  <a:schemeClr val="hlink"/>
                </a:solidFill>
              </a:rPr>
              <a:t>Sankaranarayanan</a:t>
            </a:r>
            <a:r>
              <a:rPr lang="es-ES" sz="1400" dirty="0" smtClean="0">
                <a:solidFill>
                  <a:schemeClr val="hlink"/>
                </a:solidFill>
              </a:rPr>
              <a:t>.</a:t>
            </a:r>
            <a:r>
              <a:rPr lang="es-ES" sz="1400" dirty="0" smtClean="0"/>
              <a:t> </a:t>
            </a:r>
            <a:r>
              <a:rPr lang="es-ES" sz="1600" dirty="0" err="1" smtClean="0"/>
              <a:t>Lancet</a:t>
            </a:r>
            <a:r>
              <a:rPr lang="es-ES" sz="1600" dirty="0" smtClean="0"/>
              <a:t> </a:t>
            </a:r>
            <a:r>
              <a:rPr lang="es-ES" sz="1600" dirty="0" err="1" smtClean="0"/>
              <a:t>Oncol</a:t>
            </a:r>
            <a:r>
              <a:rPr lang="es-ES" sz="1600" dirty="0" smtClean="0"/>
              <a:t/>
            </a:r>
            <a:br>
              <a:rPr lang="es-ES" sz="1600" dirty="0" smtClean="0"/>
            </a:br>
            <a:r>
              <a:rPr lang="es-ES" sz="1600" dirty="0" smtClean="0"/>
              <a:t>2016; 17: 67–77</a:t>
            </a:r>
            <a:endParaRPr lang="es-ES" sz="1600" dirty="0"/>
          </a:p>
        </p:txBody>
      </p:sp>
      <p:sp>
        <p:nvSpPr>
          <p:cNvPr id="15363" name="Rectangle 3"/>
          <p:cNvSpPr>
            <a:spLocks noGrp="1" noChangeArrowheads="1"/>
          </p:cNvSpPr>
          <p:nvPr>
            <p:ph type="body" idx="1"/>
          </p:nvPr>
        </p:nvSpPr>
        <p:spPr/>
        <p:txBody>
          <a:bodyPr/>
          <a:lstStyle/>
          <a:p>
            <a:pPr eaLnBrk="1" hangingPunct="1"/>
            <a:endParaRPr lang="es-ES" dirty="0"/>
          </a:p>
        </p:txBody>
      </p:sp>
      <p:pic>
        <p:nvPicPr>
          <p:cNvPr id="15364" name="Picture 4"/>
          <p:cNvPicPr>
            <a:picLocks noChangeAspect="1" noChangeArrowheads="1"/>
          </p:cNvPicPr>
          <p:nvPr/>
        </p:nvPicPr>
        <p:blipFill>
          <a:blip r:embed="rId3" cstate="print"/>
          <a:srcRect t="80114" b="4107"/>
          <a:stretch>
            <a:fillRect/>
          </a:stretch>
        </p:blipFill>
        <p:spPr bwMode="auto">
          <a:xfrm>
            <a:off x="827584" y="2924944"/>
            <a:ext cx="7345362" cy="936104"/>
          </a:xfrm>
          <a:prstGeom prst="rect">
            <a:avLst/>
          </a:prstGeom>
          <a:noFill/>
          <a:ln w="9525">
            <a:noFill/>
            <a:miter lim="800000"/>
            <a:headEnd/>
            <a:tailEnd/>
          </a:ln>
        </p:spPr>
      </p:pic>
      <p:sp>
        <p:nvSpPr>
          <p:cNvPr id="5" name="4 Elipse"/>
          <p:cNvSpPr/>
          <p:nvPr/>
        </p:nvSpPr>
        <p:spPr>
          <a:xfrm>
            <a:off x="467544" y="2780928"/>
            <a:ext cx="8208912" cy="13407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endParaRPr lang="ca-ES"/>
          </a:p>
        </p:txBody>
      </p:sp>
      <p:sp>
        <p:nvSpPr>
          <p:cNvPr id="3" name="Contenidor de contingut 2"/>
          <p:cNvSpPr>
            <a:spLocks noGrp="1"/>
          </p:cNvSpPr>
          <p:nvPr>
            <p:ph idx="1"/>
          </p:nvPr>
        </p:nvSpPr>
        <p:spPr/>
        <p:txBody>
          <a:bodyPr/>
          <a:lstStyle/>
          <a:p>
            <a:r>
              <a:rPr lang="ca-ES" dirty="0" smtClean="0"/>
              <a:t>De quantes vacunes disposem?</a:t>
            </a:r>
          </a:p>
          <a:p>
            <a:pPr marL="0" indent="0">
              <a:buNone/>
            </a:pPr>
            <a:r>
              <a:rPr lang="ca-ES" dirty="0" smtClean="0"/>
              <a:t>1</a:t>
            </a:r>
            <a:r>
              <a:rPr lang="ca-ES" dirty="0"/>
              <a:t>.- Bivalent (</a:t>
            </a:r>
            <a:r>
              <a:rPr lang="ca-ES" dirty="0" smtClean="0"/>
              <a:t>16-18): Prevenció carcinomes relacionats amb virus alt risc</a:t>
            </a:r>
          </a:p>
          <a:p>
            <a:pPr marL="0" indent="0">
              <a:buNone/>
            </a:pPr>
            <a:r>
              <a:rPr lang="ca-ES" dirty="0" smtClean="0"/>
              <a:t>2</a:t>
            </a:r>
            <a:r>
              <a:rPr lang="ca-ES" dirty="0"/>
              <a:t>.-Quadrivalent (</a:t>
            </a:r>
            <a:r>
              <a:rPr lang="ca-ES" dirty="0" smtClean="0"/>
              <a:t>6-11-16-18): Prevenció carcinomes relacionats amb VPH i condilomes</a:t>
            </a:r>
          </a:p>
          <a:p>
            <a:pPr marL="0" indent="0">
              <a:buNone/>
            </a:pPr>
            <a:r>
              <a:rPr lang="ca-ES" dirty="0" smtClean="0"/>
              <a:t>?.-</a:t>
            </a:r>
            <a:r>
              <a:rPr lang="ca-ES" dirty="0" err="1" smtClean="0"/>
              <a:t>Nonavalent</a:t>
            </a:r>
            <a:r>
              <a:rPr lang="ca-ES" dirty="0"/>
              <a:t> (</a:t>
            </a:r>
            <a:r>
              <a:rPr lang="ca-ES" dirty="0" smtClean="0"/>
              <a:t>6-11-16-18-31-33-45-52-58): Seroconversió gairebé del 100%, ofereix 8-18% més de protecció que les altres segons la regió</a:t>
            </a:r>
            <a:endParaRPr lang="ca-ES" dirty="0"/>
          </a:p>
        </p:txBody>
      </p:sp>
    </p:spTree>
    <p:extLst>
      <p:ext uri="{BB962C8B-B14F-4D97-AF65-F5344CB8AC3E}">
        <p14:creationId xmlns:p14="http://schemas.microsoft.com/office/powerpoint/2010/main" xmlns="" val="67635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1600" dirty="0" err="1">
                <a:solidFill>
                  <a:schemeClr val="hlink"/>
                </a:solidFill>
              </a:rPr>
              <a:t>Human</a:t>
            </a:r>
            <a:r>
              <a:rPr lang="es-ES" sz="1600" dirty="0">
                <a:solidFill>
                  <a:schemeClr val="hlink"/>
                </a:solidFill>
              </a:rPr>
              <a:t> </a:t>
            </a:r>
            <a:r>
              <a:rPr lang="es-ES" sz="1600" dirty="0" err="1">
                <a:solidFill>
                  <a:schemeClr val="hlink"/>
                </a:solidFill>
              </a:rPr>
              <a:t>papillomavirus</a:t>
            </a:r>
            <a:r>
              <a:rPr lang="es-ES" sz="1600" dirty="0">
                <a:solidFill>
                  <a:schemeClr val="hlink"/>
                </a:solidFill>
              </a:rPr>
              <a:t> </a:t>
            </a:r>
            <a:r>
              <a:rPr lang="es-ES" sz="1600" dirty="0" err="1">
                <a:solidFill>
                  <a:schemeClr val="hlink"/>
                </a:solidFill>
              </a:rPr>
              <a:t>detection</a:t>
            </a:r>
            <a:r>
              <a:rPr lang="es-ES" sz="1600" dirty="0">
                <a:solidFill>
                  <a:schemeClr val="hlink"/>
                </a:solidFill>
              </a:rPr>
              <a:t> in cervical neoplasia </a:t>
            </a:r>
            <a:r>
              <a:rPr lang="es-ES" sz="1600" dirty="0" err="1">
                <a:solidFill>
                  <a:schemeClr val="hlink"/>
                </a:solidFill>
              </a:rPr>
              <a:t>attributed</a:t>
            </a:r>
            <a:r>
              <a:rPr lang="es-ES" sz="1600" dirty="0">
                <a:solidFill>
                  <a:schemeClr val="hlink"/>
                </a:solidFill>
              </a:rPr>
              <a:t> </a:t>
            </a:r>
            <a:r>
              <a:rPr lang="es-ES" sz="1600" dirty="0" err="1">
                <a:solidFill>
                  <a:schemeClr val="hlink"/>
                </a:solidFill>
              </a:rPr>
              <a:t>to</a:t>
            </a:r>
            <a:r>
              <a:rPr lang="es-ES" sz="1600" dirty="0">
                <a:solidFill>
                  <a:schemeClr val="hlink"/>
                </a:solidFill>
              </a:rPr>
              <a:t> 12</a:t>
            </a:r>
            <a:br>
              <a:rPr lang="es-ES" sz="1600" dirty="0">
                <a:solidFill>
                  <a:schemeClr val="hlink"/>
                </a:solidFill>
              </a:rPr>
            </a:br>
            <a:r>
              <a:rPr lang="es-ES" sz="1600" dirty="0" err="1">
                <a:solidFill>
                  <a:schemeClr val="hlink"/>
                </a:solidFill>
              </a:rPr>
              <a:t>high-risk</a:t>
            </a:r>
            <a:r>
              <a:rPr lang="es-ES" sz="1600" dirty="0">
                <a:solidFill>
                  <a:schemeClr val="hlink"/>
                </a:solidFill>
              </a:rPr>
              <a:t> </a:t>
            </a:r>
            <a:r>
              <a:rPr lang="es-ES" sz="1600" dirty="0" err="1">
                <a:solidFill>
                  <a:schemeClr val="hlink"/>
                </a:solidFill>
              </a:rPr>
              <a:t>human</a:t>
            </a:r>
            <a:r>
              <a:rPr lang="es-ES" sz="1600" dirty="0">
                <a:solidFill>
                  <a:schemeClr val="hlink"/>
                </a:solidFill>
              </a:rPr>
              <a:t> </a:t>
            </a:r>
            <a:r>
              <a:rPr lang="es-ES" sz="1600" dirty="0" err="1">
                <a:solidFill>
                  <a:schemeClr val="hlink"/>
                </a:solidFill>
              </a:rPr>
              <a:t>papillomavirus</a:t>
            </a:r>
            <a:r>
              <a:rPr lang="es-ES" sz="1600" dirty="0">
                <a:solidFill>
                  <a:schemeClr val="hlink"/>
                </a:solidFill>
              </a:rPr>
              <a:t> </a:t>
            </a:r>
            <a:r>
              <a:rPr lang="es-ES" sz="1600" dirty="0" err="1">
                <a:solidFill>
                  <a:schemeClr val="hlink"/>
                </a:solidFill>
              </a:rPr>
              <a:t>genotypes</a:t>
            </a:r>
            <a:r>
              <a:rPr lang="es-ES" sz="1600" dirty="0">
                <a:solidFill>
                  <a:schemeClr val="hlink"/>
                </a:solidFill>
              </a:rPr>
              <a:t> </a:t>
            </a:r>
            <a:r>
              <a:rPr lang="es-ES" sz="1600" dirty="0" err="1">
                <a:solidFill>
                  <a:schemeClr val="hlink"/>
                </a:solidFill>
              </a:rPr>
              <a:t>by</a:t>
            </a:r>
            <a:r>
              <a:rPr lang="es-ES" sz="1600" dirty="0">
                <a:solidFill>
                  <a:schemeClr val="hlink"/>
                </a:solidFill>
              </a:rPr>
              <a:t> </a:t>
            </a:r>
            <a:r>
              <a:rPr lang="es-ES" sz="1600" dirty="0" err="1">
                <a:solidFill>
                  <a:schemeClr val="hlink"/>
                </a:solidFill>
              </a:rPr>
              <a:t>region.</a:t>
            </a:r>
            <a:r>
              <a:rPr lang="es-ES" sz="1600" dirty="0" err="1">
                <a:hlinkClick r:id="rId2" tooltip="Go to Papillomavirus Research on ScienceDirect"/>
              </a:rPr>
              <a:t>Papillomavirus</a:t>
            </a:r>
            <a:r>
              <a:rPr lang="es-ES" sz="1600" dirty="0">
                <a:hlinkClick r:id="rId2" tooltip="Go to Papillomavirus Research on ScienceDirect"/>
              </a:rPr>
              <a:t> </a:t>
            </a:r>
            <a:r>
              <a:rPr lang="es-ES" sz="1600" dirty="0" err="1">
                <a:hlinkClick r:id="rId2" tooltip="Go to Papillomavirus Research on ScienceDirect"/>
              </a:rPr>
              <a:t>Research</a:t>
            </a:r>
            <a:r>
              <a:rPr lang="es-ES" sz="1600" dirty="0"/>
              <a:t> </a:t>
            </a:r>
            <a:r>
              <a:rPr lang="es-ES" sz="1600" dirty="0" err="1">
                <a:hlinkClick r:id="rId3" tooltip="Go to table of contents for this volume/issue"/>
              </a:rPr>
              <a:t>Volume</a:t>
            </a:r>
            <a:r>
              <a:rPr lang="es-ES" sz="1600" dirty="0">
                <a:hlinkClick r:id="rId3" tooltip="Go to table of contents for this volume/issue"/>
              </a:rPr>
              <a:t> 2</a:t>
            </a:r>
            <a:r>
              <a:rPr lang="es-ES" sz="1600" dirty="0"/>
              <a:t>, </a:t>
            </a:r>
            <a:r>
              <a:rPr lang="es-ES" sz="1600" dirty="0" err="1"/>
              <a:t>December</a:t>
            </a:r>
            <a:r>
              <a:rPr lang="es-ES" sz="1600" dirty="0"/>
              <a:t> 2016, </a:t>
            </a:r>
            <a:r>
              <a:rPr lang="es-ES" sz="1600" dirty="0" err="1"/>
              <a:t>Pages</a:t>
            </a:r>
            <a:r>
              <a:rPr lang="es-ES" sz="1600" dirty="0"/>
              <a:t> 61–69</a:t>
            </a:r>
          </a:p>
        </p:txBody>
      </p:sp>
      <p:sp>
        <p:nvSpPr>
          <p:cNvPr id="3" name="2 Marcador de contenido"/>
          <p:cNvSpPr>
            <a:spLocks noGrp="1"/>
          </p:cNvSpPr>
          <p:nvPr>
            <p:ph idx="1"/>
          </p:nvPr>
        </p:nvSpPr>
        <p:spPr/>
        <p:txBody>
          <a:bodyPr/>
          <a:lstStyle/>
          <a:p>
            <a:endParaRPr lang="es-ES" dirty="0"/>
          </a:p>
        </p:txBody>
      </p:sp>
      <p:grpSp>
        <p:nvGrpSpPr>
          <p:cNvPr id="4" name="3 Grupo"/>
          <p:cNvGrpSpPr/>
          <p:nvPr/>
        </p:nvGrpSpPr>
        <p:grpSpPr>
          <a:xfrm>
            <a:off x="539552" y="1196752"/>
            <a:ext cx="8028707" cy="5313015"/>
            <a:chOff x="0" y="1340768"/>
            <a:chExt cx="8028707" cy="5313015"/>
          </a:xfrm>
        </p:grpSpPr>
        <p:pic>
          <p:nvPicPr>
            <p:cNvPr id="5" name="Picture 4"/>
            <p:cNvPicPr>
              <a:picLocks noChangeAspect="1" noChangeArrowheads="1"/>
            </p:cNvPicPr>
            <p:nvPr/>
          </p:nvPicPr>
          <p:blipFill>
            <a:blip r:embed="rId4" cstate="print"/>
            <a:srcRect/>
            <a:stretch>
              <a:fillRect/>
            </a:stretch>
          </p:blipFill>
          <p:spPr bwMode="auto">
            <a:xfrm>
              <a:off x="0" y="1340768"/>
              <a:ext cx="6122987" cy="1890712"/>
            </a:xfrm>
            <a:prstGeom prst="rect">
              <a:avLst/>
            </a:prstGeom>
            <a:noFill/>
            <a:ln w="9525">
              <a:noFill/>
              <a:miter lim="800000"/>
              <a:headEnd/>
              <a:tailEnd/>
            </a:ln>
          </p:spPr>
        </p:pic>
        <p:grpSp>
          <p:nvGrpSpPr>
            <p:cNvPr id="6" name="6 Grupo"/>
            <p:cNvGrpSpPr/>
            <p:nvPr/>
          </p:nvGrpSpPr>
          <p:grpSpPr>
            <a:xfrm>
              <a:off x="2987675" y="3501008"/>
              <a:ext cx="5041032" cy="3152775"/>
              <a:chOff x="2987675" y="3501008"/>
              <a:chExt cx="5041032" cy="3152775"/>
            </a:xfrm>
          </p:grpSpPr>
          <p:pic>
            <p:nvPicPr>
              <p:cNvPr id="7" name="Picture 5"/>
              <p:cNvPicPr>
                <a:picLocks noChangeAspect="1" noChangeArrowheads="1"/>
              </p:cNvPicPr>
              <p:nvPr/>
            </p:nvPicPr>
            <p:blipFill>
              <a:blip r:embed="rId5" cstate="print"/>
              <a:srcRect/>
              <a:stretch>
                <a:fillRect/>
              </a:stretch>
            </p:blipFill>
            <p:spPr bwMode="auto">
              <a:xfrm>
                <a:off x="3059832" y="3501008"/>
                <a:ext cx="4968875" cy="3152775"/>
              </a:xfrm>
              <a:prstGeom prst="rect">
                <a:avLst/>
              </a:prstGeom>
              <a:noFill/>
              <a:ln w="9525">
                <a:noFill/>
                <a:miter lim="800000"/>
                <a:headEnd/>
                <a:tailEnd/>
              </a:ln>
            </p:spPr>
          </p:pic>
          <p:sp>
            <p:nvSpPr>
              <p:cNvPr id="8" name="AutoShape 6"/>
              <p:cNvSpPr>
                <a:spLocks noChangeArrowheads="1"/>
              </p:cNvSpPr>
              <p:nvPr/>
            </p:nvSpPr>
            <p:spPr bwMode="auto">
              <a:xfrm>
                <a:off x="2987675" y="3716338"/>
                <a:ext cx="4824413" cy="720725"/>
              </a:xfrm>
              <a:prstGeom prst="roundRect">
                <a:avLst>
                  <a:gd name="adj" fmla="val 16667"/>
                </a:avLst>
              </a:prstGeom>
              <a:noFill/>
              <a:ln w="38100">
                <a:solidFill>
                  <a:srgbClr val="FF0000"/>
                </a:solidFill>
                <a:round/>
                <a:headEnd/>
                <a:tailEnd/>
              </a:ln>
            </p:spPr>
            <p:txBody>
              <a:bodyPr wrap="none" anchor="ctr"/>
              <a:lstStyle/>
              <a:p>
                <a:endParaRPr lang="es-ES"/>
              </a:p>
            </p:txBody>
          </p:sp>
        </p:grpSp>
      </p:grpSp>
      <p:sp>
        <p:nvSpPr>
          <p:cNvPr id="9" name="Fletxa esquerra 8"/>
          <p:cNvSpPr/>
          <p:nvPr/>
        </p:nvSpPr>
        <p:spPr>
          <a:xfrm>
            <a:off x="2699792" y="3789040"/>
            <a:ext cx="827435" cy="14364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6" name="Picture 2"/>
          <p:cNvPicPr>
            <a:picLocks noGrp="1" noChangeAspect="1" noChangeArrowheads="1"/>
          </p:cNvPicPr>
          <p:nvPr>
            <p:ph idx="1"/>
          </p:nvPr>
        </p:nvPicPr>
        <p:blipFill>
          <a:blip r:embed="rId3" cstate="print"/>
          <a:srcRect/>
          <a:stretch>
            <a:fillRect/>
          </a:stretch>
        </p:blipFill>
        <p:spPr bwMode="auto">
          <a:xfrm>
            <a:off x="0" y="0"/>
            <a:ext cx="6880159" cy="4525963"/>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0" y="5038303"/>
            <a:ext cx="3448050" cy="1343025"/>
          </a:xfrm>
          <a:prstGeom prst="rect">
            <a:avLst/>
          </a:prstGeom>
          <a:noFill/>
          <a:ln w="9525">
            <a:solidFill>
              <a:srgbClr val="FF0000"/>
            </a:solid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5947023" y="5081316"/>
            <a:ext cx="3196977" cy="1804068"/>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00863D"/>
                </a:solidFill>
              </a:rPr>
              <a:t>Cas </a:t>
            </a:r>
            <a:r>
              <a:rPr lang="es-ES" dirty="0" err="1">
                <a:solidFill>
                  <a:srgbClr val="00863D"/>
                </a:solidFill>
              </a:rPr>
              <a:t>clínic</a:t>
            </a:r>
            <a:r>
              <a:rPr lang="es-ES" dirty="0">
                <a:solidFill>
                  <a:srgbClr val="00863D"/>
                </a:solidFill>
              </a:rPr>
              <a:t> 2</a:t>
            </a:r>
          </a:p>
        </p:txBody>
      </p:sp>
      <p:sp>
        <p:nvSpPr>
          <p:cNvPr id="3" name="2 Marcador de contenido"/>
          <p:cNvSpPr>
            <a:spLocks noGrp="1"/>
          </p:cNvSpPr>
          <p:nvPr>
            <p:ph idx="1"/>
          </p:nvPr>
        </p:nvSpPr>
        <p:spPr>
          <a:xfrm>
            <a:off x="395536" y="1556792"/>
            <a:ext cx="8229600" cy="4525963"/>
          </a:xfrm>
        </p:spPr>
        <p:txBody>
          <a:bodyPr/>
          <a:lstStyle/>
          <a:p>
            <a:r>
              <a:rPr lang="ca-ES" sz="2400" dirty="0"/>
              <a:t>Lluis es un noi de 20 anys. Acut per molèsties inespecífiques a penis que el preocupen molt. A la exploració no trobem cap lesió però ens explica que manté sexe amb homes i no te parella estable. Tot i que habitualment fa servir el preservatiu ha sentit que no és 100% efectiu i ens demana consell sobre la vacuna que li van posar a la seva germana petita a la escola</a:t>
            </a:r>
            <a:r>
              <a:rPr lang="es-ES" sz="2000" dirty="0"/>
              <a:t>.</a:t>
            </a:r>
            <a:r>
              <a:rPr lang="es-ES" sz="2000" b="1" dirty="0"/>
              <a:t>  </a:t>
            </a:r>
            <a:endParaRPr lang="es-ES" sz="2000" dirty="0"/>
          </a:p>
          <a:p>
            <a:r>
              <a:rPr lang="ca-ES" sz="2400" dirty="0"/>
              <a:t>Que li explicarem?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sz="2400" dirty="0"/>
              <a:t>No te </a:t>
            </a:r>
            <a:r>
              <a:rPr lang="es-ES" sz="2400" dirty="0" err="1"/>
              <a:t>sentit</a:t>
            </a:r>
            <a:r>
              <a:rPr lang="es-ES" sz="2400" dirty="0"/>
              <a:t> que </a:t>
            </a:r>
            <a:r>
              <a:rPr lang="es-ES" sz="2400" dirty="0" err="1"/>
              <a:t>ell</a:t>
            </a:r>
            <a:r>
              <a:rPr lang="es-ES" sz="2400" dirty="0"/>
              <a:t> es </a:t>
            </a:r>
            <a:r>
              <a:rPr lang="es-ES" sz="2400" dirty="0" err="1"/>
              <a:t>vacuni</a:t>
            </a:r>
            <a:r>
              <a:rPr lang="es-ES" sz="2400" dirty="0"/>
              <a:t> </a:t>
            </a:r>
            <a:r>
              <a:rPr lang="es-ES" sz="2400" dirty="0" err="1"/>
              <a:t>ja</a:t>
            </a:r>
            <a:r>
              <a:rPr lang="es-ES" sz="2400" dirty="0"/>
              <a:t> que </a:t>
            </a:r>
            <a:r>
              <a:rPr lang="es-ES" sz="2400" dirty="0" err="1"/>
              <a:t>aquesta</a:t>
            </a:r>
            <a:r>
              <a:rPr lang="es-ES" sz="2400" dirty="0"/>
              <a:t> vacuna </a:t>
            </a:r>
            <a:r>
              <a:rPr lang="es-ES" sz="2400" dirty="0" err="1"/>
              <a:t>només</a:t>
            </a:r>
            <a:r>
              <a:rPr lang="es-ES" sz="2400" dirty="0"/>
              <a:t> te </a:t>
            </a:r>
            <a:r>
              <a:rPr lang="es-ES" sz="2400" dirty="0" err="1"/>
              <a:t>indicació</a:t>
            </a:r>
            <a:r>
              <a:rPr lang="es-ES" sz="2400" dirty="0"/>
              <a:t> per a la </a:t>
            </a:r>
            <a:r>
              <a:rPr lang="es-ES" sz="2400" dirty="0" err="1"/>
              <a:t>prevenció</a:t>
            </a:r>
            <a:r>
              <a:rPr lang="es-ES" sz="2400" dirty="0"/>
              <a:t> del </a:t>
            </a:r>
            <a:r>
              <a:rPr lang="es-ES" sz="2400" dirty="0" err="1"/>
              <a:t>càncer</a:t>
            </a:r>
            <a:r>
              <a:rPr lang="es-ES" sz="2400" dirty="0"/>
              <a:t> de </a:t>
            </a:r>
            <a:r>
              <a:rPr lang="es-ES" sz="2400" dirty="0" err="1"/>
              <a:t>cèrvix</a:t>
            </a:r>
            <a:endParaRPr lang="es-ES" sz="2400" dirty="0"/>
          </a:p>
          <a:p>
            <a:r>
              <a:rPr lang="es-ES" sz="2400" dirty="0"/>
              <a:t>La vacuna </a:t>
            </a:r>
            <a:r>
              <a:rPr lang="es-ES" sz="2400" dirty="0" err="1"/>
              <a:t>està</a:t>
            </a:r>
            <a:r>
              <a:rPr lang="es-ES" sz="2400" dirty="0"/>
              <a:t> </a:t>
            </a:r>
            <a:r>
              <a:rPr lang="es-ES" sz="2400" dirty="0" err="1"/>
              <a:t>autoritzada</a:t>
            </a:r>
            <a:r>
              <a:rPr lang="es-ES" sz="2400" dirty="0"/>
              <a:t> per a la </a:t>
            </a:r>
            <a:r>
              <a:rPr lang="es-ES" sz="2400" dirty="0" err="1"/>
              <a:t>prevenció</a:t>
            </a:r>
            <a:r>
              <a:rPr lang="es-ES" sz="2400" dirty="0"/>
              <a:t> del </a:t>
            </a:r>
            <a:r>
              <a:rPr lang="es-ES" sz="2400" dirty="0" err="1"/>
              <a:t>càncer</a:t>
            </a:r>
            <a:r>
              <a:rPr lang="es-ES" sz="2400" dirty="0"/>
              <a:t> de </a:t>
            </a:r>
            <a:r>
              <a:rPr lang="es-ES" sz="2400" dirty="0" err="1"/>
              <a:t>cervix</a:t>
            </a:r>
            <a:r>
              <a:rPr lang="es-ES" sz="2400" dirty="0"/>
              <a:t> i </a:t>
            </a:r>
            <a:r>
              <a:rPr lang="es-ES" sz="2400" dirty="0" err="1"/>
              <a:t>neoplàsia</a:t>
            </a:r>
            <a:r>
              <a:rPr lang="es-ES" sz="2400" dirty="0"/>
              <a:t> anal. També esta indicada per a la </a:t>
            </a:r>
            <a:r>
              <a:rPr lang="es-ES" sz="2400" dirty="0" err="1"/>
              <a:t>prevenció</a:t>
            </a:r>
            <a:r>
              <a:rPr lang="es-ES" sz="2400" dirty="0"/>
              <a:t> </a:t>
            </a:r>
            <a:r>
              <a:rPr lang="es-ES" sz="2400" dirty="0" err="1"/>
              <a:t>d’altres</a:t>
            </a:r>
            <a:r>
              <a:rPr lang="es-ES" sz="2400" dirty="0"/>
              <a:t> </a:t>
            </a:r>
            <a:r>
              <a:rPr lang="es-ES" sz="2400" dirty="0" err="1"/>
              <a:t>patologies</a:t>
            </a:r>
            <a:r>
              <a:rPr lang="es-ES" sz="2400" dirty="0"/>
              <a:t> </a:t>
            </a:r>
            <a:r>
              <a:rPr lang="es-ES" sz="2400" dirty="0" err="1"/>
              <a:t>relacionades</a:t>
            </a:r>
            <a:r>
              <a:rPr lang="es-ES" sz="2400" dirty="0"/>
              <a:t> </a:t>
            </a:r>
            <a:r>
              <a:rPr lang="es-ES" sz="2400" dirty="0" err="1"/>
              <a:t>amb</a:t>
            </a:r>
            <a:r>
              <a:rPr lang="es-ES" sz="2400" dirty="0"/>
              <a:t> VPH</a:t>
            </a:r>
          </a:p>
          <a:p>
            <a:r>
              <a:rPr lang="es-ES" sz="2400" dirty="0" err="1"/>
              <a:t>Està</a:t>
            </a:r>
            <a:r>
              <a:rPr lang="es-ES" sz="2400" dirty="0"/>
              <a:t> indicada per la </a:t>
            </a:r>
            <a:r>
              <a:rPr lang="es-ES" sz="2400" dirty="0" err="1"/>
              <a:t>prevenció</a:t>
            </a:r>
            <a:r>
              <a:rPr lang="es-ES" sz="2400" dirty="0"/>
              <a:t> de neo </a:t>
            </a:r>
            <a:r>
              <a:rPr lang="es-ES" sz="2400" dirty="0" err="1"/>
              <a:t>cèrvix</a:t>
            </a:r>
            <a:r>
              <a:rPr lang="es-ES" sz="2400" dirty="0"/>
              <a:t> i </a:t>
            </a:r>
            <a:r>
              <a:rPr lang="es-ES" sz="2400" dirty="0" err="1"/>
              <a:t>altres</a:t>
            </a:r>
            <a:r>
              <a:rPr lang="es-ES" sz="2400" dirty="0"/>
              <a:t> </a:t>
            </a:r>
            <a:r>
              <a:rPr lang="es-ES" sz="2400" dirty="0" err="1"/>
              <a:t>patologies</a:t>
            </a:r>
            <a:r>
              <a:rPr lang="es-ES" sz="2400" dirty="0"/>
              <a:t> </a:t>
            </a:r>
            <a:r>
              <a:rPr lang="es-ES" sz="2400" dirty="0" err="1"/>
              <a:t>relacionades</a:t>
            </a:r>
            <a:r>
              <a:rPr lang="es-ES" sz="2400" dirty="0"/>
              <a:t> </a:t>
            </a:r>
            <a:r>
              <a:rPr lang="es-ES" sz="2400" dirty="0" err="1"/>
              <a:t>amb</a:t>
            </a:r>
            <a:r>
              <a:rPr lang="es-ES" sz="2400" dirty="0"/>
              <a:t> VPH pero </a:t>
            </a:r>
            <a:r>
              <a:rPr lang="es-ES" sz="2400" dirty="0" err="1"/>
              <a:t>només</a:t>
            </a:r>
            <a:r>
              <a:rPr lang="es-ES" sz="2400" dirty="0"/>
              <a:t> en nenes.</a:t>
            </a:r>
          </a:p>
          <a:p>
            <a:r>
              <a:rPr lang="es-ES" sz="2400" dirty="0" err="1"/>
              <a:t>Fins</a:t>
            </a:r>
            <a:r>
              <a:rPr lang="es-ES" sz="2400" dirty="0"/>
              <a:t> que no </a:t>
            </a:r>
            <a:r>
              <a:rPr lang="es-ES" sz="2400" dirty="0" err="1"/>
              <a:t>aparegui</a:t>
            </a:r>
            <a:r>
              <a:rPr lang="es-ES" sz="2400" dirty="0"/>
              <a:t> </a:t>
            </a:r>
            <a:r>
              <a:rPr lang="es-ES" sz="2400" dirty="0" err="1"/>
              <a:t>cap</a:t>
            </a:r>
            <a:r>
              <a:rPr lang="es-ES" sz="2400" dirty="0"/>
              <a:t> </a:t>
            </a:r>
            <a:r>
              <a:rPr lang="es-ES" sz="2400" dirty="0" err="1"/>
              <a:t>lesió</a:t>
            </a:r>
            <a:r>
              <a:rPr lang="es-ES" sz="2400" dirty="0"/>
              <a:t> compatible </a:t>
            </a:r>
            <a:r>
              <a:rPr lang="es-ES" sz="2400" dirty="0" err="1"/>
              <a:t>amb</a:t>
            </a:r>
            <a:r>
              <a:rPr lang="es-ES" sz="2400" dirty="0"/>
              <a:t> </a:t>
            </a:r>
            <a:r>
              <a:rPr lang="es-ES" sz="2400" dirty="0" err="1"/>
              <a:t>condiloma</a:t>
            </a:r>
            <a:r>
              <a:rPr lang="es-ES" sz="2400" dirty="0"/>
              <a:t> que </a:t>
            </a:r>
            <a:r>
              <a:rPr lang="es-ES" sz="2400" dirty="0" err="1"/>
              <a:t>suposi</a:t>
            </a:r>
            <a:r>
              <a:rPr lang="es-ES" sz="2400" dirty="0"/>
              <a:t> un </a:t>
            </a:r>
            <a:r>
              <a:rPr lang="es-ES" sz="2400" dirty="0" err="1"/>
              <a:t>risc</a:t>
            </a:r>
            <a:r>
              <a:rPr lang="es-ES" sz="2400" dirty="0"/>
              <a:t> de </a:t>
            </a:r>
            <a:r>
              <a:rPr lang="es-ES" sz="2400" dirty="0" err="1"/>
              <a:t>progressió</a:t>
            </a:r>
            <a:r>
              <a:rPr lang="es-ES" sz="2400" dirty="0"/>
              <a:t> a neo de </a:t>
            </a:r>
            <a:r>
              <a:rPr lang="es-ES" sz="2400" dirty="0" err="1"/>
              <a:t>penis</a:t>
            </a:r>
            <a:r>
              <a:rPr lang="es-ES" sz="2400" dirty="0"/>
              <a:t> no </a:t>
            </a:r>
            <a:r>
              <a:rPr lang="es-ES" sz="2400" dirty="0" err="1"/>
              <a:t>ens</a:t>
            </a:r>
            <a:r>
              <a:rPr lang="es-ES" sz="2400" dirty="0"/>
              <a:t> </a:t>
            </a:r>
            <a:r>
              <a:rPr lang="es-ES" sz="2400" dirty="0" err="1"/>
              <a:t>plantejarem</a:t>
            </a:r>
            <a:r>
              <a:rPr lang="es-ES" sz="2400" dirty="0"/>
              <a:t> la </a:t>
            </a:r>
            <a:r>
              <a:rPr lang="es-ES" sz="2400" dirty="0" err="1"/>
              <a:t>vacunació</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sz="2400" dirty="0"/>
              <a:t>No te </a:t>
            </a:r>
            <a:r>
              <a:rPr lang="es-ES" sz="2400" dirty="0" err="1"/>
              <a:t>sentit</a:t>
            </a:r>
            <a:r>
              <a:rPr lang="es-ES" sz="2400" dirty="0"/>
              <a:t> que </a:t>
            </a:r>
            <a:r>
              <a:rPr lang="es-ES" sz="2400" dirty="0" err="1"/>
              <a:t>ell</a:t>
            </a:r>
            <a:r>
              <a:rPr lang="es-ES" sz="2400" dirty="0"/>
              <a:t> es </a:t>
            </a:r>
            <a:r>
              <a:rPr lang="es-ES" sz="2400" dirty="0" err="1"/>
              <a:t>vacuni</a:t>
            </a:r>
            <a:r>
              <a:rPr lang="es-ES" sz="2400" dirty="0"/>
              <a:t> </a:t>
            </a:r>
            <a:r>
              <a:rPr lang="es-ES" sz="2400" dirty="0" err="1"/>
              <a:t>ja</a:t>
            </a:r>
            <a:r>
              <a:rPr lang="es-ES" sz="2400" dirty="0"/>
              <a:t> que </a:t>
            </a:r>
            <a:r>
              <a:rPr lang="es-ES" sz="2400" dirty="0" err="1"/>
              <a:t>aquesta</a:t>
            </a:r>
            <a:r>
              <a:rPr lang="es-ES" sz="2400" dirty="0"/>
              <a:t> vacuna </a:t>
            </a:r>
            <a:r>
              <a:rPr lang="es-ES" sz="2400" dirty="0" err="1"/>
              <a:t>només</a:t>
            </a:r>
            <a:r>
              <a:rPr lang="es-ES" sz="2400" dirty="0"/>
              <a:t> te </a:t>
            </a:r>
            <a:r>
              <a:rPr lang="es-ES" sz="2400" dirty="0" err="1"/>
              <a:t>indicació</a:t>
            </a:r>
            <a:r>
              <a:rPr lang="es-ES" sz="2400" dirty="0"/>
              <a:t> per a la </a:t>
            </a:r>
            <a:r>
              <a:rPr lang="es-ES" sz="2400" dirty="0" err="1"/>
              <a:t>prevenció</a:t>
            </a:r>
            <a:r>
              <a:rPr lang="es-ES" sz="2400" dirty="0"/>
              <a:t> del </a:t>
            </a:r>
            <a:r>
              <a:rPr lang="es-ES" sz="2400" dirty="0" err="1"/>
              <a:t>càncer</a:t>
            </a:r>
            <a:r>
              <a:rPr lang="es-ES" sz="2400" dirty="0"/>
              <a:t> de </a:t>
            </a:r>
            <a:r>
              <a:rPr lang="es-ES" sz="2400" dirty="0" err="1"/>
              <a:t>cèrvix</a:t>
            </a:r>
            <a:endParaRPr lang="es-ES" sz="2400" dirty="0"/>
          </a:p>
          <a:p>
            <a:r>
              <a:rPr lang="es-ES" sz="2400" dirty="0">
                <a:solidFill>
                  <a:srgbClr val="FF0000"/>
                </a:solidFill>
              </a:rPr>
              <a:t>La vacuna </a:t>
            </a:r>
            <a:r>
              <a:rPr lang="es-ES" sz="2400" dirty="0" err="1">
                <a:solidFill>
                  <a:srgbClr val="FF0000"/>
                </a:solidFill>
              </a:rPr>
              <a:t>està</a:t>
            </a:r>
            <a:r>
              <a:rPr lang="es-ES" sz="2400" dirty="0">
                <a:solidFill>
                  <a:srgbClr val="FF0000"/>
                </a:solidFill>
              </a:rPr>
              <a:t> </a:t>
            </a:r>
            <a:r>
              <a:rPr lang="es-ES" sz="2400" dirty="0" err="1">
                <a:solidFill>
                  <a:srgbClr val="FF0000"/>
                </a:solidFill>
              </a:rPr>
              <a:t>autoritzada</a:t>
            </a:r>
            <a:r>
              <a:rPr lang="es-ES" sz="2400" dirty="0">
                <a:solidFill>
                  <a:srgbClr val="FF0000"/>
                </a:solidFill>
              </a:rPr>
              <a:t> per a la </a:t>
            </a:r>
            <a:r>
              <a:rPr lang="es-ES" sz="2400" dirty="0" err="1">
                <a:solidFill>
                  <a:srgbClr val="FF0000"/>
                </a:solidFill>
              </a:rPr>
              <a:t>prevenció</a:t>
            </a:r>
            <a:r>
              <a:rPr lang="es-ES" sz="2400" dirty="0">
                <a:solidFill>
                  <a:srgbClr val="FF0000"/>
                </a:solidFill>
              </a:rPr>
              <a:t> del </a:t>
            </a:r>
            <a:r>
              <a:rPr lang="es-ES" sz="2400" dirty="0" err="1">
                <a:solidFill>
                  <a:srgbClr val="FF0000"/>
                </a:solidFill>
              </a:rPr>
              <a:t>càncer</a:t>
            </a:r>
            <a:r>
              <a:rPr lang="es-ES" sz="2400" dirty="0">
                <a:solidFill>
                  <a:srgbClr val="FF0000"/>
                </a:solidFill>
              </a:rPr>
              <a:t> de </a:t>
            </a:r>
            <a:r>
              <a:rPr lang="es-ES" sz="2400" dirty="0" err="1">
                <a:solidFill>
                  <a:srgbClr val="FF0000"/>
                </a:solidFill>
              </a:rPr>
              <a:t>cervix</a:t>
            </a:r>
            <a:r>
              <a:rPr lang="es-ES" sz="2400" dirty="0">
                <a:solidFill>
                  <a:srgbClr val="FF0000"/>
                </a:solidFill>
              </a:rPr>
              <a:t> i </a:t>
            </a:r>
            <a:r>
              <a:rPr lang="es-ES" sz="2400" dirty="0" err="1">
                <a:solidFill>
                  <a:srgbClr val="FF0000"/>
                </a:solidFill>
              </a:rPr>
              <a:t>neoplàsia</a:t>
            </a:r>
            <a:r>
              <a:rPr lang="es-ES" sz="2400" dirty="0">
                <a:solidFill>
                  <a:srgbClr val="FF0000"/>
                </a:solidFill>
              </a:rPr>
              <a:t> anal. També esta indicada per a la </a:t>
            </a:r>
            <a:r>
              <a:rPr lang="es-ES" sz="2400" dirty="0" err="1">
                <a:solidFill>
                  <a:srgbClr val="FF0000"/>
                </a:solidFill>
              </a:rPr>
              <a:t>prevenció</a:t>
            </a:r>
            <a:r>
              <a:rPr lang="es-ES" sz="2400" dirty="0">
                <a:solidFill>
                  <a:srgbClr val="FF0000"/>
                </a:solidFill>
              </a:rPr>
              <a:t> </a:t>
            </a:r>
            <a:r>
              <a:rPr lang="es-ES" sz="2400" dirty="0" err="1">
                <a:solidFill>
                  <a:srgbClr val="FF0000"/>
                </a:solidFill>
              </a:rPr>
              <a:t>d’altres</a:t>
            </a:r>
            <a:r>
              <a:rPr lang="es-ES" sz="2400" dirty="0">
                <a:solidFill>
                  <a:srgbClr val="FF0000"/>
                </a:solidFill>
              </a:rPr>
              <a:t> </a:t>
            </a:r>
            <a:r>
              <a:rPr lang="es-ES" sz="2400" dirty="0" err="1">
                <a:solidFill>
                  <a:srgbClr val="FF0000"/>
                </a:solidFill>
              </a:rPr>
              <a:t>patologies</a:t>
            </a:r>
            <a:r>
              <a:rPr lang="es-ES" sz="2400" dirty="0">
                <a:solidFill>
                  <a:srgbClr val="FF0000"/>
                </a:solidFill>
              </a:rPr>
              <a:t> </a:t>
            </a:r>
            <a:r>
              <a:rPr lang="es-ES" sz="2400" dirty="0" err="1">
                <a:solidFill>
                  <a:srgbClr val="FF0000"/>
                </a:solidFill>
              </a:rPr>
              <a:t>relacionades</a:t>
            </a:r>
            <a:r>
              <a:rPr lang="es-ES" sz="2400" dirty="0">
                <a:solidFill>
                  <a:srgbClr val="FF0000"/>
                </a:solidFill>
              </a:rPr>
              <a:t> </a:t>
            </a:r>
            <a:r>
              <a:rPr lang="es-ES" sz="2400" dirty="0" err="1">
                <a:solidFill>
                  <a:srgbClr val="FF0000"/>
                </a:solidFill>
              </a:rPr>
              <a:t>amb</a:t>
            </a:r>
            <a:r>
              <a:rPr lang="es-ES" sz="2400" dirty="0">
                <a:solidFill>
                  <a:srgbClr val="FF0000"/>
                </a:solidFill>
              </a:rPr>
              <a:t> VPH</a:t>
            </a:r>
          </a:p>
          <a:p>
            <a:r>
              <a:rPr lang="es-ES" sz="2400" dirty="0" err="1"/>
              <a:t>Està</a:t>
            </a:r>
            <a:r>
              <a:rPr lang="es-ES" sz="2400" dirty="0"/>
              <a:t> indicada per la </a:t>
            </a:r>
            <a:r>
              <a:rPr lang="es-ES" sz="2400" dirty="0" err="1"/>
              <a:t>prevenció</a:t>
            </a:r>
            <a:r>
              <a:rPr lang="es-ES" sz="2400" dirty="0"/>
              <a:t> de neo </a:t>
            </a:r>
            <a:r>
              <a:rPr lang="es-ES" sz="2400" dirty="0" err="1"/>
              <a:t>cèrvix</a:t>
            </a:r>
            <a:r>
              <a:rPr lang="es-ES" sz="2400" dirty="0"/>
              <a:t> i </a:t>
            </a:r>
            <a:r>
              <a:rPr lang="es-ES" sz="2400" dirty="0" err="1"/>
              <a:t>altres</a:t>
            </a:r>
            <a:r>
              <a:rPr lang="es-ES" sz="2400" dirty="0"/>
              <a:t> </a:t>
            </a:r>
            <a:r>
              <a:rPr lang="es-ES" sz="2400" dirty="0" err="1"/>
              <a:t>patologies</a:t>
            </a:r>
            <a:r>
              <a:rPr lang="es-ES" sz="2400" dirty="0"/>
              <a:t> </a:t>
            </a:r>
            <a:r>
              <a:rPr lang="es-ES" sz="2400" dirty="0" err="1"/>
              <a:t>relacionades</a:t>
            </a:r>
            <a:r>
              <a:rPr lang="es-ES" sz="2400" dirty="0"/>
              <a:t> </a:t>
            </a:r>
            <a:r>
              <a:rPr lang="es-ES" sz="2400" dirty="0" err="1"/>
              <a:t>amb</a:t>
            </a:r>
            <a:r>
              <a:rPr lang="es-ES" sz="2400" dirty="0"/>
              <a:t> VPH pero </a:t>
            </a:r>
            <a:r>
              <a:rPr lang="es-ES" sz="2400" dirty="0" err="1"/>
              <a:t>només</a:t>
            </a:r>
            <a:r>
              <a:rPr lang="es-ES" sz="2400" dirty="0"/>
              <a:t> en nenes.</a:t>
            </a:r>
          </a:p>
          <a:p>
            <a:r>
              <a:rPr lang="es-ES" sz="2400" dirty="0" err="1"/>
              <a:t>Fins</a:t>
            </a:r>
            <a:r>
              <a:rPr lang="es-ES" sz="2400" dirty="0"/>
              <a:t> que no </a:t>
            </a:r>
            <a:r>
              <a:rPr lang="es-ES" sz="2400" dirty="0" err="1"/>
              <a:t>aparegui</a:t>
            </a:r>
            <a:r>
              <a:rPr lang="es-ES" sz="2400" dirty="0"/>
              <a:t> </a:t>
            </a:r>
            <a:r>
              <a:rPr lang="es-ES" sz="2400" dirty="0" err="1"/>
              <a:t>cap</a:t>
            </a:r>
            <a:r>
              <a:rPr lang="es-ES" sz="2400" dirty="0"/>
              <a:t> </a:t>
            </a:r>
            <a:r>
              <a:rPr lang="es-ES" sz="2400" dirty="0" err="1"/>
              <a:t>lesió</a:t>
            </a:r>
            <a:r>
              <a:rPr lang="es-ES" sz="2400" dirty="0"/>
              <a:t> compatible </a:t>
            </a:r>
            <a:r>
              <a:rPr lang="es-ES" sz="2400" dirty="0" err="1"/>
              <a:t>amb</a:t>
            </a:r>
            <a:r>
              <a:rPr lang="es-ES" sz="2400" dirty="0"/>
              <a:t> </a:t>
            </a:r>
            <a:r>
              <a:rPr lang="es-ES" sz="2400" dirty="0" err="1"/>
              <a:t>condiloma</a:t>
            </a:r>
            <a:r>
              <a:rPr lang="es-ES" sz="2400" dirty="0"/>
              <a:t> que </a:t>
            </a:r>
            <a:r>
              <a:rPr lang="es-ES" sz="2400" dirty="0" err="1"/>
              <a:t>suposi</a:t>
            </a:r>
            <a:r>
              <a:rPr lang="es-ES" sz="2400" dirty="0"/>
              <a:t> un </a:t>
            </a:r>
            <a:r>
              <a:rPr lang="es-ES" sz="2400" dirty="0" err="1"/>
              <a:t>risc</a:t>
            </a:r>
            <a:r>
              <a:rPr lang="es-ES" sz="2400" dirty="0"/>
              <a:t> de </a:t>
            </a:r>
            <a:r>
              <a:rPr lang="es-ES" sz="2400" dirty="0" err="1"/>
              <a:t>progressió</a:t>
            </a:r>
            <a:r>
              <a:rPr lang="es-ES" sz="2400" dirty="0"/>
              <a:t> a neo de </a:t>
            </a:r>
            <a:r>
              <a:rPr lang="es-ES" sz="2400" dirty="0" err="1"/>
              <a:t>penis</a:t>
            </a:r>
            <a:r>
              <a:rPr lang="es-ES" sz="2400" dirty="0"/>
              <a:t> no </a:t>
            </a:r>
            <a:r>
              <a:rPr lang="es-ES" sz="2400" dirty="0" err="1"/>
              <a:t>ens</a:t>
            </a:r>
            <a:r>
              <a:rPr lang="es-ES" sz="2400" dirty="0"/>
              <a:t> </a:t>
            </a:r>
            <a:r>
              <a:rPr lang="es-ES" sz="2400" dirty="0" err="1"/>
              <a:t>plantejarem</a:t>
            </a:r>
            <a:r>
              <a:rPr lang="es-ES" sz="2400" dirty="0"/>
              <a:t> la </a:t>
            </a:r>
            <a:r>
              <a:rPr lang="es-ES" sz="2400" dirty="0" err="1"/>
              <a:t>vacunació</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1990" name="Picture 6"/>
          <p:cNvPicPr>
            <a:picLocks noChangeAspect="1" noChangeArrowheads="1"/>
          </p:cNvPicPr>
          <p:nvPr/>
        </p:nvPicPr>
        <p:blipFill>
          <a:blip r:embed="rId2" cstate="print"/>
          <a:srcRect/>
          <a:stretch>
            <a:fillRect/>
          </a:stretch>
        </p:blipFill>
        <p:spPr bwMode="auto">
          <a:xfrm>
            <a:off x="-1" y="0"/>
            <a:ext cx="9219737" cy="350100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a:t>Te una mica de por a vacunar-se. En alguna </a:t>
            </a:r>
            <a:r>
              <a:rPr lang="es-ES" dirty="0" err="1"/>
              <a:t>ocasió</a:t>
            </a:r>
            <a:r>
              <a:rPr lang="es-ES" dirty="0"/>
              <a:t> ha </a:t>
            </a:r>
            <a:r>
              <a:rPr lang="es-ES" dirty="0" err="1"/>
              <a:t>tingut</a:t>
            </a:r>
            <a:r>
              <a:rPr lang="es-ES" dirty="0"/>
              <a:t> </a:t>
            </a:r>
            <a:r>
              <a:rPr lang="es-ES" dirty="0" err="1"/>
              <a:t>relacions</a:t>
            </a:r>
            <a:r>
              <a:rPr lang="es-ES" dirty="0"/>
              <a:t> </a:t>
            </a:r>
            <a:r>
              <a:rPr lang="es-ES" dirty="0" err="1"/>
              <a:t>sense</a:t>
            </a:r>
            <a:r>
              <a:rPr lang="es-ES" dirty="0"/>
              <a:t> </a:t>
            </a:r>
            <a:r>
              <a:rPr lang="es-ES" dirty="0" err="1"/>
              <a:t>protecció</a:t>
            </a:r>
            <a:r>
              <a:rPr lang="es-ES" dirty="0"/>
              <a:t> i </a:t>
            </a:r>
            <a:r>
              <a:rPr lang="es-ES" dirty="0" err="1"/>
              <a:t>ens</a:t>
            </a:r>
            <a:r>
              <a:rPr lang="es-ES" dirty="0"/>
              <a:t> </a:t>
            </a:r>
            <a:r>
              <a:rPr lang="es-ES" dirty="0" err="1"/>
              <a:t>demana</a:t>
            </a:r>
            <a:r>
              <a:rPr lang="es-ES" dirty="0"/>
              <a:t> si a </a:t>
            </a:r>
            <a:r>
              <a:rPr lang="es-ES" dirty="0" err="1"/>
              <a:t>més</a:t>
            </a:r>
            <a:r>
              <a:rPr lang="es-ES" dirty="0"/>
              <a:t> </a:t>
            </a:r>
            <a:r>
              <a:rPr lang="es-ES" dirty="0" err="1"/>
              <a:t>podem</a:t>
            </a:r>
            <a:r>
              <a:rPr lang="es-ES" dirty="0"/>
              <a:t> mirar VIH. </a:t>
            </a:r>
            <a:r>
              <a:rPr lang="es-ES" dirty="0" err="1"/>
              <a:t>Ens</a:t>
            </a:r>
            <a:r>
              <a:rPr lang="es-ES" dirty="0"/>
              <a:t> pregunta si te </a:t>
            </a:r>
            <a:r>
              <a:rPr lang="es-ES" dirty="0" err="1"/>
              <a:t>sentit</a:t>
            </a:r>
            <a:r>
              <a:rPr lang="es-ES" dirty="0"/>
              <a:t> vacunar-se o </a:t>
            </a:r>
            <a:r>
              <a:rPr lang="es-ES" dirty="0" err="1"/>
              <a:t>millor</a:t>
            </a:r>
            <a:r>
              <a:rPr lang="es-ES" dirty="0"/>
              <a:t> </a:t>
            </a:r>
            <a:r>
              <a:rPr lang="es-ES" dirty="0" err="1"/>
              <a:t>s’espera</a:t>
            </a:r>
            <a:r>
              <a:rPr lang="es-ES" dirty="0"/>
              <a:t> a saber el </a:t>
            </a:r>
            <a:r>
              <a:rPr lang="es-ES" dirty="0" err="1"/>
              <a:t>resultat</a:t>
            </a:r>
            <a:r>
              <a:rPr lang="es-ES" dirty="0"/>
              <a:t> de </a:t>
            </a:r>
            <a:r>
              <a:rPr lang="es-ES" dirty="0" err="1"/>
              <a:t>l’analítica</a:t>
            </a:r>
            <a:r>
              <a:rPr lang="es-ES" dirty="0"/>
              <a:t>.</a:t>
            </a:r>
          </a:p>
        </p:txBody>
      </p:sp>
      <p:pic>
        <p:nvPicPr>
          <p:cNvPr id="2050" name="Picture 2"/>
          <p:cNvPicPr>
            <a:picLocks noChangeAspect="1" noChangeArrowheads="1"/>
          </p:cNvPicPr>
          <p:nvPr/>
        </p:nvPicPr>
        <p:blipFill>
          <a:blip r:embed="rId2" cstate="print"/>
          <a:srcRect/>
          <a:stretch>
            <a:fillRect/>
          </a:stretch>
        </p:blipFill>
        <p:spPr bwMode="auto">
          <a:xfrm>
            <a:off x="3203848" y="4437112"/>
            <a:ext cx="2667000" cy="16954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00863D"/>
                </a:solidFill>
              </a:rPr>
              <a:t>Cas </a:t>
            </a:r>
            <a:r>
              <a:rPr lang="es-ES" dirty="0" err="1">
                <a:solidFill>
                  <a:srgbClr val="00863D"/>
                </a:solidFill>
              </a:rPr>
              <a:t>clínic</a:t>
            </a:r>
            <a:r>
              <a:rPr lang="es-ES" dirty="0">
                <a:solidFill>
                  <a:srgbClr val="00863D"/>
                </a:solidFill>
              </a:rPr>
              <a:t> 1</a:t>
            </a:r>
          </a:p>
        </p:txBody>
      </p:sp>
      <p:sp>
        <p:nvSpPr>
          <p:cNvPr id="3" name="2 Marcador de contenido"/>
          <p:cNvSpPr>
            <a:spLocks noGrp="1"/>
          </p:cNvSpPr>
          <p:nvPr>
            <p:ph idx="1"/>
          </p:nvPr>
        </p:nvSpPr>
        <p:spPr/>
        <p:txBody>
          <a:bodyPr/>
          <a:lstStyle/>
          <a:p>
            <a:r>
              <a:rPr lang="ca-ES" sz="2400" dirty="0"/>
              <a:t>Isabel 40 anys. Va divorciar-se fa 4 anys. No te parella estable. Treballa per una multinacional que la obliga a viatjar constantment. </a:t>
            </a:r>
          </a:p>
          <a:p>
            <a:r>
              <a:rPr lang="ca-ES" sz="2400" dirty="0"/>
              <a:t>Segueix controls a ginecologia arran de detectar-se una neoplàsia intraepitelial  cervical de grau1(CIN1).</a:t>
            </a:r>
          </a:p>
          <a:p>
            <a:r>
              <a:rPr lang="ca-ES" sz="2400" dirty="0"/>
              <a:t>Acut a la nostra consulta de primària perquè ha sentit a parlar d’una nova vacuna per la seva malaltia.</a:t>
            </a:r>
          </a:p>
          <a:p>
            <a:r>
              <a:rPr lang="ca-ES" sz="2400" dirty="0"/>
              <a:t>Ens pregunta si seria candidata a la vacunació.</a:t>
            </a:r>
          </a:p>
          <a:p>
            <a:r>
              <a:rPr lang="ca-ES" sz="2400" dirty="0"/>
              <a:t>Quina és la nostra resposta?</a:t>
            </a:r>
            <a:endParaRPr lang="ca-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Autofit/>
          </a:bodyPr>
          <a:lstStyle/>
          <a:p>
            <a:r>
              <a:rPr lang="ca-ES" sz="2400" dirty="0"/>
              <a:t>Ens esperarem a saber si esta </a:t>
            </a:r>
            <a:r>
              <a:rPr lang="ca-ES" sz="2400" dirty="0" err="1"/>
              <a:t>immunocompromés</a:t>
            </a:r>
            <a:r>
              <a:rPr lang="ca-ES" sz="2400" dirty="0"/>
              <a:t> o no. Es tracta d’una vacuna atenuada que no esta indicada ni en </a:t>
            </a:r>
            <a:r>
              <a:rPr lang="ca-ES" sz="2400" dirty="0" err="1"/>
              <a:t>vih</a:t>
            </a:r>
            <a:r>
              <a:rPr lang="ca-ES" sz="2400" dirty="0"/>
              <a:t> ni en gestants</a:t>
            </a:r>
          </a:p>
          <a:p>
            <a:r>
              <a:rPr lang="ca-ES" sz="2400" dirty="0"/>
              <a:t>Es una vacuna segura i </a:t>
            </a:r>
            <a:r>
              <a:rPr lang="ca-ES" sz="2400" dirty="0" err="1"/>
              <a:t>immunogèna</a:t>
            </a:r>
            <a:r>
              <a:rPr lang="ca-ES" sz="2400" dirty="0"/>
              <a:t>.  El podem vacunar sense problemes</a:t>
            </a:r>
          </a:p>
          <a:p>
            <a:r>
              <a:rPr lang="ca-ES" sz="2400" dirty="0"/>
              <a:t>Els pacients afectes de VIH no tenen risc a contagiar-se de papil·loma</a:t>
            </a:r>
          </a:p>
          <a:p>
            <a:r>
              <a:rPr lang="ca-ES" sz="2400" dirty="0"/>
              <a:t>La incidència de neoplàsia anal en pacients VIH homes que tenen sexe amb homes és molt baixa. Millor vacunar-lo de la grip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Autofit/>
          </a:bodyPr>
          <a:lstStyle/>
          <a:p>
            <a:r>
              <a:rPr lang="ca-ES" sz="2400" dirty="0"/>
              <a:t>Ens esperarem a saber si esta </a:t>
            </a:r>
            <a:r>
              <a:rPr lang="ca-ES" sz="2400" dirty="0" err="1"/>
              <a:t>immunocompromés</a:t>
            </a:r>
            <a:r>
              <a:rPr lang="ca-ES" sz="2400" dirty="0"/>
              <a:t> o no. Es tracta d’una vacuna atenuada que no esta indicada ni en </a:t>
            </a:r>
            <a:r>
              <a:rPr lang="ca-ES" sz="2400" dirty="0" err="1"/>
              <a:t>vih</a:t>
            </a:r>
            <a:r>
              <a:rPr lang="ca-ES" sz="2400" dirty="0"/>
              <a:t> ni en gestants</a:t>
            </a:r>
          </a:p>
          <a:p>
            <a:r>
              <a:rPr lang="ca-ES" sz="2400" dirty="0">
                <a:solidFill>
                  <a:srgbClr val="FF0000"/>
                </a:solidFill>
              </a:rPr>
              <a:t>Es una vacuna segura i </a:t>
            </a:r>
            <a:r>
              <a:rPr lang="ca-ES" sz="2400" dirty="0" err="1">
                <a:solidFill>
                  <a:srgbClr val="FF0000"/>
                </a:solidFill>
              </a:rPr>
              <a:t>immunogèna</a:t>
            </a:r>
            <a:r>
              <a:rPr lang="ca-ES" sz="2400" dirty="0">
                <a:solidFill>
                  <a:srgbClr val="FF0000"/>
                </a:solidFill>
              </a:rPr>
              <a:t>.  El podem vacunar sense problemes</a:t>
            </a:r>
          </a:p>
          <a:p>
            <a:r>
              <a:rPr lang="ca-ES" sz="2400" dirty="0"/>
              <a:t>Els pacients afectes de VIH no tenen risc a contagiar-se de papil·loma</a:t>
            </a:r>
          </a:p>
          <a:p>
            <a:r>
              <a:rPr lang="ca-ES" sz="2400" dirty="0"/>
              <a:t>La incidència de neoplàsia anal en pacients VIH homes que tenen sexe amb homes és molt baixa. Millor vacunar-lo de la grip</a:t>
            </a:r>
          </a:p>
          <a:p>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4" name="Picture 2"/>
          <p:cNvPicPr>
            <a:picLocks noChangeAspect="1" noChangeArrowheads="1"/>
          </p:cNvPicPr>
          <p:nvPr/>
        </p:nvPicPr>
        <p:blipFill>
          <a:blip r:embed="rId2" cstate="print"/>
          <a:srcRect/>
          <a:stretch>
            <a:fillRect/>
          </a:stretch>
        </p:blipFill>
        <p:spPr bwMode="auto">
          <a:xfrm>
            <a:off x="323528" y="260648"/>
            <a:ext cx="8162925" cy="4124325"/>
          </a:xfrm>
          <a:prstGeom prst="rect">
            <a:avLst/>
          </a:prstGeom>
          <a:noFill/>
          <a:ln w="9525">
            <a:solidFill>
              <a:srgbClr val="FF0000"/>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981075" y="2708920"/>
            <a:ext cx="8162925" cy="3676650"/>
          </a:xfrm>
          <a:prstGeom prst="rect">
            <a:avLst/>
          </a:prstGeom>
          <a:noFill/>
          <a:ln w="9525">
            <a:solidFill>
              <a:srgbClr val="FF0000"/>
            </a:solid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CONCLUSIONS VIH-VPH</a:t>
            </a:r>
            <a:endParaRPr lang="es-ES" dirty="0"/>
          </a:p>
        </p:txBody>
      </p:sp>
      <p:sp>
        <p:nvSpPr>
          <p:cNvPr id="3" name="2 Marcador de contenido"/>
          <p:cNvSpPr>
            <a:spLocks noGrp="1"/>
          </p:cNvSpPr>
          <p:nvPr>
            <p:ph idx="1"/>
          </p:nvPr>
        </p:nvSpPr>
        <p:spPr/>
        <p:txBody>
          <a:bodyPr>
            <a:normAutofit fontScale="85000" lnSpcReduction="10000"/>
          </a:bodyPr>
          <a:lstStyle/>
          <a:p>
            <a:r>
              <a:rPr lang="es-ES" dirty="0"/>
              <a:t>1.- VIH presenta </a:t>
            </a:r>
            <a:r>
              <a:rPr lang="es-ES" dirty="0" err="1">
                <a:solidFill>
                  <a:srgbClr val="FF0000"/>
                </a:solidFill>
              </a:rPr>
              <a:t>major</a:t>
            </a:r>
            <a:r>
              <a:rPr lang="es-ES" dirty="0">
                <a:solidFill>
                  <a:srgbClr val="FF0000"/>
                </a:solidFill>
              </a:rPr>
              <a:t> </a:t>
            </a:r>
            <a:r>
              <a:rPr lang="es-ES" dirty="0" err="1">
                <a:solidFill>
                  <a:srgbClr val="FF0000"/>
                </a:solidFill>
              </a:rPr>
              <a:t>risc</a:t>
            </a:r>
            <a:r>
              <a:rPr lang="es-ES" dirty="0">
                <a:solidFill>
                  <a:srgbClr val="FF0000"/>
                </a:solidFill>
              </a:rPr>
              <a:t> </a:t>
            </a:r>
            <a:r>
              <a:rPr lang="es-ES" dirty="0" err="1">
                <a:solidFill>
                  <a:srgbClr val="FF0000"/>
                </a:solidFill>
              </a:rPr>
              <a:t>d’infecció</a:t>
            </a:r>
            <a:r>
              <a:rPr lang="es-ES" dirty="0">
                <a:solidFill>
                  <a:srgbClr val="FF0000"/>
                </a:solidFill>
              </a:rPr>
              <a:t> </a:t>
            </a:r>
            <a:r>
              <a:rPr lang="es-ES" dirty="0"/>
              <a:t>per VPH</a:t>
            </a:r>
          </a:p>
          <a:p>
            <a:r>
              <a:rPr lang="es-ES" dirty="0"/>
              <a:t>2.-Presenten </a:t>
            </a:r>
            <a:r>
              <a:rPr lang="es-ES" dirty="0" err="1">
                <a:solidFill>
                  <a:srgbClr val="FF0000"/>
                </a:solidFill>
              </a:rPr>
              <a:t>major</a:t>
            </a:r>
            <a:r>
              <a:rPr lang="es-ES" dirty="0">
                <a:solidFill>
                  <a:srgbClr val="FF0000"/>
                </a:solidFill>
              </a:rPr>
              <a:t> </a:t>
            </a:r>
            <a:r>
              <a:rPr lang="es-ES" dirty="0" err="1">
                <a:solidFill>
                  <a:srgbClr val="FF0000"/>
                </a:solidFill>
              </a:rPr>
              <a:t>prevalença</a:t>
            </a:r>
            <a:r>
              <a:rPr lang="es-ES" dirty="0">
                <a:solidFill>
                  <a:srgbClr val="FF0000"/>
                </a:solidFill>
              </a:rPr>
              <a:t> de </a:t>
            </a:r>
            <a:r>
              <a:rPr lang="es-ES" dirty="0" err="1">
                <a:solidFill>
                  <a:srgbClr val="FF0000"/>
                </a:solidFill>
              </a:rPr>
              <a:t>malaltia</a:t>
            </a:r>
            <a:endParaRPr lang="es-ES" dirty="0">
              <a:solidFill>
                <a:srgbClr val="FF0000"/>
              </a:solidFill>
            </a:endParaRPr>
          </a:p>
          <a:p>
            <a:r>
              <a:rPr lang="es-ES" dirty="0"/>
              <a:t>3.-</a:t>
            </a:r>
            <a:r>
              <a:rPr lang="es-ES" dirty="0">
                <a:solidFill>
                  <a:srgbClr val="FF0000"/>
                </a:solidFill>
              </a:rPr>
              <a:t>Major </a:t>
            </a:r>
            <a:r>
              <a:rPr lang="es-ES" dirty="0" err="1">
                <a:solidFill>
                  <a:srgbClr val="FF0000"/>
                </a:solidFill>
              </a:rPr>
              <a:t>resistència</a:t>
            </a:r>
            <a:r>
              <a:rPr lang="es-ES" dirty="0">
                <a:solidFill>
                  <a:srgbClr val="FF0000"/>
                </a:solidFill>
              </a:rPr>
              <a:t> al </a:t>
            </a:r>
            <a:r>
              <a:rPr lang="es-ES" dirty="0" err="1">
                <a:solidFill>
                  <a:srgbClr val="FF0000"/>
                </a:solidFill>
              </a:rPr>
              <a:t>tractament</a:t>
            </a:r>
            <a:r>
              <a:rPr lang="es-ES" dirty="0">
                <a:solidFill>
                  <a:srgbClr val="FF0000"/>
                </a:solidFill>
              </a:rPr>
              <a:t> </a:t>
            </a:r>
            <a:r>
              <a:rPr lang="es-ES" dirty="0"/>
              <a:t>de les </a:t>
            </a:r>
            <a:r>
              <a:rPr lang="es-ES" dirty="0" err="1"/>
              <a:t>lesions</a:t>
            </a:r>
            <a:endParaRPr lang="es-ES" dirty="0"/>
          </a:p>
          <a:p>
            <a:r>
              <a:rPr lang="es-ES" dirty="0"/>
              <a:t>4.-</a:t>
            </a:r>
            <a:r>
              <a:rPr lang="es-ES" dirty="0">
                <a:solidFill>
                  <a:srgbClr val="FF0000"/>
                </a:solidFill>
              </a:rPr>
              <a:t>Major</a:t>
            </a:r>
            <a:r>
              <a:rPr lang="es-ES" dirty="0"/>
              <a:t> </a:t>
            </a:r>
            <a:r>
              <a:rPr lang="es-ES" dirty="0" err="1"/>
              <a:t>tendència</a:t>
            </a:r>
            <a:r>
              <a:rPr lang="es-ES" dirty="0"/>
              <a:t> a </a:t>
            </a:r>
            <a:r>
              <a:rPr lang="es-ES" dirty="0" err="1"/>
              <a:t>desenvolupar</a:t>
            </a:r>
            <a:r>
              <a:rPr lang="es-ES" dirty="0"/>
              <a:t> </a:t>
            </a:r>
            <a:r>
              <a:rPr lang="es-ES" dirty="0" err="1">
                <a:solidFill>
                  <a:srgbClr val="FF0000"/>
                </a:solidFill>
              </a:rPr>
              <a:t>neoplàsies</a:t>
            </a:r>
            <a:endParaRPr lang="es-ES" dirty="0">
              <a:solidFill>
                <a:srgbClr val="FF0000"/>
              </a:solidFill>
            </a:endParaRPr>
          </a:p>
          <a:p>
            <a:r>
              <a:rPr lang="es-ES" dirty="0"/>
              <a:t>5.-El </a:t>
            </a:r>
            <a:r>
              <a:rPr lang="es-ES" dirty="0" err="1"/>
              <a:t>tractament</a:t>
            </a:r>
            <a:r>
              <a:rPr lang="es-ES" dirty="0"/>
              <a:t> </a:t>
            </a:r>
            <a:r>
              <a:rPr lang="es-ES" dirty="0" err="1"/>
              <a:t>pel</a:t>
            </a:r>
            <a:r>
              <a:rPr lang="es-ES" dirty="0"/>
              <a:t> VIH no </a:t>
            </a:r>
            <a:r>
              <a:rPr lang="es-ES" dirty="0" err="1"/>
              <a:t>millora</a:t>
            </a:r>
            <a:r>
              <a:rPr lang="es-ES" dirty="0"/>
              <a:t> ni la </a:t>
            </a:r>
            <a:r>
              <a:rPr lang="es-ES" dirty="0" err="1"/>
              <a:t>incidència</a:t>
            </a:r>
            <a:r>
              <a:rPr lang="es-ES" dirty="0"/>
              <a:t> de la </a:t>
            </a:r>
            <a:r>
              <a:rPr lang="es-ES" dirty="0" err="1"/>
              <a:t>malaltía</a:t>
            </a:r>
            <a:r>
              <a:rPr lang="es-ES" dirty="0"/>
              <a:t>, ni la </a:t>
            </a:r>
            <a:r>
              <a:rPr lang="es-ES" dirty="0" err="1"/>
              <a:t>regressió</a:t>
            </a:r>
            <a:r>
              <a:rPr lang="es-ES" dirty="0"/>
              <a:t> de les </a:t>
            </a:r>
            <a:r>
              <a:rPr lang="es-ES" dirty="0" err="1"/>
              <a:t>lesions</a:t>
            </a:r>
            <a:r>
              <a:rPr lang="es-ES" dirty="0"/>
              <a:t> ni </a:t>
            </a:r>
            <a:r>
              <a:rPr lang="es-ES" dirty="0" err="1"/>
              <a:t>l’aclariment</a:t>
            </a:r>
            <a:r>
              <a:rPr lang="es-ES" dirty="0"/>
              <a:t> de la </a:t>
            </a:r>
            <a:r>
              <a:rPr lang="es-ES" dirty="0" err="1"/>
              <a:t>infecció</a:t>
            </a:r>
            <a:r>
              <a:rPr lang="es-ES" dirty="0"/>
              <a:t> per VPH</a:t>
            </a:r>
          </a:p>
          <a:p>
            <a:r>
              <a:rPr lang="es-ES" dirty="0"/>
              <a:t>6.-</a:t>
            </a:r>
            <a:r>
              <a:rPr lang="es-ES" dirty="0">
                <a:solidFill>
                  <a:srgbClr val="FF0000"/>
                </a:solidFill>
              </a:rPr>
              <a:t>Major </a:t>
            </a:r>
            <a:r>
              <a:rPr lang="es-ES" dirty="0" err="1">
                <a:solidFill>
                  <a:srgbClr val="FF0000"/>
                </a:solidFill>
              </a:rPr>
              <a:t>freqüència</a:t>
            </a:r>
            <a:r>
              <a:rPr lang="es-ES" dirty="0">
                <a:solidFill>
                  <a:srgbClr val="FF0000"/>
                </a:solidFill>
              </a:rPr>
              <a:t> de virus  6 y 11 </a:t>
            </a:r>
          </a:p>
          <a:p>
            <a:r>
              <a:rPr lang="es-ES" dirty="0"/>
              <a:t>7.-Major </a:t>
            </a:r>
            <a:r>
              <a:rPr lang="es-ES" dirty="0" err="1"/>
              <a:t>freqüència</a:t>
            </a:r>
            <a:r>
              <a:rPr lang="es-ES" dirty="0"/>
              <a:t> de </a:t>
            </a:r>
            <a:r>
              <a:rPr lang="es-ES" dirty="0">
                <a:solidFill>
                  <a:srgbClr val="FF0000"/>
                </a:solidFill>
              </a:rPr>
              <a:t>virus </a:t>
            </a:r>
            <a:r>
              <a:rPr lang="es-ES" dirty="0" err="1">
                <a:solidFill>
                  <a:srgbClr val="FF0000"/>
                </a:solidFill>
              </a:rPr>
              <a:t>oncogènics</a:t>
            </a:r>
            <a:endParaRPr lang="es-ES" dirty="0">
              <a:solidFill>
                <a:srgbClr val="FF0000"/>
              </a:solidFill>
            </a:endParaRPr>
          </a:p>
          <a:p>
            <a:r>
              <a:rPr lang="es-ES" dirty="0"/>
              <a:t>8.-</a:t>
            </a:r>
            <a:r>
              <a:rPr lang="es-ES" dirty="0">
                <a:solidFill>
                  <a:srgbClr val="FF0000"/>
                </a:solidFill>
              </a:rPr>
              <a:t>Major </a:t>
            </a:r>
            <a:r>
              <a:rPr lang="es-ES" dirty="0" err="1">
                <a:solidFill>
                  <a:srgbClr val="FF0000"/>
                </a:solidFill>
              </a:rPr>
              <a:t>freqüència</a:t>
            </a:r>
            <a:r>
              <a:rPr lang="es-ES" dirty="0">
                <a:solidFill>
                  <a:srgbClr val="FF0000"/>
                </a:solidFill>
              </a:rPr>
              <a:t> de </a:t>
            </a:r>
            <a:r>
              <a:rPr lang="es-ES" dirty="0" err="1">
                <a:solidFill>
                  <a:srgbClr val="FF0000"/>
                </a:solidFill>
              </a:rPr>
              <a:t>coninfeccions</a:t>
            </a:r>
            <a:r>
              <a:rPr lang="es-ES" dirty="0">
                <a:solidFill>
                  <a:srgbClr val="FF0000"/>
                </a:solidFill>
              </a:rPr>
              <a:t> </a:t>
            </a:r>
            <a:r>
              <a:rPr lang="es-ES" dirty="0" err="1"/>
              <a:t>diferents</a:t>
            </a:r>
            <a:r>
              <a:rPr lang="es-ES" dirty="0"/>
              <a:t> VPH</a:t>
            </a:r>
          </a:p>
          <a:p>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30722" name="Picture 2"/>
          <p:cNvPicPr>
            <a:picLocks noChangeAspect="1" noChangeArrowheads="1"/>
          </p:cNvPicPr>
          <p:nvPr/>
        </p:nvPicPr>
        <p:blipFill>
          <a:blip r:embed="rId3" cstate="print"/>
          <a:srcRect r="29722" b="6250"/>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4035" name="Picture 3"/>
          <p:cNvPicPr>
            <a:picLocks noChangeAspect="1" noChangeArrowheads="1"/>
          </p:cNvPicPr>
          <p:nvPr/>
        </p:nvPicPr>
        <p:blipFill>
          <a:blip r:embed="rId3" cstate="print"/>
          <a:srcRect b="31803"/>
          <a:stretch>
            <a:fillRect/>
          </a:stretch>
        </p:blipFill>
        <p:spPr bwMode="auto">
          <a:xfrm>
            <a:off x="179512" y="0"/>
            <a:ext cx="7884368" cy="2934596"/>
          </a:xfrm>
          <a:prstGeom prst="rect">
            <a:avLst/>
          </a:prstGeom>
          <a:noFill/>
          <a:ln w="9525">
            <a:noFill/>
            <a:miter lim="800000"/>
            <a:headEnd/>
            <a:tailEnd/>
          </a:ln>
        </p:spPr>
      </p:pic>
      <p:pic>
        <p:nvPicPr>
          <p:cNvPr id="44036" name="Picture 4"/>
          <p:cNvPicPr>
            <a:picLocks noChangeAspect="1" noChangeArrowheads="1"/>
          </p:cNvPicPr>
          <p:nvPr/>
        </p:nvPicPr>
        <p:blipFill>
          <a:blip r:embed="rId4" cstate="print"/>
          <a:srcRect l="9761" t="16690" r="10761"/>
          <a:stretch>
            <a:fillRect/>
          </a:stretch>
        </p:blipFill>
        <p:spPr bwMode="auto">
          <a:xfrm>
            <a:off x="2046302" y="2780928"/>
            <a:ext cx="4325898" cy="3409399"/>
          </a:xfrm>
          <a:prstGeom prst="rect">
            <a:avLst/>
          </a:prstGeom>
          <a:noFill/>
          <a:ln w="9525">
            <a:noFill/>
            <a:miter lim="800000"/>
            <a:headEnd/>
            <a:tailEnd/>
          </a:ln>
        </p:spPr>
      </p:pic>
      <p:sp>
        <p:nvSpPr>
          <p:cNvPr id="4" name="QuadreDeText 3"/>
          <p:cNvSpPr txBox="1"/>
          <p:nvPr/>
        </p:nvSpPr>
        <p:spPr>
          <a:xfrm>
            <a:off x="6087616" y="6225562"/>
            <a:ext cx="3024336" cy="646331"/>
          </a:xfrm>
          <a:prstGeom prst="rect">
            <a:avLst/>
          </a:prstGeom>
          <a:noFill/>
        </p:spPr>
        <p:txBody>
          <a:bodyPr wrap="square" rtlCol="0">
            <a:spAutoFit/>
          </a:bodyPr>
          <a:lstStyle/>
          <a:p>
            <a:r>
              <a:rPr lang="it-IT" u="sng" dirty="0">
                <a:hlinkClick r:id="rId5"/>
              </a:rPr>
              <a:t>https://vimeo.com/53064806</a:t>
            </a:r>
            <a:endParaRPr lang="it-IT" dirty="0"/>
          </a:p>
          <a:p>
            <a:endParaRPr lang="ca-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5842" name="Picture 2"/>
          <p:cNvPicPr>
            <a:picLocks noGrp="1" noChangeAspect="1" noChangeArrowheads="1"/>
          </p:cNvPicPr>
          <p:nvPr>
            <p:ph idx="1"/>
          </p:nvPr>
        </p:nvPicPr>
        <p:blipFill>
          <a:blip r:embed="rId3" cstate="print"/>
          <a:srcRect/>
          <a:stretch>
            <a:fillRect/>
          </a:stretch>
        </p:blipFill>
        <p:spPr bwMode="auto">
          <a:xfrm>
            <a:off x="1" y="0"/>
            <a:ext cx="5652120" cy="3772401"/>
          </a:xfrm>
          <a:prstGeom prst="rect">
            <a:avLst/>
          </a:prstGeom>
          <a:noFill/>
          <a:ln w="9525">
            <a:noFill/>
            <a:miter lim="800000"/>
            <a:headEnd/>
            <a:tailEnd/>
          </a:ln>
        </p:spPr>
      </p:pic>
      <p:sp>
        <p:nvSpPr>
          <p:cNvPr id="5" name="4 CuadroTexto"/>
          <p:cNvSpPr txBox="1"/>
          <p:nvPr/>
        </p:nvSpPr>
        <p:spPr>
          <a:xfrm>
            <a:off x="0" y="3789040"/>
            <a:ext cx="5688632" cy="400110"/>
          </a:xfrm>
          <a:prstGeom prst="rect">
            <a:avLst/>
          </a:prstGeom>
          <a:noFill/>
        </p:spPr>
        <p:txBody>
          <a:bodyPr wrap="square" rtlCol="0">
            <a:spAutoFit/>
          </a:bodyPr>
          <a:lstStyle/>
          <a:p>
            <a:r>
              <a:rPr lang="es-ES" sz="1000" dirty="0"/>
              <a:t>PICCONI, María Alejandra. Detección de virus papiloma humano en la prevención del cáncer </a:t>
            </a:r>
            <a:r>
              <a:rPr lang="es-ES" sz="1000" dirty="0" err="1"/>
              <a:t>cérvico</a:t>
            </a:r>
            <a:r>
              <a:rPr lang="es-ES" sz="1000" dirty="0"/>
              <a:t>-uterino.</a:t>
            </a:r>
            <a:r>
              <a:rPr lang="es-ES" sz="1000" i="1" dirty="0"/>
              <a:t> Medicina (B. Aires)</a:t>
            </a:r>
            <a:r>
              <a:rPr lang="es-ES" sz="1000" dirty="0"/>
              <a:t> [online]. 2013, vol.73, n.6 </a:t>
            </a:r>
          </a:p>
        </p:txBody>
      </p:sp>
      <p:pic>
        <p:nvPicPr>
          <p:cNvPr id="35843" name="Picture 3"/>
          <p:cNvPicPr>
            <a:picLocks noChangeAspect="1" noChangeArrowheads="1"/>
          </p:cNvPicPr>
          <p:nvPr/>
        </p:nvPicPr>
        <p:blipFill>
          <a:blip r:embed="rId4" cstate="print"/>
          <a:srcRect/>
          <a:stretch>
            <a:fillRect/>
          </a:stretch>
        </p:blipFill>
        <p:spPr bwMode="auto">
          <a:xfrm>
            <a:off x="58871" y="4257037"/>
            <a:ext cx="6046493" cy="2376263"/>
          </a:xfrm>
          <a:prstGeom prst="rect">
            <a:avLst/>
          </a:prstGeom>
          <a:noFill/>
          <a:ln w="9525">
            <a:noFill/>
            <a:miter lim="800000"/>
            <a:headEnd/>
            <a:tailEnd/>
          </a:ln>
        </p:spPr>
      </p:pic>
      <p:sp>
        <p:nvSpPr>
          <p:cNvPr id="7" name="6 CuadroTexto"/>
          <p:cNvSpPr txBox="1"/>
          <p:nvPr/>
        </p:nvSpPr>
        <p:spPr>
          <a:xfrm>
            <a:off x="3059832" y="6525344"/>
            <a:ext cx="6084168" cy="276999"/>
          </a:xfrm>
          <a:prstGeom prst="rect">
            <a:avLst/>
          </a:prstGeom>
          <a:noFill/>
        </p:spPr>
        <p:txBody>
          <a:bodyPr wrap="square" rtlCol="0">
            <a:spAutoFit/>
          </a:bodyPr>
          <a:lstStyle/>
          <a:p>
            <a:pPr algn="ctr"/>
            <a:r>
              <a:rPr lang="es-ES" sz="1200" dirty="0"/>
              <a:t>http://www.seepidemiologia.es/documents/dummy/4mono</a:t>
            </a:r>
            <a:r>
              <a:rPr lang="es-ES" sz="900" dirty="0"/>
              <a:t>grafiaVirusPapilomaYCancer.pdf</a:t>
            </a:r>
            <a:endParaRPr lang="es-E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eaLnBrk="1" hangingPunct="1"/>
            <a:r>
              <a:rPr lang="es-ES" sz="2400" b="1" dirty="0"/>
              <a:t>No, te 40 </a:t>
            </a:r>
            <a:r>
              <a:rPr lang="es-ES" sz="2400" b="1" dirty="0" err="1"/>
              <a:t>anys</a:t>
            </a:r>
            <a:r>
              <a:rPr lang="es-ES" sz="2400" b="1" dirty="0"/>
              <a:t> i </a:t>
            </a:r>
            <a:r>
              <a:rPr lang="es-ES" sz="2400" b="1" dirty="0" err="1"/>
              <a:t>està</a:t>
            </a:r>
            <a:r>
              <a:rPr lang="es-ES" sz="2400" b="1" dirty="0"/>
              <a:t> </a:t>
            </a:r>
            <a:r>
              <a:rPr lang="es-ES" sz="2400" b="1" dirty="0" err="1"/>
              <a:t>fora</a:t>
            </a:r>
            <a:r>
              <a:rPr lang="es-ES" sz="2400" b="1" dirty="0"/>
              <a:t> de </a:t>
            </a:r>
            <a:r>
              <a:rPr lang="es-ES" sz="2400" b="1" dirty="0" err="1"/>
              <a:t>fitxa</a:t>
            </a:r>
            <a:r>
              <a:rPr lang="es-ES" sz="2400" b="1" dirty="0"/>
              <a:t> </a:t>
            </a:r>
            <a:r>
              <a:rPr lang="es-ES" sz="2400" b="1" dirty="0" err="1"/>
              <a:t>tècnica</a:t>
            </a:r>
            <a:r>
              <a:rPr lang="es-ES" sz="2400" b="1" dirty="0"/>
              <a:t> en </a:t>
            </a:r>
            <a:r>
              <a:rPr lang="es-ES" sz="2400" b="1" dirty="0" err="1"/>
              <a:t>majors</a:t>
            </a:r>
            <a:r>
              <a:rPr lang="es-ES" sz="2400" b="1" dirty="0"/>
              <a:t> de 26 a.</a:t>
            </a:r>
            <a:r>
              <a:rPr lang="es-ES" sz="2400" dirty="0"/>
              <a:t> </a:t>
            </a:r>
          </a:p>
          <a:p>
            <a:pPr eaLnBrk="1" hangingPunct="1"/>
            <a:r>
              <a:rPr lang="es-ES" sz="2400" b="1" dirty="0"/>
              <a:t>No. </a:t>
            </a:r>
            <a:r>
              <a:rPr lang="es-ES" sz="2400" b="1" dirty="0" err="1"/>
              <a:t>Ja</a:t>
            </a:r>
            <a:r>
              <a:rPr lang="es-ES" sz="2400" b="1" dirty="0"/>
              <a:t> </a:t>
            </a:r>
            <a:r>
              <a:rPr lang="es-ES" sz="2400" b="1" dirty="0" err="1"/>
              <a:t>està</a:t>
            </a:r>
            <a:r>
              <a:rPr lang="es-ES" sz="2400" b="1" dirty="0"/>
              <a:t> infectada per el virus i té una </a:t>
            </a:r>
            <a:r>
              <a:rPr lang="es-ES" sz="2400" b="1" dirty="0" err="1"/>
              <a:t>lesió</a:t>
            </a:r>
            <a:r>
              <a:rPr lang="es-ES" sz="2400" b="1" dirty="0"/>
              <a:t> </a:t>
            </a:r>
            <a:r>
              <a:rPr lang="es-ES" sz="2400" b="1" dirty="0" err="1"/>
              <a:t>precancerígena</a:t>
            </a:r>
            <a:r>
              <a:rPr lang="es-ES" sz="2400" b="1" dirty="0"/>
              <a:t>, la </a:t>
            </a:r>
            <a:r>
              <a:rPr lang="es-ES" sz="2400" b="1" dirty="0" err="1"/>
              <a:t>vacunació</a:t>
            </a:r>
            <a:r>
              <a:rPr lang="es-ES" sz="2400" b="1" dirty="0"/>
              <a:t> no </a:t>
            </a:r>
            <a:r>
              <a:rPr lang="es-ES" sz="2400" b="1" dirty="0" err="1"/>
              <a:t>aportarà</a:t>
            </a:r>
            <a:r>
              <a:rPr lang="es-ES" sz="2400" b="1" dirty="0"/>
              <a:t> </a:t>
            </a:r>
            <a:r>
              <a:rPr lang="es-ES" sz="2400" b="1" dirty="0" err="1"/>
              <a:t>cap</a:t>
            </a:r>
            <a:r>
              <a:rPr lang="es-ES" sz="2400" b="1" dirty="0"/>
              <a:t> </a:t>
            </a:r>
            <a:r>
              <a:rPr lang="es-ES" sz="2400" b="1" dirty="0" err="1"/>
              <a:t>benefici</a:t>
            </a:r>
            <a:r>
              <a:rPr lang="es-ES" sz="2400" b="1" dirty="0"/>
              <a:t>.</a:t>
            </a:r>
            <a:r>
              <a:rPr lang="es-ES" sz="2400" dirty="0"/>
              <a:t> </a:t>
            </a:r>
          </a:p>
          <a:p>
            <a:pPr eaLnBrk="1" hangingPunct="1"/>
            <a:r>
              <a:rPr lang="es-ES" sz="2400" b="1" dirty="0"/>
              <a:t>Sí, </a:t>
            </a:r>
            <a:r>
              <a:rPr lang="es-ES" sz="2400" b="1" dirty="0" err="1"/>
              <a:t>pot</a:t>
            </a:r>
            <a:r>
              <a:rPr lang="es-ES" sz="2400" b="1" dirty="0"/>
              <a:t> beneficiar-se de la </a:t>
            </a:r>
            <a:r>
              <a:rPr lang="es-ES" sz="2400" b="1" dirty="0" err="1"/>
              <a:t>vacunació</a:t>
            </a:r>
            <a:r>
              <a:rPr lang="es-ES" sz="2400" b="1" dirty="0"/>
              <a:t>. </a:t>
            </a:r>
            <a:r>
              <a:rPr lang="es-ES" sz="2400" dirty="0"/>
              <a:t> </a:t>
            </a:r>
          </a:p>
          <a:p>
            <a:pPr eaLnBrk="1" hangingPunct="1"/>
            <a:r>
              <a:rPr lang="es-ES" sz="2400" b="1" dirty="0"/>
              <a:t>Si es </a:t>
            </a:r>
            <a:r>
              <a:rPr lang="es-ES" sz="2400" b="1" dirty="0" err="1"/>
              <a:t>tractés</a:t>
            </a:r>
            <a:r>
              <a:rPr lang="es-ES" sz="2400" b="1" dirty="0"/>
              <a:t> </a:t>
            </a:r>
            <a:r>
              <a:rPr lang="es-ES" sz="2400" b="1" dirty="0" err="1"/>
              <a:t>d’una</a:t>
            </a:r>
            <a:r>
              <a:rPr lang="es-ES" sz="2400" b="1" dirty="0"/>
              <a:t> dona </a:t>
            </a:r>
            <a:r>
              <a:rPr lang="es-ES" sz="2400" b="1" dirty="0" err="1"/>
              <a:t>sense</a:t>
            </a:r>
            <a:r>
              <a:rPr lang="es-ES" sz="2400" b="1" dirty="0"/>
              <a:t> </a:t>
            </a:r>
            <a:r>
              <a:rPr lang="es-ES" sz="2400" b="1" dirty="0" err="1"/>
              <a:t>antecedents</a:t>
            </a:r>
            <a:r>
              <a:rPr lang="es-ES" sz="2400" b="1" dirty="0"/>
              <a:t> de </a:t>
            </a:r>
            <a:r>
              <a:rPr lang="es-ES" sz="2400" b="1" dirty="0" err="1"/>
              <a:t>berrugues</a:t>
            </a:r>
            <a:r>
              <a:rPr lang="es-ES" sz="2400" b="1" dirty="0"/>
              <a:t> </a:t>
            </a:r>
            <a:r>
              <a:rPr lang="es-ES" sz="2400" b="1" dirty="0" err="1"/>
              <a:t>genitals</a:t>
            </a:r>
            <a:r>
              <a:rPr lang="es-ES" sz="2400" b="1" dirty="0"/>
              <a:t> ni </a:t>
            </a:r>
            <a:r>
              <a:rPr lang="es-ES" sz="2400" b="1" dirty="0" err="1"/>
              <a:t>lesions</a:t>
            </a:r>
            <a:r>
              <a:rPr lang="es-ES" sz="2400" b="1" dirty="0"/>
              <a:t> </a:t>
            </a:r>
            <a:r>
              <a:rPr lang="es-ES" sz="2400" b="1" dirty="0" err="1"/>
              <a:t>precanceroses</a:t>
            </a:r>
            <a:r>
              <a:rPr lang="es-ES" sz="2400" b="1" dirty="0"/>
              <a:t> </a:t>
            </a:r>
            <a:r>
              <a:rPr lang="es-ES" sz="2400" b="1" dirty="0" err="1"/>
              <a:t>li</a:t>
            </a:r>
            <a:r>
              <a:rPr lang="es-ES" sz="2400" b="1" dirty="0"/>
              <a:t> </a:t>
            </a:r>
            <a:r>
              <a:rPr lang="es-ES" sz="2400" b="1" dirty="0" err="1"/>
              <a:t>recomanaria</a:t>
            </a:r>
            <a:r>
              <a:rPr lang="es-ES" sz="2400" b="1" dirty="0"/>
              <a:t>, pero </a:t>
            </a:r>
            <a:r>
              <a:rPr lang="es-ES" sz="2400" b="1" dirty="0" err="1"/>
              <a:t>donat</a:t>
            </a:r>
            <a:r>
              <a:rPr lang="es-ES" sz="2400" b="1" dirty="0"/>
              <a:t> que presenta un CIN1 no es </a:t>
            </a:r>
            <a:r>
              <a:rPr lang="es-ES" sz="2400" b="1" dirty="0" err="1"/>
              <a:t>convenient</a:t>
            </a:r>
            <a:r>
              <a:rPr lang="es-ES" sz="2400" b="1" dirty="0"/>
              <a:t>.</a:t>
            </a:r>
            <a:endParaRPr lang="es-E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eaLnBrk="1" hangingPunct="1"/>
            <a:r>
              <a:rPr lang="es-ES" sz="2400" b="1" dirty="0"/>
              <a:t>No, te 40 </a:t>
            </a:r>
            <a:r>
              <a:rPr lang="es-ES" sz="2400" b="1" dirty="0" err="1"/>
              <a:t>anys</a:t>
            </a:r>
            <a:r>
              <a:rPr lang="es-ES" sz="2400" b="1" dirty="0"/>
              <a:t> i </a:t>
            </a:r>
            <a:r>
              <a:rPr lang="es-ES" sz="2400" b="1" dirty="0" err="1"/>
              <a:t>està</a:t>
            </a:r>
            <a:r>
              <a:rPr lang="es-ES" sz="2400" b="1" dirty="0"/>
              <a:t> </a:t>
            </a:r>
            <a:r>
              <a:rPr lang="es-ES" sz="2400" b="1" dirty="0" err="1"/>
              <a:t>fora</a:t>
            </a:r>
            <a:r>
              <a:rPr lang="es-ES" sz="2400" b="1" dirty="0"/>
              <a:t> de </a:t>
            </a:r>
            <a:r>
              <a:rPr lang="es-ES" sz="2400" b="1" dirty="0" err="1"/>
              <a:t>fitxa</a:t>
            </a:r>
            <a:r>
              <a:rPr lang="es-ES" sz="2400" b="1" dirty="0"/>
              <a:t> </a:t>
            </a:r>
            <a:r>
              <a:rPr lang="es-ES" sz="2400" b="1" dirty="0" err="1"/>
              <a:t>tècnica</a:t>
            </a:r>
            <a:r>
              <a:rPr lang="es-ES" sz="2400" b="1" dirty="0"/>
              <a:t> en </a:t>
            </a:r>
            <a:r>
              <a:rPr lang="es-ES" sz="2400" b="1" dirty="0" err="1"/>
              <a:t>majors</a:t>
            </a:r>
            <a:r>
              <a:rPr lang="es-ES" sz="2400" b="1" dirty="0"/>
              <a:t> de 26 a.</a:t>
            </a:r>
            <a:r>
              <a:rPr lang="es-ES" sz="2400" dirty="0"/>
              <a:t> </a:t>
            </a:r>
          </a:p>
          <a:p>
            <a:pPr eaLnBrk="1" hangingPunct="1"/>
            <a:r>
              <a:rPr lang="es-ES" sz="2400" b="1" dirty="0"/>
              <a:t>No. </a:t>
            </a:r>
            <a:r>
              <a:rPr lang="es-ES" sz="2400" b="1" dirty="0" err="1"/>
              <a:t>Ja</a:t>
            </a:r>
            <a:r>
              <a:rPr lang="es-ES" sz="2400" b="1" dirty="0"/>
              <a:t> </a:t>
            </a:r>
            <a:r>
              <a:rPr lang="es-ES" sz="2400" b="1" dirty="0" err="1"/>
              <a:t>està</a:t>
            </a:r>
            <a:r>
              <a:rPr lang="es-ES" sz="2400" b="1" dirty="0"/>
              <a:t> infectada per el virus i té una </a:t>
            </a:r>
            <a:r>
              <a:rPr lang="es-ES" sz="2400" b="1" dirty="0" err="1"/>
              <a:t>lesió</a:t>
            </a:r>
            <a:r>
              <a:rPr lang="es-ES" sz="2400" b="1" dirty="0"/>
              <a:t> </a:t>
            </a:r>
            <a:r>
              <a:rPr lang="es-ES" sz="2400" b="1" dirty="0" err="1"/>
              <a:t>precancerígena</a:t>
            </a:r>
            <a:r>
              <a:rPr lang="es-ES" sz="2400" b="1" dirty="0"/>
              <a:t>, la </a:t>
            </a:r>
            <a:r>
              <a:rPr lang="es-ES" sz="2400" b="1" dirty="0" err="1"/>
              <a:t>vacunació</a:t>
            </a:r>
            <a:r>
              <a:rPr lang="es-ES" sz="2400" b="1" dirty="0"/>
              <a:t> no </a:t>
            </a:r>
            <a:r>
              <a:rPr lang="es-ES" sz="2400" b="1" dirty="0" err="1"/>
              <a:t>aportarà</a:t>
            </a:r>
            <a:r>
              <a:rPr lang="es-ES" sz="2400" b="1" dirty="0"/>
              <a:t> </a:t>
            </a:r>
            <a:r>
              <a:rPr lang="es-ES" sz="2400" b="1" dirty="0" err="1"/>
              <a:t>cap</a:t>
            </a:r>
            <a:r>
              <a:rPr lang="es-ES" sz="2400" b="1" dirty="0"/>
              <a:t> </a:t>
            </a:r>
            <a:r>
              <a:rPr lang="es-ES" sz="2400" b="1" dirty="0" err="1"/>
              <a:t>benefici</a:t>
            </a:r>
            <a:r>
              <a:rPr lang="es-ES" sz="2400" b="1" dirty="0"/>
              <a:t>.</a:t>
            </a:r>
            <a:r>
              <a:rPr lang="es-ES" sz="2400" dirty="0"/>
              <a:t> </a:t>
            </a:r>
          </a:p>
          <a:p>
            <a:pPr eaLnBrk="1" hangingPunct="1"/>
            <a:r>
              <a:rPr lang="es-ES" sz="2400" b="1" dirty="0">
                <a:solidFill>
                  <a:srgbClr val="FF0000"/>
                </a:solidFill>
              </a:rPr>
              <a:t>Sí, </a:t>
            </a:r>
            <a:r>
              <a:rPr lang="es-ES" sz="2400" b="1" dirty="0" err="1">
                <a:solidFill>
                  <a:srgbClr val="FF0000"/>
                </a:solidFill>
              </a:rPr>
              <a:t>pot</a:t>
            </a:r>
            <a:r>
              <a:rPr lang="es-ES" sz="2400" b="1" dirty="0">
                <a:solidFill>
                  <a:srgbClr val="FF0000"/>
                </a:solidFill>
              </a:rPr>
              <a:t> beneficiar-se de la </a:t>
            </a:r>
            <a:r>
              <a:rPr lang="es-ES" sz="2400" b="1" dirty="0" err="1">
                <a:solidFill>
                  <a:srgbClr val="FF0000"/>
                </a:solidFill>
              </a:rPr>
              <a:t>vacunació</a:t>
            </a:r>
            <a:r>
              <a:rPr lang="es-ES" sz="2400" b="1" dirty="0">
                <a:solidFill>
                  <a:srgbClr val="FF0000"/>
                </a:solidFill>
              </a:rPr>
              <a:t>. </a:t>
            </a:r>
            <a:r>
              <a:rPr lang="es-ES" sz="2400" dirty="0"/>
              <a:t> </a:t>
            </a:r>
          </a:p>
          <a:p>
            <a:pPr eaLnBrk="1" hangingPunct="1"/>
            <a:r>
              <a:rPr lang="es-ES" sz="2400" b="1" dirty="0"/>
              <a:t>Si es </a:t>
            </a:r>
            <a:r>
              <a:rPr lang="es-ES" sz="2400" b="1" dirty="0" err="1"/>
              <a:t>tractés</a:t>
            </a:r>
            <a:r>
              <a:rPr lang="es-ES" sz="2400" b="1" dirty="0"/>
              <a:t> </a:t>
            </a:r>
            <a:r>
              <a:rPr lang="es-ES" sz="2400" b="1" dirty="0" err="1"/>
              <a:t>d’una</a:t>
            </a:r>
            <a:r>
              <a:rPr lang="es-ES" sz="2400" b="1" dirty="0"/>
              <a:t> dona </a:t>
            </a:r>
            <a:r>
              <a:rPr lang="es-ES" sz="2400" b="1" dirty="0" err="1"/>
              <a:t>sense</a:t>
            </a:r>
            <a:r>
              <a:rPr lang="es-ES" sz="2400" b="1" dirty="0"/>
              <a:t> </a:t>
            </a:r>
            <a:r>
              <a:rPr lang="es-ES" sz="2400" b="1" dirty="0" err="1"/>
              <a:t>antecedents</a:t>
            </a:r>
            <a:r>
              <a:rPr lang="es-ES" sz="2400" b="1" dirty="0"/>
              <a:t> de </a:t>
            </a:r>
            <a:r>
              <a:rPr lang="es-ES" sz="2400" b="1" dirty="0" err="1"/>
              <a:t>berrugues</a:t>
            </a:r>
            <a:r>
              <a:rPr lang="es-ES" sz="2400" b="1" dirty="0"/>
              <a:t> </a:t>
            </a:r>
            <a:r>
              <a:rPr lang="es-ES" sz="2400" b="1" dirty="0" err="1"/>
              <a:t>genitals</a:t>
            </a:r>
            <a:r>
              <a:rPr lang="es-ES" sz="2400" b="1" dirty="0"/>
              <a:t> ni </a:t>
            </a:r>
            <a:r>
              <a:rPr lang="es-ES" sz="2400" b="1" dirty="0" err="1"/>
              <a:t>lesions</a:t>
            </a:r>
            <a:r>
              <a:rPr lang="es-ES" sz="2400" b="1" dirty="0"/>
              <a:t> </a:t>
            </a:r>
            <a:r>
              <a:rPr lang="es-ES" sz="2400" b="1" dirty="0" err="1"/>
              <a:t>precanceroses</a:t>
            </a:r>
            <a:r>
              <a:rPr lang="es-ES" sz="2400" b="1" dirty="0"/>
              <a:t> </a:t>
            </a:r>
            <a:r>
              <a:rPr lang="es-ES" sz="2400" b="1" dirty="0" err="1"/>
              <a:t>li</a:t>
            </a:r>
            <a:r>
              <a:rPr lang="es-ES" sz="2400" b="1" dirty="0"/>
              <a:t> </a:t>
            </a:r>
            <a:r>
              <a:rPr lang="es-ES" sz="2400" b="1" dirty="0" err="1"/>
              <a:t>recomanaria</a:t>
            </a:r>
            <a:r>
              <a:rPr lang="es-ES" sz="2400" b="1" dirty="0"/>
              <a:t>, pero </a:t>
            </a:r>
            <a:r>
              <a:rPr lang="es-ES" sz="2400" b="1" dirty="0" err="1"/>
              <a:t>donat</a:t>
            </a:r>
            <a:r>
              <a:rPr lang="es-ES" sz="2400" b="1" dirty="0"/>
              <a:t> que presenta un CIN1 no es </a:t>
            </a:r>
            <a:r>
              <a:rPr lang="es-ES" sz="2400" b="1" dirty="0" err="1"/>
              <a:t>convenient</a:t>
            </a:r>
            <a:r>
              <a:rPr lang="es-ES" sz="2400" b="1" dirty="0"/>
              <a:t>.</a:t>
            </a:r>
            <a:endParaRPr lang="es-E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3" cstate="print"/>
          <a:srcRect t="22810"/>
          <a:stretch>
            <a:fillRect/>
          </a:stretch>
        </p:blipFill>
        <p:spPr bwMode="auto">
          <a:xfrm>
            <a:off x="0" y="2348880"/>
            <a:ext cx="3467100" cy="1705744"/>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0" y="0"/>
            <a:ext cx="4680519" cy="2266073"/>
          </a:xfrm>
          <a:prstGeom prst="rect">
            <a:avLst/>
          </a:prstGeom>
          <a:noFill/>
          <a:ln w="9525">
            <a:noFill/>
            <a:miter lim="800000"/>
            <a:headEnd/>
            <a:tailEnd/>
          </a:ln>
        </p:spPr>
      </p:pic>
      <p:pic>
        <p:nvPicPr>
          <p:cNvPr id="36872" name="Picture 8"/>
          <p:cNvPicPr>
            <a:picLocks noChangeAspect="1" noChangeArrowheads="1"/>
          </p:cNvPicPr>
          <p:nvPr/>
        </p:nvPicPr>
        <p:blipFill>
          <a:blip r:embed="rId5" cstate="print"/>
          <a:srcRect/>
          <a:stretch>
            <a:fillRect/>
          </a:stretch>
        </p:blipFill>
        <p:spPr bwMode="auto">
          <a:xfrm>
            <a:off x="-25002" y="4405462"/>
            <a:ext cx="9144000" cy="857658"/>
          </a:xfrm>
          <a:prstGeom prst="rect">
            <a:avLst/>
          </a:prstGeom>
          <a:noFill/>
          <a:ln w="9525">
            <a:noFill/>
            <a:miter lim="800000"/>
            <a:headEnd/>
            <a:tailEnd/>
          </a:ln>
        </p:spPr>
      </p:pic>
      <p:sp>
        <p:nvSpPr>
          <p:cNvPr id="12" name="11 Rectángulo"/>
          <p:cNvSpPr/>
          <p:nvPr/>
        </p:nvSpPr>
        <p:spPr>
          <a:xfrm>
            <a:off x="4617828" y="980728"/>
            <a:ext cx="4211960" cy="1569660"/>
          </a:xfrm>
          <a:prstGeom prst="rect">
            <a:avLst/>
          </a:prstGeom>
        </p:spPr>
        <p:txBody>
          <a:bodyPr wrap="square">
            <a:spAutoFit/>
          </a:bodyPr>
          <a:lstStyle/>
          <a:p>
            <a:pPr>
              <a:defRPr/>
            </a:pPr>
            <a:r>
              <a:rPr lang="es-ES" b="1" i="1" u="sng" dirty="0" err="1"/>
              <a:t>Fitxes</a:t>
            </a:r>
            <a:r>
              <a:rPr lang="es-ES" b="1" i="1" u="sng" dirty="0"/>
              <a:t> </a:t>
            </a:r>
            <a:r>
              <a:rPr lang="es-ES" b="1" i="1" u="sng" dirty="0" err="1"/>
              <a:t>tècniques</a:t>
            </a:r>
            <a:r>
              <a:rPr lang="es-ES" b="1" i="1" u="sng" dirty="0"/>
              <a:t>: http://www.ema.europa.eu/</a:t>
            </a:r>
          </a:p>
          <a:p>
            <a:r>
              <a:rPr lang="es-ES" dirty="0">
                <a:solidFill>
                  <a:srgbClr val="FF0000"/>
                </a:solidFill>
                <a:effectLst>
                  <a:outerShdw blurRad="38100" dist="38100" dir="2700000" algn="tl">
                    <a:srgbClr val="000000">
                      <a:alpha val="43137"/>
                    </a:srgbClr>
                  </a:outerShdw>
                </a:effectLst>
              </a:rPr>
              <a:t>-Indicada a partir de los 9 años</a:t>
            </a:r>
          </a:p>
          <a:p>
            <a:r>
              <a:rPr lang="es-ES" sz="1400" dirty="0"/>
              <a:t>-Prevención de lesiones ano-genitales </a:t>
            </a:r>
            <a:r>
              <a:rPr lang="es-ES" sz="1400" dirty="0" err="1"/>
              <a:t>premalignas</a:t>
            </a:r>
            <a:r>
              <a:rPr lang="es-ES" sz="1400" dirty="0"/>
              <a:t>, </a:t>
            </a:r>
            <a:r>
              <a:rPr lang="es-ES" sz="1400" dirty="0" err="1"/>
              <a:t>cancer</a:t>
            </a:r>
            <a:r>
              <a:rPr lang="es-ES" sz="1400" dirty="0"/>
              <a:t> de </a:t>
            </a:r>
            <a:r>
              <a:rPr lang="es-ES" sz="1400" dirty="0" err="1"/>
              <a:t>cervix</a:t>
            </a:r>
            <a:r>
              <a:rPr lang="es-ES" sz="1400" dirty="0"/>
              <a:t> y </a:t>
            </a:r>
            <a:r>
              <a:rPr lang="es-ES" sz="1400" dirty="0" err="1"/>
              <a:t>cander</a:t>
            </a:r>
            <a:r>
              <a:rPr lang="es-ES" sz="1400" dirty="0"/>
              <a:t> de ano causados por VPH oncogénicos</a:t>
            </a:r>
          </a:p>
        </p:txBody>
      </p:sp>
      <p:pic>
        <p:nvPicPr>
          <p:cNvPr id="14" name="Picture 10"/>
          <p:cNvPicPr>
            <a:picLocks noChangeAspect="1" noChangeArrowheads="1"/>
          </p:cNvPicPr>
          <p:nvPr/>
        </p:nvPicPr>
        <p:blipFill>
          <a:blip r:embed="rId6" cstate="print"/>
          <a:srcRect/>
          <a:stretch>
            <a:fillRect/>
          </a:stretch>
        </p:blipFill>
        <p:spPr bwMode="auto">
          <a:xfrm>
            <a:off x="5848350" y="6381328"/>
            <a:ext cx="3295650" cy="190500"/>
          </a:xfrm>
          <a:prstGeom prst="rect">
            <a:avLst/>
          </a:prstGeom>
          <a:noFill/>
          <a:ln w="9525">
            <a:solidFill>
              <a:srgbClr val="FF0000"/>
            </a:solidFill>
            <a:miter lim="800000"/>
            <a:headEnd/>
            <a:tailEnd/>
          </a:ln>
        </p:spPr>
      </p:pic>
      <p:sp>
        <p:nvSpPr>
          <p:cNvPr id="15" name="14 Rectángulo"/>
          <p:cNvSpPr/>
          <p:nvPr/>
        </p:nvSpPr>
        <p:spPr>
          <a:xfrm>
            <a:off x="0" y="5805264"/>
            <a:ext cx="8748464" cy="461665"/>
          </a:xfrm>
          <a:prstGeom prst="rect">
            <a:avLst/>
          </a:prstGeom>
        </p:spPr>
        <p:txBody>
          <a:bodyPr wrap="square">
            <a:spAutoFit/>
          </a:bodyPr>
          <a:lstStyle/>
          <a:p>
            <a:r>
              <a:rPr lang="es-ES" sz="1200" dirty="0"/>
              <a:t>-La </a:t>
            </a:r>
            <a:r>
              <a:rPr lang="es-ES" sz="1200" dirty="0" err="1"/>
              <a:t>vacunacio</a:t>
            </a:r>
            <a:r>
              <a:rPr lang="es-ES" sz="1200" dirty="0"/>
              <a:t> per VPH </a:t>
            </a:r>
            <a:r>
              <a:rPr lang="es-ES" sz="1200" dirty="0" err="1"/>
              <a:t>offereix</a:t>
            </a:r>
            <a:r>
              <a:rPr lang="es-ES" sz="1200" dirty="0"/>
              <a:t> </a:t>
            </a:r>
            <a:r>
              <a:rPr lang="es-ES" sz="1200" dirty="0" err="1"/>
              <a:t>protecció</a:t>
            </a:r>
            <a:r>
              <a:rPr lang="es-ES" sz="1200" dirty="0"/>
              <a:t> </a:t>
            </a:r>
            <a:r>
              <a:rPr lang="es-ES" sz="1200" dirty="0" err="1"/>
              <a:t>enfront</a:t>
            </a:r>
            <a:r>
              <a:rPr lang="es-ES" sz="1200" dirty="0"/>
              <a:t> </a:t>
            </a:r>
            <a:r>
              <a:rPr lang="es-ES" sz="1200" dirty="0" err="1"/>
              <a:t>diferents</a:t>
            </a:r>
            <a:r>
              <a:rPr lang="es-ES" sz="1200" dirty="0"/>
              <a:t> </a:t>
            </a:r>
            <a:r>
              <a:rPr lang="es-ES" sz="1200" dirty="0" err="1"/>
              <a:t>tipus</a:t>
            </a:r>
            <a:r>
              <a:rPr lang="es-ES" sz="1200" dirty="0"/>
              <a:t> encara no </a:t>
            </a:r>
            <a:r>
              <a:rPr lang="es-ES" sz="1200" dirty="0" err="1"/>
              <a:t>adquirits</a:t>
            </a:r>
            <a:endParaRPr lang="es-ES" sz="1200" dirty="0"/>
          </a:p>
          <a:p>
            <a:r>
              <a:rPr lang="es-ES" sz="1200" dirty="0"/>
              <a:t>-La </a:t>
            </a:r>
            <a:r>
              <a:rPr lang="es-ES" sz="1200" dirty="0" err="1"/>
              <a:t>vacunació</a:t>
            </a:r>
            <a:r>
              <a:rPr lang="es-ES" sz="1200" dirty="0"/>
              <a:t> es </a:t>
            </a:r>
            <a:r>
              <a:rPr lang="es-ES" sz="1200" dirty="0" err="1"/>
              <a:t>recomana</a:t>
            </a:r>
            <a:r>
              <a:rPr lang="es-ES" sz="1200" dirty="0"/>
              <a:t> </a:t>
            </a:r>
            <a:r>
              <a:rPr lang="es-ES" sz="1200" dirty="0" err="1"/>
              <a:t>tot</a:t>
            </a:r>
            <a:r>
              <a:rPr lang="es-ES" sz="1200" dirty="0"/>
              <a:t> i </a:t>
            </a:r>
            <a:r>
              <a:rPr lang="es-ES" sz="1200" dirty="0" err="1"/>
              <a:t>presentat</a:t>
            </a:r>
            <a:r>
              <a:rPr lang="es-ES" sz="1200" dirty="0"/>
              <a:t> </a:t>
            </a:r>
            <a:r>
              <a:rPr lang="es-ES" sz="1200" dirty="0" err="1"/>
              <a:t>alteració</a:t>
            </a:r>
            <a:r>
              <a:rPr lang="es-ES" sz="1200" dirty="0"/>
              <a:t> en el </a:t>
            </a:r>
            <a:r>
              <a:rPr lang="es-ES" sz="1200" dirty="0" err="1"/>
              <a:t>Papanicolau</a:t>
            </a:r>
            <a:endParaRPr lang="es-ES" sz="1200" dirty="0"/>
          </a:p>
        </p:txBody>
      </p:sp>
      <p:sp>
        <p:nvSpPr>
          <p:cNvPr id="2" name="Oval 1"/>
          <p:cNvSpPr/>
          <p:nvPr/>
        </p:nvSpPr>
        <p:spPr>
          <a:xfrm>
            <a:off x="-25002" y="2750707"/>
            <a:ext cx="3528392" cy="15841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Fletxa dreta 2"/>
          <p:cNvSpPr/>
          <p:nvPr/>
        </p:nvSpPr>
        <p:spPr>
          <a:xfrm>
            <a:off x="3503390" y="3789040"/>
            <a:ext cx="870842"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 name="QuadreDeText 3"/>
          <p:cNvSpPr txBox="1"/>
          <p:nvPr/>
        </p:nvSpPr>
        <p:spPr>
          <a:xfrm>
            <a:off x="4473013" y="2996952"/>
            <a:ext cx="3193354" cy="1200329"/>
          </a:xfrm>
          <a:prstGeom prst="rect">
            <a:avLst/>
          </a:prstGeom>
          <a:noFill/>
        </p:spPr>
        <p:txBody>
          <a:bodyPr wrap="square" rtlCol="0">
            <a:spAutoFit/>
          </a:bodyPr>
          <a:lstStyle/>
          <a:p>
            <a:r>
              <a:rPr lang="ca-ES" dirty="0" smtClean="0">
                <a:solidFill>
                  <a:srgbClr val="FF0000"/>
                </a:solidFill>
                <a:effectLst>
                  <a:outerShdw blurRad="38100" dist="38100" dir="2700000" algn="tl">
                    <a:srgbClr val="000000">
                      <a:alpha val="43137"/>
                    </a:srgbClr>
                  </a:outerShdw>
                </a:effectLst>
              </a:rPr>
              <a:t>-</a:t>
            </a:r>
            <a:r>
              <a:rPr lang="ca-ES" dirty="0" err="1" smtClean="0">
                <a:solidFill>
                  <a:srgbClr val="FF0000"/>
                </a:solidFill>
                <a:effectLst>
                  <a:outerShdw blurRad="38100" dist="38100" dir="2700000" algn="tl">
                    <a:srgbClr val="000000">
                      <a:alpha val="43137"/>
                    </a:srgbClr>
                  </a:outerShdw>
                </a:effectLst>
              </a:rPr>
              <a:t>Protege</a:t>
            </a:r>
            <a:r>
              <a:rPr lang="ca-ES" dirty="0" smtClean="0">
                <a:solidFill>
                  <a:srgbClr val="FF0000"/>
                </a:solidFill>
                <a:effectLst>
                  <a:outerShdw blurRad="38100" dist="38100" dir="2700000" algn="tl">
                    <a:srgbClr val="000000">
                      <a:alpha val="43137"/>
                    </a:srgbClr>
                  </a:outerShdw>
                </a:effectLst>
              </a:rPr>
              <a:t> de la </a:t>
            </a:r>
            <a:r>
              <a:rPr lang="ca-ES" dirty="0" err="1" smtClean="0">
                <a:solidFill>
                  <a:srgbClr val="FF0000"/>
                </a:solidFill>
                <a:effectLst>
                  <a:outerShdw blurRad="38100" dist="38100" dir="2700000" algn="tl">
                    <a:srgbClr val="000000">
                      <a:alpha val="43137"/>
                    </a:srgbClr>
                  </a:outerShdw>
                </a:effectLst>
              </a:rPr>
              <a:t>reinfección</a:t>
            </a:r>
            <a:r>
              <a:rPr lang="ca-ES" dirty="0" smtClean="0">
                <a:solidFill>
                  <a:srgbClr val="FF0000"/>
                </a:solidFill>
                <a:effectLst>
                  <a:outerShdw blurRad="38100" dist="38100" dir="2700000" algn="tl">
                    <a:srgbClr val="000000">
                      <a:alpha val="43137"/>
                    </a:srgbClr>
                  </a:outerShdw>
                </a:effectLst>
              </a:rPr>
              <a:t> y </a:t>
            </a:r>
            <a:r>
              <a:rPr lang="ca-ES" dirty="0" err="1" smtClean="0">
                <a:solidFill>
                  <a:srgbClr val="FF0000"/>
                </a:solidFill>
                <a:effectLst>
                  <a:outerShdw blurRad="38100" dist="38100" dir="2700000" algn="tl">
                    <a:srgbClr val="000000">
                      <a:alpha val="43137"/>
                    </a:srgbClr>
                  </a:outerShdw>
                </a:effectLst>
              </a:rPr>
              <a:t>reactivación</a:t>
            </a:r>
            <a:endParaRPr lang="ca-ES" dirty="0" smtClean="0">
              <a:solidFill>
                <a:srgbClr val="FF0000"/>
              </a:solidFill>
              <a:effectLst>
                <a:outerShdw blurRad="38100" dist="38100" dir="2700000" algn="tl">
                  <a:srgbClr val="000000">
                    <a:alpha val="43137"/>
                  </a:srgbClr>
                </a:outerShdw>
              </a:effectLst>
            </a:endParaRPr>
          </a:p>
          <a:p>
            <a:r>
              <a:rPr lang="ca-ES" dirty="0" smtClean="0">
                <a:solidFill>
                  <a:srgbClr val="FF0000"/>
                </a:solidFill>
                <a:effectLst>
                  <a:outerShdw blurRad="38100" dist="38100" dir="2700000" algn="tl">
                    <a:srgbClr val="000000">
                      <a:alpha val="43137"/>
                    </a:srgbClr>
                  </a:outerShdw>
                </a:effectLst>
              </a:rPr>
              <a:t>-</a:t>
            </a:r>
            <a:r>
              <a:rPr lang="ca-ES" dirty="0" err="1" smtClean="0">
                <a:solidFill>
                  <a:srgbClr val="FF0000"/>
                </a:solidFill>
                <a:effectLst>
                  <a:outerShdw blurRad="38100" dist="38100" dir="2700000" algn="tl">
                    <a:srgbClr val="000000">
                      <a:alpha val="43137"/>
                    </a:srgbClr>
                  </a:outerShdw>
                </a:effectLst>
              </a:rPr>
              <a:t>Reduce</a:t>
            </a:r>
            <a:r>
              <a:rPr lang="ca-ES" dirty="0" smtClean="0">
                <a:solidFill>
                  <a:srgbClr val="FF0000"/>
                </a:solidFill>
                <a:effectLst>
                  <a:outerShdw blurRad="38100" dist="38100" dir="2700000" algn="tl">
                    <a:srgbClr val="000000">
                      <a:alpha val="43137"/>
                    </a:srgbClr>
                  </a:outerShdw>
                </a:effectLst>
              </a:rPr>
              <a:t> el </a:t>
            </a:r>
            <a:r>
              <a:rPr lang="ca-ES" dirty="0" err="1" smtClean="0">
                <a:solidFill>
                  <a:srgbClr val="FF0000"/>
                </a:solidFill>
                <a:effectLst>
                  <a:outerShdw blurRad="38100" dist="38100" dir="2700000" algn="tl">
                    <a:srgbClr val="000000">
                      <a:alpha val="43137"/>
                    </a:srgbClr>
                  </a:outerShdw>
                </a:effectLst>
              </a:rPr>
              <a:t>riesgo</a:t>
            </a:r>
            <a:r>
              <a:rPr lang="ca-ES" dirty="0" smtClean="0">
                <a:solidFill>
                  <a:srgbClr val="FF0000"/>
                </a:solidFill>
                <a:effectLst>
                  <a:outerShdw blurRad="38100" dist="38100" dir="2700000" algn="tl">
                    <a:srgbClr val="000000">
                      <a:alpha val="43137"/>
                    </a:srgbClr>
                  </a:outerShdw>
                </a:effectLst>
              </a:rPr>
              <a:t> de </a:t>
            </a:r>
            <a:r>
              <a:rPr lang="ca-ES" dirty="0" err="1" smtClean="0">
                <a:solidFill>
                  <a:srgbClr val="FF0000"/>
                </a:solidFill>
                <a:effectLst>
                  <a:outerShdw blurRad="38100" dist="38100" dir="2700000" algn="tl">
                    <a:srgbClr val="000000">
                      <a:alpha val="43137"/>
                    </a:srgbClr>
                  </a:outerShdw>
                </a:effectLst>
              </a:rPr>
              <a:t>segundas</a:t>
            </a:r>
            <a:r>
              <a:rPr lang="ca-ES" dirty="0" smtClean="0">
                <a:solidFill>
                  <a:srgbClr val="FF0000"/>
                </a:solidFill>
                <a:effectLst>
                  <a:outerShdw blurRad="38100" dist="38100" dir="2700000" algn="tl">
                    <a:srgbClr val="000000">
                      <a:alpha val="43137"/>
                    </a:srgbClr>
                  </a:outerShdw>
                </a:effectLst>
              </a:rPr>
              <a:t> lesiones</a:t>
            </a:r>
            <a:endParaRPr lang="ca-ES"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grpSp>
        <p:nvGrpSpPr>
          <p:cNvPr id="4" name="7 Grupo"/>
          <p:cNvGrpSpPr/>
          <p:nvPr/>
        </p:nvGrpSpPr>
        <p:grpSpPr>
          <a:xfrm>
            <a:off x="0" y="188640"/>
            <a:ext cx="4644008" cy="5994201"/>
            <a:chOff x="0" y="188640"/>
            <a:chExt cx="4644008" cy="5994201"/>
          </a:xfrm>
        </p:grpSpPr>
        <p:pic>
          <p:nvPicPr>
            <p:cNvPr id="43012" name="Picture 4"/>
            <p:cNvPicPr>
              <a:picLocks noChangeAspect="1" noChangeArrowheads="1"/>
            </p:cNvPicPr>
            <p:nvPr/>
          </p:nvPicPr>
          <p:blipFill>
            <a:blip r:embed="rId2" cstate="print"/>
            <a:srcRect/>
            <a:stretch>
              <a:fillRect/>
            </a:stretch>
          </p:blipFill>
          <p:spPr bwMode="auto">
            <a:xfrm>
              <a:off x="0" y="5373216"/>
              <a:ext cx="4514850" cy="809625"/>
            </a:xfrm>
            <a:prstGeom prst="rect">
              <a:avLst/>
            </a:prstGeom>
            <a:noFill/>
            <a:ln w="9525">
              <a:noFill/>
              <a:miter lim="800000"/>
              <a:headEnd/>
              <a:tailEnd/>
            </a:ln>
          </p:spPr>
        </p:pic>
        <p:grpSp>
          <p:nvGrpSpPr>
            <p:cNvPr id="5" name="5 Grupo"/>
            <p:cNvGrpSpPr/>
            <p:nvPr/>
          </p:nvGrpSpPr>
          <p:grpSpPr>
            <a:xfrm>
              <a:off x="110108" y="188640"/>
              <a:ext cx="4533900" cy="5125913"/>
              <a:chOff x="0" y="188640"/>
              <a:chExt cx="4533900" cy="5125913"/>
            </a:xfrm>
          </p:grpSpPr>
          <p:pic>
            <p:nvPicPr>
              <p:cNvPr id="43010" name="Picture 2"/>
              <p:cNvPicPr>
                <a:picLocks noChangeAspect="1" noChangeArrowheads="1"/>
              </p:cNvPicPr>
              <p:nvPr/>
            </p:nvPicPr>
            <p:blipFill>
              <a:blip r:embed="rId3" cstate="print"/>
              <a:srcRect/>
              <a:stretch>
                <a:fillRect/>
              </a:stretch>
            </p:blipFill>
            <p:spPr bwMode="auto">
              <a:xfrm>
                <a:off x="0" y="188640"/>
                <a:ext cx="4533900" cy="4295775"/>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0" y="4581128"/>
                <a:ext cx="4410075" cy="733425"/>
              </a:xfrm>
              <a:prstGeom prst="rect">
                <a:avLst/>
              </a:prstGeom>
              <a:noFill/>
              <a:ln w="9525">
                <a:noFill/>
                <a:miter lim="800000"/>
                <a:headEnd/>
                <a:tailEnd/>
              </a:ln>
            </p:spPr>
          </p:pic>
        </p:grpSp>
      </p:grpSp>
      <p:pic>
        <p:nvPicPr>
          <p:cNvPr id="43013" name="Picture 5"/>
          <p:cNvPicPr>
            <a:picLocks noChangeAspect="1" noChangeArrowheads="1"/>
          </p:cNvPicPr>
          <p:nvPr/>
        </p:nvPicPr>
        <p:blipFill>
          <a:blip r:embed="rId5" cstate="print"/>
          <a:srcRect/>
          <a:stretch>
            <a:fillRect/>
          </a:stretch>
        </p:blipFill>
        <p:spPr bwMode="auto">
          <a:xfrm>
            <a:off x="6732240" y="116525"/>
            <a:ext cx="1905397" cy="2736411"/>
          </a:xfrm>
          <a:prstGeom prst="rect">
            <a:avLst/>
          </a:prstGeom>
          <a:noFill/>
          <a:ln w="9525">
            <a:noFill/>
            <a:miter lim="800000"/>
            <a:headEnd/>
            <a:tailEnd/>
          </a:ln>
        </p:spPr>
      </p:pic>
      <p:sp>
        <p:nvSpPr>
          <p:cNvPr id="10" name="9 Elipse"/>
          <p:cNvSpPr/>
          <p:nvPr/>
        </p:nvSpPr>
        <p:spPr>
          <a:xfrm>
            <a:off x="0" y="5373216"/>
            <a:ext cx="4716016"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4572000" y="2924944"/>
            <a:ext cx="4572000" cy="461665"/>
          </a:xfrm>
          <a:prstGeom prst="rect">
            <a:avLst/>
          </a:prstGeom>
        </p:spPr>
        <p:txBody>
          <a:bodyPr>
            <a:spAutoFit/>
          </a:bodyPr>
          <a:lstStyle/>
          <a:p>
            <a:pPr algn="ctr"/>
            <a:r>
              <a:rPr lang="es-ES" sz="1200" dirty="0"/>
              <a:t>http://www.upiip.com/sites/upiip.com/files/Vacunas_2015_-ilovepdf-compressed%20(2)_0.pdf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ca-ES" sz="2400" dirty="0" smtClean="0"/>
              <a:t>Li donem la informació necessària i decideix vacunar-se. Quantes dosis seran necessàries?</a:t>
            </a:r>
          </a:p>
          <a:p>
            <a:endParaRPr lang="ca-ES" sz="2400" dirty="0" smtClean="0"/>
          </a:p>
          <a:p>
            <a:r>
              <a:rPr lang="ca-ES" sz="2400" dirty="0" smtClean="0"/>
              <a:t>Una.</a:t>
            </a:r>
          </a:p>
          <a:p>
            <a:r>
              <a:rPr lang="ca-ES" sz="2400" dirty="0" smtClean="0"/>
              <a:t>Dues.</a:t>
            </a:r>
          </a:p>
          <a:p>
            <a:r>
              <a:rPr lang="ca-ES" sz="2400" dirty="0" smtClean="0"/>
              <a:t>Tres.</a:t>
            </a:r>
          </a:p>
          <a:p>
            <a:r>
              <a:rPr lang="ca-ES" sz="2400" dirty="0" smtClean="0"/>
              <a:t>Tres i una dosi de record als 10 a.</a:t>
            </a:r>
            <a:endParaRPr lang="ca-E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sz="2800" dirty="0"/>
          </a:p>
          <a:p>
            <a:r>
              <a:rPr lang="es-ES" sz="1800" dirty="0"/>
              <a:t>Una.</a:t>
            </a:r>
          </a:p>
          <a:p>
            <a:r>
              <a:rPr lang="es-ES" sz="1800" dirty="0" err="1"/>
              <a:t>Dues</a:t>
            </a:r>
            <a:r>
              <a:rPr lang="es-ES" sz="1800" dirty="0"/>
              <a:t>.</a:t>
            </a:r>
          </a:p>
          <a:p>
            <a:r>
              <a:rPr lang="es-ES" sz="1800" dirty="0">
                <a:solidFill>
                  <a:srgbClr val="FF0000"/>
                </a:solidFill>
              </a:rPr>
              <a:t>Tres</a:t>
            </a:r>
            <a:r>
              <a:rPr lang="es-ES" sz="1800" dirty="0"/>
              <a:t>.</a:t>
            </a:r>
          </a:p>
          <a:p>
            <a:r>
              <a:rPr lang="es-ES" sz="1800" dirty="0"/>
              <a:t>Tres i una </a:t>
            </a:r>
            <a:r>
              <a:rPr lang="es-ES" sz="1800" dirty="0" err="1"/>
              <a:t>dosi</a:t>
            </a:r>
            <a:r>
              <a:rPr lang="es-ES" sz="1800" dirty="0"/>
              <a:t> de record </a:t>
            </a:r>
            <a:r>
              <a:rPr lang="es-ES" sz="1800" dirty="0" err="1"/>
              <a:t>als</a:t>
            </a:r>
            <a:r>
              <a:rPr lang="es-ES" sz="1800" dirty="0"/>
              <a:t> 10 a.</a:t>
            </a:r>
            <a:endParaRPr lang="es-ES" sz="1600" dirty="0"/>
          </a:p>
          <a:p>
            <a:pPr>
              <a:buNone/>
            </a:pP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1892</Words>
  <Application>Microsoft Office PowerPoint</Application>
  <PresentationFormat>Presentación en pantalla (4:3)</PresentationFormat>
  <Paragraphs>130</Paragraphs>
  <Slides>25</Slides>
  <Notes>11</Notes>
  <HiddenSlides>2</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Cas clínic: VPH E de Frutos  Grup Vacunes i Profilaxi</vt:lpstr>
      <vt:lpstr>Cas clínic 1</vt:lpstr>
      <vt:lpstr>Diapositiva 3</vt:lpstr>
      <vt:lpstr>Diapositiva 4</vt:lpstr>
      <vt:lpstr>Diapositiva 5</vt:lpstr>
      <vt:lpstr>Diapositiva 6</vt:lpstr>
      <vt:lpstr>Diapositiva 7</vt:lpstr>
      <vt:lpstr>Diapositiva 8</vt:lpstr>
      <vt:lpstr>Diapositiva 9</vt:lpstr>
      <vt:lpstr>Diapositiva 10</vt:lpstr>
      <vt:lpstr>Immunogenicity and HPV infection after one, two, and three doses of quadrivalent HPV vaccine in girls in India:a multicentre prospective cohort study. Rengaswamy Sankaranarayanan. Lancet Oncol 2016; 17: 67–77</vt:lpstr>
      <vt:lpstr>Diapositiva 12</vt:lpstr>
      <vt:lpstr>Human papillomavirus detection in cervical neoplasia attributed to 12 high-risk human papillomavirus genotypes by region.Papillomavirus Research Volume 2, December 2016, Pages 61–69</vt:lpstr>
      <vt:lpstr>Diapositiva 14</vt:lpstr>
      <vt:lpstr>Cas clínic 2</vt:lpstr>
      <vt:lpstr>Diapositiva 16</vt:lpstr>
      <vt:lpstr>Diapositiva 17</vt:lpstr>
      <vt:lpstr>Diapositiva 18</vt:lpstr>
      <vt:lpstr>Diapositiva 19</vt:lpstr>
      <vt:lpstr>Diapositiva 20</vt:lpstr>
      <vt:lpstr>Diapositiva 21</vt:lpstr>
      <vt:lpstr>Diapositiva 22</vt:lpstr>
      <vt:lpstr>CONCLUSIONS VIH-VPH</vt:lpstr>
      <vt:lpstr>Diapositiva 24</vt:lpstr>
      <vt:lpstr>Diapositiva 25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c:creator>
  <cp:lastModifiedBy>Elena</cp:lastModifiedBy>
  <cp:revision>42</cp:revision>
  <dcterms:created xsi:type="dcterms:W3CDTF">2016-10-12T08:01:00Z</dcterms:created>
  <dcterms:modified xsi:type="dcterms:W3CDTF">2017-01-29T10:05:25Z</dcterms:modified>
</cp:coreProperties>
</file>