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1" r:id="rId4"/>
    <p:sldId id="262" r:id="rId5"/>
    <p:sldId id="270" r:id="rId6"/>
    <p:sldId id="265" r:id="rId7"/>
    <p:sldId id="272" r:id="rId8"/>
    <p:sldId id="269" r:id="rId9"/>
    <p:sldId id="259" r:id="rId10"/>
    <p:sldId id="273" r:id="rId11"/>
    <p:sldId id="275" r:id="rId12"/>
    <p:sldId id="274" r:id="rId13"/>
    <p:sldId id="276" r:id="rId14"/>
    <p:sldId id="260" r:id="rId15"/>
  </p:sldIdLst>
  <p:sldSz cx="12188825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7ABB3B"/>
    <a:srgbClr val="B7B7B7"/>
    <a:srgbClr val="4472C4"/>
    <a:srgbClr val="FE9202"/>
    <a:srgbClr val="55983A"/>
    <a:srgbClr val="D64242"/>
    <a:srgbClr val="E46C0A"/>
    <a:srgbClr val="896FA8"/>
    <a:srgbClr val="AC7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 clar 3 - èmfasi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513" autoAdjust="0"/>
    <p:restoredTop sz="95400"/>
  </p:normalViewPr>
  <p:slideViewPr>
    <p:cSldViewPr>
      <p:cViewPr varScale="1">
        <p:scale>
          <a:sx n="100" d="100"/>
          <a:sy n="100" d="100"/>
        </p:scale>
        <p:origin x="120" y="55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1672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914D5AA-41B6-011F-F641-40A8005430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F380F-D8BA-5716-3C10-59BAA70772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9CA81-0ABA-4975-BA1E-7DCB469F825F}" type="datetimeFigureOut">
              <a:rPr lang="ca-ES" smtClean="0"/>
              <a:t>15/12/2025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004CEF-D526-40EA-ECE1-9339D3F0B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E7923D-F435-4FB6-BE14-8FE4336D25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95C56-A2EE-4093-A8F5-BD97A43DE40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5680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ED434B-9AF7-27CE-B69E-8DE0796821E7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pic>
        <p:nvPicPr>
          <p:cNvPr id="15" name="Imatge 14" descr="Imatge que conté verd, captura de pantalla&#10;&#10;Descripció generada automàticament">
            <a:extLst>
              <a:ext uri="{FF2B5EF4-FFF2-40B4-BE49-F238E27FC236}">
                <a16:creationId xmlns:a16="http://schemas.microsoft.com/office/drawing/2014/main" id="{2D0D9D98-3B54-6E21-446A-C9AD0D210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-42730"/>
            <a:ext cx="9601200" cy="6966959"/>
          </a:xfrm>
          <a:prstGeom prst="rect">
            <a:avLst/>
          </a:prstGeom>
        </p:spPr>
      </p:pic>
      <p:sp>
        <p:nvSpPr>
          <p:cNvPr id="18" name="Títol 1">
            <a:extLst>
              <a:ext uri="{FF2B5EF4-FFF2-40B4-BE49-F238E27FC236}">
                <a16:creationId xmlns:a16="http://schemas.microsoft.com/office/drawing/2014/main" id="{7D073FC2-DDFB-A9DD-11CC-861666AF0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89412" y="1219200"/>
            <a:ext cx="7520254" cy="125335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4600" b="1">
                <a:solidFill>
                  <a:schemeClr val="bg1"/>
                </a:solidFill>
                <a:latin typeface="Calibri" panose="020F0502020204030204" pitchFamily="34" charset="0"/>
                <a:cs typeface="Raavi" panose="020B0502040204020203" pitchFamily="34" charset="0"/>
              </a:defRPr>
            </a:lvl1pPr>
          </a:lstStyle>
          <a:p>
            <a:r>
              <a:rPr lang="ca-ES" noProof="0" dirty="0"/>
              <a:t>III Jornada de Malalties Infeccioses a l’Atenció Primària</a:t>
            </a:r>
          </a:p>
        </p:txBody>
      </p:sp>
      <p:sp>
        <p:nvSpPr>
          <p:cNvPr id="19" name="Subtítol 2">
            <a:extLst>
              <a:ext uri="{FF2B5EF4-FFF2-40B4-BE49-F238E27FC236}">
                <a16:creationId xmlns:a16="http://schemas.microsoft.com/office/drawing/2014/main" id="{1FEC5BC9-93D9-E08A-9E72-9483744A3E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6612" y="3124200"/>
            <a:ext cx="7355479" cy="6772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s-ES" dirty="0"/>
              <a:t>Inserir Autor/a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744D3-1B97-2318-F37A-B80DB41BC3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6023" y="3953892"/>
            <a:ext cx="7355478" cy="1295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Inserir </a:t>
            </a:r>
            <a:r>
              <a:rPr lang="ca-ES" noProof="0" dirty="0"/>
              <a:t>càrrec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C36345-148D-4193-D1B5-D2643B5795DD}"/>
              </a:ext>
            </a:extLst>
          </p:cNvPr>
          <p:cNvSpPr txBox="1"/>
          <p:nvPr userDrawn="1"/>
        </p:nvSpPr>
        <p:spPr>
          <a:xfrm>
            <a:off x="4722812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Terrassa, 17 de desembre de 2025</a:t>
            </a:r>
            <a:endParaRPr lang="ca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6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A96C3AF8-A0C4-CA8A-38EA-967358147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60512" y="790335"/>
            <a:ext cx="8648700" cy="3289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CD4FE6-95C3-0FA7-6B29-BD15F9B48EA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51202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2B0579D-3D86-0C91-3244-06A773910074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4691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t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r>
              <a:rPr lang="es-ES" dirty="0"/>
              <a:t>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41413" y="1219200"/>
            <a:ext cx="102870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72E2BB-98FC-8FFF-C1C3-52EEF2285AD1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38532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259;g29bb40c2923_0_275">
            <a:extLst>
              <a:ext uri="{FF2B5EF4-FFF2-40B4-BE49-F238E27FC236}">
                <a16:creationId xmlns:a16="http://schemas.microsoft.com/office/drawing/2014/main" id="{13D5B0A7-6997-7A60-372C-2B7063B01050}"/>
              </a:ext>
            </a:extLst>
          </p:cNvPr>
          <p:cNvSpPr/>
          <p:nvPr userDrawn="1"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ÍNDEX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42" name="Google Shape;260;g29bb40c2923_0_275">
            <a:extLst>
              <a:ext uri="{FF2B5EF4-FFF2-40B4-BE49-F238E27FC236}">
                <a16:creationId xmlns:a16="http://schemas.microsoft.com/office/drawing/2014/main" id="{1D5AE1A9-7866-9C23-E976-85B7FD058BF1}"/>
              </a:ext>
            </a:extLst>
          </p:cNvPr>
          <p:cNvSpPr/>
          <p:nvPr userDrawn="1"/>
        </p:nvSpPr>
        <p:spPr>
          <a:xfrm rot="5400000" flipH="1">
            <a:off x="5701713" y="379887"/>
            <a:ext cx="785400" cy="12188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8EFFFBF6-30D2-0243-3F2C-60765CAE2F06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/>
              <a:t>www.camfic.cat</a:t>
            </a:r>
            <a:endParaRPr lang="ca-ES" sz="16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4D3A3C8-752E-FE51-8246-6C6ACCC0C9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7612" y="1447800"/>
            <a:ext cx="4648200" cy="3429000"/>
          </a:xfrm>
          <a:prstGeom prst="rect">
            <a:avLst/>
          </a:prstGeom>
        </p:spPr>
        <p:txBody>
          <a:bodyPr/>
          <a:lstStyle>
            <a:lvl1pPr marL="228531" indent="-228531">
              <a:buClr>
                <a:srgbClr val="7ABB3B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0EA3CE5-E993-2D18-72D3-88CE7E93BAE8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62834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id="{DE88595A-4460-47B0-0D23-92FFD4222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4125" y="1829280"/>
            <a:ext cx="6221887" cy="685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7ABB3B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38" name="Marcador de texto 37">
            <a:extLst>
              <a:ext uri="{FF2B5EF4-FFF2-40B4-BE49-F238E27FC236}">
                <a16:creationId xmlns:a16="http://schemas.microsoft.com/office/drawing/2014/main" id="{04938A06-5B05-9E5C-0291-8F01BFCD4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4600" y="2667000"/>
            <a:ext cx="62214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Ut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quis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exercitation</a:t>
            </a:r>
            <a:r>
              <a:rPr lang="es-ES" dirty="0"/>
              <a:t> </a:t>
            </a:r>
            <a:r>
              <a:rPr lang="es-ES" dirty="0" err="1"/>
              <a:t>ullamco</a:t>
            </a:r>
            <a:r>
              <a:rPr lang="es-ES" dirty="0"/>
              <a:t> </a:t>
            </a:r>
            <a:r>
              <a:rPr lang="es-ES" dirty="0" err="1"/>
              <a:t>laboris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</a:t>
            </a:r>
            <a:r>
              <a:rPr lang="es-ES" dirty="0" err="1"/>
              <a:t>Duis</a:t>
            </a:r>
            <a:r>
              <a:rPr lang="es-ES" dirty="0"/>
              <a:t> </a:t>
            </a:r>
            <a:r>
              <a:rPr lang="es-ES" dirty="0" err="1"/>
              <a:t>aute</a:t>
            </a:r>
            <a:r>
              <a:rPr lang="es-ES" dirty="0"/>
              <a:t> </a:t>
            </a:r>
            <a:r>
              <a:rPr lang="es-ES" dirty="0" err="1"/>
              <a:t>irure</a:t>
            </a:r>
            <a:r>
              <a:rPr lang="es-ES" dirty="0"/>
              <a:t> dolor in </a:t>
            </a:r>
            <a:r>
              <a:rPr lang="es-ES" dirty="0" err="1"/>
              <a:t>reprehenderit</a:t>
            </a:r>
            <a:r>
              <a:rPr lang="es-ES" dirty="0"/>
              <a:t> in </a:t>
            </a:r>
            <a:r>
              <a:rPr lang="es-ES" dirty="0" err="1"/>
              <a:t>voluptate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cillum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pariatur</a:t>
            </a:r>
            <a:r>
              <a:rPr lang="es-ES" dirty="0"/>
              <a:t>. </a:t>
            </a:r>
            <a:r>
              <a:rPr lang="es-ES" dirty="0" err="1"/>
              <a:t>Excepteur</a:t>
            </a:r>
            <a:r>
              <a:rPr lang="es-ES" dirty="0"/>
              <a:t> </a:t>
            </a:r>
            <a:r>
              <a:rPr lang="es-ES" dirty="0" err="1"/>
              <a:t>sint</a:t>
            </a:r>
            <a:r>
              <a:rPr lang="es-ES" dirty="0"/>
              <a:t> </a:t>
            </a:r>
            <a:r>
              <a:rPr lang="es-ES" dirty="0" err="1"/>
              <a:t>occaecat</a:t>
            </a:r>
            <a:r>
              <a:rPr lang="es-ES" dirty="0"/>
              <a:t> </a:t>
            </a:r>
            <a:r>
              <a:rPr lang="es-ES" dirty="0" err="1"/>
              <a:t>cupidatat</a:t>
            </a:r>
            <a:r>
              <a:rPr lang="es-ES" dirty="0"/>
              <a:t> non </a:t>
            </a:r>
            <a:r>
              <a:rPr lang="es-ES" dirty="0" err="1"/>
              <a:t>proident</a:t>
            </a:r>
            <a:r>
              <a:rPr lang="es-ES" dirty="0"/>
              <a:t>, sunt in culpa qui </a:t>
            </a:r>
            <a:r>
              <a:rPr lang="es-ES" dirty="0" err="1"/>
              <a:t>officia</a:t>
            </a:r>
            <a:r>
              <a:rPr lang="es-ES" dirty="0"/>
              <a:t> </a:t>
            </a:r>
            <a:r>
              <a:rPr lang="es-ES" dirty="0" err="1"/>
              <a:t>deserunt</a:t>
            </a:r>
            <a:r>
              <a:rPr lang="es-ES" dirty="0"/>
              <a:t> </a:t>
            </a:r>
            <a:r>
              <a:rPr lang="es-ES" dirty="0" err="1"/>
              <a:t>mollit</a:t>
            </a:r>
            <a:r>
              <a:rPr lang="es-ES" dirty="0"/>
              <a:t> </a:t>
            </a:r>
            <a:r>
              <a:rPr lang="es-ES" dirty="0" err="1"/>
              <a:t>anim</a:t>
            </a:r>
            <a:r>
              <a:rPr lang="es-ES" dirty="0"/>
              <a:t> id </a:t>
            </a:r>
            <a:r>
              <a:rPr lang="es-ES" dirty="0" err="1"/>
              <a:t>est</a:t>
            </a:r>
            <a:r>
              <a:rPr lang="es-ES" dirty="0"/>
              <a:t> </a:t>
            </a:r>
            <a:r>
              <a:rPr lang="es-ES" dirty="0" err="1"/>
              <a:t>laborum</a:t>
            </a:r>
            <a:r>
              <a:rPr lang="es-ES" dirty="0"/>
              <a:t>.</a:t>
            </a:r>
            <a:endParaRPr lang="ca-ES" dirty="0"/>
          </a:p>
        </p:txBody>
      </p:sp>
      <p:sp>
        <p:nvSpPr>
          <p:cNvPr id="40" name="Marcador de posición de imagen 39">
            <a:extLst>
              <a:ext uri="{FF2B5EF4-FFF2-40B4-BE49-F238E27FC236}">
                <a16:creationId xmlns:a16="http://schemas.microsoft.com/office/drawing/2014/main" id="{AB20C6EF-D302-7657-4730-B5138A2D87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18413" y="1828800"/>
            <a:ext cx="3998912" cy="3886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ES" dirty="0" err="1"/>
              <a:t>Imatge</a:t>
            </a:r>
            <a:r>
              <a:rPr lang="es-ES" dirty="0"/>
              <a:t>:</a:t>
            </a:r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6DF0A1-BB4F-0EB7-15BE-D5F5332B54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8011" y="770360"/>
            <a:ext cx="6298001" cy="372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 err="1"/>
              <a:t>Subtítol</a:t>
            </a:r>
            <a:r>
              <a:rPr lang="es-ES" dirty="0"/>
              <a:t> de la </a:t>
            </a:r>
            <a:r>
              <a:rPr lang="es-ES" dirty="0" err="1"/>
              <a:t>pàgina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F34254-9AB4-14E7-628D-4AD8570F48A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269210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F971F8E-90CE-7271-A255-D0E0EA656B60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pic>
        <p:nvPicPr>
          <p:cNvPr id="22" name="Imatge 21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CDFA5CD2-D3D3-BC26-358A-60017D61AE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612" y="228600"/>
            <a:ext cx="1255387" cy="380520"/>
          </a:xfrm>
          <a:prstGeom prst="rect">
            <a:avLst/>
          </a:prstGeom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8D9EE388-7E7E-B18F-9465-495583C773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1412" y="199785"/>
            <a:ext cx="9067800" cy="438150"/>
          </a:xfrm>
          <a:prstGeom prst="rect">
            <a:avLst/>
          </a:prstGeom>
          <a:solidFill>
            <a:srgbClr val="F2F2F2"/>
          </a:solidFill>
        </p:spPr>
        <p:txBody>
          <a:bodyPr/>
          <a:lstStyle>
            <a:lvl1pPr marL="0" indent="0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TÍTOL DE LA PÀGINA </a:t>
            </a:r>
          </a:p>
        </p:txBody>
      </p:sp>
      <p:sp>
        <p:nvSpPr>
          <p:cNvPr id="30" name="Marcador de número de diapositiva 5">
            <a:extLst>
              <a:ext uri="{FF2B5EF4-FFF2-40B4-BE49-F238E27FC236}">
                <a16:creationId xmlns:a16="http://schemas.microsoft.com/office/drawing/2014/main" id="{F6C79653-EDB6-0162-7962-11A71F35FB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2C25681-0C85-60CF-6EE6-B005ED6B5D86}"/>
              </a:ext>
            </a:extLst>
          </p:cNvPr>
          <p:cNvSpPr/>
          <p:nvPr userDrawn="1"/>
        </p:nvSpPr>
        <p:spPr>
          <a:xfrm>
            <a:off x="2665412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I Jornada catalana d’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habilitats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pràctiques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en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800" b="0" i="0" kern="1200" dirty="0" err="1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Risc</a:t>
            </a:r>
            <a:r>
              <a:rPr lang="pt-BR" sz="1800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 Cardiovascular</a:t>
            </a:r>
            <a:r>
              <a:rPr lang="ca-ES" noProof="0" dirty="0"/>
              <a:t>. Terrassa, 17/12/2025</a:t>
            </a:r>
          </a:p>
        </p:txBody>
      </p:sp>
    </p:spTree>
    <p:extLst>
      <p:ext uri="{BB962C8B-B14F-4D97-AF65-F5344CB8AC3E}">
        <p14:creationId xmlns:p14="http://schemas.microsoft.com/office/powerpoint/2010/main" val="112682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 Cap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F116501-7032-EEB5-0342-024B5124D47C}"/>
              </a:ext>
            </a:extLst>
          </p:cNvPr>
          <p:cNvSpPr/>
          <p:nvPr/>
        </p:nvSpPr>
        <p:spPr>
          <a:xfrm>
            <a:off x="-1588" y="9001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94FA1B92-D486-EE7D-F601-D284B098780A}"/>
              </a:ext>
            </a:extLst>
          </p:cNvPr>
          <p:cNvSpPr/>
          <p:nvPr/>
        </p:nvSpPr>
        <p:spPr>
          <a:xfrm flipH="1">
            <a:off x="5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0;g29bb40c2923_0_275">
            <a:extLst>
              <a:ext uri="{FF2B5EF4-FFF2-40B4-BE49-F238E27FC236}">
                <a16:creationId xmlns:a16="http://schemas.microsoft.com/office/drawing/2014/main" id="{21438F77-6225-EAAC-122B-6462F38DA99C}"/>
              </a:ext>
            </a:extLst>
          </p:cNvPr>
          <p:cNvSpPr/>
          <p:nvPr/>
        </p:nvSpPr>
        <p:spPr>
          <a:xfrm rot="5400000" flipH="1">
            <a:off x="6094310" y="772485"/>
            <a:ext cx="785400" cy="11403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265;g29bb40c2923_0_275">
            <a:extLst>
              <a:ext uri="{FF2B5EF4-FFF2-40B4-BE49-F238E27FC236}">
                <a16:creationId xmlns:a16="http://schemas.microsoft.com/office/drawing/2014/main" id="{BC276484-043A-D13A-AADD-6B4BB7DC452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267;g29bb40c2923_0_275">
            <a:extLst>
              <a:ext uri="{FF2B5EF4-FFF2-40B4-BE49-F238E27FC236}">
                <a16:creationId xmlns:a16="http://schemas.microsoft.com/office/drawing/2014/main" id="{4E9A15CC-1F80-CC6C-A87D-6CCBB994DD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tge 19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8311E997-C118-E4C7-AB64-2DFDB719E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18" y="6284040"/>
            <a:ext cx="1255387" cy="380520"/>
          </a:xfrm>
          <a:prstGeom prst="rect">
            <a:avLst/>
          </a:prstGeom>
        </p:spPr>
      </p:pic>
      <p:sp>
        <p:nvSpPr>
          <p:cNvPr id="3" name="Marcador de número de diapositiva 5">
            <a:extLst>
              <a:ext uri="{FF2B5EF4-FFF2-40B4-BE49-F238E27FC236}">
                <a16:creationId xmlns:a16="http://schemas.microsoft.com/office/drawing/2014/main" id="{5D19E4AE-49C5-E332-B8A7-3E2922C5F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-76200" y="152400"/>
            <a:ext cx="912812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769BE91-3E09-4FBD-9F56-401223EB8FFA}" type="slidenum">
              <a:rPr lang="ca-ES" smtClean="0"/>
              <a:pPr/>
              <a:t>‹#›</a:t>
            </a:fld>
            <a:endParaRPr lang="ca-ES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AF02C388-7FBC-A844-65E0-DDB37B4B14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7174" y="2057400"/>
            <a:ext cx="3717924" cy="243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s-ES" sz="3600" kern="1200" dirty="0" smtClean="0">
                <a:solidFill>
                  <a:srgbClr val="B7B7B7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dirty="0"/>
              <a:t>TÍTOL DEL CAPÍTOL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006B1A8-60EF-1E4B-223B-186C34596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35922" y="0"/>
            <a:ext cx="6846889" cy="608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s-ES" sz="39988" b="0" i="0" u="none" strike="noStrike" kern="1200" cap="none" dirty="0" smtClean="0">
                <a:solidFill>
                  <a:srgbClr val="B7B7B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" dirty="0"/>
              <a:t>02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2395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B2EA0A1-5CA8-4A96-EBEA-B87DD97F1F18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399" dirty="0"/>
          </a:p>
        </p:txBody>
      </p:sp>
      <p:sp>
        <p:nvSpPr>
          <p:cNvPr id="8" name="Google Shape;273;g29d5ecdd936_0_0">
            <a:extLst>
              <a:ext uri="{FF2B5EF4-FFF2-40B4-BE49-F238E27FC236}">
                <a16:creationId xmlns:a16="http://schemas.microsoft.com/office/drawing/2014/main" id="{3AAABB3F-0A4D-2CBC-811C-AE7F0E56A19B}"/>
              </a:ext>
            </a:extLst>
          </p:cNvPr>
          <p:cNvSpPr/>
          <p:nvPr/>
        </p:nvSpPr>
        <p:spPr>
          <a:xfrm>
            <a:off x="0" y="0"/>
            <a:ext cx="12188875" cy="6075000"/>
          </a:xfrm>
          <a:prstGeom prst="rect">
            <a:avLst/>
          </a:prstGeom>
          <a:solidFill>
            <a:srgbClr val="84B037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97688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9" name="Google Shape;274;g29d5ecdd936_0_0">
            <a:extLst>
              <a:ext uri="{FF2B5EF4-FFF2-40B4-BE49-F238E27FC236}">
                <a16:creationId xmlns:a16="http://schemas.microsoft.com/office/drawing/2014/main" id="{AAD98DB5-DA0F-8641-88C1-A05501F88514}"/>
              </a:ext>
            </a:extLst>
          </p:cNvPr>
          <p:cNvSpPr txBox="1"/>
          <p:nvPr/>
        </p:nvSpPr>
        <p:spPr>
          <a:xfrm>
            <a:off x="1189353" y="179800"/>
            <a:ext cx="3232558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1" name="Google Shape;276;g29d5ecdd936_0_0">
            <a:extLst>
              <a:ext uri="{FF2B5EF4-FFF2-40B4-BE49-F238E27FC236}">
                <a16:creationId xmlns:a16="http://schemas.microsoft.com/office/drawing/2014/main" id="{0161787C-6C0F-5838-8E87-FE5E878D8D3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780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78;g29d5ecdd936_0_0">
            <a:extLst>
              <a:ext uri="{FF2B5EF4-FFF2-40B4-BE49-F238E27FC236}">
                <a16:creationId xmlns:a16="http://schemas.microsoft.com/office/drawing/2014/main" id="{4F2CAF94-71D8-A90D-68FB-ED0E5D7195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2324" y="6430469"/>
            <a:ext cx="2640487" cy="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61;g29bb40c2923_0_1762">
            <a:extLst>
              <a:ext uri="{FF2B5EF4-FFF2-40B4-BE49-F238E27FC236}">
                <a16:creationId xmlns:a16="http://schemas.microsoft.com/office/drawing/2014/main" id="{ED5AC11C-CA47-4324-9405-3A69D42B6E26}"/>
              </a:ext>
            </a:extLst>
          </p:cNvPr>
          <p:cNvSpPr txBox="1"/>
          <p:nvPr/>
        </p:nvSpPr>
        <p:spPr>
          <a:xfrm>
            <a:off x="2403774" y="2068350"/>
            <a:ext cx="8166573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99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br>
              <a:rPr lang="es-ES" sz="1799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</a:b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799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tge 11" descr="Imatge 11">
            <a:extLst>
              <a:ext uri="{FF2B5EF4-FFF2-40B4-BE49-F238E27FC236}">
                <a16:creationId xmlns:a16="http://schemas.microsoft.com/office/drawing/2014/main" id="{DBE399E1-2DB7-F10E-65FE-FB4FB3717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4812" y="5105400"/>
            <a:ext cx="1495050" cy="43082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0FA0BA5-AC96-1474-C88E-C4F48371FA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78024" y="1927125"/>
            <a:ext cx="5867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063" indent="0">
              <a:buNone/>
              <a:defRPr/>
            </a:lvl2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126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9;g29bb40c2923_0_275">
            <a:extLst>
              <a:ext uri="{FF2B5EF4-FFF2-40B4-BE49-F238E27FC236}">
                <a16:creationId xmlns:a16="http://schemas.microsoft.com/office/drawing/2014/main" id="{4ABC2957-2E95-F1C4-AB69-015879D9C554}"/>
              </a:ext>
            </a:extLst>
          </p:cNvPr>
          <p:cNvSpPr/>
          <p:nvPr/>
        </p:nvSpPr>
        <p:spPr>
          <a:xfrm flipH="1">
            <a:off x="0" y="0"/>
            <a:ext cx="7851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59;g29bb40c2923_0_275">
            <a:extLst>
              <a:ext uri="{FF2B5EF4-FFF2-40B4-BE49-F238E27FC236}">
                <a16:creationId xmlns:a16="http://schemas.microsoft.com/office/drawing/2014/main" id="{769B6140-A97C-7ADA-6B72-C1B3F1F85289}"/>
              </a:ext>
            </a:extLst>
          </p:cNvPr>
          <p:cNvSpPr/>
          <p:nvPr/>
        </p:nvSpPr>
        <p:spPr>
          <a:xfrm rot="5400000" flipH="1">
            <a:off x="5701713" y="370889"/>
            <a:ext cx="785400" cy="121888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180B901-9C21-FDC6-E34E-187815539E44}"/>
              </a:ext>
            </a:extLst>
          </p:cNvPr>
          <p:cNvSpPr/>
          <p:nvPr userDrawn="1"/>
        </p:nvSpPr>
        <p:spPr>
          <a:xfrm>
            <a:off x="0" y="6284040"/>
            <a:ext cx="2589212" cy="380520"/>
          </a:xfrm>
          <a:prstGeom prst="rect">
            <a:avLst/>
          </a:prstGeom>
          <a:solidFill>
            <a:srgbClr val="0B5D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www.camfic.cat</a:t>
            </a:r>
            <a:endParaRPr lang="ca-ES" sz="1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697C253-4AC2-4A24-A7E4-DFB270CDDC23}"/>
              </a:ext>
            </a:extLst>
          </p:cNvPr>
          <p:cNvSpPr/>
          <p:nvPr userDrawn="1"/>
        </p:nvSpPr>
        <p:spPr>
          <a:xfrm>
            <a:off x="2684664" y="6284040"/>
            <a:ext cx="9504161" cy="380520"/>
          </a:xfrm>
          <a:prstGeom prst="rect">
            <a:avLst/>
          </a:prstGeom>
          <a:solidFill>
            <a:srgbClr val="98C7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2759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9" r:id="rId3"/>
    <p:sldLayoutId id="2147483688" r:id="rId4"/>
    <p:sldLayoutId id="2147483687" r:id="rId5"/>
    <p:sldLayoutId id="2147483686" r:id="rId6"/>
    <p:sldLayoutId id="2147483690" r:id="rId7"/>
    <p:sldLayoutId id="2147483683" r:id="rId8"/>
    <p:sldLayoutId id="2147483685" r:id="rId9"/>
  </p:sldLayoutIdLs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cid:image003.png@01DC440A.12104490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92E0-9982-246D-2AA9-5B7276444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1558" y="457200"/>
            <a:ext cx="7520254" cy="2366270"/>
          </a:xfrm>
        </p:spPr>
        <p:txBody>
          <a:bodyPr/>
          <a:lstStyle/>
          <a:p>
            <a:r>
              <a:rPr lang="es-ES" dirty="0" err="1"/>
              <a:t>Evidència</a:t>
            </a:r>
            <a:r>
              <a:rPr lang="es-ES" dirty="0"/>
              <a:t> en </a:t>
            </a:r>
            <a:r>
              <a:rPr lang="es-ES" dirty="0" err="1"/>
              <a:t>Ecografia</a:t>
            </a:r>
            <a:r>
              <a:rPr lang="es-ES" dirty="0"/>
              <a:t> </a:t>
            </a:r>
            <a:r>
              <a:rPr lang="es-ES" dirty="0" err="1"/>
              <a:t>doppler</a:t>
            </a:r>
            <a:r>
              <a:rPr lang="es-ES" dirty="0"/>
              <a:t> </a:t>
            </a:r>
            <a:r>
              <a:rPr lang="es-ES" dirty="0" err="1"/>
              <a:t>carotídia</a:t>
            </a:r>
            <a:r>
              <a:rPr lang="es-ES" dirty="0"/>
              <a:t> en </a:t>
            </a:r>
            <a:r>
              <a:rPr lang="es-ES" dirty="0" err="1"/>
              <a:t>l’avaluacio</a:t>
            </a:r>
            <a:r>
              <a:rPr lang="es-ES" dirty="0"/>
              <a:t>́ del RCV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CC0CA4-A72F-FB1C-B7C9-5D328E15A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4212" y="4123308"/>
            <a:ext cx="7507879" cy="677292"/>
          </a:xfrm>
        </p:spPr>
        <p:txBody>
          <a:bodyPr/>
          <a:lstStyle/>
          <a:p>
            <a:r>
              <a:rPr lang="es-ES" dirty="0"/>
              <a:t>Dr. Francisco </a:t>
            </a:r>
            <a:r>
              <a:rPr lang="es-ES" dirty="0" err="1"/>
              <a:t>Hernansanz</a:t>
            </a:r>
            <a:r>
              <a:rPr lang="es-ES" dirty="0"/>
              <a:t> y Dr. Pere Guirado </a:t>
            </a:r>
          </a:p>
          <a:p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5AD69F-9286-C2E1-5F29-CFE09A34FA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5612" y="4953000"/>
            <a:ext cx="7507878" cy="685800"/>
          </a:xfrm>
        </p:spPr>
        <p:txBody>
          <a:bodyPr/>
          <a:lstStyle/>
          <a:p>
            <a:pPr algn="l"/>
            <a:r>
              <a:rPr lang="es-ES" sz="1800" dirty="0"/>
              <a:t>Francisco </a:t>
            </a:r>
            <a:r>
              <a:rPr lang="es-ES" sz="1800" dirty="0" err="1"/>
              <a:t>Hernansanz</a:t>
            </a:r>
            <a:r>
              <a:rPr lang="es-ES" sz="1800" dirty="0"/>
              <a:t>. </a:t>
            </a:r>
            <a:r>
              <a:rPr lang="es-ES" sz="1800" dirty="0" err="1"/>
              <a:t>MFiC</a:t>
            </a:r>
            <a:r>
              <a:rPr lang="es-ES" sz="1800" dirty="0"/>
              <a:t> CAP Sabadell Nord. </a:t>
            </a:r>
            <a:r>
              <a:rPr lang="es-ES" sz="1800" dirty="0" err="1"/>
              <a:t>Docent</a:t>
            </a:r>
            <a:r>
              <a:rPr lang="es-ES" sz="1800" dirty="0"/>
              <a:t> del </a:t>
            </a:r>
            <a:r>
              <a:rPr lang="es-ES" sz="1800" dirty="0" err="1"/>
              <a:t>GdT</a:t>
            </a:r>
            <a:r>
              <a:rPr lang="es-ES" sz="1800" dirty="0"/>
              <a:t> </a:t>
            </a:r>
            <a:r>
              <a:rPr lang="es-ES" sz="1800" dirty="0" err="1"/>
              <a:t>EcoAP</a:t>
            </a:r>
            <a:r>
              <a:rPr lang="es-ES" sz="1800" dirty="0"/>
              <a:t>. </a:t>
            </a:r>
          </a:p>
          <a:p>
            <a:pPr algn="l"/>
            <a:r>
              <a:rPr lang="es-ES" sz="1800" dirty="0"/>
              <a:t>Pere Guirado. </a:t>
            </a:r>
            <a:r>
              <a:rPr lang="es-ES" sz="1800" dirty="0" err="1"/>
              <a:t>MFiC</a:t>
            </a:r>
            <a:r>
              <a:rPr lang="es-ES" sz="1800" dirty="0"/>
              <a:t>. Coordinador i </a:t>
            </a:r>
            <a:r>
              <a:rPr lang="es-ES" sz="1800" dirty="0" err="1"/>
              <a:t>docent</a:t>
            </a:r>
            <a:r>
              <a:rPr lang="es-ES" sz="1800" dirty="0"/>
              <a:t> del </a:t>
            </a:r>
            <a:r>
              <a:rPr lang="es-ES" sz="1800" dirty="0" err="1"/>
              <a:t>GdT</a:t>
            </a:r>
            <a:r>
              <a:rPr lang="es-ES" sz="1800" dirty="0"/>
              <a:t> </a:t>
            </a:r>
            <a:r>
              <a:rPr lang="es-ES" sz="1800" dirty="0" err="1"/>
              <a:t>EcoAP</a:t>
            </a:r>
            <a:r>
              <a:rPr lang="es-ES" sz="1800" dirty="0"/>
              <a:t>. </a:t>
            </a:r>
          </a:p>
          <a:p>
            <a:endParaRPr lang="ca-ES" sz="1800" dirty="0"/>
          </a:p>
        </p:txBody>
      </p:sp>
      <p:pic>
        <p:nvPicPr>
          <p:cNvPr id="21" name="Imatge 20" descr="Imatge que conté Font, Gràfics, disseny gràfic, text&#10;&#10;Descripció generada automàticament">
            <a:extLst>
              <a:ext uri="{FF2B5EF4-FFF2-40B4-BE49-F238E27FC236}">
                <a16:creationId xmlns:a16="http://schemas.microsoft.com/office/drawing/2014/main" id="{4140A265-6F8B-98A4-7AF0-AF3EDDA5D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2971800"/>
            <a:ext cx="2513944" cy="762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6FB153-8FA1-592D-93F7-4FC64677200E}"/>
              </a:ext>
            </a:extLst>
          </p:cNvPr>
          <p:cNvSpPr txBox="1"/>
          <p:nvPr/>
        </p:nvSpPr>
        <p:spPr>
          <a:xfrm>
            <a:off x="-458788" y="4431268"/>
            <a:ext cx="6110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Amb l’aval:                        </a:t>
            </a: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endParaRPr lang="ca-ES" sz="1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Bef>
                <a:spcPts val="5"/>
              </a:spcBef>
              <a:buNone/>
              <a:tabLst>
                <a:tab pos="2340610" algn="l"/>
              </a:tabLst>
            </a:pPr>
            <a:r>
              <a:rPr lang="ca-E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Col·labora: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tge 8" descr="Imatge que conté Font, símbol, disseny&#10;&#10;Pot ser que el contingut generat per IA no sigui correcte.">
            <a:extLst>
              <a:ext uri="{FF2B5EF4-FFF2-40B4-BE49-F238E27FC236}">
                <a16:creationId xmlns:a16="http://schemas.microsoft.com/office/drawing/2014/main" id="{1F45CD08-1A20-839E-DC0E-8BAB9F8A7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" y="4800600"/>
            <a:ext cx="864870" cy="45418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A2ECC1-D791-14B8-CA92-84BF7C101B7B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" y="5761724"/>
            <a:ext cx="100012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D338D2B0-0F17-9636-1634-549F8904A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5867933"/>
            <a:ext cx="1074424" cy="4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950DF8FA-5B99-C132-887C-1F8C303541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Conclusiones</a:t>
            </a:r>
            <a:r>
              <a:rPr lang="ca-ES" dirty="0"/>
              <a:t> 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57DA47E7-A044-B443-4AEE-A7943D677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10</a:t>
            </a:fld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84B59C4E-21A7-99B4-C1E7-55E5CCE76DF4}"/>
              </a:ext>
            </a:extLst>
          </p:cNvPr>
          <p:cNvSpPr txBox="1"/>
          <p:nvPr/>
        </p:nvSpPr>
        <p:spPr>
          <a:xfrm>
            <a:off x="1751012" y="1295400"/>
            <a:ext cx="830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La ecografía Doppler de carótidas es una herramienta de primer nivel en la evaluación vascular cerebral por su seguridad, accesibilidad y capacidad diagnóstica.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Permite valorar de forma precoz y eficaz alteraciones estructurales y funcionales de las arterias carótidas, con gran utilidad clínica en prevención primaria y secundaria de ictus.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032968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14ACFBFE-4DA4-2B0D-73E3-3111C03635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6A1F3268-8A34-B1A1-01CC-B6E1DC84B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11</a:t>
            </a:fld>
            <a:endParaRPr lang="ca-ES" dirty="0"/>
          </a:p>
        </p:txBody>
      </p:sp>
      <p:sp>
        <p:nvSpPr>
          <p:cNvPr id="5" name="QuadreDeText 4">
            <a:extLst>
              <a:ext uri="{FF2B5EF4-FFF2-40B4-BE49-F238E27FC236}">
                <a16:creationId xmlns:a16="http://schemas.microsoft.com/office/drawing/2014/main" id="{7CAD265B-83C7-50F2-B0C6-896FCA736EA2}"/>
              </a:ext>
            </a:extLst>
          </p:cNvPr>
          <p:cNvSpPr txBox="1"/>
          <p:nvPr/>
        </p:nvSpPr>
        <p:spPr>
          <a:xfrm>
            <a:off x="1141412" y="1166843"/>
            <a:ext cx="96774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Pero….existen  limites </a:t>
            </a:r>
          </a:p>
          <a:p>
            <a:endParaRPr lang="es-ES" sz="2400" dirty="0"/>
          </a:p>
          <a:p>
            <a:r>
              <a:rPr lang="es-ES" sz="1800" dirty="0"/>
              <a:t>• Dependientes del paciente: cuello corto, bifurcación carotídea alta, vasos tortuosos, obesidad.</a:t>
            </a:r>
          </a:p>
          <a:p>
            <a:endParaRPr lang="es-ES" sz="1800" dirty="0"/>
          </a:p>
          <a:p>
            <a:r>
              <a:rPr lang="es-ES" sz="1800" dirty="0"/>
              <a:t>• Variabilidad entre operadores. Es vital una buena formación y entrenamiento como también seguir de forma estricta los protocolos. </a:t>
            </a:r>
          </a:p>
          <a:p>
            <a:r>
              <a:rPr lang="es-ES" sz="1800" b="1" dirty="0"/>
              <a:t>Los softwares de cálculo automático </a:t>
            </a:r>
            <a:r>
              <a:rPr lang="es-ES" b="1" dirty="0"/>
              <a:t>facilitaran </a:t>
            </a:r>
            <a:r>
              <a:rPr lang="es-ES" sz="1800" b="1" dirty="0"/>
              <a:t> mucho este aspecto.</a:t>
            </a:r>
          </a:p>
          <a:p>
            <a:endParaRPr lang="es-ES" sz="1800" b="1" dirty="0"/>
          </a:p>
          <a:p>
            <a:r>
              <a:rPr lang="es-ES" sz="1800" dirty="0"/>
              <a:t>• Dificultad para caracterizar completamente la extensión y morfología de lesiones complejas: aneurismas, disecciones o placas ateroscleróticas complejas con sombras, la falsa</a:t>
            </a:r>
          </a:p>
          <a:p>
            <a:r>
              <a:rPr lang="es-ES" sz="1800" dirty="0"/>
              <a:t>elevación de la VSP de la ACI cuando existe una oclusión de la ACI contralateral.</a:t>
            </a:r>
          </a:p>
          <a:p>
            <a:endParaRPr lang="es-ES" sz="1800" dirty="0"/>
          </a:p>
          <a:p>
            <a:r>
              <a:rPr lang="es-ES" sz="1800" dirty="0"/>
              <a:t>• Dificultad para diferenciar la composición de placas: fibrosa, calcificada, lipídica.</a:t>
            </a:r>
            <a:endParaRPr lang="ca-ES" sz="1800" dirty="0"/>
          </a:p>
        </p:txBody>
      </p:sp>
    </p:spTree>
    <p:extLst>
      <p:ext uri="{BB962C8B-B14F-4D97-AF65-F5344CB8AC3E}">
        <p14:creationId xmlns:p14="http://schemas.microsoft.com/office/powerpoint/2010/main" val="3567084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BFF95B14-F7BE-4C45-71A3-81EC9CDDD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/>
              <a:t>El </a:t>
            </a:r>
            <a:r>
              <a:rPr lang="ca-ES" dirty="0" err="1"/>
              <a:t>futuro</a:t>
            </a:r>
            <a:r>
              <a:rPr lang="ca-ES" dirty="0"/>
              <a:t> ...</a:t>
            </a:r>
            <a:r>
              <a:rPr lang="ca-ES" dirty="0" err="1"/>
              <a:t>inmediato</a:t>
            </a:r>
            <a:r>
              <a:rPr lang="ca-ES" dirty="0"/>
              <a:t> ! 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2DDB2EC9-DD9B-86B0-FC43-28A6CFEF0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12</a:t>
            </a:fld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90BF58C1-0CCD-543F-1AB5-E40F05D83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1" y="940519"/>
            <a:ext cx="6019801" cy="5279547"/>
          </a:xfrm>
          <a:prstGeom prst="rect">
            <a:avLst/>
          </a:prstGeom>
        </p:spPr>
      </p:pic>
      <p:pic>
        <p:nvPicPr>
          <p:cNvPr id="7" name="Imatge 6">
            <a:extLst>
              <a:ext uri="{FF2B5EF4-FFF2-40B4-BE49-F238E27FC236}">
                <a16:creationId xmlns:a16="http://schemas.microsoft.com/office/drawing/2014/main" id="{16E054C1-2061-CC2A-3B72-528C6957A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73" y="940519"/>
            <a:ext cx="9661332" cy="52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>
            <a:extLst>
              <a:ext uri="{FF2B5EF4-FFF2-40B4-BE49-F238E27FC236}">
                <a16:creationId xmlns:a16="http://schemas.microsoft.com/office/drawing/2014/main" id="{63D57987-1852-1E12-AAA8-371C6EAE6C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sz="2400" dirty="0"/>
              <a:t>Composición de la grasa corporal . Relación con el Sdme. Metabòlico </a:t>
            </a:r>
          </a:p>
        </p:txBody>
      </p:sp>
      <p:sp>
        <p:nvSpPr>
          <p:cNvPr id="3" name="Contenidor de número de diapositiva 2">
            <a:extLst>
              <a:ext uri="{FF2B5EF4-FFF2-40B4-BE49-F238E27FC236}">
                <a16:creationId xmlns:a16="http://schemas.microsoft.com/office/drawing/2014/main" id="{E4CCC512-866A-E969-3D1D-15FB97AAF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13</a:t>
            </a:fld>
            <a:endParaRPr lang="ca-ES" dirty="0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0406044B-84A9-CDC4-4D47-8EAC3CB2A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809625"/>
            <a:ext cx="11047413" cy="55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169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7087632-8557-0EA6-6A10-FC70AFF52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dirty="0" err="1"/>
              <a:t>Muchas</a:t>
            </a:r>
            <a:r>
              <a:rPr lang="ca-ES" dirty="0"/>
              <a:t> </a:t>
            </a:r>
            <a:r>
              <a:rPr lang="ca-ES" dirty="0" err="1"/>
              <a:t>gracias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532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5E6E2D9-BD0E-F79C-E382-867893B63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984AFB9-EF1B-2F71-4153-2A78BF245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2</a:t>
            </a:fld>
            <a:endParaRPr lang="ca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92AA6A-42B1-3574-4123-2D79CEB2A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 sz="2400" b="1" dirty="0">
                <a:solidFill>
                  <a:schemeClr val="tx1"/>
                </a:solidFill>
              </a:rPr>
              <a:t>EL PROBLEMA</a:t>
            </a:r>
          </a:p>
          <a:p>
            <a:r>
              <a:rPr lang="ca-ES" sz="2400" b="1" dirty="0">
                <a:solidFill>
                  <a:schemeClr val="tx1"/>
                </a:solidFill>
              </a:rPr>
              <a:t>LA PRUEBA</a:t>
            </a:r>
          </a:p>
          <a:p>
            <a:r>
              <a:rPr lang="ca-ES" sz="2400" b="1" dirty="0">
                <a:solidFill>
                  <a:schemeClr val="tx1"/>
                </a:solidFill>
              </a:rPr>
              <a:t>LAS INDICACIONES </a:t>
            </a:r>
            <a:r>
              <a:rPr lang="ca-ES" sz="2400" dirty="0"/>
              <a:t>:</a:t>
            </a:r>
          </a:p>
          <a:p>
            <a:pPr lvl="1"/>
            <a:r>
              <a:rPr lang="ca-ES" sz="2400" dirty="0"/>
              <a:t>GIM</a:t>
            </a:r>
          </a:p>
          <a:p>
            <a:pPr lvl="1"/>
            <a:r>
              <a:rPr lang="ca-ES" sz="2400" dirty="0"/>
              <a:t>Placa</a:t>
            </a:r>
          </a:p>
          <a:p>
            <a:pPr lvl="1"/>
            <a:r>
              <a:rPr lang="ca-ES" sz="2400" dirty="0"/>
              <a:t>Estenosis</a:t>
            </a:r>
          </a:p>
          <a:p>
            <a:r>
              <a:rPr lang="ca-ES" sz="2400" b="1" dirty="0" err="1">
                <a:solidFill>
                  <a:schemeClr val="tx1"/>
                </a:solidFill>
              </a:rPr>
              <a:t>CONCLUSIONES.Limitaciones</a:t>
            </a:r>
            <a:r>
              <a:rPr lang="ca-ES" sz="2400" b="1" dirty="0">
                <a:solidFill>
                  <a:schemeClr val="tx1"/>
                </a:solidFill>
              </a:rPr>
              <a:t> </a:t>
            </a:r>
          </a:p>
          <a:p>
            <a:r>
              <a:rPr lang="ca-ES" sz="2400" b="1" dirty="0">
                <a:solidFill>
                  <a:schemeClr val="tx1"/>
                </a:solidFill>
              </a:rPr>
              <a:t>El FUTURO ?? </a:t>
            </a:r>
          </a:p>
        </p:txBody>
      </p:sp>
    </p:spTree>
    <p:extLst>
      <p:ext uri="{BB962C8B-B14F-4D97-AF65-F5344CB8AC3E}">
        <p14:creationId xmlns:p14="http://schemas.microsoft.com/office/powerpoint/2010/main" val="100271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8A357EE-BC3A-DEB3-7D86-9CA949E20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EL PROBLEMA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99DC78-6694-81CE-E3E3-B0C93AA36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3</a:t>
            </a:fld>
            <a:endParaRPr lang="ca-E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D39302-B1CB-BF9A-D822-3F124B7C985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449386" y="1367402"/>
            <a:ext cx="3044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rgbClr val="53565A"/>
                </a:solidFill>
                <a:effectLst/>
              </a:rPr>
              <a:t>ALGORITMOS DE ESTRATIFICACIÓN DEL RIESGO 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223188-1513-C315-008E-FA05002ABF58}"/>
              </a:ext>
            </a:extLst>
          </p:cNvPr>
          <p:cNvSpPr txBox="1"/>
          <p:nvPr/>
        </p:nvSpPr>
        <p:spPr>
          <a:xfrm>
            <a:off x="1446212" y="2743200"/>
            <a:ext cx="32257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CALCIO CORONARIO</a:t>
            </a:r>
          </a:p>
          <a:p>
            <a:r>
              <a:rPr lang="es-ES" dirty="0"/>
              <a:t>GIM</a:t>
            </a:r>
          </a:p>
          <a:p>
            <a:r>
              <a:rPr lang="es-ES" dirty="0"/>
              <a:t>PROT C REACTIVA Ultra Sensible </a:t>
            </a:r>
          </a:p>
          <a:p>
            <a:r>
              <a:rPr lang="es-ES" dirty="0"/>
              <a:t>ANTECEDENTES FAMILIARES</a:t>
            </a:r>
          </a:p>
          <a:p>
            <a:r>
              <a:rPr lang="es-ES" dirty="0"/>
              <a:t>ITB (Índice Dedo –Brazo , PAT)</a:t>
            </a:r>
          </a:p>
          <a:p>
            <a:r>
              <a:rPr lang="es-ES" dirty="0"/>
              <a:t>CAROTIDAS </a:t>
            </a:r>
          </a:p>
          <a:p>
            <a:r>
              <a:rPr lang="es-ES" dirty="0"/>
              <a:t>…</a:t>
            </a:r>
          </a:p>
        </p:txBody>
      </p:sp>
      <p:sp>
        <p:nvSpPr>
          <p:cNvPr id="6" name="Más 5">
            <a:extLst>
              <a:ext uri="{FF2B5EF4-FFF2-40B4-BE49-F238E27FC236}">
                <a16:creationId xmlns:a16="http://schemas.microsoft.com/office/drawing/2014/main" id="{08376DF6-98DA-178D-767B-192EC0640F15}"/>
              </a:ext>
            </a:extLst>
          </p:cNvPr>
          <p:cNvSpPr/>
          <p:nvPr/>
        </p:nvSpPr>
        <p:spPr>
          <a:xfrm>
            <a:off x="2639953" y="2175050"/>
            <a:ext cx="533400" cy="533400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717D40C-CC5C-AC8B-E525-98C3F0DC1F77}"/>
              </a:ext>
            </a:extLst>
          </p:cNvPr>
          <p:cNvGrpSpPr/>
          <p:nvPr/>
        </p:nvGrpSpPr>
        <p:grpSpPr>
          <a:xfrm>
            <a:off x="6330124" y="1447800"/>
            <a:ext cx="3406187" cy="3124200"/>
            <a:chOff x="5662211" y="2133600"/>
            <a:chExt cx="3406187" cy="31242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DC350CB9-E197-E38F-D494-B12473CBC128}"/>
                </a:ext>
              </a:extLst>
            </p:cNvPr>
            <p:cNvSpPr/>
            <p:nvPr/>
          </p:nvSpPr>
          <p:spPr>
            <a:xfrm>
              <a:off x="5675312" y="2133600"/>
              <a:ext cx="339090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26C9DB90-A937-BC15-154C-017783858C33}"/>
                </a:ext>
              </a:extLst>
            </p:cNvPr>
            <p:cNvCxnSpPr/>
            <p:nvPr/>
          </p:nvCxnSpPr>
          <p:spPr>
            <a:xfrm flipV="1">
              <a:off x="5713412" y="2209800"/>
              <a:ext cx="3352800" cy="2971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FA60B283-D7C8-4CE4-F4F3-FF319A6138D1}"/>
                </a:ext>
              </a:extLst>
            </p:cNvPr>
            <p:cNvSpPr/>
            <p:nvPr/>
          </p:nvSpPr>
          <p:spPr>
            <a:xfrm>
              <a:off x="5662211" y="2148322"/>
              <a:ext cx="3406187" cy="3010295"/>
            </a:xfrm>
            <a:custGeom>
              <a:avLst/>
              <a:gdLst>
                <a:gd name="connsiteX0" fmla="*/ 18742 w 3406187"/>
                <a:gd name="connsiteY0" fmla="*/ 3007338 h 3010295"/>
                <a:gd name="connsiteX1" fmla="*/ 1088785 w 3406187"/>
                <a:gd name="connsiteY1" fmla="*/ 983984 h 3010295"/>
                <a:gd name="connsiteX2" fmla="*/ 3403968 w 3406187"/>
                <a:gd name="connsiteY2" fmla="*/ 30674 h 3010295"/>
                <a:gd name="connsiteX3" fmla="*/ 641312 w 3406187"/>
                <a:gd name="connsiteY3" fmla="*/ 497601 h 3010295"/>
                <a:gd name="connsiteX4" fmla="*/ 18742 w 3406187"/>
                <a:gd name="connsiteY4" fmla="*/ 3007338 h 3010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187" h="3010295">
                  <a:moveTo>
                    <a:pt x="18742" y="3007338"/>
                  </a:moveTo>
                  <a:cubicBezTo>
                    <a:pt x="93321" y="3088402"/>
                    <a:pt x="524581" y="1480095"/>
                    <a:pt x="1088785" y="983984"/>
                  </a:cubicBezTo>
                  <a:cubicBezTo>
                    <a:pt x="1652989" y="487873"/>
                    <a:pt x="3478547" y="111738"/>
                    <a:pt x="3403968" y="30674"/>
                  </a:cubicBezTo>
                  <a:cubicBezTo>
                    <a:pt x="3329389" y="-50390"/>
                    <a:pt x="1202274" y="4733"/>
                    <a:pt x="641312" y="497601"/>
                  </a:cubicBezTo>
                  <a:cubicBezTo>
                    <a:pt x="80350" y="990469"/>
                    <a:pt x="-55837" y="2926274"/>
                    <a:pt x="18742" y="300733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3" name="Flecha derecha 12">
            <a:extLst>
              <a:ext uri="{FF2B5EF4-FFF2-40B4-BE49-F238E27FC236}">
                <a16:creationId xmlns:a16="http://schemas.microsoft.com/office/drawing/2014/main" id="{261289C4-3AE0-D312-11AD-2A84F58DDF36}"/>
              </a:ext>
            </a:extLst>
          </p:cNvPr>
          <p:cNvSpPr/>
          <p:nvPr/>
        </p:nvSpPr>
        <p:spPr>
          <a:xfrm>
            <a:off x="4533861" y="2541460"/>
            <a:ext cx="1253004" cy="838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C02A1AEC-5CC0-9D71-5156-3CEDBAF2DA3A}"/>
              </a:ext>
            </a:extLst>
          </p:cNvPr>
          <p:cNvSpPr/>
          <p:nvPr/>
        </p:nvSpPr>
        <p:spPr>
          <a:xfrm>
            <a:off x="756767" y="1325889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021F62F-425C-375D-41F1-DFF1B1660293}"/>
              </a:ext>
            </a:extLst>
          </p:cNvPr>
          <p:cNvSpPr/>
          <p:nvPr/>
        </p:nvSpPr>
        <p:spPr>
          <a:xfrm>
            <a:off x="6681828" y="1622816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06FE03B-00DF-D90F-2452-3678DB266E3C}"/>
              </a:ext>
            </a:extLst>
          </p:cNvPr>
          <p:cNvSpPr/>
          <p:nvPr/>
        </p:nvSpPr>
        <p:spPr>
          <a:xfrm>
            <a:off x="7147373" y="2395617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EE8EF7EE-9F3E-3185-0C27-0095F0C6BD2E}"/>
              </a:ext>
            </a:extLst>
          </p:cNvPr>
          <p:cNvSpPr/>
          <p:nvPr/>
        </p:nvSpPr>
        <p:spPr>
          <a:xfrm>
            <a:off x="756766" y="2678088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BE661E-E0A8-F750-2A6D-361378C40940}"/>
              </a:ext>
            </a:extLst>
          </p:cNvPr>
          <p:cNvSpPr txBox="1"/>
          <p:nvPr/>
        </p:nvSpPr>
        <p:spPr>
          <a:xfrm rot="16200000">
            <a:off x="4105075" y="2599309"/>
            <a:ext cx="393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Sensibilidad (tasa Verdaderos Positivos 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E323BB8-2ACD-1133-74C0-CDF96702D9FE}"/>
              </a:ext>
            </a:extLst>
          </p:cNvPr>
          <p:cNvSpPr txBox="1"/>
          <p:nvPr/>
        </p:nvSpPr>
        <p:spPr>
          <a:xfrm>
            <a:off x="6964317" y="4589860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1- especificidad (tasa Falsos Positivos 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B64305D-EE86-F2DA-16DD-0D3467D942C4}"/>
              </a:ext>
            </a:extLst>
          </p:cNvPr>
          <p:cNvSpPr txBox="1"/>
          <p:nvPr/>
        </p:nvSpPr>
        <p:spPr>
          <a:xfrm>
            <a:off x="7631647" y="100226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ROC</a:t>
            </a:r>
          </a:p>
        </p:txBody>
      </p:sp>
    </p:spTree>
    <p:extLst>
      <p:ext uri="{BB962C8B-B14F-4D97-AF65-F5344CB8AC3E}">
        <p14:creationId xmlns:p14="http://schemas.microsoft.com/office/powerpoint/2010/main" val="226447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FAAB-6977-354A-2401-B22EC2BD8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6013C2E-6B9D-8922-CD79-C484EB88E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LA PRUEBA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2EBFF26-5B32-E849-4C15-C3E491AE3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4</a:t>
            </a:fld>
            <a:endParaRPr lang="ca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86E16E-C813-1FE9-67E9-F55594A6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01" y="1295400"/>
            <a:ext cx="10540802" cy="18288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537999-5B55-A979-E201-2D1B8716CB5B}"/>
              </a:ext>
            </a:extLst>
          </p:cNvPr>
          <p:cNvSpPr txBox="1"/>
          <p:nvPr/>
        </p:nvSpPr>
        <p:spPr>
          <a:xfrm>
            <a:off x="1128101" y="3962400"/>
            <a:ext cx="49663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/>
              <a:t>E</a:t>
            </a:r>
            <a:r>
              <a:rPr lang="ca-ES" sz="1800" b="1" dirty="0">
                <a:effectLst/>
              </a:rPr>
              <a:t>stenosis </a:t>
            </a:r>
            <a:r>
              <a:rPr lang="ca-ES" sz="1800" b="1" dirty="0" err="1">
                <a:effectLst/>
              </a:rPr>
              <a:t>asintomáticas</a:t>
            </a:r>
            <a:r>
              <a:rPr lang="ca-ES" sz="1800" b="1" dirty="0">
                <a:effectLst/>
              </a:rPr>
              <a:t> de las </a:t>
            </a:r>
            <a:r>
              <a:rPr lang="ca-ES" sz="1800" b="1" dirty="0" err="1">
                <a:effectLst/>
              </a:rPr>
              <a:t>arterias</a:t>
            </a:r>
            <a:r>
              <a:rPr lang="ca-ES" sz="1800" b="1" dirty="0">
                <a:effectLst/>
              </a:rPr>
              <a:t> </a:t>
            </a:r>
            <a:r>
              <a:rPr lang="ca-ES" sz="1800" b="1" dirty="0" err="1">
                <a:effectLst/>
              </a:rPr>
              <a:t>carótidas</a:t>
            </a:r>
            <a:r>
              <a:rPr lang="ca-ES" sz="1800" b="1" dirty="0">
                <a:effectLst/>
              </a:rPr>
              <a:t> de </a:t>
            </a:r>
            <a:r>
              <a:rPr lang="ca-ES" sz="1800" b="1" dirty="0" err="1">
                <a:effectLst/>
              </a:rPr>
              <a:t>grado</a:t>
            </a:r>
            <a:r>
              <a:rPr lang="ca-ES" sz="1800" b="1" dirty="0">
                <a:effectLst/>
              </a:rPr>
              <a:t> ≥70% en la </a:t>
            </a:r>
            <a:r>
              <a:rPr lang="ca-ES" sz="1800" b="1" dirty="0" err="1">
                <a:effectLst/>
              </a:rPr>
              <a:t>población</a:t>
            </a:r>
            <a:r>
              <a:rPr lang="ca-ES" sz="1800" b="1" dirty="0">
                <a:effectLst/>
              </a:rPr>
              <a:t> general (0–3,1%):  </a:t>
            </a:r>
            <a:r>
              <a:rPr lang="ca-ES" sz="1800" dirty="0">
                <a:effectLst/>
              </a:rPr>
              <a:t>no se </a:t>
            </a:r>
            <a:r>
              <a:rPr lang="ca-ES" sz="1800" dirty="0" err="1">
                <a:effectLst/>
              </a:rPr>
              <a:t>recomienda</a:t>
            </a:r>
            <a:r>
              <a:rPr lang="ca-ES" sz="1800" dirty="0">
                <a:effectLst/>
              </a:rPr>
              <a:t> el </a:t>
            </a:r>
            <a:r>
              <a:rPr lang="ca-ES" sz="1800" dirty="0" err="1">
                <a:effectLst/>
              </a:rPr>
              <a:t>cribado</a:t>
            </a:r>
            <a:r>
              <a:rPr lang="ca-ES" sz="1800" dirty="0">
                <a:effectLst/>
              </a:rPr>
              <a:t> </a:t>
            </a:r>
            <a:r>
              <a:rPr lang="ca-ES" sz="1800" dirty="0" err="1">
                <a:effectLst/>
              </a:rPr>
              <a:t>sistemático</a:t>
            </a:r>
            <a:r>
              <a:rPr lang="ca-ES" sz="1800" dirty="0">
                <a:effectLst/>
              </a:rPr>
              <a:t>, </a:t>
            </a:r>
            <a:r>
              <a:rPr lang="ca-ES" sz="1800" dirty="0" err="1">
                <a:effectLst/>
              </a:rPr>
              <a:t>ya</a:t>
            </a:r>
            <a:r>
              <a:rPr lang="ca-ES" sz="1800" dirty="0">
                <a:effectLst/>
              </a:rPr>
              <a:t> que no </a:t>
            </a:r>
            <a:r>
              <a:rPr lang="ca-ES" sz="1800" dirty="0" err="1">
                <a:effectLst/>
              </a:rPr>
              <a:t>reduce</a:t>
            </a:r>
            <a:r>
              <a:rPr lang="ca-ES" sz="1800" dirty="0">
                <a:effectLst/>
              </a:rPr>
              <a:t> el </a:t>
            </a:r>
            <a:r>
              <a:rPr lang="ca-ES" sz="1800" dirty="0" err="1">
                <a:effectLst/>
              </a:rPr>
              <a:t>riesgo</a:t>
            </a:r>
            <a:r>
              <a:rPr lang="ca-ES" sz="1800" dirty="0">
                <a:effectLst/>
              </a:rPr>
              <a:t> de ictus </a:t>
            </a:r>
            <a:r>
              <a:rPr lang="ca-ES" sz="1800" dirty="0" err="1">
                <a:effectLst/>
              </a:rPr>
              <a:t>y</a:t>
            </a:r>
            <a:r>
              <a:rPr lang="ca-ES" sz="1800" dirty="0">
                <a:effectLst/>
              </a:rPr>
              <a:t> </a:t>
            </a:r>
            <a:r>
              <a:rPr lang="ca-ES" sz="1800" dirty="0" err="1">
                <a:effectLst/>
              </a:rPr>
              <a:t>puede</a:t>
            </a:r>
            <a:r>
              <a:rPr lang="ca-ES" sz="1800" dirty="0">
                <a:effectLst/>
              </a:rPr>
              <a:t> </a:t>
            </a:r>
            <a:r>
              <a:rPr lang="ca-ES" sz="1800" dirty="0" err="1">
                <a:effectLst/>
              </a:rPr>
              <a:t>conllevar</a:t>
            </a:r>
            <a:r>
              <a:rPr lang="ca-ES" sz="1800" dirty="0">
                <a:effectLst/>
              </a:rPr>
              <a:t> la </a:t>
            </a:r>
            <a:r>
              <a:rPr lang="ca-ES" sz="1800" dirty="0" err="1">
                <a:effectLst/>
              </a:rPr>
              <a:t>realización</a:t>
            </a:r>
            <a:r>
              <a:rPr lang="ca-ES" sz="1800" dirty="0">
                <a:effectLst/>
              </a:rPr>
              <a:t> de </a:t>
            </a:r>
            <a:r>
              <a:rPr lang="ca-ES" sz="1800" dirty="0" err="1">
                <a:effectLst/>
              </a:rPr>
              <a:t>procedimientos</a:t>
            </a:r>
            <a:r>
              <a:rPr lang="ca-ES" sz="1800" dirty="0">
                <a:effectLst/>
              </a:rPr>
              <a:t> </a:t>
            </a:r>
            <a:r>
              <a:rPr lang="ca-ES" sz="1800" dirty="0" err="1">
                <a:effectLst/>
              </a:rPr>
              <a:t>invasivos</a:t>
            </a:r>
            <a:r>
              <a:rPr lang="ca-ES" sz="1800" dirty="0">
                <a:effectLst/>
              </a:rPr>
              <a:t> </a:t>
            </a:r>
            <a:r>
              <a:rPr lang="ca-ES" sz="1800" dirty="0" err="1">
                <a:effectLst/>
              </a:rPr>
              <a:t>innecesarios</a:t>
            </a:r>
            <a:r>
              <a:rPr lang="es-ES" dirty="0">
                <a:effectLst/>
              </a:rPr>
              <a:t> 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F6A2291-400A-D121-EB91-7A887B3FC665}"/>
              </a:ext>
            </a:extLst>
          </p:cNvPr>
          <p:cNvSpPr txBox="1"/>
          <p:nvPr/>
        </p:nvSpPr>
        <p:spPr>
          <a:xfrm>
            <a:off x="6812697" y="3985846"/>
            <a:ext cx="42480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 err="1"/>
              <a:t>C</a:t>
            </a:r>
            <a:r>
              <a:rPr lang="ca-ES" sz="1800" b="1" dirty="0" err="1">
                <a:effectLst/>
              </a:rPr>
              <a:t>ribado</a:t>
            </a:r>
            <a:r>
              <a:rPr lang="ca-ES" sz="1800" b="1" dirty="0">
                <a:effectLst/>
              </a:rPr>
              <a:t> </a:t>
            </a:r>
            <a:r>
              <a:rPr lang="ca-ES" sz="1800" b="1" dirty="0" err="1">
                <a:effectLst/>
              </a:rPr>
              <a:t>dirigido</a:t>
            </a:r>
            <a:r>
              <a:rPr lang="ca-ES" sz="1800" b="1" dirty="0">
                <a:effectLst/>
              </a:rPr>
              <a:t> a </a:t>
            </a:r>
            <a:r>
              <a:rPr lang="ca-ES" sz="1800" b="1" dirty="0" err="1">
                <a:effectLst/>
              </a:rPr>
              <a:t>pacientes</a:t>
            </a:r>
            <a:r>
              <a:rPr lang="ca-ES" sz="1800" b="1" dirty="0">
                <a:effectLst/>
              </a:rPr>
              <a:t> </a:t>
            </a:r>
            <a:r>
              <a:rPr lang="ca-ES" sz="1800" b="1" dirty="0" err="1">
                <a:effectLst/>
              </a:rPr>
              <a:t>seleccionados</a:t>
            </a:r>
            <a:r>
              <a:rPr lang="ca-ES" sz="1800" b="1" dirty="0">
                <a:effectLst/>
              </a:rPr>
              <a:t>: </a:t>
            </a:r>
            <a:r>
              <a:rPr lang="ca-ES" sz="1800" dirty="0" err="1">
                <a:effectLst/>
              </a:rPr>
              <a:t>puede</a:t>
            </a:r>
            <a:r>
              <a:rPr lang="ca-ES" sz="1800" dirty="0">
                <a:effectLst/>
              </a:rPr>
              <a:t> ser costo-</a:t>
            </a:r>
            <a:r>
              <a:rPr lang="ca-ES" sz="1800" dirty="0" err="1">
                <a:effectLst/>
              </a:rPr>
              <a:t>efectivo</a:t>
            </a:r>
            <a:r>
              <a:rPr lang="ca-ES" sz="1800" dirty="0">
                <a:effectLst/>
              </a:rPr>
              <a:t>, </a:t>
            </a:r>
            <a:r>
              <a:rPr lang="ca-ES" sz="1800" dirty="0" err="1">
                <a:effectLst/>
              </a:rPr>
              <a:t>especialmente</a:t>
            </a:r>
            <a:r>
              <a:rPr lang="ca-ES" sz="1800" dirty="0">
                <a:effectLst/>
              </a:rPr>
              <a:t> si la </a:t>
            </a:r>
            <a:r>
              <a:rPr lang="ca-ES" sz="1800" dirty="0" err="1">
                <a:solidFill>
                  <a:srgbClr val="FF0000"/>
                </a:solidFill>
                <a:effectLst/>
              </a:rPr>
              <a:t>prevalencia</a:t>
            </a:r>
            <a:r>
              <a:rPr lang="ca-ES" sz="1800" dirty="0">
                <a:solidFill>
                  <a:srgbClr val="FF0000"/>
                </a:solidFill>
                <a:effectLst/>
              </a:rPr>
              <a:t> estimada es ≥20%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3259C2-DEEF-A840-3106-8B60ACF439C0}"/>
              </a:ext>
            </a:extLst>
          </p:cNvPr>
          <p:cNvSpPr/>
          <p:nvPr/>
        </p:nvSpPr>
        <p:spPr>
          <a:xfrm>
            <a:off x="6246812" y="637935"/>
            <a:ext cx="5562600" cy="500086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7050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85FAA-32CC-DD8E-54CD-13F863929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F52A763-F247-F052-1B7C-105C8CA25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LAS INDICACIONES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2C8F21-8B79-8C2B-4F85-AD3698FF2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5</a:t>
            </a:fld>
            <a:endParaRPr lang="ca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2F37A7-BC94-0703-AAB3-7BC54F48D3E0}"/>
              </a:ext>
            </a:extLst>
          </p:cNvPr>
          <p:cNvSpPr txBox="1"/>
          <p:nvPr/>
        </p:nvSpPr>
        <p:spPr>
          <a:xfrm>
            <a:off x="1979612" y="1524000"/>
            <a:ext cx="470109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b="1" dirty="0"/>
              <a:t>PREVENCION PRIMARIA </a:t>
            </a:r>
          </a:p>
          <a:p>
            <a:endParaRPr lang="es-ES" sz="2000" b="1" dirty="0"/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s-ES" sz="2000" b="1" dirty="0"/>
              <a:t>ATEROMATOIS SUBCLINICA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s-ES" dirty="0"/>
              <a:t>GIM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s-ES" dirty="0"/>
              <a:t>PLACA</a:t>
            </a:r>
          </a:p>
          <a:p>
            <a:pPr marL="1314450" lvl="2" indent="-400050">
              <a:buFont typeface="+mj-lt"/>
              <a:buAutoNum type="alphaLcPeriod"/>
            </a:pPr>
            <a:r>
              <a:rPr lang="es-ES" dirty="0"/>
              <a:t>ESTENOSIS</a:t>
            </a:r>
          </a:p>
          <a:p>
            <a:pPr marL="400050" indent="-400050">
              <a:buFont typeface="+mj-lt"/>
              <a:buAutoNum type="arabicPeriod"/>
            </a:pPr>
            <a:endParaRPr lang="es-ES" dirty="0"/>
          </a:p>
          <a:p>
            <a:endParaRPr lang="es-ES" dirty="0"/>
          </a:p>
          <a:p>
            <a:r>
              <a:rPr lang="es-ES" sz="2800" b="1" dirty="0"/>
              <a:t>2. PREVENCION SECUNDARIA  </a:t>
            </a:r>
          </a:p>
          <a:p>
            <a:pPr marL="1257300" lvl="2" indent="-342900">
              <a:buFont typeface="+mj-lt"/>
              <a:buAutoNum type="alphaL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58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E5EDC-DE64-FC58-EF20-FAB4819A5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711D9AC-F526-15FE-C24D-3B6207B976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LAS INDICACIONES. Ateromatosis subclínica. 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5586AB5-6AB3-917F-5749-0F7F591BA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6</a:t>
            </a:fld>
            <a:endParaRPr lang="ca-ES" dirty="0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94695A09-20A2-C043-FB8E-A429EB1AA094}"/>
              </a:ext>
            </a:extLst>
          </p:cNvPr>
          <p:cNvSpPr txBox="1">
            <a:spLocks/>
          </p:cNvSpPr>
          <p:nvPr/>
        </p:nvSpPr>
        <p:spPr>
          <a:xfrm>
            <a:off x="1141412" y="933450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         GIM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A202FC-A8A7-7D6D-1FEE-EB17B9B02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382950"/>
            <a:ext cx="5562600" cy="414236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A910335-26D2-9C2B-1663-A0D9AF4252F8}"/>
              </a:ext>
            </a:extLst>
          </p:cNvPr>
          <p:cNvSpPr txBox="1"/>
          <p:nvPr/>
        </p:nvSpPr>
        <p:spPr>
          <a:xfrm>
            <a:off x="7085011" y="2084914"/>
            <a:ext cx="327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¿QUÉ MEDIDAS?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MAX, MED</a:t>
            </a:r>
          </a:p>
          <a:p>
            <a:endParaRPr lang="es-ES" sz="1400" dirty="0"/>
          </a:p>
          <a:p>
            <a:r>
              <a:rPr lang="es-ES" b="1" dirty="0"/>
              <a:t>¿DÓNDE?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UNILATERAL, BILATERAL</a:t>
            </a:r>
          </a:p>
          <a:p>
            <a:r>
              <a:rPr lang="es-ES" b="1" dirty="0"/>
              <a:t>¿CÓMO?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¿TRES CORTES POR ZONA?</a:t>
            </a:r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sz="1400" dirty="0"/>
          </a:p>
          <a:p>
            <a:endParaRPr lang="es-E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/>
              <a:t>¿ A. Carótida Común , </a:t>
            </a:r>
            <a:r>
              <a:rPr lang="es-ES" sz="1400" dirty="0" err="1"/>
              <a:t>A.Carotida</a:t>
            </a:r>
            <a:r>
              <a:rPr lang="es-ES" sz="1400" dirty="0"/>
              <a:t> Interna  y </a:t>
            </a:r>
            <a:r>
              <a:rPr lang="es-ES" sz="1400" dirty="0" err="1"/>
              <a:t>A.Carotida</a:t>
            </a:r>
            <a:r>
              <a:rPr lang="es-ES" sz="1400" dirty="0"/>
              <a:t> Externa ?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29AEB6B-C6E5-AD07-FD7A-D834117F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412" y="3907372"/>
            <a:ext cx="1600200" cy="112182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F375AAA-5A06-635A-FAC3-6858DA2906DA}"/>
              </a:ext>
            </a:extLst>
          </p:cNvPr>
          <p:cNvSpPr/>
          <p:nvPr/>
        </p:nvSpPr>
        <p:spPr>
          <a:xfrm>
            <a:off x="10268789" y="4302805"/>
            <a:ext cx="6858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2774210-E28F-50C8-2922-C09543670FA8}"/>
              </a:ext>
            </a:extLst>
          </p:cNvPr>
          <p:cNvCxnSpPr>
            <a:cxnSpLocks/>
          </p:cNvCxnSpPr>
          <p:nvPr/>
        </p:nvCxnSpPr>
        <p:spPr>
          <a:xfrm>
            <a:off x="10239000" y="4302805"/>
            <a:ext cx="685801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8E60B37E-929B-26CE-3F7A-7ED5CBA0BE66}"/>
              </a:ext>
            </a:extLst>
          </p:cNvPr>
          <p:cNvCxnSpPr>
            <a:cxnSpLocks/>
          </p:cNvCxnSpPr>
          <p:nvPr/>
        </p:nvCxnSpPr>
        <p:spPr>
          <a:xfrm>
            <a:off x="10611689" y="3907372"/>
            <a:ext cx="0" cy="1350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AA78BC7-8D56-B9B3-99CC-2BA591CA253F}"/>
              </a:ext>
            </a:extLst>
          </p:cNvPr>
          <p:cNvCxnSpPr>
            <a:cxnSpLocks/>
          </p:cNvCxnSpPr>
          <p:nvPr/>
        </p:nvCxnSpPr>
        <p:spPr>
          <a:xfrm flipH="1">
            <a:off x="10209212" y="4302805"/>
            <a:ext cx="761998" cy="726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3A782F29-70F4-C741-EE1A-1F28252152B4}"/>
              </a:ext>
            </a:extLst>
          </p:cNvPr>
          <p:cNvSpPr/>
          <p:nvPr/>
        </p:nvSpPr>
        <p:spPr>
          <a:xfrm>
            <a:off x="1217612" y="882857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>
                <a:solidFill>
                  <a:schemeClr val="bg1"/>
                </a:solidFill>
              </a:rPr>
              <a:t>1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430128F0-B4A0-6E87-61D9-1B6B198940EE}"/>
              </a:ext>
            </a:extLst>
          </p:cNvPr>
          <p:cNvSpPr/>
          <p:nvPr/>
        </p:nvSpPr>
        <p:spPr>
          <a:xfrm rot="15745968">
            <a:off x="10280093" y="4669300"/>
            <a:ext cx="358903" cy="277088"/>
          </a:xfrm>
          <a:prstGeom prst="diagStrip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6CF94984-45B1-5568-26A5-6DD719845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207" y="5486400"/>
            <a:ext cx="6373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Katakami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N, Matsuoka TA,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Shimomura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I.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Clinical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utility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of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carotid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ultrasonography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: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Application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for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the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management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of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patients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with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diabetes. J Diabetes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Investig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. 2019 Jul;10(4):883-898.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doi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: 10.1111/jdi.13042.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Epub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2019 </a:t>
            </a:r>
            <a:r>
              <a:rPr kumimoji="0" lang="es-ES" altLang="es-ES" sz="1200" b="0" i="0" u="none" strike="noStrike" cap="none" normalizeH="0" baseline="0" dirty="0" err="1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Apr</a:t>
            </a:r>
            <a:r>
              <a:rPr kumimoji="0" lang="es-ES" altLang="es-ES" sz="1200" b="0" i="0" u="none" strike="noStrike" cap="none" normalizeH="0" baseline="0" dirty="0">
                <a:ln>
                  <a:noFill/>
                </a:ln>
                <a:solidFill>
                  <a:srgbClr val="1B1B1B"/>
                </a:solidFill>
                <a:effectLst/>
                <a:latin typeface="Roboto Mono Web"/>
              </a:rPr>
              <a:t> 15. PMID: 30884192; PMCID: PMC6626964.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09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6C4F8-1A79-CCE9-04EF-45631ACB8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038325-638F-CFF3-288C-391F8E4E9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LAS INDICACIONES.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96EDDA-03FC-F24E-DA90-355193E8D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7</a:t>
            </a:fld>
            <a:endParaRPr lang="ca-ES" dirty="0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37BBF653-1A94-2851-1923-1AE1489FC1B8}"/>
              </a:ext>
            </a:extLst>
          </p:cNvPr>
          <p:cNvSpPr txBox="1">
            <a:spLocks/>
          </p:cNvSpPr>
          <p:nvPr/>
        </p:nvSpPr>
        <p:spPr>
          <a:xfrm>
            <a:off x="1141412" y="933450"/>
            <a:ext cx="9067800" cy="438150"/>
          </a:xfrm>
          <a:prstGeom prst="rect">
            <a:avLst/>
          </a:prstGeom>
          <a:noFill/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         PLACA: ¿</a:t>
            </a:r>
            <a:r>
              <a:rPr lang="ca-ES" b="1" dirty="0" err="1"/>
              <a:t>Dónde</a:t>
            </a:r>
            <a:r>
              <a:rPr lang="ca-ES" b="1" dirty="0"/>
              <a:t>?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13F3BD6-5835-EEBC-EEBF-00CDA793D8EA}"/>
              </a:ext>
            </a:extLst>
          </p:cNvPr>
          <p:cNvSpPr/>
          <p:nvPr/>
        </p:nvSpPr>
        <p:spPr>
          <a:xfrm>
            <a:off x="1217612" y="882857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15D811-A6EB-EA33-32E3-1EDCB90AA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2057400"/>
            <a:ext cx="5179497" cy="354711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9E154F38-34EF-FCAF-BD05-0835F0974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2" y="5542002"/>
            <a:ext cx="5791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Fernández-Friera, Leticia et al. “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Prevalence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, Vascular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Distribution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, and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Multiterritorial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Extent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Subclinical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Atherosclerosis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in a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Middle-Aged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Cohort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: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The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PESA (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Progression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of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Early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Subclinical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Atherosclerosis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) </a:t>
            </a:r>
            <a:r>
              <a:rPr kumimoji="0" lang="es-ES" altLang="es-ES" sz="10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Study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.” </a:t>
            </a:r>
            <a:r>
              <a:rPr kumimoji="0" lang="es-ES" altLang="es-ES" sz="1000" b="0" i="1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Circulation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rPr>
              <a:t> vol. 131,24 (2015): 2104-13. doi:10.1161/CIRCULATIONAHA.114.014310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97B859D-1377-9EF9-20F9-570AA63DA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1947616"/>
            <a:ext cx="6096000" cy="29847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5A8541-F322-BF0E-7975-C1BE6AFB3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349" y="4876800"/>
            <a:ext cx="4751114" cy="1219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4EA2763-3F99-2E59-D9CC-71949846F69A}"/>
              </a:ext>
            </a:extLst>
          </p:cNvPr>
          <p:cNvSpPr txBox="1"/>
          <p:nvPr/>
        </p:nvSpPr>
        <p:spPr>
          <a:xfrm>
            <a:off x="1944134" y="1565917"/>
            <a:ext cx="28120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ATEROMATOSIS SUBCLINICA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AC0D9F-0463-BDEB-60CF-9EFDFD38EFD5}"/>
              </a:ext>
            </a:extLst>
          </p:cNvPr>
          <p:cNvSpPr txBox="1"/>
          <p:nvPr/>
        </p:nvSpPr>
        <p:spPr>
          <a:xfrm>
            <a:off x="7473360" y="1611868"/>
            <a:ext cx="297889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/>
              <a:t>ENFERMEDAD POLIVASCULAR</a:t>
            </a:r>
          </a:p>
        </p:txBody>
      </p:sp>
    </p:spTree>
    <p:extLst>
      <p:ext uri="{BB962C8B-B14F-4D97-AF65-F5344CB8AC3E}">
        <p14:creationId xmlns:p14="http://schemas.microsoft.com/office/powerpoint/2010/main" val="123913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02D89B-8EDC-5B6E-D5DC-C55D495C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C3C725E-DA01-330F-F523-332C0551C9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LAS INDICACIONES.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A7A3C4-2558-61A0-2DC6-FF44E603D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8</a:t>
            </a:fld>
            <a:endParaRPr lang="ca-ES" dirty="0"/>
          </a:p>
        </p:txBody>
      </p:sp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15D70494-6C8A-582D-8171-A6C98E3C53A8}"/>
              </a:ext>
            </a:extLst>
          </p:cNvPr>
          <p:cNvSpPr txBox="1">
            <a:spLocks/>
          </p:cNvSpPr>
          <p:nvPr/>
        </p:nvSpPr>
        <p:spPr>
          <a:xfrm>
            <a:off x="1141412" y="933450"/>
            <a:ext cx="10591800" cy="438150"/>
          </a:xfrm>
          <a:prstGeom prst="rect">
            <a:avLst/>
          </a:prstGeom>
          <a:noFill/>
        </p:spPr>
        <p:txBody>
          <a:bodyPr/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         PLACA: </a:t>
            </a:r>
            <a:r>
              <a:rPr lang="ca-ES" sz="2400" b="1" dirty="0" err="1"/>
              <a:t>Vulnerabilidad</a:t>
            </a:r>
            <a:r>
              <a:rPr lang="ca-ES" sz="2400" b="1" dirty="0"/>
              <a:t> , </a:t>
            </a:r>
            <a:r>
              <a:rPr lang="ca-ES" sz="2400" b="1" dirty="0" err="1"/>
              <a:t>Significación</a:t>
            </a:r>
            <a:r>
              <a:rPr lang="ca-ES" sz="2400" b="1" dirty="0"/>
              <a:t> hemodinàmica (ESTENOSIS)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460D8B0-79C2-F935-50C6-1B31DFE624D2}"/>
              </a:ext>
            </a:extLst>
          </p:cNvPr>
          <p:cNvSpPr/>
          <p:nvPr/>
        </p:nvSpPr>
        <p:spPr>
          <a:xfrm>
            <a:off x="1217612" y="882857"/>
            <a:ext cx="609599" cy="5649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C99CC39-CA61-4A75-C329-3DC66C74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2" y="2882524"/>
            <a:ext cx="2784258" cy="182661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2A27C04-532A-FA7C-1D0F-2DC8B97AFB2F}"/>
              </a:ext>
            </a:extLst>
          </p:cNvPr>
          <p:cNvCxnSpPr>
            <a:cxnSpLocks/>
          </p:cNvCxnSpPr>
          <p:nvPr/>
        </p:nvCxnSpPr>
        <p:spPr>
          <a:xfrm>
            <a:off x="6094412" y="3115025"/>
            <a:ext cx="0" cy="737956"/>
          </a:xfrm>
          <a:prstGeom prst="straightConnector1">
            <a:avLst/>
          </a:prstGeom>
          <a:ln w="508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17.png">
            <a:extLst>
              <a:ext uri="{FF2B5EF4-FFF2-40B4-BE49-F238E27FC236}">
                <a16:creationId xmlns:a16="http://schemas.microsoft.com/office/drawing/2014/main" id="{00E3EB99-D1D0-35A8-804E-9E63E0FD2A10}"/>
              </a:ext>
            </a:extLst>
          </p:cNvPr>
          <p:cNvPicPr/>
          <p:nvPr/>
        </p:nvPicPr>
        <p:blipFill>
          <a:blip r:embed="rId3"/>
          <a:srcRect l="2542" t="2146" r="4237" b="24276"/>
          <a:stretch>
            <a:fillRect/>
          </a:stretch>
        </p:blipFill>
        <p:spPr>
          <a:xfrm>
            <a:off x="7770812" y="1447800"/>
            <a:ext cx="4215519" cy="4257435"/>
          </a:xfrm>
          <a:prstGeom prst="rect">
            <a:avLst/>
          </a:prstGeom>
          <a:ln/>
        </p:spPr>
      </p:pic>
      <p:sp>
        <p:nvSpPr>
          <p:cNvPr id="4" name="Flecha abajo 3">
            <a:extLst>
              <a:ext uri="{FF2B5EF4-FFF2-40B4-BE49-F238E27FC236}">
                <a16:creationId xmlns:a16="http://schemas.microsoft.com/office/drawing/2014/main" id="{220BBB0B-A6BC-D8E9-CCB1-7E72919421ED}"/>
              </a:ext>
            </a:extLst>
          </p:cNvPr>
          <p:cNvSpPr/>
          <p:nvPr/>
        </p:nvSpPr>
        <p:spPr>
          <a:xfrm rot="2118587">
            <a:off x="9553970" y="2888561"/>
            <a:ext cx="342591" cy="11908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A8F8AD4-2804-E374-C874-73E7EC43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90" y="1987269"/>
            <a:ext cx="4215525" cy="317764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88AD878-4F75-9E76-2DE7-505C0A4DA89D}"/>
              </a:ext>
            </a:extLst>
          </p:cNvPr>
          <p:cNvSpPr txBox="1"/>
          <p:nvPr/>
        </p:nvSpPr>
        <p:spPr>
          <a:xfrm>
            <a:off x="805235" y="5410200"/>
            <a:ext cx="40699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ES" dirty="0"/>
              <a:t>Yao Y and Zhang P (2023) Novel </a:t>
            </a:r>
            <a:r>
              <a:rPr lang="es-ES" dirty="0" err="1"/>
              <a:t>ultrasound</a:t>
            </a:r>
            <a:r>
              <a:rPr lang="es-ES" dirty="0"/>
              <a:t> </a:t>
            </a:r>
            <a:r>
              <a:rPr lang="es-ES" dirty="0" err="1"/>
              <a:t>techniques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identification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vulnerable plaques—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updated</a:t>
            </a:r>
            <a:r>
              <a:rPr lang="es-ES" dirty="0"/>
              <a:t> </a:t>
            </a:r>
            <a:r>
              <a:rPr lang="es-ES" dirty="0" err="1"/>
              <a:t>review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literature</a:t>
            </a:r>
            <a:r>
              <a:rPr lang="es-ES" dirty="0"/>
              <a:t>. Front. </a:t>
            </a:r>
            <a:r>
              <a:rPr lang="es-ES" dirty="0" err="1"/>
              <a:t>Cardiovasc</a:t>
            </a:r>
            <a:r>
              <a:rPr lang="es-ES" dirty="0"/>
              <a:t>. </a:t>
            </a:r>
            <a:r>
              <a:rPr lang="es-ES" dirty="0" err="1"/>
              <a:t>Med</a:t>
            </a:r>
            <a:r>
              <a:rPr lang="es-ES" dirty="0"/>
              <a:t>. 10:1069745. </a:t>
            </a:r>
          </a:p>
          <a:p>
            <a:r>
              <a:rPr lang="es-ES" dirty="0" err="1"/>
              <a:t>doi</a:t>
            </a:r>
            <a:r>
              <a:rPr lang="es-ES" dirty="0"/>
              <a:t>: 10.3389/fcvm.2023.1069745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6AD24BF-78D7-9F81-B1FD-208B30B6478D}"/>
              </a:ext>
            </a:extLst>
          </p:cNvPr>
          <p:cNvSpPr txBox="1"/>
          <p:nvPr/>
        </p:nvSpPr>
        <p:spPr>
          <a:xfrm>
            <a:off x="7513835" y="5666065"/>
            <a:ext cx="485735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BlinkMacSystemFont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s-ES" dirty="0" err="1"/>
              <a:t>D’Ovidio</a:t>
            </a:r>
            <a:r>
              <a:rPr lang="es-ES" dirty="0"/>
              <a:t> AH, Perea G, Glenny P, </a:t>
            </a:r>
            <a:r>
              <a:rPr lang="es-ES" dirty="0" err="1"/>
              <a:t>Titievsky</a:t>
            </a:r>
            <a:r>
              <a:rPr lang="es-ES" dirty="0"/>
              <a:t> L. Flujos Doppler e imágenes que se deben conocer. Parte 1: flujo Doppler arterial de vasos del cuello y extremidades. </a:t>
            </a:r>
            <a:r>
              <a:rPr lang="es-ES" dirty="0" err="1"/>
              <a:t>Rev</a:t>
            </a:r>
            <a:r>
              <a:rPr lang="es-ES" dirty="0"/>
              <a:t> </a:t>
            </a:r>
            <a:r>
              <a:rPr lang="es-ES" dirty="0" err="1"/>
              <a:t>Ecocardiogr</a:t>
            </a:r>
            <a:r>
              <a:rPr lang="es-ES" dirty="0"/>
              <a:t> </a:t>
            </a:r>
            <a:r>
              <a:rPr lang="es-ES" dirty="0" err="1"/>
              <a:t>Pract</a:t>
            </a:r>
            <a:r>
              <a:rPr lang="es-ES" dirty="0"/>
              <a:t> Otras </a:t>
            </a:r>
            <a:r>
              <a:rPr lang="es-ES" dirty="0" err="1"/>
              <a:t>Tec</a:t>
            </a:r>
            <a:r>
              <a:rPr lang="es-ES" dirty="0"/>
              <a:t> </a:t>
            </a:r>
            <a:r>
              <a:rPr lang="es-ES" dirty="0" err="1"/>
              <a:t>Imag</a:t>
            </a:r>
            <a:r>
              <a:rPr lang="es-ES" dirty="0"/>
              <a:t> </a:t>
            </a:r>
            <a:r>
              <a:rPr lang="es-ES" dirty="0" err="1"/>
              <a:t>Card</a:t>
            </a:r>
            <a:r>
              <a:rPr lang="es-ES" dirty="0"/>
              <a:t> (RETIC) [Internet]. 2020 </a:t>
            </a:r>
            <a:r>
              <a:rPr lang="es-ES" dirty="0" err="1"/>
              <a:t>Dec</a:t>
            </a:r>
            <a:r>
              <a:rPr lang="es-ES" dirty="0"/>
              <a:t> 31</a:t>
            </a:r>
          </a:p>
        </p:txBody>
      </p:sp>
    </p:spTree>
    <p:extLst>
      <p:ext uri="{BB962C8B-B14F-4D97-AF65-F5344CB8AC3E}">
        <p14:creationId xmlns:p14="http://schemas.microsoft.com/office/powerpoint/2010/main" val="138669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739C06-49A3-9F3F-FF19-66348B3FB2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b="1" dirty="0"/>
              <a:t>POR LO TANTO...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10B371-556C-CFF1-99FB-9BF33658B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769BE91-3E09-4FBD-9F56-401223EB8FFA}" type="slidenum">
              <a:rPr lang="ca-ES" smtClean="0"/>
              <a:pPr/>
              <a:t>9</a:t>
            </a:fld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84759D-052D-E35C-F8D7-ADB0D298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01" y="2404203"/>
            <a:ext cx="4764425" cy="233280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68C45-208F-FDC8-CD33-8B0BF9DD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926123"/>
            <a:ext cx="4751114" cy="12192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717BBD-2111-EE85-7D53-5450A3B49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926123"/>
            <a:ext cx="3597582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06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camfic</Template>
  <TotalTime>23315</TotalTime>
  <Words>656</Words>
  <Application>Microsoft Office PowerPoint</Application>
  <PresentationFormat>Personalitzat</PresentationFormat>
  <Paragraphs>108</Paragraphs>
  <Slides>14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14</vt:i4>
      </vt:variant>
    </vt:vector>
  </HeadingPairs>
  <TitlesOfParts>
    <vt:vector size="21" baseType="lpstr">
      <vt:lpstr>Arial</vt:lpstr>
      <vt:lpstr>BlinkMacSystemFont</vt:lpstr>
      <vt:lpstr>Calibri</vt:lpstr>
      <vt:lpstr>Calibri Light</vt:lpstr>
      <vt:lpstr>Roboto Mono Web</vt:lpstr>
      <vt:lpstr>Wingdings</vt:lpstr>
      <vt:lpstr>Tema de l'Office</vt:lpstr>
      <vt:lpstr>Evidència en Ecografia doppler carotídia en l’avaluació del RCV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JORNADES</dc:title>
  <dc:creator>CAMFiC</dc:creator>
  <cp:keywords>Jornades</cp:keywords>
  <cp:lastModifiedBy>Pere Guirado Vila</cp:lastModifiedBy>
  <cp:revision>69</cp:revision>
  <dcterms:created xsi:type="dcterms:W3CDTF">2017-03-27T19:09:21Z</dcterms:created>
  <dcterms:modified xsi:type="dcterms:W3CDTF">2025-12-15T16:55:17Z</dcterms:modified>
</cp:coreProperties>
</file>