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  <p:sldMasterId id="2147483691" r:id="rId2"/>
    <p:sldMasterId id="2147483694" r:id="rId3"/>
  </p:sldMasterIdLst>
  <p:notesMasterIdLst>
    <p:notesMasterId r:id="rId19"/>
  </p:notesMasterIdLst>
  <p:handoutMasterIdLst>
    <p:handoutMasterId r:id="rId20"/>
  </p:handoutMasterIdLst>
  <p:sldIdLst>
    <p:sldId id="256" r:id="rId4"/>
    <p:sldId id="261" r:id="rId5"/>
    <p:sldId id="389" r:id="rId6"/>
    <p:sldId id="390" r:id="rId7"/>
    <p:sldId id="391" r:id="rId8"/>
    <p:sldId id="392" r:id="rId9"/>
    <p:sldId id="257" r:id="rId10"/>
    <p:sldId id="393" r:id="rId11"/>
    <p:sldId id="262" r:id="rId12"/>
    <p:sldId id="394" r:id="rId13"/>
    <p:sldId id="395" r:id="rId14"/>
    <p:sldId id="263" r:id="rId15"/>
    <p:sldId id="259" r:id="rId16"/>
    <p:sldId id="388" r:id="rId17"/>
    <p:sldId id="260" r:id="rId18"/>
  </p:sldIdLst>
  <p:sldSz cx="12188825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4242"/>
    <a:srgbClr val="F2F2F2"/>
    <a:srgbClr val="7ABB3B"/>
    <a:srgbClr val="B7B7B7"/>
    <a:srgbClr val="4472C4"/>
    <a:srgbClr val="FE9202"/>
    <a:srgbClr val="55983A"/>
    <a:srgbClr val="E46C0A"/>
    <a:srgbClr val="896FA8"/>
    <a:srgbClr val="AC7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 clar 3 - èmfasi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3" autoAdjust="0"/>
    <p:restoredTop sz="89346" autoAdjust="0"/>
  </p:normalViewPr>
  <p:slideViewPr>
    <p:cSldViewPr>
      <p:cViewPr varScale="1">
        <p:scale>
          <a:sx n="99" d="100"/>
          <a:sy n="99" d="100"/>
        </p:scale>
        <p:origin x="1032" y="78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8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914D5AA-41B6-011F-F641-40A8005430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C3F380F-D8BA-5716-3C10-59BAA70772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9CA81-0ABA-4975-BA1E-7DCB469F825F}" type="datetimeFigureOut">
              <a:rPr lang="ca-ES" smtClean="0"/>
              <a:t>12/12/2025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004CEF-D526-40EA-ECE1-9339D3F0BF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CE7923D-F435-4FB6-BE14-8FE4336D25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95C56-A2EE-4093-A8F5-BD97A43DE40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35680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MACE: </a:t>
            </a:r>
            <a:r>
              <a:rPr lang="es-ES" dirty="0" err="1"/>
              <a:t>major</a:t>
            </a:r>
            <a:r>
              <a:rPr lang="es-ES" dirty="0"/>
              <a:t> adverse cardiovascular </a:t>
            </a:r>
            <a:r>
              <a:rPr lang="es-ES" dirty="0" err="1"/>
              <a:t>events</a:t>
            </a:r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2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8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10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31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noProof="0" dirty="0"/>
              <a:t>No hi ha un únic mecanisme i cap relació s’ha demostrat de forma concloent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31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noProof="0" dirty="0"/>
              <a:t>Mecanismes proposats per organisme i ictus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02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21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noProof="0" dirty="0"/>
              <a:t>No hi ha un únic mecanisme i cap relació s’ha demostrat de forma concloent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77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MACE: </a:t>
            </a:r>
            <a:r>
              <a:rPr lang="es-ES" dirty="0" err="1"/>
              <a:t>major</a:t>
            </a:r>
            <a:r>
              <a:rPr lang="es-ES" dirty="0"/>
              <a:t> adverse cardiovascular </a:t>
            </a:r>
            <a:r>
              <a:rPr lang="es-ES" dirty="0" err="1"/>
              <a:t>events</a:t>
            </a:r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61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7ED434B-9AF7-27CE-B69E-8DE0796821E7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9" dirty="0"/>
          </a:p>
        </p:txBody>
      </p:sp>
      <p:pic>
        <p:nvPicPr>
          <p:cNvPr id="15" name="Imatge 14" descr="Imatge que conté verd, captura de pantalla&#10;&#10;Descripció generada automàticament">
            <a:extLst>
              <a:ext uri="{FF2B5EF4-FFF2-40B4-BE49-F238E27FC236}">
                <a16:creationId xmlns:a16="http://schemas.microsoft.com/office/drawing/2014/main" id="{2D0D9D98-3B54-6E21-446A-C9AD0D210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-42730"/>
            <a:ext cx="9601200" cy="6966959"/>
          </a:xfrm>
          <a:prstGeom prst="rect">
            <a:avLst/>
          </a:prstGeom>
        </p:spPr>
      </p:pic>
      <p:sp>
        <p:nvSpPr>
          <p:cNvPr id="18" name="Títol 1">
            <a:extLst>
              <a:ext uri="{FF2B5EF4-FFF2-40B4-BE49-F238E27FC236}">
                <a16:creationId xmlns:a16="http://schemas.microsoft.com/office/drawing/2014/main" id="{7D073FC2-DDFB-A9DD-11CC-861666AF01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9412" y="1219200"/>
            <a:ext cx="7520254" cy="125335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4600" b="1">
                <a:solidFill>
                  <a:schemeClr val="bg1"/>
                </a:solidFill>
                <a:latin typeface="Calibri" panose="020F0502020204030204" pitchFamily="34" charset="0"/>
                <a:cs typeface="Raavi" panose="020B0502040204020203" pitchFamily="34" charset="0"/>
              </a:defRPr>
            </a:lvl1pPr>
          </a:lstStyle>
          <a:p>
            <a:r>
              <a:rPr lang="ca-ES" noProof="0" dirty="0"/>
              <a:t>III Jornada de Malalties Infeccioses a l’Atenció Primària</a:t>
            </a:r>
          </a:p>
        </p:txBody>
      </p:sp>
      <p:sp>
        <p:nvSpPr>
          <p:cNvPr id="19" name="Subtítol 2">
            <a:extLst>
              <a:ext uri="{FF2B5EF4-FFF2-40B4-BE49-F238E27FC236}">
                <a16:creationId xmlns:a16="http://schemas.microsoft.com/office/drawing/2014/main" id="{1FEC5BC9-93D9-E08A-9E72-9483744A3E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46612" y="3124200"/>
            <a:ext cx="7355479" cy="6772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s-ES" dirty="0"/>
              <a:t>Inserir Autor/a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4744D3-1B97-2318-F37A-B80DB41BC3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6023" y="3953892"/>
            <a:ext cx="7355478" cy="1295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063" indent="0">
              <a:buNone/>
              <a:defRPr/>
            </a:lvl2pPr>
          </a:lstStyle>
          <a:p>
            <a:pPr lvl="0"/>
            <a:r>
              <a:rPr lang="es-ES" dirty="0"/>
              <a:t>Inserir </a:t>
            </a:r>
            <a:r>
              <a:rPr lang="ca-ES" noProof="0" dirty="0"/>
              <a:t>càrrec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5C36345-148D-4193-D1B5-D2643B5795DD}"/>
              </a:ext>
            </a:extLst>
          </p:cNvPr>
          <p:cNvSpPr txBox="1"/>
          <p:nvPr userDrawn="1"/>
        </p:nvSpPr>
        <p:spPr>
          <a:xfrm>
            <a:off x="4722812" y="6096000"/>
            <a:ext cx="739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chemeClr val="bg1"/>
                </a:solidFill>
              </a:rPr>
              <a:t>Terrassa, 17 de desembre de 2025</a:t>
            </a:r>
            <a:endParaRPr lang="ca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6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3 - Bu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794" y="660982"/>
            <a:ext cx="10756774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3C80B4D6-BA2A-E421-60E8-9C67416D9CEC}"/>
              </a:ext>
            </a:extLst>
          </p:cNvPr>
          <p:cNvSpPr txBox="1">
            <a:spLocks/>
          </p:cNvSpPr>
          <p:nvPr userDrawn="1"/>
        </p:nvSpPr>
        <p:spPr>
          <a:xfrm>
            <a:off x="241871" y="6624183"/>
            <a:ext cx="1734686" cy="118031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AC5BF7D-2CCE-40BD-A62F-2E8977863C9F}" type="slidenum">
              <a:rPr lang="ca-ES" sz="900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/>
              <a:t>‹Nº›</a:t>
            </a:fld>
            <a:endParaRPr lang="ca-ES" sz="900" b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7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- Títol de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sz="quarter" idx="27" hasCustomPrompt="1"/>
          </p:nvPr>
        </p:nvSpPr>
        <p:spPr>
          <a:xfrm>
            <a:off x="4653916" y="1731818"/>
            <a:ext cx="2880994" cy="99391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998">
                <a:solidFill>
                  <a:schemeClr val="tx2"/>
                </a:solidFill>
              </a:defRPr>
            </a:lvl1pPr>
          </a:lstStyle>
          <a:p>
            <a:pPr lvl="0"/>
            <a:r>
              <a:rPr lang="ca-ES"/>
              <a:t>0</a:t>
            </a:r>
          </a:p>
        </p:txBody>
      </p:sp>
      <p:sp>
        <p:nvSpPr>
          <p:cNvPr id="7" name="Títol 6"/>
          <p:cNvSpPr>
            <a:spLocks noGrp="1"/>
          </p:cNvSpPr>
          <p:nvPr>
            <p:ph type="title"/>
          </p:nvPr>
        </p:nvSpPr>
        <p:spPr>
          <a:xfrm>
            <a:off x="1056364" y="3161536"/>
            <a:ext cx="10074901" cy="92001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Font typeface="+mj-lt"/>
              <a:buNone/>
              <a:defRPr sz="3599" b="0"/>
            </a:lvl1pPr>
          </a:lstStyle>
          <a:p>
            <a:r>
              <a:rPr lang="ca-ES"/>
              <a:t>Feu clic aquí per editar l'estil</a:t>
            </a:r>
          </a:p>
        </p:txBody>
      </p:sp>
      <p:cxnSp>
        <p:nvCxnSpPr>
          <p:cNvPr id="6" name="Connector recte 5"/>
          <p:cNvCxnSpPr/>
          <p:nvPr userDrawn="1"/>
        </p:nvCxnSpPr>
        <p:spPr>
          <a:xfrm>
            <a:off x="5006730" y="2929781"/>
            <a:ext cx="2175366" cy="0"/>
          </a:xfrm>
          <a:prstGeom prst="line">
            <a:avLst/>
          </a:prstGeom>
          <a:ln w="9525">
            <a:solidFill>
              <a:srgbClr val="3333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idor de text 2">
            <a:extLst>
              <a:ext uri="{FF2B5EF4-FFF2-40B4-BE49-F238E27FC236}">
                <a16:creationId xmlns:a16="http://schemas.microsoft.com/office/drawing/2014/main" id="{D4457308-FF82-C17D-1E67-29D27B48A0F5}"/>
              </a:ext>
            </a:extLst>
          </p:cNvPr>
          <p:cNvSpPr txBox="1">
            <a:spLocks/>
          </p:cNvSpPr>
          <p:nvPr userDrawn="1"/>
        </p:nvSpPr>
        <p:spPr>
          <a:xfrm>
            <a:off x="241871" y="6624183"/>
            <a:ext cx="1734686" cy="118031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AC5BF7D-2CCE-40BD-A62F-2E8977863C9F}" type="slidenum">
              <a:rPr lang="ca-ES" sz="900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/>
              <a:t>‹Nº›</a:t>
            </a:fld>
            <a:endParaRPr lang="ca-ES" sz="900" b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58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- Títol de secció fons amb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sz="quarter" idx="27" hasCustomPrompt="1"/>
          </p:nvPr>
        </p:nvSpPr>
        <p:spPr>
          <a:xfrm>
            <a:off x="700209" y="1109237"/>
            <a:ext cx="2379360" cy="99391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998">
                <a:solidFill>
                  <a:schemeClr val="tx2"/>
                </a:solidFill>
              </a:defRPr>
            </a:lvl1pPr>
          </a:lstStyle>
          <a:p>
            <a:pPr lvl="0"/>
            <a:r>
              <a:rPr lang="ca-ES"/>
              <a:t>0</a:t>
            </a:r>
          </a:p>
        </p:txBody>
      </p:sp>
      <p:sp>
        <p:nvSpPr>
          <p:cNvPr id="7" name="Títol 6"/>
          <p:cNvSpPr>
            <a:spLocks noGrp="1"/>
          </p:cNvSpPr>
          <p:nvPr>
            <p:ph type="title"/>
          </p:nvPr>
        </p:nvSpPr>
        <p:spPr>
          <a:xfrm>
            <a:off x="700210" y="2538955"/>
            <a:ext cx="4558112" cy="92001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Font typeface="+mj-lt"/>
              <a:buNone/>
              <a:defRPr sz="3599" b="0"/>
            </a:lvl1pPr>
          </a:lstStyle>
          <a:p>
            <a:r>
              <a:rPr lang="ca-ES"/>
              <a:t>Feu clic aquí per editar l'estil</a:t>
            </a:r>
          </a:p>
        </p:txBody>
      </p:sp>
      <p:cxnSp>
        <p:nvCxnSpPr>
          <p:cNvPr id="8" name="Connector recte 7"/>
          <p:cNvCxnSpPr/>
          <p:nvPr userDrawn="1"/>
        </p:nvCxnSpPr>
        <p:spPr>
          <a:xfrm>
            <a:off x="700209" y="2301130"/>
            <a:ext cx="94336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idor d'imatge 5"/>
          <p:cNvSpPr>
            <a:spLocks noGrp="1"/>
          </p:cNvSpPr>
          <p:nvPr>
            <p:ph type="pic" sz="quarter" idx="10"/>
          </p:nvPr>
        </p:nvSpPr>
        <p:spPr>
          <a:xfrm>
            <a:off x="6524478" y="556261"/>
            <a:ext cx="5092996" cy="5387340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4" name="Contenidor de text 2">
            <a:extLst>
              <a:ext uri="{FF2B5EF4-FFF2-40B4-BE49-F238E27FC236}">
                <a16:creationId xmlns:a16="http://schemas.microsoft.com/office/drawing/2014/main" id="{5899BD89-0691-A36D-3FAE-67745E7BD160}"/>
              </a:ext>
            </a:extLst>
          </p:cNvPr>
          <p:cNvSpPr txBox="1">
            <a:spLocks/>
          </p:cNvSpPr>
          <p:nvPr userDrawn="1"/>
        </p:nvSpPr>
        <p:spPr>
          <a:xfrm>
            <a:off x="241871" y="6624183"/>
            <a:ext cx="1734686" cy="118031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AC5BF7D-2CCE-40BD-A62F-2E8977863C9F}" type="slidenum">
              <a:rPr lang="ca-ES" sz="900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/>
              <a:t>‹Nº›</a:t>
            </a:fld>
            <a:endParaRPr lang="ca-ES" sz="900" b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14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 - Bu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794" y="660982"/>
            <a:ext cx="10756774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3C80B4D6-BA2A-E421-60E8-9C67416D9CEC}"/>
              </a:ext>
            </a:extLst>
          </p:cNvPr>
          <p:cNvSpPr txBox="1">
            <a:spLocks/>
          </p:cNvSpPr>
          <p:nvPr userDrawn="1"/>
        </p:nvSpPr>
        <p:spPr>
          <a:xfrm>
            <a:off x="241871" y="6624183"/>
            <a:ext cx="1734686" cy="118031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AC5BF7D-2CCE-40BD-A62F-2E8977863C9F}" type="slidenum">
              <a:rPr lang="ca-ES" sz="900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/>
              <a:t>‹Nº›</a:t>
            </a:fld>
            <a:endParaRPr lang="ca-ES" sz="900" b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07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 - Text + Imatge + sub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9906" y="2010657"/>
            <a:ext cx="5235004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531" indent="-228531">
              <a:lnSpc>
                <a:spcPct val="100000"/>
              </a:lnSpc>
              <a:defRPr/>
            </a:lvl2pPr>
            <a:lvl3pPr marL="625287" indent="-228531">
              <a:lnSpc>
                <a:spcPct val="100000"/>
              </a:lnSpc>
              <a:tabLst>
                <a:tab pos="625287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6301" y="2010657"/>
            <a:ext cx="5244788" cy="4098925"/>
          </a:xfrm>
          <a:prstGeom prst="rect">
            <a:avLst/>
          </a:prstGeom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50AD77BE-8445-66D4-BD12-114E4494E8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906" y="1278864"/>
            <a:ext cx="10761183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999" b="1">
                <a:solidFill>
                  <a:schemeClr val="tx2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11" name="Títol 1"/>
          <p:cNvSpPr>
            <a:spLocks noGrp="1"/>
          </p:cNvSpPr>
          <p:nvPr>
            <p:ph type="title" hasCustomPrompt="1"/>
          </p:nvPr>
        </p:nvSpPr>
        <p:spPr>
          <a:xfrm>
            <a:off x="698794" y="660982"/>
            <a:ext cx="10756774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BA4B9B5B-E2C7-82B1-41A5-269EAAEC0808}"/>
              </a:ext>
            </a:extLst>
          </p:cNvPr>
          <p:cNvSpPr txBox="1">
            <a:spLocks/>
          </p:cNvSpPr>
          <p:nvPr userDrawn="1"/>
        </p:nvSpPr>
        <p:spPr>
          <a:xfrm>
            <a:off x="241871" y="6624183"/>
            <a:ext cx="1734686" cy="118031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AC5BF7D-2CCE-40BD-A62F-2E8977863C9F}" type="slidenum">
              <a:rPr lang="ca-ES" sz="900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/>
              <a:t>‹Nº›</a:t>
            </a:fld>
            <a:endParaRPr lang="ca-ES" sz="900" b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45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5 - Text +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209" y="1620372"/>
            <a:ext cx="5235003" cy="448921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531" indent="-228531">
              <a:lnSpc>
                <a:spcPct val="100000"/>
              </a:lnSpc>
              <a:defRPr/>
            </a:lvl2pPr>
            <a:lvl3pPr marL="625287" indent="-228531">
              <a:lnSpc>
                <a:spcPct val="100000"/>
              </a:lnSpc>
              <a:tabLst>
                <a:tab pos="625287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6301" y="1620373"/>
            <a:ext cx="5244788" cy="4489209"/>
          </a:xfrm>
          <a:prstGeom prst="rect">
            <a:avLst/>
          </a:prstGeom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794" y="660982"/>
            <a:ext cx="10756774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B4DB1D6A-0D5B-9CAF-F609-8750DAEBA710}"/>
              </a:ext>
            </a:extLst>
          </p:cNvPr>
          <p:cNvSpPr txBox="1">
            <a:spLocks/>
          </p:cNvSpPr>
          <p:nvPr userDrawn="1"/>
        </p:nvSpPr>
        <p:spPr>
          <a:xfrm>
            <a:off x="241871" y="6624183"/>
            <a:ext cx="1734686" cy="118031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AC5BF7D-2CCE-40BD-A62F-2E8977863C9F}" type="slidenum">
              <a:rPr lang="ca-ES" sz="900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/>
              <a:t>‹Nº›</a:t>
            </a:fld>
            <a:endParaRPr lang="ca-ES" sz="900" b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81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1 - Imat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857" y="2010657"/>
            <a:ext cx="5255232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531" indent="-228531">
              <a:lnSpc>
                <a:spcPct val="100000"/>
              </a:lnSpc>
              <a:defRPr/>
            </a:lvl2pPr>
            <a:lvl3pPr marL="625287" indent="-228531">
              <a:lnSpc>
                <a:spcPct val="100000"/>
              </a:lnSpc>
              <a:tabLst>
                <a:tab pos="625287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9906" y="2010656"/>
            <a:ext cx="5244788" cy="407638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50AD77BE-8445-66D4-BD12-114E4494E8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906" y="1276496"/>
            <a:ext cx="10761183" cy="344488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999" b="1">
                <a:solidFill>
                  <a:schemeClr val="tx2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8" name="Títol 1"/>
          <p:cNvSpPr>
            <a:spLocks noGrp="1"/>
          </p:cNvSpPr>
          <p:nvPr>
            <p:ph type="title" hasCustomPrompt="1"/>
          </p:nvPr>
        </p:nvSpPr>
        <p:spPr>
          <a:xfrm>
            <a:off x="698794" y="660982"/>
            <a:ext cx="10756774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9D483C30-A4A0-50A9-32A9-C2147F941A34}"/>
              </a:ext>
            </a:extLst>
          </p:cNvPr>
          <p:cNvSpPr txBox="1">
            <a:spLocks/>
          </p:cNvSpPr>
          <p:nvPr userDrawn="1"/>
        </p:nvSpPr>
        <p:spPr>
          <a:xfrm>
            <a:off x="241871" y="6624183"/>
            <a:ext cx="1734686" cy="118031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AC5BF7D-2CCE-40BD-A62F-2E8977863C9F}" type="slidenum">
              <a:rPr lang="ca-ES" sz="900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/>
              <a:t>‹Nº›</a:t>
            </a:fld>
            <a:endParaRPr lang="ca-ES" sz="900" b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4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 - Text 2/3 + Imat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9905" y="2010657"/>
            <a:ext cx="6848653" cy="4098925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73001" y="2010656"/>
            <a:ext cx="3492113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50AD77BE-8445-66D4-BD12-114E4494E8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905" y="1278865"/>
            <a:ext cx="10765209" cy="344488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999" b="1">
                <a:solidFill>
                  <a:schemeClr val="tx2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8" name="Títol 1"/>
          <p:cNvSpPr>
            <a:spLocks noGrp="1"/>
          </p:cNvSpPr>
          <p:nvPr>
            <p:ph type="title" hasCustomPrompt="1"/>
          </p:nvPr>
        </p:nvSpPr>
        <p:spPr>
          <a:xfrm>
            <a:off x="698794" y="660982"/>
            <a:ext cx="10756774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135C7A30-B5E7-2EFF-3267-094CC45F97A4}"/>
              </a:ext>
            </a:extLst>
          </p:cNvPr>
          <p:cNvSpPr txBox="1">
            <a:spLocks/>
          </p:cNvSpPr>
          <p:nvPr userDrawn="1"/>
        </p:nvSpPr>
        <p:spPr>
          <a:xfrm>
            <a:off x="241871" y="6624183"/>
            <a:ext cx="1734686" cy="118031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AC5BF7D-2CCE-40BD-A62F-2E8977863C9F}" type="slidenum">
              <a:rPr lang="ca-ES" sz="900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/>
              <a:t>‹Nº›</a:t>
            </a:fld>
            <a:endParaRPr lang="ca-ES" sz="900" b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75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 - Imatge 1/3 + Tex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8193" y="2010657"/>
            <a:ext cx="6814539" cy="4098925"/>
          </a:xfrm>
          <a:prstGeom prst="rect">
            <a:avLst/>
          </a:prstGeom>
        </p:spPr>
        <p:txBody>
          <a:bodyPr wrap="square" lIns="0" tIns="0" rIns="0" bIns="0"/>
          <a:lstStyle/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8913" y="2010656"/>
            <a:ext cx="3526912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D6C8B719-75BB-9642-FD5F-17E3D4BDE6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906" y="1278864"/>
            <a:ext cx="10772826" cy="344488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999" b="1">
                <a:solidFill>
                  <a:schemeClr val="tx2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8" name="Títol 1"/>
          <p:cNvSpPr>
            <a:spLocks noGrp="1"/>
          </p:cNvSpPr>
          <p:nvPr>
            <p:ph type="title" hasCustomPrompt="1"/>
          </p:nvPr>
        </p:nvSpPr>
        <p:spPr>
          <a:xfrm>
            <a:off x="698794" y="660982"/>
            <a:ext cx="10756774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A9AD0A32-4071-6AD3-ED58-C92F3034F8A7}"/>
              </a:ext>
            </a:extLst>
          </p:cNvPr>
          <p:cNvSpPr txBox="1">
            <a:spLocks/>
          </p:cNvSpPr>
          <p:nvPr userDrawn="1"/>
        </p:nvSpPr>
        <p:spPr>
          <a:xfrm>
            <a:off x="241871" y="6624183"/>
            <a:ext cx="1734686" cy="118031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AC5BF7D-2CCE-40BD-A62F-2E8977863C9F}" type="slidenum">
              <a:rPr lang="ca-ES" sz="900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/>
              <a:t>‹Nº›</a:t>
            </a:fld>
            <a:endParaRPr lang="ca-ES" sz="900" b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3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9 - Tres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9679" y="2010657"/>
            <a:ext cx="3526912" cy="40989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30957" y="2010656"/>
            <a:ext cx="3526912" cy="4098925"/>
          </a:xfrm>
          <a:prstGeom prst="rect">
            <a:avLst/>
          </a:prstGeom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7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82234" y="2010657"/>
            <a:ext cx="3498116" cy="40989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9906" y="1278863"/>
            <a:ext cx="10780444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999" b="1">
                <a:solidFill>
                  <a:schemeClr val="tx2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9" name="Títol 1"/>
          <p:cNvSpPr>
            <a:spLocks noGrp="1"/>
          </p:cNvSpPr>
          <p:nvPr>
            <p:ph type="title" hasCustomPrompt="1"/>
          </p:nvPr>
        </p:nvSpPr>
        <p:spPr>
          <a:xfrm>
            <a:off x="698794" y="660982"/>
            <a:ext cx="10756774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A52A7101-DBAB-3157-C8E8-2800FAB732D8}"/>
              </a:ext>
            </a:extLst>
          </p:cNvPr>
          <p:cNvSpPr txBox="1">
            <a:spLocks/>
          </p:cNvSpPr>
          <p:nvPr userDrawn="1"/>
        </p:nvSpPr>
        <p:spPr>
          <a:xfrm>
            <a:off x="241871" y="6624183"/>
            <a:ext cx="1734686" cy="118031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AC5BF7D-2CCE-40BD-A62F-2E8977863C9F}" type="slidenum">
              <a:rPr lang="ca-ES" sz="900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/>
              <a:t>‹Nº›</a:t>
            </a:fld>
            <a:endParaRPr lang="ca-ES" sz="900" b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259;g29bb40c2923_0_275">
            <a:extLst>
              <a:ext uri="{FF2B5EF4-FFF2-40B4-BE49-F238E27FC236}">
                <a16:creationId xmlns:a16="http://schemas.microsoft.com/office/drawing/2014/main" id="{13D5B0A7-6997-7A60-372C-2B7063B01050}"/>
              </a:ext>
            </a:extLst>
          </p:cNvPr>
          <p:cNvSpPr/>
          <p:nvPr userDrawn="1"/>
        </p:nvSpPr>
        <p:spPr>
          <a:xfrm flipH="1">
            <a:off x="50" y="0"/>
            <a:ext cx="78519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pàgina</a:t>
            </a:r>
            <a:r>
              <a:rPr lang="es-ES" dirty="0"/>
              <a:t> 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36" name="Marcador de texto 35">
            <a:extLst>
              <a:ext uri="{FF2B5EF4-FFF2-40B4-BE49-F238E27FC236}">
                <a16:creationId xmlns:a16="http://schemas.microsoft.com/office/drawing/2014/main" id="{DE88595A-4460-47B0-0D23-92FFD4222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4125" y="1829280"/>
            <a:ext cx="6221887" cy="685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ABB3B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38" name="Marcador de texto 37">
            <a:extLst>
              <a:ext uri="{FF2B5EF4-FFF2-40B4-BE49-F238E27FC236}">
                <a16:creationId xmlns:a16="http://schemas.microsoft.com/office/drawing/2014/main" id="{04938A06-5B05-9E5C-0291-8F01BFCD4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4600" y="2667000"/>
            <a:ext cx="6221413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do </a:t>
            </a:r>
            <a:r>
              <a:rPr lang="es-ES" dirty="0" err="1"/>
              <a:t>eiusmod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incididunt</a:t>
            </a:r>
            <a:r>
              <a:rPr lang="es-ES" dirty="0"/>
              <a:t> ut labore et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</a:t>
            </a:r>
            <a:r>
              <a:rPr lang="es-ES" dirty="0"/>
              <a:t>. Ut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exercitation</a:t>
            </a:r>
            <a:r>
              <a:rPr lang="es-ES" dirty="0"/>
              <a:t> </a:t>
            </a:r>
            <a:r>
              <a:rPr lang="es-ES" dirty="0" err="1"/>
              <a:t>ullamco</a:t>
            </a:r>
            <a:r>
              <a:rPr lang="es-ES" dirty="0"/>
              <a:t> </a:t>
            </a:r>
            <a:r>
              <a:rPr lang="es-ES" dirty="0" err="1"/>
              <a:t>laboris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</a:t>
            </a:r>
            <a:r>
              <a:rPr lang="es-ES" dirty="0"/>
              <a:t> </a:t>
            </a:r>
            <a:r>
              <a:rPr lang="es-ES" dirty="0" err="1"/>
              <a:t>irure</a:t>
            </a:r>
            <a:r>
              <a:rPr lang="es-ES" dirty="0"/>
              <a:t> dolor in </a:t>
            </a:r>
            <a:r>
              <a:rPr lang="es-ES" dirty="0" err="1"/>
              <a:t>reprehenderit</a:t>
            </a:r>
            <a:r>
              <a:rPr lang="es-ES" dirty="0"/>
              <a:t> in </a:t>
            </a:r>
            <a:r>
              <a:rPr lang="es-ES" dirty="0" err="1"/>
              <a:t>voluptate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cillum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pariatur</a:t>
            </a:r>
            <a:r>
              <a:rPr lang="es-ES" dirty="0"/>
              <a:t>. </a:t>
            </a:r>
            <a:r>
              <a:rPr lang="es-ES" dirty="0" err="1"/>
              <a:t>Excepteur</a:t>
            </a:r>
            <a:r>
              <a:rPr lang="es-ES" dirty="0"/>
              <a:t> </a:t>
            </a:r>
            <a:r>
              <a:rPr lang="es-ES" dirty="0" err="1"/>
              <a:t>sint</a:t>
            </a:r>
            <a:r>
              <a:rPr lang="es-ES" dirty="0"/>
              <a:t> </a:t>
            </a:r>
            <a:r>
              <a:rPr lang="es-ES" dirty="0" err="1"/>
              <a:t>occaecat</a:t>
            </a:r>
            <a:r>
              <a:rPr lang="es-ES" dirty="0"/>
              <a:t> </a:t>
            </a:r>
            <a:r>
              <a:rPr lang="es-ES" dirty="0" err="1"/>
              <a:t>cupidatat</a:t>
            </a:r>
            <a:r>
              <a:rPr lang="es-ES" dirty="0"/>
              <a:t> non </a:t>
            </a:r>
            <a:r>
              <a:rPr lang="es-ES" dirty="0" err="1"/>
              <a:t>proident</a:t>
            </a:r>
            <a:r>
              <a:rPr lang="es-ES" dirty="0"/>
              <a:t>, sunt in culpa qui </a:t>
            </a:r>
            <a:r>
              <a:rPr lang="es-ES" dirty="0" err="1"/>
              <a:t>officia</a:t>
            </a:r>
            <a:r>
              <a:rPr lang="es-ES" dirty="0"/>
              <a:t> </a:t>
            </a:r>
            <a:r>
              <a:rPr lang="es-ES" dirty="0" err="1"/>
              <a:t>deserunt</a:t>
            </a:r>
            <a:r>
              <a:rPr lang="es-ES" dirty="0"/>
              <a:t> </a:t>
            </a:r>
            <a:r>
              <a:rPr lang="es-ES" dirty="0" err="1"/>
              <a:t>mollit</a:t>
            </a:r>
            <a:r>
              <a:rPr lang="es-ES" dirty="0"/>
              <a:t> </a:t>
            </a:r>
            <a:r>
              <a:rPr lang="es-ES" dirty="0" err="1"/>
              <a:t>anim</a:t>
            </a:r>
            <a:r>
              <a:rPr lang="es-ES" dirty="0"/>
              <a:t> id </a:t>
            </a:r>
            <a:r>
              <a:rPr lang="es-ES" dirty="0" err="1"/>
              <a:t>est</a:t>
            </a:r>
            <a:r>
              <a:rPr lang="es-ES" dirty="0"/>
              <a:t> </a:t>
            </a:r>
            <a:r>
              <a:rPr lang="es-ES" dirty="0" err="1"/>
              <a:t>laborum</a:t>
            </a:r>
            <a:r>
              <a:rPr lang="es-ES" dirty="0"/>
              <a:t>.</a:t>
            </a:r>
            <a:endParaRPr lang="ca-ES" dirty="0"/>
          </a:p>
        </p:txBody>
      </p:sp>
      <p:sp>
        <p:nvSpPr>
          <p:cNvPr id="40" name="Marcador de posición de imagen 39">
            <a:extLst>
              <a:ext uri="{FF2B5EF4-FFF2-40B4-BE49-F238E27FC236}">
                <a16:creationId xmlns:a16="http://schemas.microsoft.com/office/drawing/2014/main" id="{AB20C6EF-D302-7657-4730-B5138A2D87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18413" y="1828800"/>
            <a:ext cx="3998912" cy="3886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s-ES" dirty="0" err="1"/>
              <a:t>Imatge</a:t>
            </a:r>
            <a:r>
              <a:rPr lang="es-ES" dirty="0"/>
              <a:t>:</a:t>
            </a:r>
            <a:endParaRPr lang="ca-ES" dirty="0"/>
          </a:p>
        </p:txBody>
      </p:sp>
      <p:sp>
        <p:nvSpPr>
          <p:cNvPr id="42" name="Google Shape;260;g29bb40c2923_0_275">
            <a:extLst>
              <a:ext uri="{FF2B5EF4-FFF2-40B4-BE49-F238E27FC236}">
                <a16:creationId xmlns:a16="http://schemas.microsoft.com/office/drawing/2014/main" id="{1D5AE1A9-7866-9C23-E976-85B7FD058BF1}"/>
              </a:ext>
            </a:extLst>
          </p:cNvPr>
          <p:cNvSpPr/>
          <p:nvPr userDrawn="1"/>
        </p:nvSpPr>
        <p:spPr>
          <a:xfrm rot="5400000" flipH="1">
            <a:off x="5701713" y="379887"/>
            <a:ext cx="785400" cy="12188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8EFFFBF6-30D2-0243-3F2C-60765CAE2F06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/>
              <a:t>www.camfic.cat</a:t>
            </a:r>
            <a:endParaRPr lang="ca-ES" sz="1600"/>
          </a:p>
        </p:txBody>
      </p:sp>
      <p:sp>
        <p:nvSpPr>
          <p:cNvPr id="48" name="Marcador de texto 47">
            <a:extLst>
              <a:ext uri="{FF2B5EF4-FFF2-40B4-BE49-F238E27FC236}">
                <a16:creationId xmlns:a16="http://schemas.microsoft.com/office/drawing/2014/main" id="{A96C3AF8-A0C4-CA8A-38EA-967358147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60512" y="790335"/>
            <a:ext cx="8648700" cy="328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  <a:lvl2pPr marL="457063" indent="0">
              <a:buNone/>
              <a:defRPr/>
            </a:lvl2pPr>
          </a:lstStyle>
          <a:p>
            <a:pPr lvl="0"/>
            <a:r>
              <a:rPr lang="es-ES" dirty="0" err="1"/>
              <a:t>Subtítol</a:t>
            </a:r>
            <a:r>
              <a:rPr lang="es-ES" dirty="0"/>
              <a:t> de la </a:t>
            </a:r>
            <a:r>
              <a:rPr lang="es-ES" dirty="0" err="1"/>
              <a:t>pàgina</a:t>
            </a:r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2CD4FE6-95C3-0FA7-6B29-BD15F9B48EA4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1512021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0 - Quatre columne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149" y="1997111"/>
            <a:ext cx="2519344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7711" y="1997110"/>
            <a:ext cx="2519344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Contenidor d'imatge 5">
            <a:extLst>
              <a:ext uri="{FF2B5EF4-FFF2-40B4-BE49-F238E27FC236}">
                <a16:creationId xmlns:a16="http://schemas.microsoft.com/office/drawing/2014/main" id="{7E51CB8A-6F81-A6A3-7985-8FA4803E3D7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56492" y="1997110"/>
            <a:ext cx="2519344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Contenidor d'imatge 5">
            <a:extLst>
              <a:ext uri="{FF2B5EF4-FFF2-40B4-BE49-F238E27FC236}">
                <a16:creationId xmlns:a16="http://schemas.microsoft.com/office/drawing/2014/main" id="{B77EE090-3C70-99F3-3E59-0C372632AE8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58930" y="1997109"/>
            <a:ext cx="2519344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D25A783D-2EE9-051A-6313-97ADE2126A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9905" y="1278664"/>
            <a:ext cx="10788712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999" b="1">
                <a:solidFill>
                  <a:schemeClr val="tx2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794" y="660982"/>
            <a:ext cx="10756774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9F3DB165-B066-652A-D57B-3368AC44EBE4}"/>
              </a:ext>
            </a:extLst>
          </p:cNvPr>
          <p:cNvSpPr txBox="1">
            <a:spLocks/>
          </p:cNvSpPr>
          <p:nvPr userDrawn="1"/>
        </p:nvSpPr>
        <p:spPr>
          <a:xfrm>
            <a:off x="241871" y="6624183"/>
            <a:ext cx="1734686" cy="118031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AC5BF7D-2CCE-40BD-A62F-2E8977863C9F}" type="slidenum">
              <a:rPr lang="ca-ES" sz="900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/>
              <a:t>‹Nº›</a:t>
            </a:fld>
            <a:endParaRPr lang="ca-ES" sz="900" b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72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1 - Quatre columne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56493" y="1997111"/>
            <a:ext cx="2519344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6938" y="1997110"/>
            <a:ext cx="2519344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Contenidor d'imatge 5">
            <a:extLst>
              <a:ext uri="{FF2B5EF4-FFF2-40B4-BE49-F238E27FC236}">
                <a16:creationId xmlns:a16="http://schemas.microsoft.com/office/drawing/2014/main" id="{7E51CB8A-6F81-A6A3-7985-8FA4803E3D7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07826" y="1997110"/>
            <a:ext cx="2519344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Contenidor d'imatge 5">
            <a:extLst>
              <a:ext uri="{FF2B5EF4-FFF2-40B4-BE49-F238E27FC236}">
                <a16:creationId xmlns:a16="http://schemas.microsoft.com/office/drawing/2014/main" id="{B77EE090-3C70-99F3-3E59-0C372632AE8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57382" y="1997109"/>
            <a:ext cx="2519344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7C762D0F-A757-3090-2001-A8E4F04C26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9907" y="1278664"/>
            <a:ext cx="10775931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999" b="1">
                <a:solidFill>
                  <a:schemeClr val="tx2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794" y="660982"/>
            <a:ext cx="10756774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A50BAA2E-CE38-8961-75F3-DE60C4F3BB05}"/>
              </a:ext>
            </a:extLst>
          </p:cNvPr>
          <p:cNvSpPr txBox="1">
            <a:spLocks/>
          </p:cNvSpPr>
          <p:nvPr userDrawn="1"/>
        </p:nvSpPr>
        <p:spPr>
          <a:xfrm>
            <a:off x="241871" y="6624183"/>
            <a:ext cx="1734686" cy="118031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AC5BF7D-2CCE-40BD-A62F-2E8977863C9F}" type="slidenum">
              <a:rPr lang="ca-ES" sz="900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/>
              <a:t>‹Nº›</a:t>
            </a:fld>
            <a:endParaRPr lang="ca-ES" sz="900" b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16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2 - Imatge 2/3 + tex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73001" y="1661161"/>
            <a:ext cx="3499730" cy="43332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Títol 1"/>
          <p:cNvSpPr>
            <a:spLocks noGrp="1"/>
          </p:cNvSpPr>
          <p:nvPr>
            <p:ph type="title" hasCustomPrompt="1"/>
          </p:nvPr>
        </p:nvSpPr>
        <p:spPr>
          <a:xfrm>
            <a:off x="698794" y="660982"/>
            <a:ext cx="10756774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878FD854-FFBD-3204-1B09-D9FFB7E96A4D}"/>
              </a:ext>
            </a:extLst>
          </p:cNvPr>
          <p:cNvSpPr txBox="1">
            <a:spLocks/>
          </p:cNvSpPr>
          <p:nvPr userDrawn="1"/>
        </p:nvSpPr>
        <p:spPr>
          <a:xfrm>
            <a:off x="241871" y="6624183"/>
            <a:ext cx="1734686" cy="118031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AC5BF7D-2CCE-40BD-A62F-2E8977863C9F}" type="slidenum">
              <a:rPr lang="ca-ES" sz="900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/>
              <a:t>‹Nº›</a:t>
            </a:fld>
            <a:endParaRPr lang="ca-ES" sz="900" b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27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3 - Text 1/3 + Imatg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209" y="1638301"/>
            <a:ext cx="3526608" cy="43560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Títol 1"/>
          <p:cNvSpPr>
            <a:spLocks noGrp="1"/>
          </p:cNvSpPr>
          <p:nvPr>
            <p:ph type="title" hasCustomPrompt="1"/>
          </p:nvPr>
        </p:nvSpPr>
        <p:spPr>
          <a:xfrm>
            <a:off x="698794" y="660982"/>
            <a:ext cx="10756774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6DB682AE-1FF5-601A-A843-70A123922A6E}"/>
              </a:ext>
            </a:extLst>
          </p:cNvPr>
          <p:cNvSpPr txBox="1">
            <a:spLocks/>
          </p:cNvSpPr>
          <p:nvPr userDrawn="1"/>
        </p:nvSpPr>
        <p:spPr>
          <a:xfrm>
            <a:off x="241871" y="6624183"/>
            <a:ext cx="1734686" cy="118031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AC5BF7D-2CCE-40BD-A62F-2E8977863C9F}" type="slidenum">
              <a:rPr lang="ca-ES" sz="900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/>
              <a:t>‹Nº›</a:t>
            </a:fld>
            <a:endParaRPr lang="ca-ES" sz="900" b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1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259;g29bb40c2923_0_275">
            <a:extLst>
              <a:ext uri="{FF2B5EF4-FFF2-40B4-BE49-F238E27FC236}">
                <a16:creationId xmlns:a16="http://schemas.microsoft.com/office/drawing/2014/main" id="{13D5B0A7-6997-7A60-372C-2B7063B01050}"/>
              </a:ext>
            </a:extLst>
          </p:cNvPr>
          <p:cNvSpPr/>
          <p:nvPr userDrawn="1"/>
        </p:nvSpPr>
        <p:spPr>
          <a:xfrm flipH="1">
            <a:off x="50" y="0"/>
            <a:ext cx="78519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pàgina</a:t>
            </a:r>
            <a:r>
              <a:rPr lang="es-ES" dirty="0"/>
              <a:t> 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42" name="Google Shape;260;g29bb40c2923_0_275">
            <a:extLst>
              <a:ext uri="{FF2B5EF4-FFF2-40B4-BE49-F238E27FC236}">
                <a16:creationId xmlns:a16="http://schemas.microsoft.com/office/drawing/2014/main" id="{1D5AE1A9-7866-9C23-E976-85B7FD058BF1}"/>
              </a:ext>
            </a:extLst>
          </p:cNvPr>
          <p:cNvSpPr/>
          <p:nvPr userDrawn="1"/>
        </p:nvSpPr>
        <p:spPr>
          <a:xfrm rot="5400000" flipH="1">
            <a:off x="5701713" y="379887"/>
            <a:ext cx="785400" cy="12188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8EFFFBF6-30D2-0243-3F2C-60765CAE2F06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/>
              <a:t>www.camfic.cat</a:t>
            </a:r>
            <a:endParaRPr lang="ca-ES" sz="160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2B0579D-3D86-0C91-3244-06A773910074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46917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pàgina</a:t>
            </a:r>
            <a:r>
              <a:rPr lang="es-ES" dirty="0"/>
              <a:t> 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40" name="Marcador de posición de imagen 39">
            <a:extLst>
              <a:ext uri="{FF2B5EF4-FFF2-40B4-BE49-F238E27FC236}">
                <a16:creationId xmlns:a16="http://schemas.microsoft.com/office/drawing/2014/main" id="{AB20C6EF-D302-7657-4730-B5138A2D87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41413" y="1219200"/>
            <a:ext cx="102870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s-ES" dirty="0" err="1"/>
              <a:t>Imatge</a:t>
            </a:r>
            <a:r>
              <a:rPr lang="es-ES" dirty="0"/>
              <a:t>:</a:t>
            </a:r>
            <a:endParaRPr lang="ca-ES" dirty="0"/>
          </a:p>
        </p:txBody>
      </p:sp>
      <p:sp>
        <p:nvSpPr>
          <p:cNvPr id="42" name="Google Shape;260;g29bb40c2923_0_275">
            <a:extLst>
              <a:ext uri="{FF2B5EF4-FFF2-40B4-BE49-F238E27FC236}">
                <a16:creationId xmlns:a16="http://schemas.microsoft.com/office/drawing/2014/main" id="{1D5AE1A9-7866-9C23-E976-85B7FD058BF1}"/>
              </a:ext>
            </a:extLst>
          </p:cNvPr>
          <p:cNvSpPr/>
          <p:nvPr userDrawn="1"/>
        </p:nvSpPr>
        <p:spPr>
          <a:xfrm rot="5400000" flipH="1">
            <a:off x="5701713" y="379887"/>
            <a:ext cx="785400" cy="12188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8EFFFBF6-30D2-0243-3F2C-60765CAE2F06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/>
              <a:t>www.camfic.cat</a:t>
            </a:r>
            <a:endParaRPr lang="ca-ES" sz="160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772E2BB-98FC-8FFF-C1C3-52EEF2285AD1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138532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e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259;g29bb40c2923_0_275">
            <a:extLst>
              <a:ext uri="{FF2B5EF4-FFF2-40B4-BE49-F238E27FC236}">
                <a16:creationId xmlns:a16="http://schemas.microsoft.com/office/drawing/2014/main" id="{13D5B0A7-6997-7A60-372C-2B7063B01050}"/>
              </a:ext>
            </a:extLst>
          </p:cNvPr>
          <p:cNvSpPr/>
          <p:nvPr userDrawn="1"/>
        </p:nvSpPr>
        <p:spPr>
          <a:xfrm flipH="1">
            <a:off x="50" y="0"/>
            <a:ext cx="78519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ÍNDEX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42" name="Google Shape;260;g29bb40c2923_0_275">
            <a:extLst>
              <a:ext uri="{FF2B5EF4-FFF2-40B4-BE49-F238E27FC236}">
                <a16:creationId xmlns:a16="http://schemas.microsoft.com/office/drawing/2014/main" id="{1D5AE1A9-7866-9C23-E976-85B7FD058BF1}"/>
              </a:ext>
            </a:extLst>
          </p:cNvPr>
          <p:cNvSpPr/>
          <p:nvPr userDrawn="1"/>
        </p:nvSpPr>
        <p:spPr>
          <a:xfrm rot="5400000" flipH="1">
            <a:off x="5701713" y="379887"/>
            <a:ext cx="785400" cy="12188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8EFFFBF6-30D2-0243-3F2C-60765CAE2F06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/>
              <a:t>www.camfic.cat</a:t>
            </a:r>
            <a:endParaRPr lang="ca-ES" sz="160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4D3A3C8-752E-FE51-8246-6C6ACCC0C9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7612" y="1447800"/>
            <a:ext cx="4648200" cy="3429000"/>
          </a:xfrm>
          <a:prstGeom prst="rect">
            <a:avLst/>
          </a:prstGeom>
        </p:spPr>
        <p:txBody>
          <a:bodyPr/>
          <a:lstStyle>
            <a:lvl1pPr marL="228531" indent="-228531">
              <a:buClr>
                <a:srgbClr val="7ABB3B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Segundo nivel</a:t>
            </a:r>
          </a:p>
          <a:p>
            <a:pPr lvl="0"/>
            <a:r>
              <a:rPr lang="es-ES" dirty="0"/>
              <a:t>Tercer nivel</a:t>
            </a:r>
          </a:p>
          <a:p>
            <a:pPr lvl="0"/>
            <a:r>
              <a:rPr lang="es-ES" dirty="0"/>
              <a:t>Cuarto nivel</a:t>
            </a:r>
          </a:p>
          <a:p>
            <a:pPr lvl="0"/>
            <a:r>
              <a:rPr lang="es-ES" dirty="0"/>
              <a:t>Quinto nivel</a:t>
            </a:r>
            <a:endParaRPr lang="ca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EA3CE5-E993-2D18-72D3-88CE7E93BAE8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62834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0" indent="0"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TÍTOL DE LA PÀGINA 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36" name="Marcador de texto 35">
            <a:extLst>
              <a:ext uri="{FF2B5EF4-FFF2-40B4-BE49-F238E27FC236}">
                <a16:creationId xmlns:a16="http://schemas.microsoft.com/office/drawing/2014/main" id="{DE88595A-4460-47B0-0D23-92FFD4222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4125" y="1829280"/>
            <a:ext cx="6221887" cy="685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ABB3B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38" name="Marcador de texto 37">
            <a:extLst>
              <a:ext uri="{FF2B5EF4-FFF2-40B4-BE49-F238E27FC236}">
                <a16:creationId xmlns:a16="http://schemas.microsoft.com/office/drawing/2014/main" id="{04938A06-5B05-9E5C-0291-8F01BFCD4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4600" y="2667000"/>
            <a:ext cx="6221413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do </a:t>
            </a:r>
            <a:r>
              <a:rPr lang="es-ES" dirty="0" err="1"/>
              <a:t>eiusmod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incididunt</a:t>
            </a:r>
            <a:r>
              <a:rPr lang="es-ES" dirty="0"/>
              <a:t> ut labore et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</a:t>
            </a:r>
            <a:r>
              <a:rPr lang="es-ES" dirty="0"/>
              <a:t>. Ut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exercitation</a:t>
            </a:r>
            <a:r>
              <a:rPr lang="es-ES" dirty="0"/>
              <a:t> </a:t>
            </a:r>
            <a:r>
              <a:rPr lang="es-ES" dirty="0" err="1"/>
              <a:t>ullamco</a:t>
            </a:r>
            <a:r>
              <a:rPr lang="es-ES" dirty="0"/>
              <a:t> </a:t>
            </a:r>
            <a:r>
              <a:rPr lang="es-ES" dirty="0" err="1"/>
              <a:t>laboris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</a:t>
            </a:r>
            <a:r>
              <a:rPr lang="es-ES" dirty="0"/>
              <a:t> </a:t>
            </a:r>
            <a:r>
              <a:rPr lang="es-ES" dirty="0" err="1"/>
              <a:t>irure</a:t>
            </a:r>
            <a:r>
              <a:rPr lang="es-ES" dirty="0"/>
              <a:t> dolor in </a:t>
            </a:r>
            <a:r>
              <a:rPr lang="es-ES" dirty="0" err="1"/>
              <a:t>reprehenderit</a:t>
            </a:r>
            <a:r>
              <a:rPr lang="es-ES" dirty="0"/>
              <a:t> in </a:t>
            </a:r>
            <a:r>
              <a:rPr lang="es-ES" dirty="0" err="1"/>
              <a:t>voluptate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cillum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pariatur</a:t>
            </a:r>
            <a:r>
              <a:rPr lang="es-ES" dirty="0"/>
              <a:t>. </a:t>
            </a:r>
            <a:r>
              <a:rPr lang="es-ES" dirty="0" err="1"/>
              <a:t>Excepteur</a:t>
            </a:r>
            <a:r>
              <a:rPr lang="es-ES" dirty="0"/>
              <a:t> </a:t>
            </a:r>
            <a:r>
              <a:rPr lang="es-ES" dirty="0" err="1"/>
              <a:t>sint</a:t>
            </a:r>
            <a:r>
              <a:rPr lang="es-ES" dirty="0"/>
              <a:t> </a:t>
            </a:r>
            <a:r>
              <a:rPr lang="es-ES" dirty="0" err="1"/>
              <a:t>occaecat</a:t>
            </a:r>
            <a:r>
              <a:rPr lang="es-ES" dirty="0"/>
              <a:t> </a:t>
            </a:r>
            <a:r>
              <a:rPr lang="es-ES" dirty="0" err="1"/>
              <a:t>cupidatat</a:t>
            </a:r>
            <a:r>
              <a:rPr lang="es-ES" dirty="0"/>
              <a:t> non </a:t>
            </a:r>
            <a:r>
              <a:rPr lang="es-ES" dirty="0" err="1"/>
              <a:t>proident</a:t>
            </a:r>
            <a:r>
              <a:rPr lang="es-ES" dirty="0"/>
              <a:t>, sunt in culpa qui </a:t>
            </a:r>
            <a:r>
              <a:rPr lang="es-ES" dirty="0" err="1"/>
              <a:t>officia</a:t>
            </a:r>
            <a:r>
              <a:rPr lang="es-ES" dirty="0"/>
              <a:t> </a:t>
            </a:r>
            <a:r>
              <a:rPr lang="es-ES" dirty="0" err="1"/>
              <a:t>deserunt</a:t>
            </a:r>
            <a:r>
              <a:rPr lang="es-ES" dirty="0"/>
              <a:t> </a:t>
            </a:r>
            <a:r>
              <a:rPr lang="es-ES" dirty="0" err="1"/>
              <a:t>mollit</a:t>
            </a:r>
            <a:r>
              <a:rPr lang="es-ES" dirty="0"/>
              <a:t> </a:t>
            </a:r>
            <a:r>
              <a:rPr lang="es-ES" dirty="0" err="1"/>
              <a:t>anim</a:t>
            </a:r>
            <a:r>
              <a:rPr lang="es-ES" dirty="0"/>
              <a:t> id </a:t>
            </a:r>
            <a:r>
              <a:rPr lang="es-ES" dirty="0" err="1"/>
              <a:t>est</a:t>
            </a:r>
            <a:r>
              <a:rPr lang="es-ES" dirty="0"/>
              <a:t> </a:t>
            </a:r>
            <a:r>
              <a:rPr lang="es-ES" dirty="0" err="1"/>
              <a:t>laborum</a:t>
            </a:r>
            <a:r>
              <a:rPr lang="es-ES" dirty="0"/>
              <a:t>.</a:t>
            </a:r>
            <a:endParaRPr lang="ca-ES" dirty="0"/>
          </a:p>
        </p:txBody>
      </p:sp>
      <p:sp>
        <p:nvSpPr>
          <p:cNvPr id="40" name="Marcador de posición de imagen 39">
            <a:extLst>
              <a:ext uri="{FF2B5EF4-FFF2-40B4-BE49-F238E27FC236}">
                <a16:creationId xmlns:a16="http://schemas.microsoft.com/office/drawing/2014/main" id="{AB20C6EF-D302-7657-4730-B5138A2D87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18413" y="1828800"/>
            <a:ext cx="3998912" cy="3886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s-ES" dirty="0" err="1"/>
              <a:t>Imatge</a:t>
            </a:r>
            <a:r>
              <a:rPr lang="es-ES" dirty="0"/>
              <a:t>:</a:t>
            </a:r>
            <a:endParaRPr lang="ca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6DF0A1-BB4F-0EB7-15BE-D5F5332B54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8011" y="770360"/>
            <a:ext cx="6298001" cy="372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Subtítol</a:t>
            </a:r>
            <a:r>
              <a:rPr lang="es-ES" dirty="0"/>
              <a:t> de la </a:t>
            </a:r>
            <a:r>
              <a:rPr lang="es-ES" dirty="0" err="1"/>
              <a:t>pàgina</a:t>
            </a: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DF34254-9AB4-14E7-628D-4AD8570F48A6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269210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0" indent="0"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TÍTOL DE LA PÀGINA 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2C25681-0C85-60CF-6EE6-B005ED6B5D86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112682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 Cap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F116501-7032-EEB5-0342-024B5124D47C}"/>
              </a:ext>
            </a:extLst>
          </p:cNvPr>
          <p:cNvSpPr/>
          <p:nvPr/>
        </p:nvSpPr>
        <p:spPr>
          <a:xfrm>
            <a:off x="-1588" y="9001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9" dirty="0"/>
          </a:p>
        </p:txBody>
      </p:sp>
      <p:sp>
        <p:nvSpPr>
          <p:cNvPr id="7" name="Google Shape;259;g29bb40c2923_0_275">
            <a:extLst>
              <a:ext uri="{FF2B5EF4-FFF2-40B4-BE49-F238E27FC236}">
                <a16:creationId xmlns:a16="http://schemas.microsoft.com/office/drawing/2014/main" id="{94FA1B92-D486-EE7D-F601-D284B098780A}"/>
              </a:ext>
            </a:extLst>
          </p:cNvPr>
          <p:cNvSpPr/>
          <p:nvPr/>
        </p:nvSpPr>
        <p:spPr>
          <a:xfrm flipH="1">
            <a:off x="50" y="0"/>
            <a:ext cx="785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60;g29bb40c2923_0_275">
            <a:extLst>
              <a:ext uri="{FF2B5EF4-FFF2-40B4-BE49-F238E27FC236}">
                <a16:creationId xmlns:a16="http://schemas.microsoft.com/office/drawing/2014/main" id="{21438F77-6225-EAAC-122B-6462F38DA99C}"/>
              </a:ext>
            </a:extLst>
          </p:cNvPr>
          <p:cNvSpPr/>
          <p:nvPr/>
        </p:nvSpPr>
        <p:spPr>
          <a:xfrm rot="5400000" flipH="1">
            <a:off x="6094310" y="772485"/>
            <a:ext cx="785400" cy="114036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265;g29bb40c2923_0_275">
            <a:extLst>
              <a:ext uri="{FF2B5EF4-FFF2-40B4-BE49-F238E27FC236}">
                <a16:creationId xmlns:a16="http://schemas.microsoft.com/office/drawing/2014/main" id="{BC276484-043A-D13A-AADD-6B4BB7DC452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78024" y="6430469"/>
            <a:ext cx="2640487" cy="18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67;g29bb40c2923_0_275">
            <a:extLst>
              <a:ext uri="{FF2B5EF4-FFF2-40B4-BE49-F238E27FC236}">
                <a16:creationId xmlns:a16="http://schemas.microsoft.com/office/drawing/2014/main" id="{4E9A15CC-1F80-CC6C-A87D-6CCBB994DDA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2324" y="6430469"/>
            <a:ext cx="2640487" cy="18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tge 19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8311E997-C118-E4C7-AB64-2DFDB719E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718" y="6284040"/>
            <a:ext cx="1255387" cy="380520"/>
          </a:xfrm>
          <a:prstGeom prst="rect">
            <a:avLst/>
          </a:prstGeom>
        </p:spPr>
      </p:pic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5D19E4AE-49C5-E332-B8A7-3E2922C5F9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AF02C388-7FBC-A844-65E0-DDB37B4B14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7174" y="2057400"/>
            <a:ext cx="3717924" cy="2438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s-ES" sz="3600" kern="1200" dirty="0" smtClean="0">
                <a:solidFill>
                  <a:srgbClr val="B7B7B7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TÍTOL DEL CAPÍTOL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0006B1A8-60EF-1E4B-223B-186C345969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5922" y="0"/>
            <a:ext cx="6846889" cy="6081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s-ES" sz="39988" b="0" i="0" u="none" strike="noStrike" kern="1200" cap="none" dirty="0" smtClean="0">
                <a:solidFill>
                  <a:srgbClr val="B7B7B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02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2395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B2EA0A1-5CA8-4A96-EBEA-B87DD97F1F18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9" dirty="0"/>
          </a:p>
        </p:txBody>
      </p:sp>
      <p:sp>
        <p:nvSpPr>
          <p:cNvPr id="8" name="Google Shape;273;g29d5ecdd936_0_0">
            <a:extLst>
              <a:ext uri="{FF2B5EF4-FFF2-40B4-BE49-F238E27FC236}">
                <a16:creationId xmlns:a16="http://schemas.microsoft.com/office/drawing/2014/main" id="{3AAABB3F-0A4D-2CBC-811C-AE7F0E56A19B}"/>
              </a:ext>
            </a:extLst>
          </p:cNvPr>
          <p:cNvSpPr/>
          <p:nvPr/>
        </p:nvSpPr>
        <p:spPr>
          <a:xfrm>
            <a:off x="0" y="0"/>
            <a:ext cx="12188875" cy="6075000"/>
          </a:xfrm>
          <a:prstGeom prst="rect">
            <a:avLst/>
          </a:prstGeom>
          <a:solidFill>
            <a:srgbClr val="84B037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rgbClr val="097688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9" name="Google Shape;274;g29d5ecdd936_0_0">
            <a:extLst>
              <a:ext uri="{FF2B5EF4-FFF2-40B4-BE49-F238E27FC236}">
                <a16:creationId xmlns:a16="http://schemas.microsoft.com/office/drawing/2014/main" id="{AAD98DB5-DA0F-8641-88C1-A05501F88514}"/>
              </a:ext>
            </a:extLst>
          </p:cNvPr>
          <p:cNvSpPr txBox="1"/>
          <p:nvPr/>
        </p:nvSpPr>
        <p:spPr>
          <a:xfrm>
            <a:off x="1189353" y="179800"/>
            <a:ext cx="3232558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1" name="Google Shape;276;g29d5ecdd936_0_0">
            <a:extLst>
              <a:ext uri="{FF2B5EF4-FFF2-40B4-BE49-F238E27FC236}">
                <a16:creationId xmlns:a16="http://schemas.microsoft.com/office/drawing/2014/main" id="{0161787C-6C0F-5838-8E87-FE5E878D8D3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78024" y="6430469"/>
            <a:ext cx="2640487" cy="18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78;g29d5ecdd936_0_0">
            <a:extLst>
              <a:ext uri="{FF2B5EF4-FFF2-40B4-BE49-F238E27FC236}">
                <a16:creationId xmlns:a16="http://schemas.microsoft.com/office/drawing/2014/main" id="{4F2CAF94-71D8-A90D-68FB-ED0E5D71954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2324" y="6430469"/>
            <a:ext cx="2640487" cy="18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61;g29bb40c2923_0_1762">
            <a:extLst>
              <a:ext uri="{FF2B5EF4-FFF2-40B4-BE49-F238E27FC236}">
                <a16:creationId xmlns:a16="http://schemas.microsoft.com/office/drawing/2014/main" id="{ED5AC11C-CA47-4324-9405-3A69D42B6E26}"/>
              </a:ext>
            </a:extLst>
          </p:cNvPr>
          <p:cNvSpPr txBox="1"/>
          <p:nvPr/>
        </p:nvSpPr>
        <p:spPr>
          <a:xfrm>
            <a:off x="2403774" y="2068350"/>
            <a:ext cx="8166573" cy="19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99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br>
              <a:rPr lang="es-ES" sz="1799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</a:b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tge 11" descr="Imatge 11">
            <a:extLst>
              <a:ext uri="{FF2B5EF4-FFF2-40B4-BE49-F238E27FC236}">
                <a16:creationId xmlns:a16="http://schemas.microsoft.com/office/drawing/2014/main" id="{DBE399E1-2DB7-F10E-65FE-FB4FB37177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4812" y="5105400"/>
            <a:ext cx="1495050" cy="43082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0FA0BA5-AC96-1474-C88E-C4F48371FA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8024" y="1927125"/>
            <a:ext cx="5867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063" indent="0">
              <a:buNone/>
              <a:defRPr/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126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59;g29bb40c2923_0_275">
            <a:extLst>
              <a:ext uri="{FF2B5EF4-FFF2-40B4-BE49-F238E27FC236}">
                <a16:creationId xmlns:a16="http://schemas.microsoft.com/office/drawing/2014/main" id="{4ABC2957-2E95-F1C4-AB69-015879D9C554}"/>
              </a:ext>
            </a:extLst>
          </p:cNvPr>
          <p:cNvSpPr/>
          <p:nvPr/>
        </p:nvSpPr>
        <p:spPr>
          <a:xfrm flipH="1">
            <a:off x="0" y="0"/>
            <a:ext cx="785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59;g29bb40c2923_0_275">
            <a:extLst>
              <a:ext uri="{FF2B5EF4-FFF2-40B4-BE49-F238E27FC236}">
                <a16:creationId xmlns:a16="http://schemas.microsoft.com/office/drawing/2014/main" id="{769B6140-A97C-7ADA-6B72-C1B3F1F85289}"/>
              </a:ext>
            </a:extLst>
          </p:cNvPr>
          <p:cNvSpPr/>
          <p:nvPr/>
        </p:nvSpPr>
        <p:spPr>
          <a:xfrm rot="5400000" flipH="1">
            <a:off x="5701713" y="370889"/>
            <a:ext cx="785400" cy="121888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180B901-9C21-FDC6-E34E-187815539E44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697C253-4AC2-4A24-A7E4-DFB270CDDC23}"/>
              </a:ext>
            </a:extLst>
          </p:cNvPr>
          <p:cNvSpPr/>
          <p:nvPr userDrawn="1"/>
        </p:nvSpPr>
        <p:spPr>
          <a:xfrm>
            <a:off x="2684664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2759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9" r:id="rId3"/>
    <p:sldLayoutId id="2147483688" r:id="rId4"/>
    <p:sldLayoutId id="2147483687" r:id="rId5"/>
    <p:sldLayoutId id="2147483686" r:id="rId6"/>
    <p:sldLayoutId id="2147483690" r:id="rId7"/>
    <p:sldLayoutId id="2147483683" r:id="rId8"/>
    <p:sldLayoutId id="2147483685" r:id="rId9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idor de text 2">
            <a:extLst>
              <a:ext uri="{FF2B5EF4-FFF2-40B4-BE49-F238E27FC236}">
                <a16:creationId xmlns:a16="http://schemas.microsoft.com/office/drawing/2014/main" id="{D287B4E0-F8A0-77AF-2352-ECD9169635B6}"/>
              </a:ext>
            </a:extLst>
          </p:cNvPr>
          <p:cNvSpPr txBox="1">
            <a:spLocks/>
          </p:cNvSpPr>
          <p:nvPr userDrawn="1"/>
        </p:nvSpPr>
        <p:spPr>
          <a:xfrm>
            <a:off x="241871" y="6624183"/>
            <a:ext cx="1734686" cy="118031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AC5BF7D-2CCE-40BD-A62F-2E8977863C9F}" type="slidenum">
              <a:rPr lang="ca-ES" sz="900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/>
              <a:t>‹Nº›</a:t>
            </a:fld>
            <a:endParaRPr lang="ca-ES" sz="900" b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n 1" descr="Texto&#10;&#10;El contenido generado por IA puede ser incorrecto.">
            <a:extLst>
              <a:ext uri="{FF2B5EF4-FFF2-40B4-BE49-F238E27FC236}">
                <a16:creationId xmlns:a16="http://schemas.microsoft.com/office/drawing/2014/main" id="{618CB14A-0501-33D3-CDC5-94EC7A36F8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504" y="6163875"/>
            <a:ext cx="3500013" cy="44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279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126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Tx/>
        <a:buNone/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Courier New" panose="02070309020205020404" pitchFamily="49" charset="0"/>
        <a:buChar char="o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0A9F385B-8A5C-550B-EF1E-061AC62ED4D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504" y="6163875"/>
            <a:ext cx="3500013" cy="44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2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sldNum="0" hd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279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126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Tx/>
        <a:buNone/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Courier New" panose="02070309020205020404" pitchFamily="49" charset="0"/>
        <a:buChar char="o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cid:image003.png@01DC440A.12104490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093/eurheartj/ehaf38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192E0-9982-246D-2AA9-5B7276444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1558" y="457199"/>
            <a:ext cx="7520254" cy="3488645"/>
          </a:xfrm>
        </p:spPr>
        <p:txBody>
          <a:bodyPr/>
          <a:lstStyle/>
          <a:p>
            <a:r>
              <a:rPr lang="ca-ES" b="0" dirty="0"/>
              <a:t>I Jornada catalana d’habilitats pràctiques en Risc Cardiovascular</a:t>
            </a:r>
            <a:br>
              <a:rPr lang="ca-ES" b="0" dirty="0"/>
            </a:br>
            <a:br>
              <a:rPr lang="ca-ES" b="0" dirty="0"/>
            </a:br>
            <a:r>
              <a:rPr lang="ca-ES" sz="4000" b="0" i="1" dirty="0"/>
              <a:t>Vacunes i risc cardiovascular</a:t>
            </a:r>
            <a:endParaRPr lang="ca-ES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CC0CA4-A72F-FB1C-B7C9-5D328E15A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4212" y="4351908"/>
            <a:ext cx="7507879" cy="677292"/>
          </a:xfrm>
        </p:spPr>
        <p:txBody>
          <a:bodyPr/>
          <a:lstStyle/>
          <a:p>
            <a:r>
              <a:rPr lang="ca-ES" dirty="0"/>
              <a:t>Nemesio Moreno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5AD69F-9286-C2E1-5F29-CFE09A34FA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5612" y="5257800"/>
            <a:ext cx="7507878" cy="685800"/>
          </a:xfrm>
        </p:spPr>
        <p:txBody>
          <a:bodyPr/>
          <a:lstStyle/>
          <a:p>
            <a:r>
              <a:rPr lang="ca-ES" dirty="0"/>
              <a:t>Grup de Vacunes, Immunitzacions i Profilaxis </a:t>
            </a:r>
            <a:r>
              <a:rPr lang="ca-ES" dirty="0" err="1"/>
              <a:t>CAMFiC</a:t>
            </a:r>
            <a:endParaRPr lang="ca-ES" dirty="0"/>
          </a:p>
        </p:txBody>
      </p:sp>
      <p:pic>
        <p:nvPicPr>
          <p:cNvPr id="21" name="Imatge 20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4140A265-6F8B-98A4-7AF0-AF3EDDA5D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2971800"/>
            <a:ext cx="2513944" cy="762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6FB153-8FA1-592D-93F7-4FC64677200E}"/>
              </a:ext>
            </a:extLst>
          </p:cNvPr>
          <p:cNvSpPr txBox="1"/>
          <p:nvPr/>
        </p:nvSpPr>
        <p:spPr>
          <a:xfrm>
            <a:off x="-458788" y="4431268"/>
            <a:ext cx="61102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r>
              <a:rPr lang="ca-E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Amb l’aval:                        </a:t>
            </a: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endParaRPr lang="ca-ES" sz="1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endParaRPr lang="ca-ES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endParaRPr lang="ca-ES" sz="1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endParaRPr lang="ca-ES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endParaRPr lang="ca-ES" sz="1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r>
              <a:rPr lang="ca-E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Col·labora: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Imatge 8" descr="Imatge que conté Font, símbol, disseny&#10;&#10;Pot ser que el contingut generat per IA no sigui correcte.">
            <a:extLst>
              <a:ext uri="{FF2B5EF4-FFF2-40B4-BE49-F238E27FC236}">
                <a16:creationId xmlns:a16="http://schemas.microsoft.com/office/drawing/2014/main" id="{1F45CD08-1A20-839E-DC0E-8BAB9F8A7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" y="4800600"/>
            <a:ext cx="864870" cy="45418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A2ECC1-D791-14B8-CA92-84BF7C101B7B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" y="5761724"/>
            <a:ext cx="100012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Logotipo&#10;&#10;El contenido generado por IA puede ser incorrecto.">
            <a:extLst>
              <a:ext uri="{FF2B5EF4-FFF2-40B4-BE49-F238E27FC236}">
                <a16:creationId xmlns:a16="http://schemas.microsoft.com/office/drawing/2014/main" id="{D338D2B0-0F17-9636-1634-549F8904A1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5867933"/>
            <a:ext cx="1074424" cy="45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3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4739C06-49A3-9F3F-FF19-66348B3FB2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Vacunes i risc cardiovascular</a:t>
            </a:r>
            <a:endParaRPr lang="ca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310B371-556C-CFF1-99FB-9BF33658B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10</a:t>
            </a:fld>
            <a:endParaRPr lang="ca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B4C7ABD-5CC1-C915-8682-297BDC9E626A}"/>
              </a:ext>
            </a:extLst>
          </p:cNvPr>
          <p:cNvSpPr txBox="1"/>
          <p:nvPr/>
        </p:nvSpPr>
        <p:spPr>
          <a:xfrm>
            <a:off x="1065212" y="5638800"/>
            <a:ext cx="88392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 err="1">
                <a:solidFill>
                  <a:srgbClr val="333333"/>
                </a:solidFill>
              </a:rPr>
              <a:t>Heidecker</a:t>
            </a:r>
            <a:r>
              <a:rPr lang="en-US" altLang="en-US" sz="900" i="1" dirty="0">
                <a:solidFill>
                  <a:srgbClr val="333333"/>
                </a:solidFill>
              </a:rPr>
              <a:t> B. et al. Vaccination as a new form of cardiovascular prevention: a European Society of Cardiology clinical consensus statement. European Heart Journal (2025) 00, 1–14</a:t>
            </a:r>
            <a:endParaRPr lang="en-US" altLang="en-US" sz="900" dirty="0">
              <a:solidFill>
                <a:srgbClr val="333333"/>
              </a:solidFill>
            </a:endParaRPr>
          </a:p>
        </p:txBody>
      </p:sp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0550F2F2-6B4F-4165-2240-D9436A79A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674808"/>
              </p:ext>
            </p:extLst>
          </p:nvPr>
        </p:nvGraphicFramePr>
        <p:xfrm>
          <a:off x="1141412" y="1495665"/>
          <a:ext cx="9220200" cy="2991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375784682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95712627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38879801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39232883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00683024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587201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noProof="0"/>
                        <a:t>Vacuna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Efectivitat vacuna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Estudi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Reducció </a:t>
                      </a:r>
                      <a:r>
                        <a:rPr lang="ca-ES" noProof="0" dirty="0" err="1"/>
                        <a:t>events</a:t>
                      </a:r>
                      <a:r>
                        <a:rPr lang="ca-ES" noProof="0" dirty="0"/>
                        <a:t> 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Variable resultat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/>
                        <a:t>Comentaris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183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noProof="0"/>
                        <a:t>Grip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30-60%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Observacional, metaanàlisi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15-45%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 err="1"/>
                        <a:t>Events</a:t>
                      </a:r>
                      <a:r>
                        <a:rPr lang="ca-ES" sz="1400" noProof="0" dirty="0"/>
                        <a:t> CV, mortalitat CV, mortalitat total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HR IC: 0,82 (0,81-0,84)</a:t>
                      </a:r>
                    </a:p>
                    <a:p>
                      <a:r>
                        <a:rPr lang="ca-ES" sz="1400" noProof="0" dirty="0"/>
                        <a:t>RR MACE: 0,75 (0,57-0,97)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2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Herpes zòster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&gt;90%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Cas-control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57%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Esdeveniments severs (</a:t>
                      </a:r>
                      <a:r>
                        <a:rPr lang="ca-ES" sz="1400" noProof="0" dirty="0" err="1"/>
                        <a:t>CV,altres</a:t>
                      </a:r>
                      <a:r>
                        <a:rPr lang="ca-ES" sz="1400" noProof="0" dirty="0"/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RR: 0,43 (0,37-0,50)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169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SARS-CoV-2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Variable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Metanàlisi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43%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COVID persistent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OR: 0,57 (0,43-0,76)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468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VPH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≈100% CIN2+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Transversal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≈50%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Malaltia CV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Vacuna, OR: 0,50 (0,07-3,51)</a:t>
                      </a:r>
                    </a:p>
                    <a:p>
                      <a:r>
                        <a:rPr lang="ca-ES" sz="1400" noProof="0" dirty="0"/>
                        <a:t>No vacuna, OR: 1,63 (1,18-2,25)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008193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7621B363-89F7-984B-5879-1914031AA9BA}"/>
              </a:ext>
            </a:extLst>
          </p:cNvPr>
          <p:cNvSpPr txBox="1"/>
          <p:nvPr/>
        </p:nvSpPr>
        <p:spPr>
          <a:xfrm>
            <a:off x="1065212" y="5370529"/>
            <a:ext cx="838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900" i="1" dirty="0" err="1"/>
              <a:t>Maniar</a:t>
            </a:r>
            <a:r>
              <a:rPr lang="es-ES" sz="900" i="1" dirty="0"/>
              <a:t> YM et al. </a:t>
            </a:r>
            <a:r>
              <a:rPr lang="en-US" sz="900" b="0" i="1" u="none" strike="noStrike" baseline="0" dirty="0">
                <a:latin typeface="MyriadPro-SemiboldSemiCn"/>
              </a:rPr>
              <a:t>Influenza Vaccination for Cardiovascular Prevention: Further Insights from the IAMI Trial and an Updated Meta‑analysis</a:t>
            </a:r>
            <a:endParaRPr lang="de-DE" sz="900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C7015D7-D5B4-1FFE-BC62-A3F557B602F8}"/>
              </a:ext>
            </a:extLst>
          </p:cNvPr>
          <p:cNvSpPr txBox="1"/>
          <p:nvPr/>
        </p:nvSpPr>
        <p:spPr>
          <a:xfrm>
            <a:off x="1065212" y="5134884"/>
            <a:ext cx="906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0" i="1" u="none" strike="noStrike" baseline="0" dirty="0">
                <a:solidFill>
                  <a:srgbClr val="000000"/>
                </a:solidFill>
                <a:latin typeface="Gill Sans Nova" panose="020B0602020104020203" pitchFamily="34" charset="0"/>
              </a:rPr>
              <a:t>Liang X et al. The </a:t>
            </a:r>
            <a:r>
              <a:rPr lang="de-DE" sz="900" b="0" i="1" u="none" strike="noStrike" baseline="0" dirty="0" err="1">
                <a:solidFill>
                  <a:srgbClr val="000000"/>
                </a:solidFill>
                <a:latin typeface="Gill Sans Nova" panose="020B0602020104020203" pitchFamily="34" charset="0"/>
              </a:rPr>
              <a:t>effects</a:t>
            </a:r>
            <a:r>
              <a:rPr lang="de-DE" sz="900" b="0" i="1" u="none" strike="noStrike" baseline="0" dirty="0">
                <a:solidFill>
                  <a:srgbClr val="000000"/>
                </a:solidFill>
                <a:latin typeface="Gill Sans Nova" panose="020B0602020104020203" pitchFamily="34" charset="0"/>
              </a:rPr>
              <a:t> </a:t>
            </a:r>
            <a:r>
              <a:rPr lang="de-DE" sz="900" b="0" i="1" u="none" strike="noStrike" baseline="0" dirty="0" err="1">
                <a:solidFill>
                  <a:srgbClr val="000000"/>
                </a:solidFill>
                <a:latin typeface="Gill Sans Nova" panose="020B0602020104020203" pitchFamily="34" charset="0"/>
              </a:rPr>
              <a:t>of</a:t>
            </a:r>
            <a:r>
              <a:rPr lang="de-DE" sz="900" b="0" i="1" u="none" strike="noStrike" baseline="0" dirty="0">
                <a:solidFill>
                  <a:srgbClr val="000000"/>
                </a:solidFill>
                <a:latin typeface="Gill Sans Nova" panose="020B0602020104020203" pitchFamily="34" charset="0"/>
              </a:rPr>
              <a:t> human </a:t>
            </a:r>
            <a:r>
              <a:rPr lang="de-DE" sz="900" b="0" i="1" u="none" strike="noStrike" baseline="0" dirty="0" err="1">
                <a:solidFill>
                  <a:srgbClr val="000000"/>
                </a:solidFill>
                <a:latin typeface="Gill Sans Nova" panose="020B0602020104020203" pitchFamily="34" charset="0"/>
              </a:rPr>
              <a:t>papillomavirus</a:t>
            </a:r>
            <a:r>
              <a:rPr lang="de-DE" sz="900" b="0" i="1" u="none" strike="noStrike" baseline="0" dirty="0">
                <a:solidFill>
                  <a:srgbClr val="000000"/>
                </a:solidFill>
                <a:latin typeface="Gill Sans Nova" panose="020B0602020104020203" pitchFamily="34" charset="0"/>
              </a:rPr>
              <a:t> </a:t>
            </a:r>
            <a:r>
              <a:rPr lang="de-DE" sz="900" b="0" i="1" u="none" strike="noStrike" baseline="0" dirty="0" err="1">
                <a:solidFill>
                  <a:srgbClr val="000000"/>
                </a:solidFill>
                <a:latin typeface="Gill Sans Nova" panose="020B0602020104020203" pitchFamily="34" charset="0"/>
              </a:rPr>
              <a:t>infection</a:t>
            </a:r>
            <a:r>
              <a:rPr lang="de-DE" sz="900" b="0" i="1" u="none" strike="noStrike" baseline="0" dirty="0">
                <a:solidFill>
                  <a:srgbClr val="000000"/>
                </a:solidFill>
                <a:latin typeface="Gill Sans Nova" panose="020B0602020104020203" pitchFamily="34" charset="0"/>
              </a:rPr>
              <a:t> and </a:t>
            </a:r>
            <a:r>
              <a:rPr lang="de-DE" sz="900" b="0" i="1" u="none" strike="noStrike" baseline="0" dirty="0" err="1">
                <a:solidFill>
                  <a:srgbClr val="000000"/>
                </a:solidFill>
                <a:latin typeface="Gill Sans Nova" panose="020B0602020104020203" pitchFamily="34" charset="0"/>
              </a:rPr>
              <a:t>vaccination</a:t>
            </a:r>
            <a:r>
              <a:rPr lang="de-DE" sz="900" b="0" i="1" u="none" strike="noStrike" baseline="0" dirty="0">
                <a:solidFill>
                  <a:srgbClr val="000000"/>
                </a:solidFill>
                <a:latin typeface="Gill Sans Nova" panose="020B0602020104020203" pitchFamily="34" charset="0"/>
              </a:rPr>
              <a:t> on </a:t>
            </a:r>
            <a:r>
              <a:rPr lang="de-DE" sz="900" b="0" i="1" u="none" strike="noStrike" baseline="0" dirty="0" err="1">
                <a:solidFill>
                  <a:srgbClr val="000000"/>
                </a:solidFill>
                <a:latin typeface="Gill Sans Nova" panose="020B0602020104020203" pitchFamily="34" charset="0"/>
              </a:rPr>
              <a:t>cardiovascular</a:t>
            </a:r>
            <a:r>
              <a:rPr lang="de-DE" sz="900" b="0" i="1" u="none" strike="noStrike" baseline="0" dirty="0">
                <a:solidFill>
                  <a:srgbClr val="000000"/>
                </a:solidFill>
                <a:latin typeface="Gill Sans Nova" panose="020B0602020104020203" pitchFamily="34" charset="0"/>
              </a:rPr>
              <a:t> </a:t>
            </a:r>
            <a:r>
              <a:rPr lang="de-DE" sz="900" b="0" i="1" u="none" strike="noStrike" baseline="0" dirty="0" err="1">
                <a:solidFill>
                  <a:srgbClr val="000000"/>
                </a:solidFill>
                <a:latin typeface="Gill Sans Nova" panose="020B0602020104020203" pitchFamily="34" charset="0"/>
              </a:rPr>
              <a:t>diseases</a:t>
            </a:r>
            <a:r>
              <a:rPr lang="de-DE" sz="900" b="0" i="1" u="none" strike="noStrike" baseline="0" dirty="0">
                <a:solidFill>
                  <a:srgbClr val="000000"/>
                </a:solidFill>
                <a:latin typeface="Gill Sans Nova" panose="020B0602020104020203" pitchFamily="34" charset="0"/>
              </a:rPr>
              <a:t>, NHANES 2003–2016. Am J </a:t>
            </a:r>
            <a:r>
              <a:rPr lang="de-DE" sz="900" b="0" i="1" u="none" strike="noStrike" baseline="0" dirty="0" err="1">
                <a:solidFill>
                  <a:srgbClr val="000000"/>
                </a:solidFill>
                <a:latin typeface="Gill Sans Nova" panose="020B0602020104020203" pitchFamily="34" charset="0"/>
              </a:rPr>
              <a:t>Med</a:t>
            </a:r>
            <a:r>
              <a:rPr lang="de-DE" sz="900" b="0" i="1" u="none" strike="noStrike" baseline="0" dirty="0">
                <a:solidFill>
                  <a:srgbClr val="000000"/>
                </a:solidFill>
                <a:latin typeface="Gill Sans Nova" panose="020B0602020104020203" pitchFamily="34" charset="0"/>
              </a:rPr>
              <a:t> 2023;</a:t>
            </a:r>
            <a:r>
              <a:rPr lang="de-DE" sz="900" b="1" i="1" u="none" strike="noStrike" baseline="0" dirty="0">
                <a:solidFill>
                  <a:srgbClr val="000000"/>
                </a:solidFill>
                <a:latin typeface="Gill Sans Nova" panose="020B0602020104020203" pitchFamily="34" charset="0"/>
              </a:rPr>
              <a:t>136</a:t>
            </a:r>
            <a:r>
              <a:rPr lang="de-DE" sz="900" b="0" i="1" u="none" strike="noStrike" baseline="0" dirty="0">
                <a:solidFill>
                  <a:srgbClr val="000000"/>
                </a:solidFill>
                <a:latin typeface="Gill Sans Nova" panose="020B0602020104020203" pitchFamily="34" charset="0"/>
              </a:rPr>
              <a:t>: 294–301.</a:t>
            </a:r>
            <a:endParaRPr lang="de-DE" sz="900" i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F601C11-A43F-4909-4460-A11061FA2ED4}"/>
              </a:ext>
            </a:extLst>
          </p:cNvPr>
          <p:cNvSpPr txBox="1"/>
          <p:nvPr/>
        </p:nvSpPr>
        <p:spPr>
          <a:xfrm>
            <a:off x="1059613" y="4885960"/>
            <a:ext cx="960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i="1" dirty="0" err="1"/>
              <a:t>Tsampasian</a:t>
            </a:r>
            <a:r>
              <a:rPr lang="es-ES" sz="900" i="1" dirty="0"/>
              <a:t> V et al. </a:t>
            </a:r>
            <a:r>
              <a:rPr lang="en-US" sz="900" i="1" dirty="0"/>
              <a:t>Risk Factors Associated With Post-COVID-19 Condition: A Systematic Review and Meta-analysis. JAMA Intern Med. 2023;183(6):566-80</a:t>
            </a:r>
            <a:endParaRPr lang="de-DE" sz="900" i="1" dirty="0"/>
          </a:p>
        </p:txBody>
      </p:sp>
    </p:spTree>
    <p:extLst>
      <p:ext uri="{BB962C8B-B14F-4D97-AF65-F5344CB8AC3E}">
        <p14:creationId xmlns:p14="http://schemas.microsoft.com/office/powerpoint/2010/main" val="250956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5E6E2D9-BD0E-F79C-E382-867893B63A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Vacuna grip i risc cardiovascular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984AFB9-EF1B-2F71-4153-2A78BF245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11</a:t>
            </a:fld>
            <a:endParaRPr lang="ca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F2D036-96B1-CA00-6E0E-A3A368714295}"/>
              </a:ext>
            </a:extLst>
          </p:cNvPr>
          <p:cNvSpPr txBox="1"/>
          <p:nvPr/>
        </p:nvSpPr>
        <p:spPr>
          <a:xfrm>
            <a:off x="989012" y="5562600"/>
            <a:ext cx="541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Fröbert</a:t>
            </a:r>
            <a:r>
              <a:rPr lang="de-DE" sz="1200" dirty="0"/>
              <a:t> O et al. </a:t>
            </a:r>
            <a:r>
              <a:rPr lang="de-DE" sz="1200" dirty="0" err="1"/>
              <a:t>Circulation</a:t>
            </a:r>
            <a:r>
              <a:rPr lang="de-DE" sz="1200" dirty="0"/>
              <a:t>. 2021;144:1476–1484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1ABB452-BC9D-AA35-CC75-D82F405AA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615" y="1524000"/>
            <a:ext cx="4774710" cy="315253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507F9B4-7BCA-2FBE-1BCF-CC2770C1A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738" y="1417141"/>
            <a:ext cx="5029200" cy="336625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6DE0FCD-E795-A1F3-40AC-4BEF924DF70A}"/>
              </a:ext>
            </a:extLst>
          </p:cNvPr>
          <p:cNvSpPr txBox="1"/>
          <p:nvPr/>
        </p:nvSpPr>
        <p:spPr>
          <a:xfrm>
            <a:off x="6704012" y="1417141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044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8A357EE-BC3A-DEB3-7D86-9CA949E20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b="1" dirty="0"/>
              <a:t>Índex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899DC78-6694-81CE-E3E3-B0C93AA36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12</a:t>
            </a:fld>
            <a:endParaRPr lang="ca-ES" dirty="0"/>
          </a:p>
        </p:txBody>
      </p:sp>
      <p:sp>
        <p:nvSpPr>
          <p:cNvPr id="4" name="Rectangle 28" title="Fons gris">
            <a:extLst>
              <a:ext uri="{FF2B5EF4-FFF2-40B4-BE49-F238E27FC236}">
                <a16:creationId xmlns:a16="http://schemas.microsoft.com/office/drawing/2014/main" id="{FA898366-1978-F3B3-EE84-07FC5C259603}"/>
              </a:ext>
            </a:extLst>
          </p:cNvPr>
          <p:cNvSpPr/>
          <p:nvPr/>
        </p:nvSpPr>
        <p:spPr>
          <a:xfrm>
            <a:off x="8445781" y="1283089"/>
            <a:ext cx="3408445" cy="3487659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ca-ES" sz="1799">
              <a:solidFill>
                <a:srgbClr val="FFABAB"/>
              </a:solidFill>
              <a:latin typeface="Arial" panose="020B0604020202020204"/>
            </a:endParaRPr>
          </a:p>
        </p:txBody>
      </p:sp>
      <p:sp>
        <p:nvSpPr>
          <p:cNvPr id="5" name="Rectangle 29" title="Fons gris">
            <a:extLst>
              <a:ext uri="{FF2B5EF4-FFF2-40B4-BE49-F238E27FC236}">
                <a16:creationId xmlns:a16="http://schemas.microsoft.com/office/drawing/2014/main" id="{4F031BAF-37EF-F011-C585-B3E5533E9919}"/>
              </a:ext>
            </a:extLst>
          </p:cNvPr>
          <p:cNvSpPr/>
          <p:nvPr/>
        </p:nvSpPr>
        <p:spPr>
          <a:xfrm>
            <a:off x="4755497" y="1283089"/>
            <a:ext cx="3408445" cy="3487659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ca-ES" sz="1799">
              <a:solidFill>
                <a:srgbClr val="FFABAB"/>
              </a:solidFill>
              <a:latin typeface="Arial" panose="020B0604020202020204"/>
            </a:endParaRPr>
          </a:p>
        </p:txBody>
      </p:sp>
      <p:sp>
        <p:nvSpPr>
          <p:cNvPr id="6" name="Rectangle 25" title="Fons gris">
            <a:extLst>
              <a:ext uri="{FF2B5EF4-FFF2-40B4-BE49-F238E27FC236}">
                <a16:creationId xmlns:a16="http://schemas.microsoft.com/office/drawing/2014/main" id="{3C788CBE-9090-A535-4500-1017F10146A9}"/>
              </a:ext>
            </a:extLst>
          </p:cNvPr>
          <p:cNvSpPr/>
          <p:nvPr/>
        </p:nvSpPr>
        <p:spPr>
          <a:xfrm>
            <a:off x="1065212" y="1283088"/>
            <a:ext cx="3408445" cy="3517512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ca-ES" sz="1799">
              <a:solidFill>
                <a:srgbClr val="FFABAB"/>
              </a:solidFill>
              <a:latin typeface="Arial" panose="020B0604020202020204"/>
            </a:endParaRPr>
          </a:p>
        </p:txBody>
      </p:sp>
      <p:sp>
        <p:nvSpPr>
          <p:cNvPr id="8" name="Contenidor de text 35">
            <a:extLst>
              <a:ext uri="{FF2B5EF4-FFF2-40B4-BE49-F238E27FC236}">
                <a16:creationId xmlns:a16="http://schemas.microsoft.com/office/drawing/2014/main" id="{7B812538-FA17-504F-9D43-C27941094AD2}"/>
              </a:ext>
            </a:extLst>
          </p:cNvPr>
          <p:cNvSpPr txBox="1">
            <a:spLocks/>
          </p:cNvSpPr>
          <p:nvPr/>
        </p:nvSpPr>
        <p:spPr>
          <a:xfrm>
            <a:off x="4983254" y="1980200"/>
            <a:ext cx="2969914" cy="540765"/>
          </a:xfrm>
          <a:prstGeom prst="rect">
            <a:avLst/>
          </a:prstGeom>
        </p:spPr>
        <p:txBody>
          <a:bodyPr/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dirty="0"/>
              <a:t>Vacunes i risc cardiovascular</a:t>
            </a:r>
          </a:p>
        </p:txBody>
      </p:sp>
      <p:sp>
        <p:nvSpPr>
          <p:cNvPr id="10" name="Contenidor de text 37">
            <a:extLst>
              <a:ext uri="{FF2B5EF4-FFF2-40B4-BE49-F238E27FC236}">
                <a16:creationId xmlns:a16="http://schemas.microsoft.com/office/drawing/2014/main" id="{06F20349-5F37-B2C0-EEBD-B1D1179FE83D}"/>
              </a:ext>
            </a:extLst>
          </p:cNvPr>
          <p:cNvSpPr txBox="1">
            <a:spLocks/>
          </p:cNvSpPr>
          <p:nvPr/>
        </p:nvSpPr>
        <p:spPr>
          <a:xfrm>
            <a:off x="1293162" y="1980200"/>
            <a:ext cx="2969914" cy="540765"/>
          </a:xfrm>
          <a:prstGeom prst="rect">
            <a:avLst/>
          </a:prstGeom>
        </p:spPr>
        <p:txBody>
          <a:bodyPr/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dirty="0"/>
              <a:t>Infeccions víriques i bacterianes i risc cardiovascular</a:t>
            </a:r>
          </a:p>
        </p:txBody>
      </p:sp>
      <p:sp>
        <p:nvSpPr>
          <p:cNvPr id="12" name="Contenidor de text 39">
            <a:extLst>
              <a:ext uri="{FF2B5EF4-FFF2-40B4-BE49-F238E27FC236}">
                <a16:creationId xmlns:a16="http://schemas.microsoft.com/office/drawing/2014/main" id="{CED7F512-8727-802C-B0BE-6733B849DE53}"/>
              </a:ext>
            </a:extLst>
          </p:cNvPr>
          <p:cNvSpPr txBox="1">
            <a:spLocks/>
          </p:cNvSpPr>
          <p:nvPr/>
        </p:nvSpPr>
        <p:spPr>
          <a:xfrm>
            <a:off x="8680779" y="1980200"/>
            <a:ext cx="2969914" cy="540765"/>
          </a:xfrm>
          <a:prstGeom prst="rect">
            <a:avLst/>
          </a:prstGeom>
        </p:spPr>
        <p:txBody>
          <a:bodyPr/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dirty="0"/>
              <a:t>Conclusions</a:t>
            </a:r>
          </a:p>
        </p:txBody>
      </p:sp>
      <p:sp>
        <p:nvSpPr>
          <p:cNvPr id="13" name="Oval 40" title="Número">
            <a:extLst>
              <a:ext uri="{FF2B5EF4-FFF2-40B4-BE49-F238E27FC236}">
                <a16:creationId xmlns:a16="http://schemas.microsoft.com/office/drawing/2014/main" id="{9A1F94B9-57AA-7012-9097-F6A7033C9CEE}"/>
              </a:ext>
            </a:extLst>
          </p:cNvPr>
          <p:cNvSpPr/>
          <p:nvPr/>
        </p:nvSpPr>
        <p:spPr>
          <a:xfrm>
            <a:off x="2309058" y="873453"/>
            <a:ext cx="877612" cy="8776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ca-ES" sz="1799">
              <a:solidFill>
                <a:srgbClr val="35A02D"/>
              </a:solidFill>
              <a:latin typeface="Arial" panose="020B0604020202020204"/>
            </a:endParaRPr>
          </a:p>
        </p:txBody>
      </p:sp>
      <p:sp>
        <p:nvSpPr>
          <p:cNvPr id="14" name="Oval 41" title="Número">
            <a:extLst>
              <a:ext uri="{FF2B5EF4-FFF2-40B4-BE49-F238E27FC236}">
                <a16:creationId xmlns:a16="http://schemas.microsoft.com/office/drawing/2014/main" id="{24B84410-5150-C0AB-7424-73F263186CE4}"/>
              </a:ext>
            </a:extLst>
          </p:cNvPr>
          <p:cNvSpPr/>
          <p:nvPr/>
        </p:nvSpPr>
        <p:spPr>
          <a:xfrm>
            <a:off x="9728106" y="873453"/>
            <a:ext cx="877612" cy="877612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ca-ES" sz="1799">
              <a:solidFill>
                <a:srgbClr val="CD3333"/>
              </a:solidFill>
              <a:latin typeface="Arial" panose="020B0604020202020204"/>
            </a:endParaRPr>
          </a:p>
        </p:txBody>
      </p:sp>
      <p:sp>
        <p:nvSpPr>
          <p:cNvPr id="15" name="Oval 42" title="Número">
            <a:extLst>
              <a:ext uri="{FF2B5EF4-FFF2-40B4-BE49-F238E27FC236}">
                <a16:creationId xmlns:a16="http://schemas.microsoft.com/office/drawing/2014/main" id="{65B7315B-EE36-D836-0ADC-8854AB3F0F5D}"/>
              </a:ext>
            </a:extLst>
          </p:cNvPr>
          <p:cNvSpPr/>
          <p:nvPr/>
        </p:nvSpPr>
        <p:spPr>
          <a:xfrm>
            <a:off x="6029406" y="873453"/>
            <a:ext cx="877612" cy="8776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ca-ES" sz="1799">
              <a:solidFill>
                <a:srgbClr val="35A02D"/>
              </a:solidFill>
              <a:latin typeface="Arial" panose="020B0604020202020204"/>
            </a:endParaRPr>
          </a:p>
        </p:txBody>
      </p:sp>
      <p:sp>
        <p:nvSpPr>
          <p:cNvPr id="16" name="QuadreDeText 43">
            <a:extLst>
              <a:ext uri="{FF2B5EF4-FFF2-40B4-BE49-F238E27FC236}">
                <a16:creationId xmlns:a16="http://schemas.microsoft.com/office/drawing/2014/main" id="{3F9CD065-EA0D-015D-0148-A7DAA99FA6A6}"/>
              </a:ext>
            </a:extLst>
          </p:cNvPr>
          <p:cNvSpPr txBox="1"/>
          <p:nvPr/>
        </p:nvSpPr>
        <p:spPr>
          <a:xfrm>
            <a:off x="2304826" y="1050716"/>
            <a:ext cx="886076" cy="523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126"/>
            <a:r>
              <a:rPr lang="ca-ES" sz="2799">
                <a:solidFill>
                  <a:srgbClr val="DD802B"/>
                </a:solidFill>
                <a:latin typeface="Arial" panose="020B0604020202020204"/>
              </a:rPr>
              <a:t>1</a:t>
            </a:r>
          </a:p>
        </p:txBody>
      </p:sp>
      <p:sp>
        <p:nvSpPr>
          <p:cNvPr id="17" name="QuadreDeText 44">
            <a:extLst>
              <a:ext uri="{FF2B5EF4-FFF2-40B4-BE49-F238E27FC236}">
                <a16:creationId xmlns:a16="http://schemas.microsoft.com/office/drawing/2014/main" id="{CB580220-93E8-9FBC-F5E9-B20434FF0D39}"/>
              </a:ext>
            </a:extLst>
          </p:cNvPr>
          <p:cNvSpPr txBox="1"/>
          <p:nvPr/>
        </p:nvSpPr>
        <p:spPr>
          <a:xfrm>
            <a:off x="6020940" y="1050716"/>
            <a:ext cx="895027" cy="523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126"/>
            <a:r>
              <a:rPr lang="ca-ES" sz="2799">
                <a:solidFill>
                  <a:srgbClr val="DD802B"/>
                </a:solidFill>
                <a:latin typeface="Arial" panose="020B0604020202020204"/>
              </a:rPr>
              <a:t>2</a:t>
            </a:r>
          </a:p>
        </p:txBody>
      </p:sp>
      <p:sp>
        <p:nvSpPr>
          <p:cNvPr id="18" name="QuadreDeText 45">
            <a:extLst>
              <a:ext uri="{FF2B5EF4-FFF2-40B4-BE49-F238E27FC236}">
                <a16:creationId xmlns:a16="http://schemas.microsoft.com/office/drawing/2014/main" id="{709C55D5-79FB-C7CD-7DB2-97AF146EB046}"/>
              </a:ext>
            </a:extLst>
          </p:cNvPr>
          <p:cNvSpPr txBox="1">
            <a:spLocks/>
          </p:cNvSpPr>
          <p:nvPr/>
        </p:nvSpPr>
        <p:spPr>
          <a:xfrm>
            <a:off x="9732218" y="1050716"/>
            <a:ext cx="873500" cy="523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126"/>
            <a:r>
              <a:rPr lang="ca-ES" sz="2799">
                <a:solidFill>
                  <a:srgbClr val="FFFFFF"/>
                </a:solidFill>
                <a:latin typeface="Arial" panose="020B0604020202020204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82761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4739C06-49A3-9F3F-FF19-66348B3FB2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Infeccions, vacunes i risc cardiovascular</a:t>
            </a:r>
            <a:endParaRPr lang="ca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310B371-556C-CFF1-99FB-9BF33658B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13</a:t>
            </a:fld>
            <a:endParaRPr lang="ca-ES" dirty="0"/>
          </a:p>
        </p:txBody>
      </p:sp>
      <p:pic>
        <p:nvPicPr>
          <p:cNvPr id="4" name="New picture">
            <a:extLst>
              <a:ext uri="{FF2B5EF4-FFF2-40B4-BE49-F238E27FC236}">
                <a16:creationId xmlns:a16="http://schemas.microsoft.com/office/drawing/2014/main" id="{BAA09624-CFC1-C03C-AF00-639FDC4AD57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41612" y="829187"/>
            <a:ext cx="6400800" cy="465358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B4C7ABD-5CC1-C915-8682-297BDC9E626A}"/>
              </a:ext>
            </a:extLst>
          </p:cNvPr>
          <p:cNvSpPr txBox="1"/>
          <p:nvPr/>
        </p:nvSpPr>
        <p:spPr>
          <a:xfrm>
            <a:off x="912812" y="5674026"/>
            <a:ext cx="615063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 err="1">
                <a:solidFill>
                  <a:srgbClr val="333333"/>
                </a:solidFill>
              </a:rPr>
              <a:t>Eur</a:t>
            </a:r>
            <a:r>
              <a:rPr lang="en-US" altLang="en-US" sz="900" i="1" dirty="0">
                <a:solidFill>
                  <a:srgbClr val="333333"/>
                </a:solidFill>
              </a:rPr>
              <a:t> Heart J</a:t>
            </a:r>
            <a:r>
              <a:rPr lang="en-US" altLang="en-US" sz="900" dirty="0">
                <a:solidFill>
                  <a:srgbClr val="333333"/>
                </a:solidFill>
              </a:rPr>
              <a:t>, Volume 46, Issue 36, 21 September 2025, Pages 3518–3531, </a:t>
            </a:r>
            <a:r>
              <a:rPr lang="en-US" altLang="en-US" sz="900" dirty="0">
                <a:solidFill>
                  <a:srgbClr val="333333"/>
                </a:solidFill>
                <a:hlinkClick r:id="rId4"/>
              </a:rPr>
              <a:t>https://doi.org/10.1093/eurheartj/ehaf384</a:t>
            </a:r>
            <a:endParaRPr lang="en-US" altLang="en-US" sz="9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60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5E6E2D9-BD0E-F79C-E382-867893B63A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Conclusions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984AFB9-EF1B-2F71-4153-2A78BF245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14</a:t>
            </a:fld>
            <a:endParaRPr lang="ca-ES" dirty="0"/>
          </a:p>
        </p:txBody>
      </p:sp>
      <p:cxnSp>
        <p:nvCxnSpPr>
          <p:cNvPr id="5" name="Connector recte 50" title="Connector">
            <a:extLst>
              <a:ext uri="{FF2B5EF4-FFF2-40B4-BE49-F238E27FC236}">
                <a16:creationId xmlns:a16="http://schemas.microsoft.com/office/drawing/2014/main" id="{5412FBD1-589C-7B67-0902-98058F3A40D9}"/>
              </a:ext>
            </a:extLst>
          </p:cNvPr>
          <p:cNvCxnSpPr/>
          <p:nvPr/>
        </p:nvCxnSpPr>
        <p:spPr>
          <a:xfrm>
            <a:off x="2285935" y="1466090"/>
            <a:ext cx="0" cy="427826"/>
          </a:xfrm>
          <a:prstGeom prst="line">
            <a:avLst/>
          </a:prstGeom>
          <a:ln w="6350">
            <a:solidFill>
              <a:srgbClr val="66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idor de text 6">
            <a:extLst>
              <a:ext uri="{FF2B5EF4-FFF2-40B4-BE49-F238E27FC236}">
                <a16:creationId xmlns:a16="http://schemas.microsoft.com/office/drawing/2014/main" id="{A44952A0-C751-39C3-C03A-68980B25CDF7}"/>
              </a:ext>
            </a:extLst>
          </p:cNvPr>
          <p:cNvSpPr txBox="1">
            <a:spLocks/>
          </p:cNvSpPr>
          <p:nvPr/>
        </p:nvSpPr>
        <p:spPr>
          <a:xfrm>
            <a:off x="1599287" y="1508402"/>
            <a:ext cx="559670" cy="34320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126"/>
            <a:r>
              <a:rPr lang="ca-ES" sz="2999">
                <a:solidFill>
                  <a:srgbClr val="DD802B"/>
                </a:solidFill>
                <a:latin typeface="Arial" panose="020B0604020202020204"/>
              </a:rPr>
              <a:t>1</a:t>
            </a:r>
          </a:p>
        </p:txBody>
      </p:sp>
      <p:sp>
        <p:nvSpPr>
          <p:cNvPr id="7" name="Títol 5">
            <a:extLst>
              <a:ext uri="{FF2B5EF4-FFF2-40B4-BE49-F238E27FC236}">
                <a16:creationId xmlns:a16="http://schemas.microsoft.com/office/drawing/2014/main" id="{833D56AB-155A-3091-39EA-24ED28B9FBCF}"/>
              </a:ext>
            </a:extLst>
          </p:cNvPr>
          <p:cNvSpPr txBox="1">
            <a:spLocks/>
          </p:cNvSpPr>
          <p:nvPr/>
        </p:nvSpPr>
        <p:spPr>
          <a:xfrm>
            <a:off x="2458298" y="1575641"/>
            <a:ext cx="4638211" cy="286462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26"/>
            <a:r>
              <a:rPr lang="ca-ES" sz="1999" b="0" dirty="0">
                <a:solidFill>
                  <a:srgbClr val="000000"/>
                </a:solidFill>
                <a:latin typeface="Arial" panose="020B0604020202020204"/>
              </a:rPr>
              <a:t>Mortalitat CV molt variable arreu del món</a:t>
            </a:r>
          </a:p>
        </p:txBody>
      </p:sp>
      <p:cxnSp>
        <p:nvCxnSpPr>
          <p:cNvPr id="8" name="Connector recte 55" title="Connector">
            <a:extLst>
              <a:ext uri="{FF2B5EF4-FFF2-40B4-BE49-F238E27FC236}">
                <a16:creationId xmlns:a16="http://schemas.microsoft.com/office/drawing/2014/main" id="{208343D3-E59A-BAF9-9CEA-8855F54193BB}"/>
              </a:ext>
            </a:extLst>
          </p:cNvPr>
          <p:cNvCxnSpPr/>
          <p:nvPr/>
        </p:nvCxnSpPr>
        <p:spPr>
          <a:xfrm>
            <a:off x="2285935" y="2041064"/>
            <a:ext cx="0" cy="427826"/>
          </a:xfrm>
          <a:prstGeom prst="line">
            <a:avLst/>
          </a:prstGeom>
          <a:ln w="6350">
            <a:solidFill>
              <a:srgbClr val="66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idor de text 6">
            <a:extLst>
              <a:ext uri="{FF2B5EF4-FFF2-40B4-BE49-F238E27FC236}">
                <a16:creationId xmlns:a16="http://schemas.microsoft.com/office/drawing/2014/main" id="{025092FF-C0D9-964C-EB72-197178688533}"/>
              </a:ext>
            </a:extLst>
          </p:cNvPr>
          <p:cNvSpPr txBox="1">
            <a:spLocks/>
          </p:cNvSpPr>
          <p:nvPr/>
        </p:nvSpPr>
        <p:spPr>
          <a:xfrm>
            <a:off x="1599287" y="2083376"/>
            <a:ext cx="559670" cy="34320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126"/>
            <a:r>
              <a:rPr lang="ca-ES" sz="2999">
                <a:solidFill>
                  <a:srgbClr val="DD802B"/>
                </a:solidFill>
                <a:latin typeface="Arial" panose="020B0604020202020204"/>
              </a:rPr>
              <a:t>2</a:t>
            </a:r>
          </a:p>
        </p:txBody>
      </p:sp>
      <p:sp>
        <p:nvSpPr>
          <p:cNvPr id="10" name="Títol 5">
            <a:extLst>
              <a:ext uri="{FF2B5EF4-FFF2-40B4-BE49-F238E27FC236}">
                <a16:creationId xmlns:a16="http://schemas.microsoft.com/office/drawing/2014/main" id="{D53AD5BD-2D6D-A3C7-8981-93FA6C3BA2BB}"/>
              </a:ext>
            </a:extLst>
          </p:cNvPr>
          <p:cNvSpPr txBox="1">
            <a:spLocks/>
          </p:cNvSpPr>
          <p:nvPr/>
        </p:nvSpPr>
        <p:spPr>
          <a:xfrm>
            <a:off x="2458298" y="2150615"/>
            <a:ext cx="7293714" cy="286462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26"/>
            <a:r>
              <a:rPr lang="ca-ES" sz="1999" b="0" dirty="0">
                <a:solidFill>
                  <a:srgbClr val="000000"/>
                </a:solidFill>
                <a:latin typeface="Arial" panose="020B0604020202020204"/>
              </a:rPr>
              <a:t>Diverses infeccions víriques augmenten el risc CV</a:t>
            </a:r>
          </a:p>
        </p:txBody>
      </p:sp>
      <p:cxnSp>
        <p:nvCxnSpPr>
          <p:cNvPr id="11" name="Connector recte 58" title="Connector">
            <a:extLst>
              <a:ext uri="{FF2B5EF4-FFF2-40B4-BE49-F238E27FC236}">
                <a16:creationId xmlns:a16="http://schemas.microsoft.com/office/drawing/2014/main" id="{EF91FF8B-EFB6-73E5-8549-936B4918482F}"/>
              </a:ext>
            </a:extLst>
          </p:cNvPr>
          <p:cNvCxnSpPr/>
          <p:nvPr/>
        </p:nvCxnSpPr>
        <p:spPr>
          <a:xfrm>
            <a:off x="2285935" y="2616039"/>
            <a:ext cx="0" cy="427826"/>
          </a:xfrm>
          <a:prstGeom prst="line">
            <a:avLst/>
          </a:prstGeom>
          <a:ln w="6350">
            <a:solidFill>
              <a:srgbClr val="66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idor de text 6">
            <a:extLst>
              <a:ext uri="{FF2B5EF4-FFF2-40B4-BE49-F238E27FC236}">
                <a16:creationId xmlns:a16="http://schemas.microsoft.com/office/drawing/2014/main" id="{7E11C0AA-D4FA-13B3-00A9-17560517EC08}"/>
              </a:ext>
            </a:extLst>
          </p:cNvPr>
          <p:cNvSpPr txBox="1">
            <a:spLocks/>
          </p:cNvSpPr>
          <p:nvPr/>
        </p:nvSpPr>
        <p:spPr>
          <a:xfrm>
            <a:off x="1599287" y="2658351"/>
            <a:ext cx="559670" cy="34320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126"/>
            <a:r>
              <a:rPr lang="ca-ES" sz="2999">
                <a:solidFill>
                  <a:srgbClr val="DD802B"/>
                </a:solidFill>
                <a:latin typeface="Arial" panose="020B0604020202020204"/>
              </a:rPr>
              <a:t>3</a:t>
            </a:r>
          </a:p>
        </p:txBody>
      </p:sp>
      <p:sp>
        <p:nvSpPr>
          <p:cNvPr id="13" name="Títol 5">
            <a:extLst>
              <a:ext uri="{FF2B5EF4-FFF2-40B4-BE49-F238E27FC236}">
                <a16:creationId xmlns:a16="http://schemas.microsoft.com/office/drawing/2014/main" id="{AE9D99DB-39FE-73C9-EC4B-2F2AF496AE85}"/>
              </a:ext>
            </a:extLst>
          </p:cNvPr>
          <p:cNvSpPr txBox="1">
            <a:spLocks/>
          </p:cNvSpPr>
          <p:nvPr/>
        </p:nvSpPr>
        <p:spPr>
          <a:xfrm>
            <a:off x="2458297" y="2725589"/>
            <a:ext cx="6912713" cy="286462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26"/>
            <a:r>
              <a:rPr lang="ca-ES" sz="1999" b="0" dirty="0">
                <a:solidFill>
                  <a:srgbClr val="000000"/>
                </a:solidFill>
                <a:latin typeface="Arial" panose="020B0604020202020204"/>
              </a:rPr>
              <a:t>En cas d’infecció crònica o reactivacions, el risc persisteix</a:t>
            </a:r>
          </a:p>
        </p:txBody>
      </p:sp>
      <p:cxnSp>
        <p:nvCxnSpPr>
          <p:cNvPr id="14" name="Connector recte 27" title="Connector">
            <a:extLst>
              <a:ext uri="{FF2B5EF4-FFF2-40B4-BE49-F238E27FC236}">
                <a16:creationId xmlns:a16="http://schemas.microsoft.com/office/drawing/2014/main" id="{A3D43398-D14D-8DA7-2FF0-F7DFD188C40C}"/>
              </a:ext>
            </a:extLst>
          </p:cNvPr>
          <p:cNvCxnSpPr/>
          <p:nvPr/>
        </p:nvCxnSpPr>
        <p:spPr>
          <a:xfrm>
            <a:off x="2285935" y="3222826"/>
            <a:ext cx="0" cy="427826"/>
          </a:xfrm>
          <a:prstGeom prst="line">
            <a:avLst/>
          </a:prstGeom>
          <a:ln w="6350">
            <a:solidFill>
              <a:srgbClr val="66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idor de text 6">
            <a:extLst>
              <a:ext uri="{FF2B5EF4-FFF2-40B4-BE49-F238E27FC236}">
                <a16:creationId xmlns:a16="http://schemas.microsoft.com/office/drawing/2014/main" id="{EE9A9BF5-46B3-CD7B-19BE-E059E8E8DA8B}"/>
              </a:ext>
            </a:extLst>
          </p:cNvPr>
          <p:cNvSpPr txBox="1">
            <a:spLocks/>
          </p:cNvSpPr>
          <p:nvPr/>
        </p:nvSpPr>
        <p:spPr>
          <a:xfrm>
            <a:off x="1599287" y="3265138"/>
            <a:ext cx="559670" cy="34320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126"/>
            <a:r>
              <a:rPr lang="ca-ES" sz="2999">
                <a:solidFill>
                  <a:srgbClr val="DD802B"/>
                </a:solidFill>
                <a:latin typeface="Arial" panose="020B0604020202020204"/>
              </a:rPr>
              <a:t>4</a:t>
            </a:r>
          </a:p>
        </p:txBody>
      </p:sp>
      <p:sp>
        <p:nvSpPr>
          <p:cNvPr id="16" name="Títol 5">
            <a:extLst>
              <a:ext uri="{FF2B5EF4-FFF2-40B4-BE49-F238E27FC236}">
                <a16:creationId xmlns:a16="http://schemas.microsoft.com/office/drawing/2014/main" id="{0A9E7186-699A-F181-E2FA-364B493B5252}"/>
              </a:ext>
            </a:extLst>
          </p:cNvPr>
          <p:cNvSpPr txBox="1">
            <a:spLocks/>
          </p:cNvSpPr>
          <p:nvPr/>
        </p:nvSpPr>
        <p:spPr>
          <a:xfrm>
            <a:off x="2458298" y="3332376"/>
            <a:ext cx="8970114" cy="286462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26"/>
            <a:r>
              <a:rPr lang="ca-ES" sz="1999" b="0" dirty="0">
                <a:solidFill>
                  <a:srgbClr val="000000"/>
                </a:solidFill>
                <a:latin typeface="Arial" panose="020B0604020202020204"/>
              </a:rPr>
              <a:t>Motius: desregulacions trombòtiques, afectació endoteli i inflamació sistèmica</a:t>
            </a:r>
          </a:p>
          <a:p>
            <a:pPr defTabSz="914126"/>
            <a:endParaRPr lang="ca-ES" sz="1999" b="0" dirty="0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17" name="Connector recte 30" title="Connector">
            <a:extLst>
              <a:ext uri="{FF2B5EF4-FFF2-40B4-BE49-F238E27FC236}">
                <a16:creationId xmlns:a16="http://schemas.microsoft.com/office/drawing/2014/main" id="{ECA03C8F-7108-A0DE-7F52-822D57664C71}"/>
              </a:ext>
            </a:extLst>
          </p:cNvPr>
          <p:cNvCxnSpPr/>
          <p:nvPr/>
        </p:nvCxnSpPr>
        <p:spPr>
          <a:xfrm>
            <a:off x="2285935" y="3797800"/>
            <a:ext cx="0" cy="427826"/>
          </a:xfrm>
          <a:prstGeom prst="line">
            <a:avLst/>
          </a:prstGeom>
          <a:ln w="6350">
            <a:solidFill>
              <a:srgbClr val="66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idor de text 6">
            <a:extLst>
              <a:ext uri="{FF2B5EF4-FFF2-40B4-BE49-F238E27FC236}">
                <a16:creationId xmlns:a16="http://schemas.microsoft.com/office/drawing/2014/main" id="{FC344599-3A9A-7E51-F850-5847548D2FC4}"/>
              </a:ext>
            </a:extLst>
          </p:cNvPr>
          <p:cNvSpPr txBox="1">
            <a:spLocks/>
          </p:cNvSpPr>
          <p:nvPr/>
        </p:nvSpPr>
        <p:spPr>
          <a:xfrm>
            <a:off x="1599287" y="3840112"/>
            <a:ext cx="559670" cy="34320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126"/>
            <a:r>
              <a:rPr lang="ca-ES" sz="2999" dirty="0">
                <a:solidFill>
                  <a:srgbClr val="DD802B"/>
                </a:solidFill>
                <a:latin typeface="Arial" panose="020B0604020202020204"/>
              </a:rPr>
              <a:t>5</a:t>
            </a:r>
          </a:p>
        </p:txBody>
      </p:sp>
      <p:sp>
        <p:nvSpPr>
          <p:cNvPr id="19" name="Títol 5">
            <a:extLst>
              <a:ext uri="{FF2B5EF4-FFF2-40B4-BE49-F238E27FC236}">
                <a16:creationId xmlns:a16="http://schemas.microsoft.com/office/drawing/2014/main" id="{D212D37A-966E-3ABF-0780-AE67DDBC4711}"/>
              </a:ext>
            </a:extLst>
          </p:cNvPr>
          <p:cNvSpPr txBox="1">
            <a:spLocks/>
          </p:cNvSpPr>
          <p:nvPr/>
        </p:nvSpPr>
        <p:spPr>
          <a:xfrm>
            <a:off x="2458298" y="3907351"/>
            <a:ext cx="5160112" cy="286462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26"/>
            <a:r>
              <a:rPr lang="ca-ES" sz="1999" b="0" dirty="0">
                <a:solidFill>
                  <a:srgbClr val="000000"/>
                </a:solidFill>
                <a:latin typeface="Arial" panose="020B0604020202020204"/>
              </a:rPr>
              <a:t>Diverses vacunes disminueixen el risc CV</a:t>
            </a:r>
          </a:p>
          <a:p>
            <a:pPr defTabSz="914126"/>
            <a:endParaRPr lang="ca-ES" sz="1999" b="0" dirty="0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20" name="Connector recte 33" title="Connector">
            <a:extLst>
              <a:ext uri="{FF2B5EF4-FFF2-40B4-BE49-F238E27FC236}">
                <a16:creationId xmlns:a16="http://schemas.microsoft.com/office/drawing/2014/main" id="{94204399-FDAA-EC76-5EE9-3D150016972F}"/>
              </a:ext>
            </a:extLst>
          </p:cNvPr>
          <p:cNvCxnSpPr/>
          <p:nvPr/>
        </p:nvCxnSpPr>
        <p:spPr>
          <a:xfrm>
            <a:off x="2285935" y="4372774"/>
            <a:ext cx="0" cy="427826"/>
          </a:xfrm>
          <a:prstGeom prst="line">
            <a:avLst/>
          </a:prstGeom>
          <a:ln w="6350">
            <a:solidFill>
              <a:srgbClr val="66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ontenidor de text 6">
            <a:extLst>
              <a:ext uri="{FF2B5EF4-FFF2-40B4-BE49-F238E27FC236}">
                <a16:creationId xmlns:a16="http://schemas.microsoft.com/office/drawing/2014/main" id="{BFA26E4E-CE07-8B06-DF9A-B75AAE2014D2}"/>
              </a:ext>
            </a:extLst>
          </p:cNvPr>
          <p:cNvSpPr txBox="1">
            <a:spLocks/>
          </p:cNvSpPr>
          <p:nvPr/>
        </p:nvSpPr>
        <p:spPr>
          <a:xfrm>
            <a:off x="1599287" y="4415086"/>
            <a:ext cx="559670" cy="34320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126"/>
            <a:r>
              <a:rPr lang="ca-ES" sz="2999">
                <a:solidFill>
                  <a:srgbClr val="DD802B"/>
                </a:solidFill>
                <a:latin typeface="Arial" panose="020B0604020202020204"/>
              </a:rPr>
              <a:t>6</a:t>
            </a:r>
          </a:p>
        </p:txBody>
      </p:sp>
      <p:sp>
        <p:nvSpPr>
          <p:cNvPr id="22" name="Títol 5">
            <a:extLst>
              <a:ext uri="{FF2B5EF4-FFF2-40B4-BE49-F238E27FC236}">
                <a16:creationId xmlns:a16="http://schemas.microsoft.com/office/drawing/2014/main" id="{3A063658-54EE-1357-C080-AE67075E8485}"/>
              </a:ext>
            </a:extLst>
          </p:cNvPr>
          <p:cNvSpPr txBox="1">
            <a:spLocks/>
          </p:cNvSpPr>
          <p:nvPr/>
        </p:nvSpPr>
        <p:spPr>
          <a:xfrm>
            <a:off x="2458298" y="4482325"/>
            <a:ext cx="4638211" cy="286462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26"/>
            <a:r>
              <a:rPr lang="ca-ES" sz="1999" b="0" dirty="0">
                <a:solidFill>
                  <a:srgbClr val="000000"/>
                </a:solidFill>
                <a:latin typeface="Arial" panose="020B0604020202020204"/>
              </a:rPr>
              <a:t>Manquen estudis</a:t>
            </a:r>
          </a:p>
        </p:txBody>
      </p:sp>
    </p:spTree>
    <p:extLst>
      <p:ext uri="{BB962C8B-B14F-4D97-AF65-F5344CB8AC3E}">
        <p14:creationId xmlns:p14="http://schemas.microsoft.com/office/powerpoint/2010/main" val="2944728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7087632-8557-0EA6-6A10-FC70AFF526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3836" y="1927125"/>
            <a:ext cx="7175776" cy="1752600"/>
          </a:xfrm>
        </p:spPr>
        <p:txBody>
          <a:bodyPr/>
          <a:lstStyle/>
          <a:p>
            <a:r>
              <a:rPr lang="ca-ES" dirty="0"/>
              <a:t>Gràcies!</a:t>
            </a:r>
          </a:p>
          <a:p>
            <a:endParaRPr lang="ca-ES" dirty="0"/>
          </a:p>
          <a:p>
            <a:r>
              <a:rPr lang="ca-ES" sz="2400" dirty="0"/>
              <a:t>Grup de Vacunes, Immunitzacions i Profilaxis </a:t>
            </a:r>
            <a:r>
              <a:rPr lang="ca-ES" sz="2400" dirty="0" err="1"/>
              <a:t>CAMFiC</a:t>
            </a:r>
            <a:endParaRPr lang="ca-ES" sz="2400" dirty="0"/>
          </a:p>
          <a:p>
            <a:endParaRPr lang="ca-ES" sz="2400" dirty="0"/>
          </a:p>
          <a:p>
            <a:r>
              <a:rPr lang="ca-ES" sz="1800" dirty="0"/>
              <a:t>vacunesiprofilaxi@camfic.org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5327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8A357EE-BC3A-DEB3-7D86-9CA949E20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b="1" dirty="0"/>
              <a:t>Índex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899DC78-6694-81CE-E3E3-B0C93AA36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2</a:t>
            </a:fld>
            <a:endParaRPr lang="ca-ES" dirty="0"/>
          </a:p>
        </p:txBody>
      </p:sp>
      <p:sp>
        <p:nvSpPr>
          <p:cNvPr id="4" name="Rectangle 28" title="Fons gris">
            <a:extLst>
              <a:ext uri="{FF2B5EF4-FFF2-40B4-BE49-F238E27FC236}">
                <a16:creationId xmlns:a16="http://schemas.microsoft.com/office/drawing/2014/main" id="{FA898366-1978-F3B3-EE84-07FC5C259603}"/>
              </a:ext>
            </a:extLst>
          </p:cNvPr>
          <p:cNvSpPr/>
          <p:nvPr/>
        </p:nvSpPr>
        <p:spPr>
          <a:xfrm>
            <a:off x="8445781" y="1283089"/>
            <a:ext cx="3408445" cy="3487659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ca-ES" sz="1799">
              <a:solidFill>
                <a:srgbClr val="FFABAB"/>
              </a:solidFill>
              <a:latin typeface="Arial" panose="020B0604020202020204"/>
            </a:endParaRPr>
          </a:p>
        </p:txBody>
      </p:sp>
      <p:sp>
        <p:nvSpPr>
          <p:cNvPr id="5" name="Rectangle 29" title="Fons gris">
            <a:extLst>
              <a:ext uri="{FF2B5EF4-FFF2-40B4-BE49-F238E27FC236}">
                <a16:creationId xmlns:a16="http://schemas.microsoft.com/office/drawing/2014/main" id="{4F031BAF-37EF-F011-C585-B3E5533E9919}"/>
              </a:ext>
            </a:extLst>
          </p:cNvPr>
          <p:cNvSpPr/>
          <p:nvPr/>
        </p:nvSpPr>
        <p:spPr>
          <a:xfrm>
            <a:off x="4755497" y="1283089"/>
            <a:ext cx="3408445" cy="3487659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ca-ES" sz="1799">
              <a:solidFill>
                <a:srgbClr val="FFABAB"/>
              </a:solidFill>
              <a:latin typeface="Arial" panose="020B0604020202020204"/>
            </a:endParaRPr>
          </a:p>
        </p:txBody>
      </p:sp>
      <p:sp>
        <p:nvSpPr>
          <p:cNvPr id="6" name="Rectangle 25" title="Fons gris">
            <a:extLst>
              <a:ext uri="{FF2B5EF4-FFF2-40B4-BE49-F238E27FC236}">
                <a16:creationId xmlns:a16="http://schemas.microsoft.com/office/drawing/2014/main" id="{3C788CBE-9090-A535-4500-1017F10146A9}"/>
              </a:ext>
            </a:extLst>
          </p:cNvPr>
          <p:cNvSpPr/>
          <p:nvPr/>
        </p:nvSpPr>
        <p:spPr>
          <a:xfrm>
            <a:off x="1065212" y="1283088"/>
            <a:ext cx="3408445" cy="3517512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ca-ES" sz="1799">
              <a:solidFill>
                <a:srgbClr val="FFABAB"/>
              </a:solidFill>
              <a:latin typeface="Arial" panose="020B0604020202020204"/>
            </a:endParaRPr>
          </a:p>
        </p:txBody>
      </p:sp>
      <p:sp>
        <p:nvSpPr>
          <p:cNvPr id="8" name="Contenidor de text 35">
            <a:extLst>
              <a:ext uri="{FF2B5EF4-FFF2-40B4-BE49-F238E27FC236}">
                <a16:creationId xmlns:a16="http://schemas.microsoft.com/office/drawing/2014/main" id="{7B812538-FA17-504F-9D43-C27941094AD2}"/>
              </a:ext>
            </a:extLst>
          </p:cNvPr>
          <p:cNvSpPr txBox="1">
            <a:spLocks/>
          </p:cNvSpPr>
          <p:nvPr/>
        </p:nvSpPr>
        <p:spPr>
          <a:xfrm>
            <a:off x="4983254" y="1980200"/>
            <a:ext cx="2969914" cy="540765"/>
          </a:xfrm>
          <a:prstGeom prst="rect">
            <a:avLst/>
          </a:prstGeom>
        </p:spPr>
        <p:txBody>
          <a:bodyPr/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dirty="0"/>
              <a:t>Vacunes i risc cardiovascular</a:t>
            </a:r>
          </a:p>
        </p:txBody>
      </p:sp>
      <p:sp>
        <p:nvSpPr>
          <p:cNvPr id="10" name="Contenidor de text 37">
            <a:extLst>
              <a:ext uri="{FF2B5EF4-FFF2-40B4-BE49-F238E27FC236}">
                <a16:creationId xmlns:a16="http://schemas.microsoft.com/office/drawing/2014/main" id="{06F20349-5F37-B2C0-EEBD-B1D1179FE83D}"/>
              </a:ext>
            </a:extLst>
          </p:cNvPr>
          <p:cNvSpPr txBox="1">
            <a:spLocks/>
          </p:cNvSpPr>
          <p:nvPr/>
        </p:nvSpPr>
        <p:spPr>
          <a:xfrm>
            <a:off x="1293162" y="1980200"/>
            <a:ext cx="2969914" cy="540765"/>
          </a:xfrm>
          <a:prstGeom prst="rect">
            <a:avLst/>
          </a:prstGeom>
        </p:spPr>
        <p:txBody>
          <a:bodyPr/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dirty="0"/>
              <a:t>Infeccions víriques i bacterianes i risc cardiovascular</a:t>
            </a:r>
          </a:p>
        </p:txBody>
      </p:sp>
      <p:sp>
        <p:nvSpPr>
          <p:cNvPr id="12" name="Contenidor de text 39">
            <a:extLst>
              <a:ext uri="{FF2B5EF4-FFF2-40B4-BE49-F238E27FC236}">
                <a16:creationId xmlns:a16="http://schemas.microsoft.com/office/drawing/2014/main" id="{CED7F512-8727-802C-B0BE-6733B849DE53}"/>
              </a:ext>
            </a:extLst>
          </p:cNvPr>
          <p:cNvSpPr txBox="1">
            <a:spLocks/>
          </p:cNvSpPr>
          <p:nvPr/>
        </p:nvSpPr>
        <p:spPr>
          <a:xfrm>
            <a:off x="8680779" y="1980200"/>
            <a:ext cx="2969914" cy="540765"/>
          </a:xfrm>
          <a:prstGeom prst="rect">
            <a:avLst/>
          </a:prstGeom>
        </p:spPr>
        <p:txBody>
          <a:bodyPr/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dirty="0"/>
              <a:t>Conclusions</a:t>
            </a:r>
          </a:p>
        </p:txBody>
      </p:sp>
      <p:sp>
        <p:nvSpPr>
          <p:cNvPr id="13" name="Oval 40" title="Número">
            <a:extLst>
              <a:ext uri="{FF2B5EF4-FFF2-40B4-BE49-F238E27FC236}">
                <a16:creationId xmlns:a16="http://schemas.microsoft.com/office/drawing/2014/main" id="{9A1F94B9-57AA-7012-9097-F6A7033C9CEE}"/>
              </a:ext>
            </a:extLst>
          </p:cNvPr>
          <p:cNvSpPr/>
          <p:nvPr/>
        </p:nvSpPr>
        <p:spPr>
          <a:xfrm>
            <a:off x="2309058" y="873453"/>
            <a:ext cx="877612" cy="877612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ca-ES" sz="1799">
              <a:solidFill>
                <a:srgbClr val="CD3333"/>
              </a:solidFill>
              <a:latin typeface="Arial" panose="020B0604020202020204"/>
            </a:endParaRPr>
          </a:p>
        </p:txBody>
      </p:sp>
      <p:sp>
        <p:nvSpPr>
          <p:cNvPr id="14" name="Oval 41" title="Número">
            <a:extLst>
              <a:ext uri="{FF2B5EF4-FFF2-40B4-BE49-F238E27FC236}">
                <a16:creationId xmlns:a16="http://schemas.microsoft.com/office/drawing/2014/main" id="{24B84410-5150-C0AB-7424-73F263186CE4}"/>
              </a:ext>
            </a:extLst>
          </p:cNvPr>
          <p:cNvSpPr/>
          <p:nvPr/>
        </p:nvSpPr>
        <p:spPr>
          <a:xfrm>
            <a:off x="9728106" y="873453"/>
            <a:ext cx="877612" cy="8776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ca-ES" sz="1799">
              <a:solidFill>
                <a:srgbClr val="35A02D"/>
              </a:solidFill>
              <a:latin typeface="Arial" panose="020B0604020202020204"/>
            </a:endParaRPr>
          </a:p>
        </p:txBody>
      </p:sp>
      <p:sp>
        <p:nvSpPr>
          <p:cNvPr id="15" name="Oval 42" title="Número">
            <a:extLst>
              <a:ext uri="{FF2B5EF4-FFF2-40B4-BE49-F238E27FC236}">
                <a16:creationId xmlns:a16="http://schemas.microsoft.com/office/drawing/2014/main" id="{65B7315B-EE36-D836-0ADC-8854AB3F0F5D}"/>
              </a:ext>
            </a:extLst>
          </p:cNvPr>
          <p:cNvSpPr/>
          <p:nvPr/>
        </p:nvSpPr>
        <p:spPr>
          <a:xfrm>
            <a:off x="6029406" y="873453"/>
            <a:ext cx="877612" cy="8776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ca-ES" sz="1799">
              <a:solidFill>
                <a:srgbClr val="35A02D"/>
              </a:solidFill>
              <a:latin typeface="Arial" panose="020B0604020202020204"/>
            </a:endParaRPr>
          </a:p>
        </p:txBody>
      </p:sp>
      <p:sp>
        <p:nvSpPr>
          <p:cNvPr id="16" name="QuadreDeText 43">
            <a:extLst>
              <a:ext uri="{FF2B5EF4-FFF2-40B4-BE49-F238E27FC236}">
                <a16:creationId xmlns:a16="http://schemas.microsoft.com/office/drawing/2014/main" id="{3F9CD065-EA0D-015D-0148-A7DAA99FA6A6}"/>
              </a:ext>
            </a:extLst>
          </p:cNvPr>
          <p:cNvSpPr txBox="1"/>
          <p:nvPr/>
        </p:nvSpPr>
        <p:spPr>
          <a:xfrm>
            <a:off x="2304826" y="1050716"/>
            <a:ext cx="886076" cy="523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126"/>
            <a:r>
              <a:rPr lang="ca-ES" sz="2799" dirty="0">
                <a:solidFill>
                  <a:schemeClr val="bg1"/>
                </a:solidFill>
                <a:latin typeface="Arial" panose="020B0604020202020204"/>
              </a:rPr>
              <a:t>1</a:t>
            </a:r>
          </a:p>
        </p:txBody>
      </p:sp>
      <p:sp>
        <p:nvSpPr>
          <p:cNvPr id="17" name="QuadreDeText 44">
            <a:extLst>
              <a:ext uri="{FF2B5EF4-FFF2-40B4-BE49-F238E27FC236}">
                <a16:creationId xmlns:a16="http://schemas.microsoft.com/office/drawing/2014/main" id="{CB580220-93E8-9FBC-F5E9-B20434FF0D39}"/>
              </a:ext>
            </a:extLst>
          </p:cNvPr>
          <p:cNvSpPr txBox="1"/>
          <p:nvPr/>
        </p:nvSpPr>
        <p:spPr>
          <a:xfrm>
            <a:off x="6020940" y="1050716"/>
            <a:ext cx="895027" cy="523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126"/>
            <a:r>
              <a:rPr lang="ca-ES" sz="2799" dirty="0">
                <a:solidFill>
                  <a:srgbClr val="DD802B"/>
                </a:solidFill>
                <a:latin typeface="Arial" panose="020B0604020202020204"/>
              </a:rPr>
              <a:t>2</a:t>
            </a:r>
          </a:p>
        </p:txBody>
      </p:sp>
      <p:sp>
        <p:nvSpPr>
          <p:cNvPr id="18" name="QuadreDeText 45">
            <a:extLst>
              <a:ext uri="{FF2B5EF4-FFF2-40B4-BE49-F238E27FC236}">
                <a16:creationId xmlns:a16="http://schemas.microsoft.com/office/drawing/2014/main" id="{709C55D5-79FB-C7CD-7DB2-97AF146EB046}"/>
              </a:ext>
            </a:extLst>
          </p:cNvPr>
          <p:cNvSpPr txBox="1">
            <a:spLocks/>
          </p:cNvSpPr>
          <p:nvPr/>
        </p:nvSpPr>
        <p:spPr>
          <a:xfrm>
            <a:off x="9732218" y="1050716"/>
            <a:ext cx="873500" cy="523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126"/>
            <a:r>
              <a:rPr lang="ca-ES" sz="2799" dirty="0">
                <a:solidFill>
                  <a:srgbClr val="DD802B"/>
                </a:solidFill>
                <a:latin typeface="Arial" panose="020B0604020202020204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64474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4739C06-49A3-9F3F-FF19-66348B3FB2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Mapa mortalitat cardiovascular</a:t>
            </a:r>
            <a:endParaRPr lang="ca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310B371-556C-CFF1-99FB-9BF33658B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3</a:t>
            </a:fld>
            <a:endParaRPr lang="ca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B4C7ABD-5CC1-C915-8682-297BDC9E626A}"/>
              </a:ext>
            </a:extLst>
          </p:cNvPr>
          <p:cNvSpPr txBox="1"/>
          <p:nvPr/>
        </p:nvSpPr>
        <p:spPr>
          <a:xfrm>
            <a:off x="873525" y="5559365"/>
            <a:ext cx="754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de-DE" sz="1000" b="0" i="0" u="none" strike="noStrike" baseline="0" dirty="0" err="1">
                <a:solidFill>
                  <a:srgbClr val="000000"/>
                </a:solidFill>
                <a:latin typeface="HelveticaNeueLT Std Lt"/>
              </a:rPr>
              <a:t>Lindstrom</a:t>
            </a:r>
            <a:r>
              <a:rPr lang="de-DE" sz="1000" b="0" i="0" u="none" strike="noStrike" baseline="0" dirty="0">
                <a:solidFill>
                  <a:srgbClr val="000000"/>
                </a:solidFill>
                <a:latin typeface="HelveticaNeueLT Std Lt"/>
              </a:rPr>
              <a:t> M, </a:t>
            </a:r>
            <a:r>
              <a:rPr lang="de-DE" sz="1000" b="0" i="0" u="none" strike="noStrike" baseline="0" dirty="0" err="1">
                <a:solidFill>
                  <a:srgbClr val="000000"/>
                </a:solidFill>
                <a:latin typeface="HelveticaNeueLT Std Lt"/>
              </a:rPr>
              <a:t>DeCleene</a:t>
            </a:r>
            <a:r>
              <a:rPr lang="de-DE" sz="1000" b="0" i="0" u="none" strike="noStrike" baseline="0" dirty="0">
                <a:solidFill>
                  <a:srgbClr val="000000"/>
                </a:solidFill>
                <a:latin typeface="HelveticaNeueLT Std Lt"/>
              </a:rPr>
              <a:t> N, Dorsey H, Fuster V, Johnson CO, </a:t>
            </a:r>
            <a:r>
              <a:rPr lang="de-DE" sz="1000" b="0" i="0" u="none" strike="noStrike" baseline="0" dirty="0" err="1">
                <a:solidFill>
                  <a:srgbClr val="000000"/>
                </a:solidFill>
                <a:latin typeface="HelveticaNeueLT Std Lt"/>
              </a:rPr>
              <a:t>LeGrand</a:t>
            </a:r>
            <a:r>
              <a:rPr lang="de-DE" sz="1000" b="0" i="0" u="none" strike="noStrike" baseline="0" dirty="0">
                <a:solidFill>
                  <a:srgbClr val="000000"/>
                </a:solidFill>
                <a:latin typeface="HelveticaNeueLT Std Lt"/>
              </a:rPr>
              <a:t> KE, Mensah GA, </a:t>
            </a:r>
            <a:r>
              <a:rPr lang="de-DE" sz="1000" b="0" i="0" u="none" strike="noStrike" baseline="0" dirty="0" err="1">
                <a:solidFill>
                  <a:srgbClr val="000000"/>
                </a:solidFill>
                <a:latin typeface="HelveticaNeueLT Std Lt"/>
              </a:rPr>
              <a:t>Razo</a:t>
            </a:r>
            <a:r>
              <a:rPr lang="de-DE" sz="1000" b="0" i="0" u="none" strike="noStrike" baseline="0" dirty="0">
                <a:solidFill>
                  <a:srgbClr val="000000"/>
                </a:solidFill>
                <a:latin typeface="HelveticaNeueLT Std Lt"/>
              </a:rPr>
              <a:t> C, Stark B, </a:t>
            </a:r>
            <a:r>
              <a:rPr lang="de-DE" sz="1000" b="0" i="0" u="none" strike="noStrike" baseline="0" dirty="0" err="1">
                <a:solidFill>
                  <a:srgbClr val="000000"/>
                </a:solidFill>
                <a:latin typeface="HelveticaNeueLT Std Lt"/>
              </a:rPr>
              <a:t>Varieur</a:t>
            </a:r>
            <a:r>
              <a:rPr lang="de-DE" sz="1000" b="0" i="0" u="none" strike="noStrike" baseline="0" dirty="0">
                <a:solidFill>
                  <a:srgbClr val="000000"/>
                </a:solidFill>
                <a:latin typeface="HelveticaNeueLT Std Lt"/>
              </a:rPr>
              <a:t> </a:t>
            </a:r>
            <a:r>
              <a:rPr lang="de-DE" sz="1000" b="0" i="0" u="none" strike="noStrike" baseline="0" dirty="0" err="1">
                <a:solidFill>
                  <a:srgbClr val="000000"/>
                </a:solidFill>
                <a:latin typeface="HelveticaNeueLT Std Lt"/>
              </a:rPr>
              <a:t>Turco</a:t>
            </a:r>
            <a:r>
              <a:rPr lang="de-DE" sz="1000" b="0" i="0" u="none" strike="noStrike" baseline="0" dirty="0">
                <a:solidFill>
                  <a:srgbClr val="000000"/>
                </a:solidFill>
                <a:latin typeface="HelveticaNeueLT Std Lt"/>
              </a:rPr>
              <a:t> J, et al. Global </a:t>
            </a:r>
            <a:r>
              <a:rPr lang="de-DE" sz="1000" b="0" i="0" u="none" strike="noStrike" baseline="0" dirty="0" err="1">
                <a:solidFill>
                  <a:srgbClr val="000000"/>
                </a:solidFill>
                <a:latin typeface="HelveticaNeueLT Std Lt"/>
              </a:rPr>
              <a:t>burden</a:t>
            </a:r>
            <a:r>
              <a:rPr lang="de-DE" sz="1000" b="0" i="0" u="none" strike="noStrike" baseline="0" dirty="0">
                <a:solidFill>
                  <a:srgbClr val="000000"/>
                </a:solidFill>
                <a:latin typeface="HelveticaNeueLT Std Lt"/>
              </a:rPr>
              <a:t> </a:t>
            </a:r>
            <a:r>
              <a:rPr lang="de-DE" sz="1000" b="0" i="0" u="none" strike="noStrike" baseline="0" dirty="0" err="1">
                <a:solidFill>
                  <a:srgbClr val="000000"/>
                </a:solidFill>
                <a:latin typeface="HelveticaNeueLT Std Lt"/>
              </a:rPr>
              <a:t>of</a:t>
            </a:r>
            <a:r>
              <a:rPr lang="de-DE" sz="1000" b="0" i="0" u="none" strike="noStrike" baseline="0" dirty="0">
                <a:solidFill>
                  <a:srgbClr val="000000"/>
                </a:solidFill>
                <a:latin typeface="HelveticaNeueLT Std Lt"/>
              </a:rPr>
              <a:t> </a:t>
            </a:r>
            <a:r>
              <a:rPr lang="de-DE" sz="1000" b="0" i="0" u="none" strike="noStrike" baseline="0" dirty="0" err="1">
                <a:solidFill>
                  <a:srgbClr val="000000"/>
                </a:solidFill>
                <a:latin typeface="HelveticaNeueLT Std Lt"/>
              </a:rPr>
              <a:t>cardiovascular</a:t>
            </a:r>
            <a:r>
              <a:rPr lang="de-DE" sz="1000" b="0" i="0" u="none" strike="noStrike" baseline="0" dirty="0">
                <a:solidFill>
                  <a:srgbClr val="000000"/>
                </a:solidFill>
                <a:latin typeface="HelveticaNeueLT Std Lt"/>
              </a:rPr>
              <a:t> </a:t>
            </a:r>
            <a:r>
              <a:rPr lang="de-DE" sz="1000" b="0" i="0" u="none" strike="noStrike" baseline="0" dirty="0" err="1">
                <a:solidFill>
                  <a:srgbClr val="000000"/>
                </a:solidFill>
                <a:latin typeface="HelveticaNeueLT Std Lt"/>
              </a:rPr>
              <a:t>diseases</a:t>
            </a:r>
            <a:r>
              <a:rPr lang="de-DE" sz="1000" b="0" i="0" u="none" strike="noStrike" baseline="0" dirty="0">
                <a:solidFill>
                  <a:srgbClr val="000000"/>
                </a:solidFill>
                <a:latin typeface="HelveticaNeueLT Std Lt"/>
              </a:rPr>
              <a:t> and </a:t>
            </a:r>
            <a:r>
              <a:rPr lang="de-DE" sz="1000" b="0" i="0" u="none" strike="noStrike" baseline="0" dirty="0" err="1">
                <a:solidFill>
                  <a:srgbClr val="000000"/>
                </a:solidFill>
                <a:latin typeface="HelveticaNeueLT Std Lt"/>
              </a:rPr>
              <a:t>risks</a:t>
            </a:r>
            <a:r>
              <a:rPr lang="de-DE" sz="1000" b="0" i="0" u="none" strike="noStrike" baseline="0" dirty="0">
                <a:solidFill>
                  <a:srgbClr val="000000"/>
                </a:solidFill>
                <a:latin typeface="HelveticaNeueLT Std Lt"/>
              </a:rPr>
              <a:t> </a:t>
            </a:r>
            <a:r>
              <a:rPr lang="de-DE" sz="1000" b="0" i="0" u="none" strike="noStrike" baseline="0" dirty="0" err="1">
                <a:solidFill>
                  <a:srgbClr val="000000"/>
                </a:solidFill>
                <a:latin typeface="HelveticaNeueLT Std Lt"/>
              </a:rPr>
              <a:t>collaboration</a:t>
            </a:r>
            <a:r>
              <a:rPr lang="de-DE" sz="1000" b="0" i="0" u="none" strike="noStrike" baseline="0" dirty="0">
                <a:solidFill>
                  <a:srgbClr val="000000"/>
                </a:solidFill>
                <a:latin typeface="HelveticaNeueLT Std Lt"/>
              </a:rPr>
              <a:t>, 1990-2021. </a:t>
            </a:r>
            <a:r>
              <a:rPr lang="de-DE" sz="1000" b="0" i="1" u="none" strike="noStrike" baseline="0" dirty="0">
                <a:solidFill>
                  <a:srgbClr val="000000"/>
                </a:solidFill>
                <a:latin typeface="HelveticaNeueLT Std Lt"/>
              </a:rPr>
              <a:t>J Am Coll </a:t>
            </a:r>
            <a:r>
              <a:rPr lang="de-DE" sz="1000" b="0" i="1" u="none" strike="noStrike" baseline="0" dirty="0" err="1">
                <a:solidFill>
                  <a:srgbClr val="000000"/>
                </a:solidFill>
                <a:latin typeface="HelveticaNeueLT Std Lt"/>
              </a:rPr>
              <a:t>Cardiol</a:t>
            </a:r>
            <a:r>
              <a:rPr lang="de-DE" sz="1000" b="0" i="0" u="none" strike="noStrike" baseline="0" dirty="0">
                <a:solidFill>
                  <a:srgbClr val="000000"/>
                </a:solidFill>
                <a:latin typeface="HelveticaNeueLT Std Lt"/>
              </a:rPr>
              <a:t>. 2022;80:2372–2425 </a:t>
            </a:r>
            <a:endParaRPr lang="en-US" altLang="en-US" sz="300" dirty="0">
              <a:solidFill>
                <a:srgbClr val="333333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882DA8-2520-A4C0-2261-D1E76D093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612" y="1098580"/>
            <a:ext cx="8240262" cy="41148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DF36594-8B7E-D466-461B-A583FF73E97B}"/>
              </a:ext>
            </a:extLst>
          </p:cNvPr>
          <p:cNvSpPr/>
          <p:nvPr/>
        </p:nvSpPr>
        <p:spPr>
          <a:xfrm>
            <a:off x="9904412" y="1981200"/>
            <a:ext cx="1676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/>
              <a:t>Mortalitat x 100.000 estandarditzada per edat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E054D3F-5C10-3383-0DFB-5E7AC3B55145}"/>
              </a:ext>
            </a:extLst>
          </p:cNvPr>
          <p:cNvSpPr/>
          <p:nvPr/>
        </p:nvSpPr>
        <p:spPr>
          <a:xfrm>
            <a:off x="9942512" y="3581400"/>
            <a:ext cx="1600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/>
              <a:t>Món: 245,1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62376D3-CCB3-2101-49EC-9A05B5444906}"/>
              </a:ext>
            </a:extLst>
          </p:cNvPr>
          <p:cNvSpPr/>
          <p:nvPr/>
        </p:nvSpPr>
        <p:spPr>
          <a:xfrm>
            <a:off x="6399212" y="1944303"/>
            <a:ext cx="1143000" cy="457199"/>
          </a:xfrm>
          <a:prstGeom prst="rect">
            <a:avLst/>
          </a:prstGeom>
          <a:solidFill>
            <a:srgbClr val="D64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/>
              <a:t>Àsia Central: 516,9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0C5AFCF-73C7-A71F-2C82-451AB6C73249}"/>
              </a:ext>
            </a:extLst>
          </p:cNvPr>
          <p:cNvSpPr/>
          <p:nvPr/>
        </p:nvSpPr>
        <p:spPr>
          <a:xfrm>
            <a:off x="5155730" y="1653832"/>
            <a:ext cx="938682" cy="6413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/>
              <a:t>Europa Central: 298,8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607CDDB-B30A-7FBE-8E0F-F7C364A29D5C}"/>
              </a:ext>
            </a:extLst>
          </p:cNvPr>
          <p:cNvSpPr/>
          <p:nvPr/>
        </p:nvSpPr>
        <p:spPr>
          <a:xfrm>
            <a:off x="5929871" y="1193187"/>
            <a:ext cx="938682" cy="6413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/>
              <a:t>Europa Est: 424,7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78E61E8-A22D-A6AC-F7FB-0B157B02F1F2}"/>
              </a:ext>
            </a:extLst>
          </p:cNvPr>
          <p:cNvSpPr/>
          <p:nvPr/>
        </p:nvSpPr>
        <p:spPr>
          <a:xfrm>
            <a:off x="8075612" y="4343400"/>
            <a:ext cx="1143000" cy="4571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 err="1"/>
              <a:t>Australàsia</a:t>
            </a:r>
            <a:r>
              <a:rPr lang="ca-ES" sz="1400" dirty="0"/>
              <a:t>: 102,2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559C8A5-9815-9FF9-B40B-1DCB0BBE0254}"/>
              </a:ext>
            </a:extLst>
          </p:cNvPr>
          <p:cNvSpPr/>
          <p:nvPr/>
        </p:nvSpPr>
        <p:spPr>
          <a:xfrm>
            <a:off x="8011075" y="2546041"/>
            <a:ext cx="760142" cy="4571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/>
              <a:t>Pacífic: 76,6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A3EB84E-3EE0-5DC1-FD34-E6347A82E357}"/>
              </a:ext>
            </a:extLst>
          </p:cNvPr>
          <p:cNvSpPr/>
          <p:nvPr/>
        </p:nvSpPr>
        <p:spPr>
          <a:xfrm>
            <a:off x="2761447" y="1644620"/>
            <a:ext cx="1252762" cy="45719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/>
              <a:t>Nord-Amèrica: 145,4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84C5BA6-D07D-62A3-63CE-4D5BCF523E51}"/>
              </a:ext>
            </a:extLst>
          </p:cNvPr>
          <p:cNvSpPr/>
          <p:nvPr/>
        </p:nvSpPr>
        <p:spPr>
          <a:xfrm>
            <a:off x="2665412" y="4343400"/>
            <a:ext cx="1252762" cy="45719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/>
              <a:t>Sud-Amèrica: 156,2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6B5EB7B-C881-129B-F19C-94FD1932EB4C}"/>
              </a:ext>
            </a:extLst>
          </p:cNvPr>
          <p:cNvSpPr/>
          <p:nvPr/>
        </p:nvSpPr>
        <p:spPr>
          <a:xfrm>
            <a:off x="4137692" y="1715703"/>
            <a:ext cx="1143000" cy="4571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/>
              <a:t>Europa Oest: 114,6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44EFE8E-2721-FB15-CA65-6CE873CA79C8}"/>
              </a:ext>
            </a:extLst>
          </p:cNvPr>
          <p:cNvSpPr/>
          <p:nvPr/>
        </p:nvSpPr>
        <p:spPr>
          <a:xfrm>
            <a:off x="2031828" y="3645898"/>
            <a:ext cx="1252762" cy="4571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/>
              <a:t>Amèrica Andina: 126,8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9ECDFF5-19CC-C76D-052A-11032569BB51}"/>
              </a:ext>
            </a:extLst>
          </p:cNvPr>
          <p:cNvSpPr/>
          <p:nvPr/>
        </p:nvSpPr>
        <p:spPr>
          <a:xfrm>
            <a:off x="2658209" y="2748731"/>
            <a:ext cx="1171592" cy="2537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/>
              <a:t>Carib: 240,8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B4DA13D-F6E1-48AB-675E-4CA4AD315CA6}"/>
              </a:ext>
            </a:extLst>
          </p:cNvPr>
          <p:cNvSpPr/>
          <p:nvPr/>
        </p:nvSpPr>
        <p:spPr>
          <a:xfrm>
            <a:off x="1515210" y="2822766"/>
            <a:ext cx="845402" cy="68243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/>
              <a:t>Centre-Amèrica: 170,2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64749CF-E6DE-F6EA-2020-5DB00F0D4BCF}"/>
              </a:ext>
            </a:extLst>
          </p:cNvPr>
          <p:cNvSpPr/>
          <p:nvPr/>
        </p:nvSpPr>
        <p:spPr>
          <a:xfrm>
            <a:off x="3494034" y="3225000"/>
            <a:ext cx="817772" cy="966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/>
              <a:t>Sud-Amèrica tropical: 163,1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A4643E3-650F-DBEA-EF8E-D5BCB907245C}"/>
              </a:ext>
            </a:extLst>
          </p:cNvPr>
          <p:cNvSpPr/>
          <p:nvPr/>
        </p:nvSpPr>
        <p:spPr>
          <a:xfrm>
            <a:off x="4521848" y="2364758"/>
            <a:ext cx="1572564" cy="30224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 err="1"/>
              <a:t>Middle</a:t>
            </a:r>
            <a:r>
              <a:rPr lang="ca-ES" sz="1400" dirty="0"/>
              <a:t> </a:t>
            </a:r>
            <a:r>
              <a:rPr lang="ca-ES" sz="1400" dirty="0" err="1"/>
              <a:t>East</a:t>
            </a:r>
            <a:r>
              <a:rPr lang="ca-ES" sz="1400" dirty="0"/>
              <a:t>: 361,4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98ACF96-5C7F-6FD2-7180-17B045C6A954}"/>
              </a:ext>
            </a:extLst>
          </p:cNvPr>
          <p:cNvSpPr/>
          <p:nvPr/>
        </p:nvSpPr>
        <p:spPr>
          <a:xfrm>
            <a:off x="6651751" y="2477707"/>
            <a:ext cx="896894" cy="4331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/>
              <a:t>Sud Àsia: 287,6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029A72D-D7C1-C343-BEA8-9E43250CC52A}"/>
              </a:ext>
            </a:extLst>
          </p:cNvPr>
          <p:cNvSpPr/>
          <p:nvPr/>
        </p:nvSpPr>
        <p:spPr>
          <a:xfrm>
            <a:off x="7733898" y="1981200"/>
            <a:ext cx="851029" cy="5339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/>
              <a:t>Est Àsia: 286,3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37CCFE5-5CF1-B01B-542C-F86935E26194}"/>
              </a:ext>
            </a:extLst>
          </p:cNvPr>
          <p:cNvSpPr/>
          <p:nvPr/>
        </p:nvSpPr>
        <p:spPr>
          <a:xfrm>
            <a:off x="7741479" y="3476408"/>
            <a:ext cx="1572564" cy="30224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/>
              <a:t>Oceania: 372,1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0E389A3-3681-B354-D325-2EE23A060D48}"/>
              </a:ext>
            </a:extLst>
          </p:cNvPr>
          <p:cNvSpPr/>
          <p:nvPr/>
        </p:nvSpPr>
        <p:spPr>
          <a:xfrm>
            <a:off x="6477818" y="3026545"/>
            <a:ext cx="1572564" cy="30224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/>
              <a:t>Sud-est Àsia: 308,6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AC63D76-4181-E0BE-DD81-2F182DF63BAD}"/>
              </a:ext>
            </a:extLst>
          </p:cNvPr>
          <p:cNvSpPr/>
          <p:nvPr/>
        </p:nvSpPr>
        <p:spPr>
          <a:xfrm>
            <a:off x="4943527" y="2868372"/>
            <a:ext cx="955394" cy="64104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 err="1"/>
              <a:t>Subsah</a:t>
            </a:r>
            <a:r>
              <a:rPr lang="ca-ES" sz="1400" dirty="0"/>
              <a:t> central: 367,9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0BC1782-43E9-E333-73B7-0FA4B121DBF9}"/>
              </a:ext>
            </a:extLst>
          </p:cNvPr>
          <p:cNvSpPr/>
          <p:nvPr/>
        </p:nvSpPr>
        <p:spPr>
          <a:xfrm>
            <a:off x="5757545" y="3171441"/>
            <a:ext cx="750793" cy="77409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 err="1"/>
              <a:t>Subsah</a:t>
            </a:r>
            <a:r>
              <a:rPr lang="ca-ES" sz="1400" dirty="0"/>
              <a:t> Est: 264,1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08BB1C21-AEDD-B473-56EF-B100BCCD9707}"/>
              </a:ext>
            </a:extLst>
          </p:cNvPr>
          <p:cNvSpPr/>
          <p:nvPr/>
        </p:nvSpPr>
        <p:spPr>
          <a:xfrm>
            <a:off x="5106830" y="4019133"/>
            <a:ext cx="750793" cy="77409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/>
              <a:t>Sud-Àfrica: 290,2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FCB96F6-2AD5-B629-3BDB-BF4065732871}"/>
              </a:ext>
            </a:extLst>
          </p:cNvPr>
          <p:cNvSpPr/>
          <p:nvPr/>
        </p:nvSpPr>
        <p:spPr>
          <a:xfrm>
            <a:off x="4334110" y="3328788"/>
            <a:ext cx="736216" cy="64104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 err="1"/>
              <a:t>Subsah</a:t>
            </a:r>
            <a:r>
              <a:rPr lang="ca-ES" sz="1400" dirty="0"/>
              <a:t> Oest: 313,8</a:t>
            </a:r>
          </a:p>
        </p:txBody>
      </p:sp>
    </p:spTree>
    <p:extLst>
      <p:ext uri="{BB962C8B-B14F-4D97-AF65-F5344CB8AC3E}">
        <p14:creationId xmlns:p14="http://schemas.microsoft.com/office/powerpoint/2010/main" val="183973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4739C06-49A3-9F3F-FF19-66348B3FB2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Infeccions i risc cardiovascular</a:t>
            </a:r>
            <a:endParaRPr lang="ca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310B371-556C-CFF1-99FB-9BF33658B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4</a:t>
            </a:fld>
            <a:endParaRPr lang="ca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B4C7ABD-5CC1-C915-8682-297BDC9E626A}"/>
              </a:ext>
            </a:extLst>
          </p:cNvPr>
          <p:cNvSpPr txBox="1"/>
          <p:nvPr/>
        </p:nvSpPr>
        <p:spPr>
          <a:xfrm>
            <a:off x="912812" y="5788968"/>
            <a:ext cx="70866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>
                <a:solidFill>
                  <a:srgbClr val="333333"/>
                </a:solidFill>
              </a:rPr>
              <a:t>Viral Infections and Risk of Cardiovascular Disease: Systematic Review and Meta-Analysis. J Am Heart Assoc. 2025;14:e042670</a:t>
            </a:r>
            <a:endParaRPr lang="en-US" altLang="en-US" sz="900" dirty="0">
              <a:solidFill>
                <a:srgbClr val="333333"/>
              </a:solidFill>
            </a:endParaRPr>
          </a:p>
        </p:txBody>
      </p:sp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0550F2F2-6B4F-4165-2240-D9436A79A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408296"/>
              </p:ext>
            </p:extLst>
          </p:nvPr>
        </p:nvGraphicFramePr>
        <p:xfrm>
          <a:off x="1141412" y="1495665"/>
          <a:ext cx="10668000" cy="3642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375784682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9571262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88798015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39232883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00683024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95769575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587201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noProof="0"/>
                        <a:t>Infecció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Estudis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/>
                        <a:t>Pooled 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/>
                        <a:t>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/>
                        <a:t>Ictus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/>
                        <a:t>Insuf. cardíaca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Comentaris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183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VIH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7 CO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1,65 (1,20-2,11)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1,60 (1,38-1,85)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1,45 (1,26-1,67)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1,89 (1,46-2,44)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Alt risc durant almenys 5 anys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2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SARS-CoV-2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14 CO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1,82 (1,44-2,30)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1,74 (1,44-2,11)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1,69 (1,23-2,31)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400" noProof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Heterogeneïtat entre estudis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169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Grip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7 CC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IAM </a:t>
                      </a:r>
                    </a:p>
                    <a:p>
                      <a:r>
                        <a:rPr lang="ca-ES" sz="1400" noProof="0" dirty="0"/>
                        <a:t>4,01 (2,66-6,05)</a:t>
                      </a:r>
                    </a:p>
                    <a:p>
                      <a:r>
                        <a:rPr lang="ca-ES" sz="1400" noProof="0" dirty="0"/>
                        <a:t>Ictus</a:t>
                      </a:r>
                    </a:p>
                    <a:p>
                      <a:r>
                        <a:rPr lang="ca-ES" sz="1400" noProof="0" dirty="0"/>
                        <a:t>5,01 (3,41-7,37)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IAM 1-7d: 7,20 (6,30-8,22)</a:t>
                      </a:r>
                    </a:p>
                    <a:p>
                      <a:r>
                        <a:rPr lang="ca-ES" sz="1400" noProof="0" dirty="0"/>
                        <a:t>IAM 8-14d: 1,87 (1,10-3,17)</a:t>
                      </a:r>
                    </a:p>
                    <a:p>
                      <a:r>
                        <a:rPr lang="ca-ES" sz="1400" noProof="0" dirty="0"/>
                        <a:t>IAM 15-28d: 1,55 (0,92-2,60)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1-7d: 5,54 (2,98-10,31)</a:t>
                      </a:r>
                    </a:p>
                    <a:p>
                      <a:r>
                        <a:rPr lang="ca-ES" sz="1400" noProof="0" dirty="0"/>
                        <a:t>8-14d: 6,40 (3,15-13,00)</a:t>
                      </a:r>
                    </a:p>
                    <a:p>
                      <a:r>
                        <a:rPr lang="ca-ES" sz="1400" noProof="0" dirty="0"/>
                        <a:t>15-28d: 2,32 (0,47-11,52)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400" noProof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Grip confirmada per laboratori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468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Hepatitis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2 CO, 2 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1,01 (0,83-1,24)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3,80 (1,28-11,28)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008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Hepatitis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8 CO, 1 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noProof="0" dirty="0"/>
                        <a:t>0,81 (0,49-1,35)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0,78 (0,54-1,10)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0,79 (0,63-0,97)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995215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333C41FF-F389-226D-8817-911420C1B3A5}"/>
              </a:ext>
            </a:extLst>
          </p:cNvPr>
          <p:cNvSpPr/>
          <p:nvPr/>
        </p:nvSpPr>
        <p:spPr>
          <a:xfrm>
            <a:off x="6399212" y="713801"/>
            <a:ext cx="3657600" cy="705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accent4">
                    <a:lumMod val="50000"/>
                  </a:schemeClr>
                </a:solidFill>
              </a:rPr>
              <a:t>Variable de resultat: mort cardiovascular, ictus, cardiopatia isquèmica</a:t>
            </a:r>
          </a:p>
        </p:txBody>
      </p:sp>
    </p:spTree>
    <p:extLst>
      <p:ext uri="{BB962C8B-B14F-4D97-AF65-F5344CB8AC3E}">
        <p14:creationId xmlns:p14="http://schemas.microsoft.com/office/powerpoint/2010/main" val="281487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4739C06-49A3-9F3F-FF19-66348B3FB2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Infeccions i risc cardiovascular</a:t>
            </a:r>
            <a:endParaRPr lang="ca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310B371-556C-CFF1-99FB-9BF33658B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5</a:t>
            </a:fld>
            <a:endParaRPr lang="ca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B4C7ABD-5CC1-C915-8682-297BDC9E626A}"/>
              </a:ext>
            </a:extLst>
          </p:cNvPr>
          <p:cNvSpPr txBox="1"/>
          <p:nvPr/>
        </p:nvSpPr>
        <p:spPr>
          <a:xfrm>
            <a:off x="912812" y="5788968"/>
            <a:ext cx="70866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>
                <a:solidFill>
                  <a:srgbClr val="333333"/>
                </a:solidFill>
              </a:rPr>
              <a:t>Viral Infections and Risk of Cardiovascular Disease: Systematic Review and Meta-Analysis. J Am Heart Assoc. 2025;14:e042670</a:t>
            </a:r>
            <a:endParaRPr lang="en-US" altLang="en-US" sz="900" dirty="0">
              <a:solidFill>
                <a:srgbClr val="333333"/>
              </a:solidFill>
            </a:endParaRPr>
          </a:p>
        </p:txBody>
      </p:sp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0550F2F2-6B4F-4165-2240-D9436A79A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843636"/>
              </p:ext>
            </p:extLst>
          </p:nvPr>
        </p:nvGraphicFramePr>
        <p:xfrm>
          <a:off x="1141412" y="1495665"/>
          <a:ext cx="10668000" cy="3565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75784682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571262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88798015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39232883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00683024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95769575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587201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noProof="0"/>
                        <a:t>Infecció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Estudis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/>
                        <a:t>Pooled 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/>
                        <a:t>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/>
                        <a:t>Ictus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/>
                        <a:t>Insuf. cardíaca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Comentaris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183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Hepatitis C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21 CO, 5 CC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noProof="0" dirty="0"/>
                        <a:t>1,39 (1,08-1,79)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1,27 (1,13-1,42)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1,23 (1,04-1,46)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400" noProof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noProof="0" dirty="0"/>
                        <a:t>Alt risc durant almenys 5 anys</a:t>
                      </a:r>
                    </a:p>
                    <a:p>
                      <a:r>
                        <a:rPr lang="ca-ES" sz="1400" noProof="0" dirty="0"/>
                        <a:t>Mortalitat CV: 2,11 (1,62-2,74)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2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CMV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14 CO, 16 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1,13 (0,90-1,43)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CC: 1,44 (1,12-1,85)</a:t>
                      </a:r>
                    </a:p>
                    <a:p>
                      <a:r>
                        <a:rPr lang="ca-ES" sz="1400" noProof="0" dirty="0"/>
                        <a:t>CO: 1,08 (0,98-1,20)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1,38 (0,80-2,36)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noProof="0" dirty="0" err="1"/>
                        <a:t>IgG</a:t>
                      </a:r>
                      <a:r>
                        <a:rPr lang="ca-ES" sz="1400" noProof="0" dirty="0"/>
                        <a:t> +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noProof="0" dirty="0"/>
                        <a:t>Mortalitat CV: 1,28 (1,02-1,60)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169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Herpes zòster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12 CO, 6 CC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1,31 (1,07-1,61)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1,16 (1,08-1,25)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1,33 (1,16-1,53)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400" noProof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noProof="0" dirty="0"/>
                        <a:t>Alt risc durant almenys 5 anys d’ictus i CI</a:t>
                      </a:r>
                    </a:p>
                    <a:p>
                      <a:endParaRPr lang="ca-ES" sz="1400" noProof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468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Herpes simple-1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3 CO, 8 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1,60 (1,08-2,37)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Heterogeneïtat entre estudis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008193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333C41FF-F389-226D-8817-911420C1B3A5}"/>
              </a:ext>
            </a:extLst>
          </p:cNvPr>
          <p:cNvSpPr/>
          <p:nvPr/>
        </p:nvSpPr>
        <p:spPr>
          <a:xfrm>
            <a:off x="6399212" y="713801"/>
            <a:ext cx="3657600" cy="705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accent4">
                    <a:lumMod val="50000"/>
                  </a:schemeClr>
                </a:solidFill>
              </a:rPr>
              <a:t>Variable de resultat: mort cardiovascular, ictus, cardiopatia isquèmica</a:t>
            </a:r>
          </a:p>
        </p:txBody>
      </p:sp>
    </p:spTree>
    <p:extLst>
      <p:ext uri="{BB962C8B-B14F-4D97-AF65-F5344CB8AC3E}">
        <p14:creationId xmlns:p14="http://schemas.microsoft.com/office/powerpoint/2010/main" val="3177123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4739C06-49A3-9F3F-FF19-66348B3FB2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Infeccions i risc cardiovascular</a:t>
            </a:r>
            <a:endParaRPr lang="ca-ES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310B371-556C-CFF1-99FB-9BF33658B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6</a:t>
            </a:fld>
            <a:endParaRPr lang="ca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B4C7ABD-5CC1-C915-8682-297BDC9E626A}"/>
              </a:ext>
            </a:extLst>
          </p:cNvPr>
          <p:cNvSpPr txBox="1"/>
          <p:nvPr/>
        </p:nvSpPr>
        <p:spPr>
          <a:xfrm>
            <a:off x="912812" y="5788968"/>
            <a:ext cx="70866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>
                <a:solidFill>
                  <a:srgbClr val="333333"/>
                </a:solidFill>
              </a:rPr>
              <a:t>Viral Infections and Risk of Cardiovascular Disease: Systematic Review and Meta-Analysis. J Am Heart Assoc. 2025;14:e042670</a:t>
            </a:r>
            <a:endParaRPr lang="en-US" altLang="en-US" sz="900" dirty="0">
              <a:solidFill>
                <a:srgbClr val="333333"/>
              </a:solidFill>
            </a:endParaRPr>
          </a:p>
        </p:txBody>
      </p:sp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0550F2F2-6B4F-4165-2240-D9436A79A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942837"/>
              </p:ext>
            </p:extLst>
          </p:nvPr>
        </p:nvGraphicFramePr>
        <p:xfrm>
          <a:off x="1141412" y="1495665"/>
          <a:ext cx="10668000" cy="3576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75784682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571262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88798015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39232883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00683024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95769575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587201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noProof="0"/>
                        <a:t>Infecció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Estudis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/>
                        <a:t>Pooled 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/>
                        <a:t>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/>
                        <a:t>Ictus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/>
                        <a:t>Insuf. cardíaca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Comentaris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183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noProof="0" dirty="0" err="1"/>
                        <a:t>Chikungunya</a:t>
                      </a:r>
                      <a:endParaRPr lang="ca-ES" sz="1400" noProof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1 CC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noProof="0" dirty="0"/>
                        <a:t>2,73 (1,50-4,96)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2,38 (1,33-4,26)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400" noProof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400" noProof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400" noProof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204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Dengue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1 CO, 1 CC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400" noProof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400" noProof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1,16 (1,01-1,32)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400" noProof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400" noProof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2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noProof="0" dirty="0" err="1"/>
                        <a:t>Hantavirus</a:t>
                      </a:r>
                      <a:endParaRPr lang="ca-ES" sz="1400" noProof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1 CC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400" noProof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IAM 21d: 5,5 (2,6-11,8)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21d: 6,0 (3,0-12,3)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400" noProof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400" noProof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169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VPH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1 CO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noProof="0" dirty="0"/>
                        <a:t>1,25 (1,03-1,52) Mortalitat CV: 3,91 (1,85-8,26)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Mortalitat IAM: 3,74 (1,53-9,14)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Mortalitat ictus: 5,86 (0,86-40,11)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400" noProof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Dones amb genotips alt risc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468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VRS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3 CC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400" noProof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IAM 7d: 3,38 (1,07-10,71)</a:t>
                      </a:r>
                    </a:p>
                    <a:p>
                      <a:r>
                        <a:rPr lang="ca-ES" sz="1400" noProof="0" dirty="0"/>
                        <a:t>IAM 7d: 3,51 (1,11-11,12)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400" noProof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400" noProof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400" noProof="0" dirty="0"/>
                        <a:t>Confirmat per laboratori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008193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333C41FF-F389-226D-8817-911420C1B3A5}"/>
              </a:ext>
            </a:extLst>
          </p:cNvPr>
          <p:cNvSpPr/>
          <p:nvPr/>
        </p:nvSpPr>
        <p:spPr>
          <a:xfrm>
            <a:off x="6399212" y="713801"/>
            <a:ext cx="3657600" cy="705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accent4">
                    <a:lumMod val="50000"/>
                  </a:schemeClr>
                </a:solidFill>
              </a:rPr>
              <a:t>Variable de resultat: mort cardiovascular, ictus, cardiopatia isquèmica</a:t>
            </a:r>
          </a:p>
        </p:txBody>
      </p:sp>
    </p:spTree>
    <p:extLst>
      <p:ext uri="{BB962C8B-B14F-4D97-AF65-F5344CB8AC3E}">
        <p14:creationId xmlns:p14="http://schemas.microsoft.com/office/powerpoint/2010/main" val="210532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5E6E2D9-BD0E-F79C-E382-867893B63A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Mecanismes d’acció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984AFB9-EF1B-2F71-4153-2A78BF245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7</a:t>
            </a:fld>
            <a:endParaRPr lang="ca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92AA6A-42B1-3574-4123-2D79CEB2A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7645" y="1187062"/>
            <a:ext cx="4876800" cy="3962400"/>
          </a:xfrm>
        </p:spPr>
        <p:txBody>
          <a:bodyPr/>
          <a:lstStyle/>
          <a:p>
            <a:r>
              <a:rPr lang="ca-ES" dirty="0"/>
              <a:t>Alliberament local i sistèmic de </a:t>
            </a:r>
            <a:r>
              <a:rPr lang="ca-ES" dirty="0" err="1"/>
              <a:t>citoquines</a:t>
            </a:r>
            <a:endParaRPr lang="ca-ES" dirty="0"/>
          </a:p>
          <a:p>
            <a:pPr lvl="1"/>
            <a:r>
              <a:rPr lang="ca-ES" sz="1800" dirty="0"/>
              <a:t>TNF</a:t>
            </a:r>
          </a:p>
          <a:p>
            <a:pPr lvl="1"/>
            <a:r>
              <a:rPr lang="ca-ES" sz="1800" dirty="0"/>
              <a:t>Interleucines</a:t>
            </a:r>
          </a:p>
          <a:p>
            <a:r>
              <a:rPr lang="ca-ES" dirty="0"/>
              <a:t>Proteïnes relacionades amb:</a:t>
            </a:r>
          </a:p>
          <a:p>
            <a:pPr lvl="1"/>
            <a:r>
              <a:rPr lang="ca-ES" sz="1800" dirty="0"/>
              <a:t>Inflamació</a:t>
            </a:r>
          </a:p>
          <a:p>
            <a:pPr lvl="1"/>
            <a:r>
              <a:rPr lang="ca-ES" sz="1800" dirty="0"/>
              <a:t>Immunitat</a:t>
            </a:r>
          </a:p>
          <a:p>
            <a:pPr lvl="1"/>
            <a:r>
              <a:rPr lang="ca-ES" sz="1800" dirty="0"/>
              <a:t>Formació de trombes</a:t>
            </a:r>
          </a:p>
          <a:p>
            <a:r>
              <a:rPr lang="ca-ES" dirty="0"/>
              <a:t>Edat</a:t>
            </a:r>
          </a:p>
          <a:p>
            <a:r>
              <a:rPr lang="ca-ES" dirty="0"/>
              <a:t>Malalties subjacents</a:t>
            </a:r>
          </a:p>
          <a:p>
            <a:r>
              <a:rPr lang="ca-ES" dirty="0"/>
              <a:t>Desregulació </a:t>
            </a:r>
            <a:r>
              <a:rPr lang="ca-ES" dirty="0" err="1"/>
              <a:t>viroma</a:t>
            </a:r>
            <a:endParaRPr lang="ca-ES" dirty="0"/>
          </a:p>
          <a:p>
            <a:pPr lvl="1"/>
            <a:r>
              <a:rPr lang="ca-ES" sz="1800" dirty="0"/>
              <a:t>Enterovirus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DE6BD69-E17A-9784-1157-691944FEB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89" y="1891287"/>
            <a:ext cx="3032046" cy="3429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5F2D036-96B1-CA00-6E0E-A3A368714295}"/>
              </a:ext>
            </a:extLst>
          </p:cNvPr>
          <p:cNvSpPr txBox="1"/>
          <p:nvPr/>
        </p:nvSpPr>
        <p:spPr>
          <a:xfrm>
            <a:off x="1370012" y="5650368"/>
            <a:ext cx="541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Xu</a:t>
            </a:r>
            <a:r>
              <a:rPr lang="de-DE" sz="1200" dirty="0"/>
              <a:t> SW et al. Acta </a:t>
            </a:r>
            <a:r>
              <a:rPr lang="de-DE" sz="1200" dirty="0" err="1"/>
              <a:t>Pharmacologica</a:t>
            </a:r>
            <a:r>
              <a:rPr lang="de-DE" sz="1200" dirty="0"/>
              <a:t> </a:t>
            </a:r>
            <a:r>
              <a:rPr lang="de-DE" sz="1200" dirty="0" err="1"/>
              <a:t>Sinica</a:t>
            </a:r>
            <a:r>
              <a:rPr lang="de-DE" sz="1200" dirty="0"/>
              <a:t> (2023) 44:695–709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4B9C100-911A-EB09-7AC7-A96C1E26D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403" y="2066123"/>
            <a:ext cx="3926582" cy="307932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422B38E-AAB5-0A17-1D2D-080431754033}"/>
              </a:ext>
            </a:extLst>
          </p:cNvPr>
          <p:cNvSpPr txBox="1"/>
          <p:nvPr/>
        </p:nvSpPr>
        <p:spPr>
          <a:xfrm>
            <a:off x="6170612" y="5558034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200" dirty="0" err="1"/>
              <a:t>Maniar</a:t>
            </a:r>
            <a:r>
              <a:rPr lang="es-ES" sz="1200" dirty="0"/>
              <a:t> YM et al. </a:t>
            </a:r>
            <a:r>
              <a:rPr lang="en-US" sz="1200" b="0" i="0" u="none" strike="noStrike" baseline="0" dirty="0">
                <a:latin typeface="MyriadPro-SemiboldSemiCn"/>
              </a:rPr>
              <a:t>Influenza Vaccination for Cardiovascular Prevention: Further Insights</a:t>
            </a:r>
          </a:p>
          <a:p>
            <a:pPr algn="l"/>
            <a:r>
              <a:rPr lang="en-US" sz="1200" b="0" i="0" u="none" strike="noStrike" baseline="0" dirty="0">
                <a:latin typeface="MyriadPro-SemiboldSemiCn"/>
              </a:rPr>
              <a:t>from the IAMI Trial and an Updated Meta‑analysis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0271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5E6E2D9-BD0E-F79C-E382-867893B63A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Mecanismes d’acció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984AFB9-EF1B-2F71-4153-2A78BF245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8</a:t>
            </a:fld>
            <a:endParaRPr lang="ca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F2D036-96B1-CA00-6E0E-A3A368714295}"/>
              </a:ext>
            </a:extLst>
          </p:cNvPr>
          <p:cNvSpPr txBox="1"/>
          <p:nvPr/>
        </p:nvSpPr>
        <p:spPr>
          <a:xfrm>
            <a:off x="1065212" y="536377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*</a:t>
            </a:r>
            <a:r>
              <a:rPr lang="de-DE" sz="1200" dirty="0" err="1"/>
              <a:t>Elkind</a:t>
            </a:r>
            <a:r>
              <a:rPr lang="de-DE" sz="1200" dirty="0"/>
              <a:t> MS et al. </a:t>
            </a:r>
            <a:r>
              <a:rPr lang="de-DE" sz="1200" dirty="0" err="1"/>
              <a:t>Stroke</a:t>
            </a:r>
            <a:r>
              <a:rPr lang="de-DE" sz="1200" dirty="0"/>
              <a:t>. 2020;51:3156–3168</a:t>
            </a:r>
          </a:p>
          <a:p>
            <a:r>
              <a:rPr lang="de-DE" sz="1200" dirty="0"/>
              <a:t>**</a:t>
            </a:r>
            <a:r>
              <a:rPr lang="de-DE" sz="1200" dirty="0" err="1"/>
              <a:t>Elkind</a:t>
            </a:r>
            <a:r>
              <a:rPr lang="de-DE" sz="1200" dirty="0"/>
              <a:t> MS et al. Arch </a:t>
            </a:r>
            <a:r>
              <a:rPr lang="de-DE" sz="1200" dirty="0" err="1"/>
              <a:t>Neurol</a:t>
            </a:r>
            <a:r>
              <a:rPr lang="de-DE" sz="1200" dirty="0"/>
              <a:t>. 2010;67:33–38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11B995B-BFE2-A1B8-97A0-601650A02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12" y="1217226"/>
            <a:ext cx="9735909" cy="258163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C634666-C8D1-9E43-069A-D6D56D42CD61}"/>
              </a:ext>
            </a:extLst>
          </p:cNvPr>
          <p:cNvSpPr txBox="1"/>
          <p:nvPr/>
        </p:nvSpPr>
        <p:spPr>
          <a:xfrm>
            <a:off x="1522412" y="4554621"/>
            <a:ext cx="960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Concepte de </a:t>
            </a:r>
            <a:r>
              <a:rPr lang="ca-ES" u="sng" dirty="0"/>
              <a:t>càrrega infecciosa</a:t>
            </a:r>
            <a:r>
              <a:rPr lang="ca-ES" dirty="0"/>
              <a:t>: acumulat d’infeccions al llarg de la vida </a:t>
            </a:r>
            <a:r>
              <a:rPr lang="ca-ES" dirty="0">
                <a:sym typeface="Wingdings" panose="05000000000000000000" pitchFamily="2" charset="2"/>
              </a:rPr>
              <a:t> ↑arterioesclerosi i ictus**</a:t>
            </a:r>
            <a:r>
              <a:rPr lang="ca-ES" dirty="0"/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23EB06F-15A0-DF1D-A21C-D683EA27F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612" y="4202382"/>
            <a:ext cx="1991003" cy="32389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0FF8820-946B-B624-EEEE-3D5F4B549F95}"/>
              </a:ext>
            </a:extLst>
          </p:cNvPr>
          <p:cNvSpPr txBox="1"/>
          <p:nvPr/>
        </p:nvSpPr>
        <p:spPr>
          <a:xfrm>
            <a:off x="8723312" y="1217226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sym typeface="Wingdings" panose="05000000000000000000" pitchFamily="2" charset="2"/>
              </a:rPr>
              <a:t>*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64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8A357EE-BC3A-DEB3-7D86-9CA949E20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b="1" dirty="0"/>
              <a:t>Índex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899DC78-6694-81CE-E3E3-B0C93AA36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9</a:t>
            </a:fld>
            <a:endParaRPr lang="ca-ES" dirty="0"/>
          </a:p>
        </p:txBody>
      </p:sp>
      <p:sp>
        <p:nvSpPr>
          <p:cNvPr id="4" name="Rectangle 28" title="Fons gris">
            <a:extLst>
              <a:ext uri="{FF2B5EF4-FFF2-40B4-BE49-F238E27FC236}">
                <a16:creationId xmlns:a16="http://schemas.microsoft.com/office/drawing/2014/main" id="{FA898366-1978-F3B3-EE84-07FC5C259603}"/>
              </a:ext>
            </a:extLst>
          </p:cNvPr>
          <p:cNvSpPr/>
          <p:nvPr/>
        </p:nvSpPr>
        <p:spPr>
          <a:xfrm>
            <a:off x="8445781" y="1283089"/>
            <a:ext cx="3408445" cy="3487659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ca-ES" sz="1799">
              <a:solidFill>
                <a:srgbClr val="FFABAB"/>
              </a:solidFill>
              <a:latin typeface="Arial" panose="020B0604020202020204"/>
            </a:endParaRPr>
          </a:p>
        </p:txBody>
      </p:sp>
      <p:sp>
        <p:nvSpPr>
          <p:cNvPr id="5" name="Rectangle 29" title="Fons gris">
            <a:extLst>
              <a:ext uri="{FF2B5EF4-FFF2-40B4-BE49-F238E27FC236}">
                <a16:creationId xmlns:a16="http://schemas.microsoft.com/office/drawing/2014/main" id="{4F031BAF-37EF-F011-C585-B3E5533E9919}"/>
              </a:ext>
            </a:extLst>
          </p:cNvPr>
          <p:cNvSpPr/>
          <p:nvPr/>
        </p:nvSpPr>
        <p:spPr>
          <a:xfrm>
            <a:off x="4755497" y="1283089"/>
            <a:ext cx="3408445" cy="3487659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ca-ES" sz="1799">
              <a:solidFill>
                <a:srgbClr val="FFABAB"/>
              </a:solidFill>
              <a:latin typeface="Arial" panose="020B0604020202020204"/>
            </a:endParaRPr>
          </a:p>
        </p:txBody>
      </p:sp>
      <p:sp>
        <p:nvSpPr>
          <p:cNvPr id="6" name="Rectangle 25" title="Fons gris">
            <a:extLst>
              <a:ext uri="{FF2B5EF4-FFF2-40B4-BE49-F238E27FC236}">
                <a16:creationId xmlns:a16="http://schemas.microsoft.com/office/drawing/2014/main" id="{3C788CBE-9090-A535-4500-1017F10146A9}"/>
              </a:ext>
            </a:extLst>
          </p:cNvPr>
          <p:cNvSpPr/>
          <p:nvPr/>
        </p:nvSpPr>
        <p:spPr>
          <a:xfrm>
            <a:off x="1065212" y="1283088"/>
            <a:ext cx="3408445" cy="3517512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ca-ES" sz="1799">
              <a:solidFill>
                <a:srgbClr val="FFABAB"/>
              </a:solidFill>
              <a:latin typeface="Arial" panose="020B0604020202020204"/>
            </a:endParaRPr>
          </a:p>
        </p:txBody>
      </p:sp>
      <p:sp>
        <p:nvSpPr>
          <p:cNvPr id="8" name="Contenidor de text 35">
            <a:extLst>
              <a:ext uri="{FF2B5EF4-FFF2-40B4-BE49-F238E27FC236}">
                <a16:creationId xmlns:a16="http://schemas.microsoft.com/office/drawing/2014/main" id="{7B812538-FA17-504F-9D43-C27941094AD2}"/>
              </a:ext>
            </a:extLst>
          </p:cNvPr>
          <p:cNvSpPr txBox="1">
            <a:spLocks/>
          </p:cNvSpPr>
          <p:nvPr/>
        </p:nvSpPr>
        <p:spPr>
          <a:xfrm>
            <a:off x="4983254" y="1980200"/>
            <a:ext cx="2969914" cy="540765"/>
          </a:xfrm>
          <a:prstGeom prst="rect">
            <a:avLst/>
          </a:prstGeom>
        </p:spPr>
        <p:txBody>
          <a:bodyPr/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dirty="0"/>
              <a:t>Vacunes i risc cardiovascular</a:t>
            </a:r>
          </a:p>
        </p:txBody>
      </p:sp>
      <p:sp>
        <p:nvSpPr>
          <p:cNvPr id="10" name="Contenidor de text 37">
            <a:extLst>
              <a:ext uri="{FF2B5EF4-FFF2-40B4-BE49-F238E27FC236}">
                <a16:creationId xmlns:a16="http://schemas.microsoft.com/office/drawing/2014/main" id="{06F20349-5F37-B2C0-EEBD-B1D1179FE83D}"/>
              </a:ext>
            </a:extLst>
          </p:cNvPr>
          <p:cNvSpPr txBox="1">
            <a:spLocks/>
          </p:cNvSpPr>
          <p:nvPr/>
        </p:nvSpPr>
        <p:spPr>
          <a:xfrm>
            <a:off x="1293162" y="1980200"/>
            <a:ext cx="2969914" cy="540765"/>
          </a:xfrm>
          <a:prstGeom prst="rect">
            <a:avLst/>
          </a:prstGeom>
        </p:spPr>
        <p:txBody>
          <a:bodyPr/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dirty="0"/>
              <a:t>Infeccions víriques i bacterianes i risc cardiovascular</a:t>
            </a:r>
          </a:p>
        </p:txBody>
      </p:sp>
      <p:sp>
        <p:nvSpPr>
          <p:cNvPr id="12" name="Contenidor de text 39">
            <a:extLst>
              <a:ext uri="{FF2B5EF4-FFF2-40B4-BE49-F238E27FC236}">
                <a16:creationId xmlns:a16="http://schemas.microsoft.com/office/drawing/2014/main" id="{CED7F512-8727-802C-B0BE-6733B849DE53}"/>
              </a:ext>
            </a:extLst>
          </p:cNvPr>
          <p:cNvSpPr txBox="1">
            <a:spLocks/>
          </p:cNvSpPr>
          <p:nvPr/>
        </p:nvSpPr>
        <p:spPr>
          <a:xfrm>
            <a:off x="8680779" y="1980200"/>
            <a:ext cx="2969914" cy="540765"/>
          </a:xfrm>
          <a:prstGeom prst="rect">
            <a:avLst/>
          </a:prstGeom>
        </p:spPr>
        <p:txBody>
          <a:bodyPr/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dirty="0"/>
              <a:t>Conclusions</a:t>
            </a:r>
          </a:p>
        </p:txBody>
      </p:sp>
      <p:sp>
        <p:nvSpPr>
          <p:cNvPr id="13" name="Oval 40" title="Número">
            <a:extLst>
              <a:ext uri="{FF2B5EF4-FFF2-40B4-BE49-F238E27FC236}">
                <a16:creationId xmlns:a16="http://schemas.microsoft.com/office/drawing/2014/main" id="{9A1F94B9-57AA-7012-9097-F6A7033C9CEE}"/>
              </a:ext>
            </a:extLst>
          </p:cNvPr>
          <p:cNvSpPr/>
          <p:nvPr/>
        </p:nvSpPr>
        <p:spPr>
          <a:xfrm>
            <a:off x="2309058" y="873453"/>
            <a:ext cx="877612" cy="8776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ca-ES" sz="1799">
              <a:solidFill>
                <a:srgbClr val="35A02D"/>
              </a:solidFill>
              <a:latin typeface="Arial" panose="020B0604020202020204"/>
            </a:endParaRPr>
          </a:p>
        </p:txBody>
      </p:sp>
      <p:sp>
        <p:nvSpPr>
          <p:cNvPr id="14" name="Oval 41" title="Número">
            <a:extLst>
              <a:ext uri="{FF2B5EF4-FFF2-40B4-BE49-F238E27FC236}">
                <a16:creationId xmlns:a16="http://schemas.microsoft.com/office/drawing/2014/main" id="{24B84410-5150-C0AB-7424-73F263186CE4}"/>
              </a:ext>
            </a:extLst>
          </p:cNvPr>
          <p:cNvSpPr/>
          <p:nvPr/>
        </p:nvSpPr>
        <p:spPr>
          <a:xfrm>
            <a:off x="9728106" y="873453"/>
            <a:ext cx="877612" cy="8776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ca-ES" sz="1799">
              <a:solidFill>
                <a:srgbClr val="35A02D"/>
              </a:solidFill>
              <a:latin typeface="Arial" panose="020B0604020202020204"/>
            </a:endParaRPr>
          </a:p>
        </p:txBody>
      </p:sp>
      <p:sp>
        <p:nvSpPr>
          <p:cNvPr id="15" name="Oval 42" title="Número">
            <a:extLst>
              <a:ext uri="{FF2B5EF4-FFF2-40B4-BE49-F238E27FC236}">
                <a16:creationId xmlns:a16="http://schemas.microsoft.com/office/drawing/2014/main" id="{65B7315B-EE36-D836-0ADC-8854AB3F0F5D}"/>
              </a:ext>
            </a:extLst>
          </p:cNvPr>
          <p:cNvSpPr/>
          <p:nvPr/>
        </p:nvSpPr>
        <p:spPr>
          <a:xfrm>
            <a:off x="6029406" y="873453"/>
            <a:ext cx="877612" cy="877612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ca-ES" sz="1799">
              <a:solidFill>
                <a:srgbClr val="CD3333"/>
              </a:solidFill>
              <a:latin typeface="Arial" panose="020B0604020202020204"/>
            </a:endParaRPr>
          </a:p>
        </p:txBody>
      </p:sp>
      <p:sp>
        <p:nvSpPr>
          <p:cNvPr id="16" name="QuadreDeText 43">
            <a:extLst>
              <a:ext uri="{FF2B5EF4-FFF2-40B4-BE49-F238E27FC236}">
                <a16:creationId xmlns:a16="http://schemas.microsoft.com/office/drawing/2014/main" id="{3F9CD065-EA0D-015D-0148-A7DAA99FA6A6}"/>
              </a:ext>
            </a:extLst>
          </p:cNvPr>
          <p:cNvSpPr txBox="1"/>
          <p:nvPr/>
        </p:nvSpPr>
        <p:spPr>
          <a:xfrm>
            <a:off x="2304826" y="1050716"/>
            <a:ext cx="886076" cy="523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126"/>
            <a:r>
              <a:rPr lang="ca-ES" sz="2799" dirty="0">
                <a:solidFill>
                  <a:srgbClr val="DD802B"/>
                </a:solidFill>
                <a:latin typeface="Arial" panose="020B0604020202020204"/>
              </a:rPr>
              <a:t>1</a:t>
            </a:r>
          </a:p>
        </p:txBody>
      </p:sp>
      <p:sp>
        <p:nvSpPr>
          <p:cNvPr id="17" name="QuadreDeText 44">
            <a:extLst>
              <a:ext uri="{FF2B5EF4-FFF2-40B4-BE49-F238E27FC236}">
                <a16:creationId xmlns:a16="http://schemas.microsoft.com/office/drawing/2014/main" id="{CB580220-93E8-9FBC-F5E9-B20434FF0D39}"/>
              </a:ext>
            </a:extLst>
          </p:cNvPr>
          <p:cNvSpPr txBox="1"/>
          <p:nvPr/>
        </p:nvSpPr>
        <p:spPr>
          <a:xfrm>
            <a:off x="6020940" y="1050716"/>
            <a:ext cx="895027" cy="523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126"/>
            <a:r>
              <a:rPr lang="ca-ES" sz="2799" dirty="0">
                <a:solidFill>
                  <a:schemeClr val="bg1"/>
                </a:solidFill>
                <a:latin typeface="Arial" panose="020B0604020202020204"/>
              </a:rPr>
              <a:t>2</a:t>
            </a:r>
          </a:p>
        </p:txBody>
      </p:sp>
      <p:sp>
        <p:nvSpPr>
          <p:cNvPr id="18" name="QuadreDeText 45">
            <a:extLst>
              <a:ext uri="{FF2B5EF4-FFF2-40B4-BE49-F238E27FC236}">
                <a16:creationId xmlns:a16="http://schemas.microsoft.com/office/drawing/2014/main" id="{709C55D5-79FB-C7CD-7DB2-97AF146EB046}"/>
              </a:ext>
            </a:extLst>
          </p:cNvPr>
          <p:cNvSpPr txBox="1">
            <a:spLocks/>
          </p:cNvSpPr>
          <p:nvPr/>
        </p:nvSpPr>
        <p:spPr>
          <a:xfrm>
            <a:off x="9732218" y="1050716"/>
            <a:ext cx="873500" cy="523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126"/>
            <a:r>
              <a:rPr lang="ca-ES" sz="2799" dirty="0">
                <a:solidFill>
                  <a:srgbClr val="DD802B"/>
                </a:solidFill>
                <a:latin typeface="Arial" panose="020B0604020202020204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77035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 - Passos i processos">
  <a:themeElements>
    <a:clrScheme name="PADES-2025">
      <a:dk1>
        <a:srgbClr val="000000"/>
      </a:dk1>
      <a:lt1>
        <a:srgbClr val="FFFFFF"/>
      </a:lt1>
      <a:dk2>
        <a:srgbClr val="DD802B"/>
      </a:dk2>
      <a:lt2>
        <a:srgbClr val="EBE9E1"/>
      </a:lt2>
      <a:accent1>
        <a:srgbClr val="7BACFC"/>
      </a:accent1>
      <a:accent2>
        <a:srgbClr val="FF555C"/>
      </a:accent2>
      <a:accent3>
        <a:srgbClr val="BCD7FB"/>
      </a:accent3>
      <a:accent4>
        <a:srgbClr val="E6F0FE"/>
      </a:accent4>
      <a:accent5>
        <a:srgbClr val="E7DFD1"/>
      </a:accent5>
      <a:accent6>
        <a:srgbClr val="80808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o-salut-generalitat" id="{91390823-0E64-4BB8-823B-6CD1F0A8AAEE}" vid="{9A9199B2-B90D-4561-B27B-FFB4A509E677}"/>
    </a:ext>
  </a:extLst>
</a:theme>
</file>

<file path=ppt/theme/theme3.xml><?xml version="1.0" encoding="utf-8"?>
<a:theme xmlns:a="http://schemas.openxmlformats.org/drawingml/2006/main" name="2 - Textos i imatges">
  <a:themeElements>
    <a:clrScheme name="Personalitzat 1">
      <a:dk1>
        <a:srgbClr val="000000"/>
      </a:dk1>
      <a:lt1>
        <a:srgbClr val="FFFFFF"/>
      </a:lt1>
      <a:dk2>
        <a:srgbClr val="DD802B"/>
      </a:dk2>
      <a:lt2>
        <a:srgbClr val="EBE9E1"/>
      </a:lt2>
      <a:accent1>
        <a:srgbClr val="7BACFC"/>
      </a:accent1>
      <a:accent2>
        <a:srgbClr val="FF555C"/>
      </a:accent2>
      <a:accent3>
        <a:srgbClr val="BCD7FB"/>
      </a:accent3>
      <a:accent4>
        <a:srgbClr val="E6F0FE"/>
      </a:accent4>
      <a:accent5>
        <a:srgbClr val="E7DFD1"/>
      </a:accent5>
      <a:accent6>
        <a:srgbClr val="80808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0" tIns="0" rIns="0" bIns="0"/>
      <a:lstStyle>
        <a:defPPr>
          <a:defRPr dirty="0">
            <a:solidFill>
              <a:srgbClr val="99999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o-salut-generalitat" id="{91390823-0E64-4BB8-823B-6CD1F0A8AAEE}" vid="{12AE40D6-5D34-4EFB-8A01-E49E1CD46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camfic</Template>
  <TotalTime>0</TotalTime>
  <Words>1182</Words>
  <Application>Microsoft Office PowerPoint</Application>
  <PresentationFormat>Personalizado</PresentationFormat>
  <Paragraphs>274</Paragraphs>
  <Slides>15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Gill Sans Nova</vt:lpstr>
      <vt:lpstr>HelveticaNeueLT Std Lt</vt:lpstr>
      <vt:lpstr>MyriadPro-SemiboldSemiCn</vt:lpstr>
      <vt:lpstr>Wingdings</vt:lpstr>
      <vt:lpstr>Tema de l'Office</vt:lpstr>
      <vt:lpstr>4 - Passos i processos</vt:lpstr>
      <vt:lpstr>2 - Textos i imatges</vt:lpstr>
      <vt:lpstr>I Jornada catalana d’habilitats pràctiques en Risc Cardiovascular  Vacunes i risc cardiovascular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JORNADES</dc:title>
  <dc:creator>CAMFiC</dc:creator>
  <cp:keywords>Jornades</cp:keywords>
  <cp:lastModifiedBy>Nemesio</cp:lastModifiedBy>
  <cp:revision>86</cp:revision>
  <dcterms:created xsi:type="dcterms:W3CDTF">2017-03-27T19:09:21Z</dcterms:created>
  <dcterms:modified xsi:type="dcterms:W3CDTF">2025-12-12T16:05:00Z</dcterms:modified>
</cp:coreProperties>
</file>