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7" r:id="rId3"/>
    <p:sldId id="267" r:id="rId4"/>
    <p:sldId id="263" r:id="rId5"/>
    <p:sldId id="271" r:id="rId6"/>
    <p:sldId id="272" r:id="rId7"/>
    <p:sldId id="2147480533" r:id="rId8"/>
    <p:sldId id="273" r:id="rId9"/>
    <p:sldId id="274" r:id="rId10"/>
    <p:sldId id="275" r:id="rId11"/>
    <p:sldId id="261" r:id="rId12"/>
    <p:sldId id="2147480534" r:id="rId13"/>
    <p:sldId id="336" r:id="rId14"/>
    <p:sldId id="260" r:id="rId15"/>
  </p:sldIdLst>
  <p:sldSz cx="12188825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B3B"/>
    <a:srgbClr val="FE9202"/>
    <a:srgbClr val="F2F2F2"/>
    <a:srgbClr val="B7B7B7"/>
    <a:srgbClr val="4472C4"/>
    <a:srgbClr val="55983A"/>
    <a:srgbClr val="D64242"/>
    <a:srgbClr val="E46C0A"/>
    <a:srgbClr val="896FA8"/>
    <a:srgbClr val="AC7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 clar 3 - èmfasi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474" autoAdjust="0"/>
  </p:normalViewPr>
  <p:slideViewPr>
    <p:cSldViewPr>
      <p:cViewPr varScale="1">
        <p:scale>
          <a:sx n="71" d="100"/>
          <a:sy n="71" d="100"/>
        </p:scale>
        <p:origin x="702" y="66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1CBC9-BEAD-49E5-A4A3-09A017354B2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DBAD3047-6455-4D1D-80A6-8542D17C4BD6}">
      <dgm:prSet phldrT="[Texto]" phldr="0"/>
      <dgm:spPr/>
      <dgm:t>
        <a:bodyPr/>
        <a:lstStyle/>
        <a:p>
          <a:r>
            <a:rPr lang="ca-ES" dirty="0"/>
            <a:t>Estadis inicials </a:t>
          </a:r>
        </a:p>
      </dgm:t>
    </dgm:pt>
    <dgm:pt modelId="{55FE37D9-2512-4040-9B7C-D74961FA09B4}" type="parTrans" cxnId="{7F4DB9EE-5D7D-42B0-B237-A5E9F47D7A1C}">
      <dgm:prSet/>
      <dgm:spPr/>
      <dgm:t>
        <a:bodyPr/>
        <a:lstStyle/>
        <a:p>
          <a:endParaRPr lang="ca-ES"/>
        </a:p>
      </dgm:t>
    </dgm:pt>
    <dgm:pt modelId="{765B06A3-CF00-40CA-9A12-ECAA87920AED}" type="sibTrans" cxnId="{7F4DB9EE-5D7D-42B0-B237-A5E9F47D7A1C}">
      <dgm:prSet/>
      <dgm:spPr/>
      <dgm:t>
        <a:bodyPr/>
        <a:lstStyle/>
        <a:p>
          <a:endParaRPr lang="ca-ES"/>
        </a:p>
      </dgm:t>
    </dgm:pt>
    <dgm:pt modelId="{44012BE4-8102-4D16-A850-1D87839D4371}">
      <dgm:prSet phldrT="[Texto]" phldr="0"/>
      <dgm:spPr/>
      <dgm:t>
        <a:bodyPr/>
        <a:lstStyle/>
        <a:p>
          <a:r>
            <a:rPr lang="ca-ES" dirty="0"/>
            <a:t>Estadis </a:t>
          </a:r>
          <a:r>
            <a:rPr lang="ca-ES" dirty="0" err="1"/>
            <a:t>intermitjos</a:t>
          </a:r>
          <a:r>
            <a:rPr lang="ca-ES" dirty="0"/>
            <a:t> </a:t>
          </a:r>
        </a:p>
      </dgm:t>
    </dgm:pt>
    <dgm:pt modelId="{C908B52D-F619-455D-A8A1-AC3CF15C1E0F}" type="parTrans" cxnId="{CBF1DF30-2EEA-496B-BA28-273741E7762B}">
      <dgm:prSet/>
      <dgm:spPr/>
      <dgm:t>
        <a:bodyPr/>
        <a:lstStyle/>
        <a:p>
          <a:endParaRPr lang="ca-ES"/>
        </a:p>
      </dgm:t>
    </dgm:pt>
    <dgm:pt modelId="{3BE33728-346B-4828-AFA3-7B5E52FB09A0}" type="sibTrans" cxnId="{CBF1DF30-2EEA-496B-BA28-273741E7762B}">
      <dgm:prSet/>
      <dgm:spPr/>
      <dgm:t>
        <a:bodyPr/>
        <a:lstStyle/>
        <a:p>
          <a:endParaRPr lang="ca-ES"/>
        </a:p>
      </dgm:t>
    </dgm:pt>
    <dgm:pt modelId="{83EE5FB2-04FA-4271-A844-5A658391F218}">
      <dgm:prSet phldrT="[Texto]" phldr="0"/>
      <dgm:spPr/>
      <dgm:t>
        <a:bodyPr/>
        <a:lstStyle/>
        <a:p>
          <a:r>
            <a:rPr lang="ca-ES" dirty="0"/>
            <a:t>Estadis tardans</a:t>
          </a:r>
        </a:p>
      </dgm:t>
    </dgm:pt>
    <dgm:pt modelId="{5EB8266C-4AC1-4152-9A3C-D709C49FB70B}" type="parTrans" cxnId="{5802961A-8BFE-4D6F-AF6B-E3CB2C016738}">
      <dgm:prSet/>
      <dgm:spPr/>
      <dgm:t>
        <a:bodyPr/>
        <a:lstStyle/>
        <a:p>
          <a:endParaRPr lang="ca-ES"/>
        </a:p>
      </dgm:t>
    </dgm:pt>
    <dgm:pt modelId="{5D61733E-E8A0-4F91-B5FD-3743736C4048}" type="sibTrans" cxnId="{5802961A-8BFE-4D6F-AF6B-E3CB2C016738}">
      <dgm:prSet/>
      <dgm:spPr/>
      <dgm:t>
        <a:bodyPr/>
        <a:lstStyle/>
        <a:p>
          <a:endParaRPr lang="ca-ES"/>
        </a:p>
      </dgm:t>
    </dgm:pt>
    <dgm:pt modelId="{EBA6807F-D078-43C0-8E88-85F64EEC2137}" type="pres">
      <dgm:prSet presAssocID="{A651CBC9-BEAD-49E5-A4A3-09A017354B25}" presName="Name0" presStyleCnt="0">
        <dgm:presLayoutVars>
          <dgm:dir/>
          <dgm:animLvl val="lvl"/>
          <dgm:resizeHandles val="exact"/>
        </dgm:presLayoutVars>
      </dgm:prSet>
      <dgm:spPr/>
    </dgm:pt>
    <dgm:pt modelId="{2FC1DE8B-0AAB-4675-B6DF-F7B6D72C332D}" type="pres">
      <dgm:prSet presAssocID="{DBAD3047-6455-4D1D-80A6-8542D17C4BD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4C43B40-7CAB-4DFC-8F2E-DB4A11901521}" type="pres">
      <dgm:prSet presAssocID="{765B06A3-CF00-40CA-9A12-ECAA87920AED}" presName="parTxOnlySpace" presStyleCnt="0"/>
      <dgm:spPr/>
    </dgm:pt>
    <dgm:pt modelId="{3369E2A1-140B-4BE3-B264-5622A64E823C}" type="pres">
      <dgm:prSet presAssocID="{44012BE4-8102-4D16-A850-1D87839D437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DD77851-CC3E-4D60-AD6B-8F0C9F2FB5C1}" type="pres">
      <dgm:prSet presAssocID="{3BE33728-346B-4828-AFA3-7B5E52FB09A0}" presName="parTxOnlySpace" presStyleCnt="0"/>
      <dgm:spPr/>
    </dgm:pt>
    <dgm:pt modelId="{F7FD2FCB-5135-4AC0-BB3E-D4C1333A0E46}" type="pres">
      <dgm:prSet presAssocID="{83EE5FB2-04FA-4271-A844-5A658391F21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834B306-0142-4B52-B104-80FF65682AD7}" type="presOf" srcId="{44012BE4-8102-4D16-A850-1D87839D4371}" destId="{3369E2A1-140B-4BE3-B264-5622A64E823C}" srcOrd="0" destOrd="0" presId="urn:microsoft.com/office/officeart/2005/8/layout/chevron1"/>
    <dgm:cxn modelId="{5802961A-8BFE-4D6F-AF6B-E3CB2C016738}" srcId="{A651CBC9-BEAD-49E5-A4A3-09A017354B25}" destId="{83EE5FB2-04FA-4271-A844-5A658391F218}" srcOrd="2" destOrd="0" parTransId="{5EB8266C-4AC1-4152-9A3C-D709C49FB70B}" sibTransId="{5D61733E-E8A0-4F91-B5FD-3743736C4048}"/>
    <dgm:cxn modelId="{7A501620-71D7-4E76-B9F7-D05A71E59C67}" type="presOf" srcId="{DBAD3047-6455-4D1D-80A6-8542D17C4BD6}" destId="{2FC1DE8B-0AAB-4675-B6DF-F7B6D72C332D}" srcOrd="0" destOrd="0" presId="urn:microsoft.com/office/officeart/2005/8/layout/chevron1"/>
    <dgm:cxn modelId="{CBF1DF30-2EEA-496B-BA28-273741E7762B}" srcId="{A651CBC9-BEAD-49E5-A4A3-09A017354B25}" destId="{44012BE4-8102-4D16-A850-1D87839D4371}" srcOrd="1" destOrd="0" parTransId="{C908B52D-F619-455D-A8A1-AC3CF15C1E0F}" sibTransId="{3BE33728-346B-4828-AFA3-7B5E52FB09A0}"/>
    <dgm:cxn modelId="{A6DBEAA3-7594-4607-85FA-D8B80D12A63B}" type="presOf" srcId="{83EE5FB2-04FA-4271-A844-5A658391F218}" destId="{F7FD2FCB-5135-4AC0-BB3E-D4C1333A0E46}" srcOrd="0" destOrd="0" presId="urn:microsoft.com/office/officeart/2005/8/layout/chevron1"/>
    <dgm:cxn modelId="{7F4DB9EE-5D7D-42B0-B237-A5E9F47D7A1C}" srcId="{A651CBC9-BEAD-49E5-A4A3-09A017354B25}" destId="{DBAD3047-6455-4D1D-80A6-8542D17C4BD6}" srcOrd="0" destOrd="0" parTransId="{55FE37D9-2512-4040-9B7C-D74961FA09B4}" sibTransId="{765B06A3-CF00-40CA-9A12-ECAA87920AED}"/>
    <dgm:cxn modelId="{FF9E3FF1-D2AD-4076-8E0D-A978366678DF}" type="presOf" srcId="{A651CBC9-BEAD-49E5-A4A3-09A017354B25}" destId="{EBA6807F-D078-43C0-8E88-85F64EEC2137}" srcOrd="0" destOrd="0" presId="urn:microsoft.com/office/officeart/2005/8/layout/chevron1"/>
    <dgm:cxn modelId="{1C646EB7-B84D-4FA0-9AEB-FA0F6D629E2D}" type="presParOf" srcId="{EBA6807F-D078-43C0-8E88-85F64EEC2137}" destId="{2FC1DE8B-0AAB-4675-B6DF-F7B6D72C332D}" srcOrd="0" destOrd="0" presId="urn:microsoft.com/office/officeart/2005/8/layout/chevron1"/>
    <dgm:cxn modelId="{A8CEDCEF-4566-4838-9C58-FEDE105E0A5C}" type="presParOf" srcId="{EBA6807F-D078-43C0-8E88-85F64EEC2137}" destId="{64C43B40-7CAB-4DFC-8F2E-DB4A11901521}" srcOrd="1" destOrd="0" presId="urn:microsoft.com/office/officeart/2005/8/layout/chevron1"/>
    <dgm:cxn modelId="{437BB711-9CC9-483A-B23C-BADAEE33CBB0}" type="presParOf" srcId="{EBA6807F-D078-43C0-8E88-85F64EEC2137}" destId="{3369E2A1-140B-4BE3-B264-5622A64E823C}" srcOrd="2" destOrd="0" presId="urn:microsoft.com/office/officeart/2005/8/layout/chevron1"/>
    <dgm:cxn modelId="{1082032B-FCF7-4004-9C70-5AD2B5521A29}" type="presParOf" srcId="{EBA6807F-D078-43C0-8E88-85F64EEC2137}" destId="{5DD77851-CC3E-4D60-AD6B-8F0C9F2FB5C1}" srcOrd="3" destOrd="0" presId="urn:microsoft.com/office/officeart/2005/8/layout/chevron1"/>
    <dgm:cxn modelId="{78B236A0-CEAA-49D4-A615-BC3C93F68044}" type="presParOf" srcId="{EBA6807F-D078-43C0-8E88-85F64EEC2137}" destId="{F7FD2FCB-5135-4AC0-BB3E-D4C1333A0E4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1DE8B-0AAB-4675-B6DF-F7B6D72C332D}">
      <dsp:nvSpPr>
        <dsp:cNvPr id="0" name=""/>
        <dsp:cNvSpPr/>
      </dsp:nvSpPr>
      <dsp:spPr>
        <a:xfrm>
          <a:off x="1703" y="1129661"/>
          <a:ext cx="2075761" cy="830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Estadis inicials </a:t>
          </a:r>
        </a:p>
      </dsp:txBody>
      <dsp:txXfrm>
        <a:off x="416855" y="1129661"/>
        <a:ext cx="1245457" cy="830304"/>
      </dsp:txXfrm>
    </dsp:sp>
    <dsp:sp modelId="{3369E2A1-140B-4BE3-B264-5622A64E823C}">
      <dsp:nvSpPr>
        <dsp:cNvPr id="0" name=""/>
        <dsp:cNvSpPr/>
      </dsp:nvSpPr>
      <dsp:spPr>
        <a:xfrm>
          <a:off x="1869889" y="1129661"/>
          <a:ext cx="2075761" cy="830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Estadis </a:t>
          </a:r>
          <a:r>
            <a:rPr lang="ca-ES" sz="2000" kern="1200" dirty="0" err="1"/>
            <a:t>intermitjos</a:t>
          </a:r>
          <a:r>
            <a:rPr lang="ca-ES" sz="2000" kern="1200" dirty="0"/>
            <a:t> </a:t>
          </a:r>
        </a:p>
      </dsp:txBody>
      <dsp:txXfrm>
        <a:off x="2285041" y="1129661"/>
        <a:ext cx="1245457" cy="830304"/>
      </dsp:txXfrm>
    </dsp:sp>
    <dsp:sp modelId="{F7FD2FCB-5135-4AC0-BB3E-D4C1333A0E46}">
      <dsp:nvSpPr>
        <dsp:cNvPr id="0" name=""/>
        <dsp:cNvSpPr/>
      </dsp:nvSpPr>
      <dsp:spPr>
        <a:xfrm>
          <a:off x="3738075" y="1129661"/>
          <a:ext cx="2075761" cy="830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Estadis tardans</a:t>
          </a:r>
        </a:p>
      </dsp:txBody>
      <dsp:txXfrm>
        <a:off x="4153227" y="1129661"/>
        <a:ext cx="1245457" cy="830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914D5AA-41B6-011F-F641-40A8005430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3F380F-D8BA-5716-3C10-59BAA70772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9CA81-0ABA-4975-BA1E-7DCB469F825F}" type="datetimeFigureOut">
              <a:rPr lang="ca-ES" smtClean="0"/>
              <a:t>16/12/2025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04CEF-D526-40EA-ECE1-9339D3F0BF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E7923D-F435-4FB6-BE14-8FE4336D25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5C56-A2EE-4093-A8F5-BD97A43DE40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5680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dirty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9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2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ED434B-9AF7-27CE-B69E-8DE0796821E7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pic>
        <p:nvPicPr>
          <p:cNvPr id="15" name="Imatge 14" descr="Imatge que conté verd, captura de pantalla&#10;&#10;Descripció generada automàticament">
            <a:extLst>
              <a:ext uri="{FF2B5EF4-FFF2-40B4-BE49-F238E27FC236}">
                <a16:creationId xmlns:a16="http://schemas.microsoft.com/office/drawing/2014/main" id="{2D0D9D98-3B54-6E21-446A-C9AD0D210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-42730"/>
            <a:ext cx="9601200" cy="6966959"/>
          </a:xfrm>
          <a:prstGeom prst="rect">
            <a:avLst/>
          </a:prstGeom>
        </p:spPr>
      </p:pic>
      <p:sp>
        <p:nvSpPr>
          <p:cNvPr id="18" name="Títol 1">
            <a:extLst>
              <a:ext uri="{FF2B5EF4-FFF2-40B4-BE49-F238E27FC236}">
                <a16:creationId xmlns:a16="http://schemas.microsoft.com/office/drawing/2014/main" id="{7D073FC2-DDFB-A9DD-11CC-861666AF0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9412" y="1219200"/>
            <a:ext cx="7520254" cy="125335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600" b="1">
                <a:solidFill>
                  <a:schemeClr val="bg1"/>
                </a:solidFill>
                <a:latin typeface="Calibri" panose="020F0502020204030204" pitchFamily="34" charset="0"/>
                <a:cs typeface="Raavi" panose="020B0502040204020203" pitchFamily="34" charset="0"/>
              </a:defRPr>
            </a:lvl1pPr>
          </a:lstStyle>
          <a:p>
            <a:r>
              <a:rPr lang="ca-ES" noProof="0" dirty="0"/>
              <a:t>III Jornada de Malalties Infeccioses a l’Atenció Primària</a:t>
            </a:r>
          </a:p>
        </p:txBody>
      </p:sp>
      <p:sp>
        <p:nvSpPr>
          <p:cNvPr id="19" name="Subtítol 2">
            <a:extLst>
              <a:ext uri="{FF2B5EF4-FFF2-40B4-BE49-F238E27FC236}">
                <a16:creationId xmlns:a16="http://schemas.microsoft.com/office/drawing/2014/main" id="{1FEC5BC9-93D9-E08A-9E72-9483744A3E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6612" y="3124200"/>
            <a:ext cx="7355479" cy="6772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 dirty="0"/>
              <a:t>Inserir Autor/a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744D3-1B97-2318-F37A-B80DB41BC3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6023" y="3953892"/>
            <a:ext cx="7355478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Inserir </a:t>
            </a:r>
            <a:r>
              <a:rPr lang="ca-ES" noProof="0" dirty="0"/>
              <a:t>càrrec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C36345-148D-4193-D1B5-D2643B5795DD}"/>
              </a:ext>
            </a:extLst>
          </p:cNvPr>
          <p:cNvSpPr txBox="1"/>
          <p:nvPr userDrawn="1"/>
        </p:nvSpPr>
        <p:spPr>
          <a:xfrm>
            <a:off x="4722812" y="60960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Terrassa, 17 de desembre de 2025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A96C3AF8-A0C4-CA8A-38EA-967358147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512" y="790335"/>
            <a:ext cx="8648700" cy="328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CD4FE6-95C3-0FA7-6B29-BD15F9B48EA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5120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B0579D-3D86-0C91-3244-06A77391007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4691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1413" y="1219200"/>
            <a:ext cx="10287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72E2BB-98FC-8FFF-C1C3-52EEF2285AD1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38532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4D3A3C8-752E-FE51-8246-6C6ACCC0C9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612" y="1447800"/>
            <a:ext cx="4648200" cy="3429000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ABB3B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Segundo nivel</a:t>
            </a:r>
          </a:p>
          <a:p>
            <a:pPr lvl="0"/>
            <a:r>
              <a:rPr lang="es-ES" dirty="0"/>
              <a:t>Tercer nivel</a:t>
            </a:r>
          </a:p>
          <a:p>
            <a:pPr lvl="0"/>
            <a:r>
              <a:rPr lang="es-ES" dirty="0"/>
              <a:t>Cuarto nivel</a:t>
            </a:r>
          </a:p>
          <a:p>
            <a:pPr lvl="0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EA3CE5-E993-2D18-72D3-88CE7E93BAE8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62834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DF0A1-BB4F-0EB7-15BE-D5F5332B54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011" y="770360"/>
            <a:ext cx="6298001" cy="37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F34254-9AB4-14E7-628D-4AD8570F48A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26921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C25681-0C85-60CF-6EE6-B005ED6B5D8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12682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 Cap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116501-7032-EEB5-0342-024B5124D47C}"/>
              </a:ext>
            </a:extLst>
          </p:cNvPr>
          <p:cNvSpPr/>
          <p:nvPr/>
        </p:nvSpPr>
        <p:spPr>
          <a:xfrm>
            <a:off x="-1588" y="900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94FA1B92-D486-EE7D-F601-D284B098780A}"/>
              </a:ext>
            </a:extLst>
          </p:cNvPr>
          <p:cNvSpPr/>
          <p:nvPr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0;g29bb40c2923_0_275">
            <a:extLst>
              <a:ext uri="{FF2B5EF4-FFF2-40B4-BE49-F238E27FC236}">
                <a16:creationId xmlns:a16="http://schemas.microsoft.com/office/drawing/2014/main" id="{21438F77-6225-EAAC-122B-6462F38DA99C}"/>
              </a:ext>
            </a:extLst>
          </p:cNvPr>
          <p:cNvSpPr/>
          <p:nvPr/>
        </p:nvSpPr>
        <p:spPr>
          <a:xfrm rot="5400000" flipH="1">
            <a:off x="6094310" y="772485"/>
            <a:ext cx="785400" cy="11403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265;g29bb40c2923_0_275">
            <a:extLst>
              <a:ext uri="{FF2B5EF4-FFF2-40B4-BE49-F238E27FC236}">
                <a16:creationId xmlns:a16="http://schemas.microsoft.com/office/drawing/2014/main" id="{BC276484-043A-D13A-AADD-6B4BB7DC452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7;g29bb40c2923_0_275">
            <a:extLst>
              <a:ext uri="{FF2B5EF4-FFF2-40B4-BE49-F238E27FC236}">
                <a16:creationId xmlns:a16="http://schemas.microsoft.com/office/drawing/2014/main" id="{4E9A15CC-1F80-CC6C-A87D-6CCBB994DD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tge 19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8311E997-C118-E4C7-AB64-2DFDB719E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18" y="6284040"/>
            <a:ext cx="1255387" cy="380520"/>
          </a:xfrm>
          <a:prstGeom prst="rect">
            <a:avLst/>
          </a:prstGeom>
        </p:spPr>
      </p:pic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5D19E4AE-49C5-E332-B8A7-3E2922C5F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F02C388-7FBC-A844-65E0-DDB37B4B1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174" y="2057400"/>
            <a:ext cx="3717924" cy="243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s-ES" sz="3600" kern="1200" dirty="0" smtClean="0">
                <a:solidFill>
                  <a:srgbClr val="B7B7B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TÍTOL DEL CAPÍTOL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006B1A8-60EF-1E4B-223B-186C34596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922" y="0"/>
            <a:ext cx="6846889" cy="6081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s-ES" sz="39988" b="0" i="0" u="none" strike="noStrike" kern="1200" cap="none" dirty="0" smtClean="0">
                <a:solidFill>
                  <a:srgbClr val="B7B7B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02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395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2EA0A1-5CA8-4A96-EBEA-B87DD97F1F18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8" name="Google Shape;273;g29d5ecdd936_0_0">
            <a:extLst>
              <a:ext uri="{FF2B5EF4-FFF2-40B4-BE49-F238E27FC236}">
                <a16:creationId xmlns:a16="http://schemas.microsoft.com/office/drawing/2014/main" id="{3AAABB3F-0A4D-2CBC-811C-AE7F0E56A19B}"/>
              </a:ext>
            </a:extLst>
          </p:cNvPr>
          <p:cNvSpPr/>
          <p:nvPr/>
        </p:nvSpPr>
        <p:spPr>
          <a:xfrm>
            <a:off x="0" y="0"/>
            <a:ext cx="12188875" cy="6075000"/>
          </a:xfrm>
          <a:prstGeom prst="rect">
            <a:avLst/>
          </a:prstGeom>
          <a:solidFill>
            <a:srgbClr val="84B037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97688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" name="Google Shape;274;g29d5ecdd936_0_0">
            <a:extLst>
              <a:ext uri="{FF2B5EF4-FFF2-40B4-BE49-F238E27FC236}">
                <a16:creationId xmlns:a16="http://schemas.microsoft.com/office/drawing/2014/main" id="{AAD98DB5-DA0F-8641-88C1-A05501F88514}"/>
              </a:ext>
            </a:extLst>
          </p:cNvPr>
          <p:cNvSpPr txBox="1"/>
          <p:nvPr/>
        </p:nvSpPr>
        <p:spPr>
          <a:xfrm>
            <a:off x="1189353" y="179800"/>
            <a:ext cx="323255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1" name="Google Shape;276;g29d5ecdd936_0_0">
            <a:extLst>
              <a:ext uri="{FF2B5EF4-FFF2-40B4-BE49-F238E27FC236}">
                <a16:creationId xmlns:a16="http://schemas.microsoft.com/office/drawing/2014/main" id="{0161787C-6C0F-5838-8E87-FE5E878D8D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8;g29d5ecdd936_0_0">
            <a:extLst>
              <a:ext uri="{FF2B5EF4-FFF2-40B4-BE49-F238E27FC236}">
                <a16:creationId xmlns:a16="http://schemas.microsoft.com/office/drawing/2014/main" id="{4F2CAF94-71D8-A90D-68FB-ED0E5D7195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61;g29bb40c2923_0_1762">
            <a:extLst>
              <a:ext uri="{FF2B5EF4-FFF2-40B4-BE49-F238E27FC236}">
                <a16:creationId xmlns:a16="http://schemas.microsoft.com/office/drawing/2014/main" id="{ED5AC11C-CA47-4324-9405-3A69D42B6E26}"/>
              </a:ext>
            </a:extLst>
          </p:cNvPr>
          <p:cNvSpPr txBox="1"/>
          <p:nvPr/>
        </p:nvSpPr>
        <p:spPr>
          <a:xfrm>
            <a:off x="2403774" y="2068350"/>
            <a:ext cx="8166573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99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lang="es-ES" sz="1799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tge 11" descr="Imatge 11">
            <a:extLst>
              <a:ext uri="{FF2B5EF4-FFF2-40B4-BE49-F238E27FC236}">
                <a16:creationId xmlns:a16="http://schemas.microsoft.com/office/drawing/2014/main" id="{DBE399E1-2DB7-F10E-65FE-FB4FB3717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4812" y="5105400"/>
            <a:ext cx="1495050" cy="43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FA0BA5-AC96-1474-C88E-C4F48371F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8024" y="1927125"/>
            <a:ext cx="5867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2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4ABC2957-2E95-F1C4-AB69-015879D9C554}"/>
              </a:ext>
            </a:extLst>
          </p:cNvPr>
          <p:cNvSpPr/>
          <p:nvPr/>
        </p:nvSpPr>
        <p:spPr>
          <a:xfrm flipH="1">
            <a:off x="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9;g29bb40c2923_0_275">
            <a:extLst>
              <a:ext uri="{FF2B5EF4-FFF2-40B4-BE49-F238E27FC236}">
                <a16:creationId xmlns:a16="http://schemas.microsoft.com/office/drawing/2014/main" id="{769B6140-A97C-7ADA-6B72-C1B3F1F85289}"/>
              </a:ext>
            </a:extLst>
          </p:cNvPr>
          <p:cNvSpPr/>
          <p:nvPr/>
        </p:nvSpPr>
        <p:spPr>
          <a:xfrm rot="5400000" flipH="1">
            <a:off x="5701713" y="370889"/>
            <a:ext cx="785400" cy="12188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80B901-9C21-FDC6-E34E-187815539E44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7C253-4AC2-4A24-A7E4-DFB270CDDC23}"/>
              </a:ext>
            </a:extLst>
          </p:cNvPr>
          <p:cNvSpPr/>
          <p:nvPr userDrawn="1"/>
        </p:nvSpPr>
        <p:spPr>
          <a:xfrm>
            <a:off x="2684664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75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9" r:id="rId3"/>
    <p:sldLayoutId id="2147483688" r:id="rId4"/>
    <p:sldLayoutId id="2147483687" r:id="rId5"/>
    <p:sldLayoutId id="2147483686" r:id="rId6"/>
    <p:sldLayoutId id="2147483690" r:id="rId7"/>
    <p:sldLayoutId id="2147483683" r:id="rId8"/>
    <p:sldLayoutId id="2147483685" r:id="rId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cid:image003.png@01DC440A.12104490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E0AAB-9D92-523F-C36F-0AE25315B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8F060-E1C9-AA85-635C-D55B84CBC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558" y="228600"/>
            <a:ext cx="7520254" cy="2366270"/>
          </a:xfrm>
        </p:spPr>
        <p:txBody>
          <a:bodyPr/>
          <a:lstStyle/>
          <a:p>
            <a:r>
              <a:rPr lang="ca-ES" dirty="0"/>
              <a:t>RCV: Consideracions des de la Malaltia Renal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FF02D4-A375-F212-AC74-1FDF8E898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212" y="4123308"/>
            <a:ext cx="7507879" cy="677292"/>
          </a:xfrm>
        </p:spPr>
        <p:txBody>
          <a:bodyPr/>
          <a:lstStyle/>
          <a:p>
            <a:r>
              <a:rPr lang="ca-ES" dirty="0" err="1"/>
              <a:t>Dra</a:t>
            </a:r>
            <a:r>
              <a:rPr lang="ca-ES" dirty="0"/>
              <a:t> Sílvia Cobo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CDF0C5-1CE6-3A34-1054-B5CD5FD40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6836" y="4786868"/>
            <a:ext cx="7507878" cy="685800"/>
          </a:xfrm>
        </p:spPr>
        <p:txBody>
          <a:bodyPr/>
          <a:lstStyle/>
          <a:p>
            <a:r>
              <a:rPr lang="ca-ES" dirty="0" err="1"/>
              <a:t>MFiC</a:t>
            </a:r>
            <a:r>
              <a:rPr lang="ca-ES" dirty="0"/>
              <a:t>. </a:t>
            </a:r>
          </a:p>
          <a:p>
            <a:r>
              <a:rPr lang="ca-ES" dirty="0"/>
              <a:t>EAP La Gavarra, Cornellà de Llobregat, </a:t>
            </a:r>
          </a:p>
          <a:p>
            <a:r>
              <a:rPr lang="ca-ES" dirty="0" err="1"/>
              <a:t>GdT</a:t>
            </a:r>
            <a:r>
              <a:rPr lang="ca-ES" dirty="0"/>
              <a:t> Malaltia Renal</a:t>
            </a:r>
            <a:br>
              <a:rPr lang="pt-BR" dirty="0"/>
            </a:br>
            <a:endParaRPr lang="ca-ES" dirty="0"/>
          </a:p>
        </p:txBody>
      </p:sp>
      <p:pic>
        <p:nvPicPr>
          <p:cNvPr id="21" name="Imatge 20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1A343470-44E0-4D9C-2DD9-037698136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971800"/>
            <a:ext cx="2513944" cy="762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D013D9-EFBA-428F-9F7F-2A21CA4DB5E5}"/>
              </a:ext>
            </a:extLst>
          </p:cNvPr>
          <p:cNvSpPr txBox="1"/>
          <p:nvPr/>
        </p:nvSpPr>
        <p:spPr>
          <a:xfrm>
            <a:off x="-458788" y="4431268"/>
            <a:ext cx="6110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 l’aval:                        </a:t>
            </a: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Col·labora: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tge 8" descr="Imatge que conté Font, símbol, disseny&#10;&#10;Pot ser que el contingut generat per IA no sigui correcte.">
            <a:extLst>
              <a:ext uri="{FF2B5EF4-FFF2-40B4-BE49-F238E27FC236}">
                <a16:creationId xmlns:a16="http://schemas.microsoft.com/office/drawing/2014/main" id="{9D1F7DA2-9E86-A8C4-5157-891C93882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" y="4800600"/>
            <a:ext cx="864870" cy="4541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86F8CF-5EB8-7A62-D54B-3820A3A44542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5761724"/>
            <a:ext cx="100012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4186BFB0-E8C8-8017-EDC7-408A68940B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5867933"/>
            <a:ext cx="1074424" cy="4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1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B8BD5A3E-8366-5F7C-FC52-6636C88EC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05" t="34433" r="4989" b="45552"/>
          <a:stretch>
            <a:fillRect/>
          </a:stretch>
        </p:blipFill>
        <p:spPr>
          <a:xfrm>
            <a:off x="1370012" y="587384"/>
            <a:ext cx="9259094" cy="1501193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852352-2487-32BE-77FF-349C34C53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Tractament de la MRC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85CE314-5A00-F1D5-66B2-5DBAC2343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10</a:t>
            </a:fld>
            <a:endParaRPr lang="ca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09B8F1-CBEE-AEF3-5090-FC561F91F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17960"/>
              </p:ext>
            </p:extLst>
          </p:nvPr>
        </p:nvGraphicFramePr>
        <p:xfrm>
          <a:off x="2360612" y="2942911"/>
          <a:ext cx="8125884" cy="1284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3272065961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1778514423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34313141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4072539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IECA/ARA 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iSGLT2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AR-GLP 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ARM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Inhibidors del Sistema Renina Angiotensina</a:t>
                      </a: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Inhibidors del </a:t>
                      </a:r>
                      <a:r>
                        <a:rPr lang="ca-ES" dirty="0" err="1"/>
                        <a:t>cotransportador</a:t>
                      </a:r>
                      <a:r>
                        <a:rPr lang="ca-ES" dirty="0"/>
                        <a:t> de sodi-glucosa</a:t>
                      </a: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Agonista del receptor del pèptid similar al glucagó-1</a:t>
                      </a: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Antagonista del receptor de </a:t>
                      </a:r>
                      <a:r>
                        <a:rPr lang="ca-ES" dirty="0" err="1"/>
                        <a:t>mineralcorticoides</a:t>
                      </a:r>
                      <a:r>
                        <a:rPr lang="ca-ES" dirty="0"/>
                        <a:t> </a:t>
                      </a: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6762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11F9C8D-5E92-5BF8-E5A5-5BA0E1676B99}"/>
              </a:ext>
            </a:extLst>
          </p:cNvPr>
          <p:cNvSpPr txBox="1"/>
          <p:nvPr/>
        </p:nvSpPr>
        <p:spPr>
          <a:xfrm>
            <a:off x="3732212" y="4724400"/>
            <a:ext cx="5943600" cy="92333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Les guies clíniques recomanen “els quatre pilars terapèutics” de la MRC per millorar els resultats renals i cardiovasculars pels seus mecanismes complementaris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6F22A7-E7F6-0985-9818-A7F40223CFED}"/>
              </a:ext>
            </a:extLst>
          </p:cNvPr>
          <p:cNvSpPr txBox="1"/>
          <p:nvPr/>
        </p:nvSpPr>
        <p:spPr>
          <a:xfrm>
            <a:off x="1177730" y="2089104"/>
            <a:ext cx="2554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Control de la 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Control de la glicèmia </a:t>
            </a:r>
          </a:p>
        </p:txBody>
      </p:sp>
    </p:spTree>
    <p:extLst>
      <p:ext uri="{BB962C8B-B14F-4D97-AF65-F5344CB8AC3E}">
        <p14:creationId xmlns:p14="http://schemas.microsoft.com/office/powerpoint/2010/main" val="423978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8A357EE-BC3A-DEB3-7D86-9CA949E20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Tractament de la MRC amb IECA/ARA 2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99DC78-6694-81CE-E3E3-B0C93AA36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11</a:t>
            </a:fld>
            <a:endParaRPr lang="ca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F0F2EA2-7372-8681-7F75-5606BC9C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34506"/>
              </p:ext>
            </p:extLst>
          </p:nvPr>
        </p:nvGraphicFramePr>
        <p:xfrm>
          <a:off x="836612" y="1095615"/>
          <a:ext cx="10515600" cy="4556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011537632"/>
                    </a:ext>
                  </a:extLst>
                </a:gridCol>
                <a:gridCol w="2814932">
                  <a:extLst>
                    <a:ext uri="{9D8B030D-6E8A-4147-A177-3AD203B41FA5}">
                      <a16:colId xmlns:a16="http://schemas.microsoft.com/office/drawing/2014/main" val="2301782054"/>
                    </a:ext>
                  </a:extLst>
                </a:gridCol>
                <a:gridCol w="1873580">
                  <a:extLst>
                    <a:ext uri="{9D8B030D-6E8A-4147-A177-3AD203B41FA5}">
                      <a16:colId xmlns:a16="http://schemas.microsoft.com/office/drawing/2014/main" val="2186959171"/>
                    </a:ext>
                  </a:extLst>
                </a:gridCol>
                <a:gridCol w="4074488">
                  <a:extLst>
                    <a:ext uri="{9D8B030D-6E8A-4147-A177-3AD203B41FA5}">
                      <a16:colId xmlns:a16="http://schemas.microsoft.com/office/drawing/2014/main" val="310905844"/>
                    </a:ext>
                  </a:extLst>
                </a:gridCol>
              </a:tblGrid>
              <a:tr h="685870">
                <a:tc gridSpan="2">
                  <a:txBody>
                    <a:bodyPr/>
                    <a:lstStyle/>
                    <a:p>
                      <a:pPr algn="ctr"/>
                      <a:r>
                        <a:rPr lang="ca-ES" sz="2400" dirty="0"/>
                        <a:t>Recomanacions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/>
                        <a:t>Nivell </a:t>
                      </a:r>
                    </a:p>
                    <a:p>
                      <a:pPr algn="ctr"/>
                      <a:r>
                        <a:rPr lang="ca-ES" sz="2400" dirty="0"/>
                        <a:t>d’evidència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/>
                        <a:t>Comentaris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76427"/>
                  </a:ext>
                </a:extLst>
              </a:tr>
              <a:tr h="846936"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sz="2400" b="1" dirty="0"/>
                        <a:t>Diabètics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QAC ≥  30 mg/g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dirty="0"/>
                        <a:t>1B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a-E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a-ES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a-E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dirty="0"/>
                        <a:t>Utilitzar-los en les dosis més altes tolerades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a-E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79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Continuar </a:t>
                      </a:r>
                      <a:r>
                        <a:rPr lang="es-ES" sz="1799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</a:t>
                      </a:r>
                      <a:r>
                        <a:rPr lang="es-ES" sz="179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IECA o ARA 2 en personas </a:t>
                      </a:r>
                      <a:r>
                        <a:rPr lang="es-ES" sz="1799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</a:t>
                      </a:r>
                      <a:r>
                        <a:rPr lang="es-ES" sz="179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MRC </a:t>
                      </a:r>
                      <a:r>
                        <a:rPr lang="es-ES" sz="1799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inclús</a:t>
                      </a:r>
                      <a:r>
                        <a:rPr lang="es-ES" sz="179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799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s-ES" sz="179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 FGe </a:t>
                      </a:r>
                      <a:r>
                        <a:rPr lang="es-ES" sz="1799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</a:t>
                      </a:r>
                      <a:r>
                        <a:rPr lang="es-ES" sz="179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sota de  30 ml/min por 1,73 m2. 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90727"/>
                  </a:ext>
                </a:extLst>
              </a:tr>
              <a:tr h="1897903">
                <a:tc rowSpan="2"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endParaRPr lang="ca-ES" dirty="0"/>
                    </a:p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sz="2400" b="1" dirty="0"/>
                        <a:t>No diabètics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Es recomana tractar a adults amb MRC</a:t>
                      </a:r>
                    </a:p>
                    <a:p>
                      <a:endParaRPr lang="ca-E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dirty="0"/>
                        <a:t>QAC &gt; 300 mg/g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dirty="0"/>
                        <a:t>1B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48747"/>
                  </a:ext>
                </a:extLst>
              </a:tr>
              <a:tr h="98889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Es suggereix tractar a adults amb MRC si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dirty="0"/>
                        <a:t>QAC ≥  30 mg/g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dirty="0"/>
                        <a:t>2C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201469"/>
                  </a:ext>
                </a:extLst>
              </a:tr>
            </a:tbl>
          </a:graphicData>
        </a:graphic>
      </p:graphicFrame>
      <p:pic>
        <p:nvPicPr>
          <p:cNvPr id="7" name="Imagen 6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2595F601-3719-CC2B-060E-FC072BFC36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46" t="39992" r="19367" b="11083"/>
          <a:stretch>
            <a:fillRect/>
          </a:stretch>
        </p:blipFill>
        <p:spPr>
          <a:xfrm>
            <a:off x="8151812" y="76200"/>
            <a:ext cx="1644965" cy="10194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2690749-D3A8-2852-5243-C60ECB84FC79}"/>
              </a:ext>
            </a:extLst>
          </p:cNvPr>
          <p:cNvSpPr txBox="1"/>
          <p:nvPr/>
        </p:nvSpPr>
        <p:spPr>
          <a:xfrm>
            <a:off x="2436812" y="5835748"/>
            <a:ext cx="8153400" cy="369332"/>
          </a:xfrm>
          <a:prstGeom prst="rect">
            <a:avLst/>
          </a:prstGeom>
          <a:noFill/>
          <a:ln>
            <a:solidFill>
              <a:srgbClr val="7ABB3B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Evitar qualsevol combinació amb IECA / ARA 2 i inhibidor directe de la renina</a:t>
            </a:r>
          </a:p>
        </p:txBody>
      </p:sp>
    </p:spTree>
    <p:extLst>
      <p:ext uri="{BB962C8B-B14F-4D97-AF65-F5344CB8AC3E}">
        <p14:creationId xmlns:p14="http://schemas.microsoft.com/office/powerpoint/2010/main" val="226447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61F0E-1618-4909-49A1-77C2A765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0616058-4B76-D212-B79D-EB5496A6D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Tractament de la MRC amb iSGLT2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05EE50-FAF4-119C-7F4B-D62C93D41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12</a:t>
            </a:fld>
            <a:endParaRPr lang="ca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2AD4CDD-7B86-2BB4-691A-24975CB94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97626"/>
              </p:ext>
            </p:extLst>
          </p:nvPr>
        </p:nvGraphicFramePr>
        <p:xfrm>
          <a:off x="836613" y="1219200"/>
          <a:ext cx="10515600" cy="42693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011537632"/>
                    </a:ext>
                  </a:extLst>
                </a:gridCol>
                <a:gridCol w="2814932">
                  <a:extLst>
                    <a:ext uri="{9D8B030D-6E8A-4147-A177-3AD203B41FA5}">
                      <a16:colId xmlns:a16="http://schemas.microsoft.com/office/drawing/2014/main" val="2301782054"/>
                    </a:ext>
                  </a:extLst>
                </a:gridCol>
                <a:gridCol w="1873580">
                  <a:extLst>
                    <a:ext uri="{9D8B030D-6E8A-4147-A177-3AD203B41FA5}">
                      <a16:colId xmlns:a16="http://schemas.microsoft.com/office/drawing/2014/main" val="2186959171"/>
                    </a:ext>
                  </a:extLst>
                </a:gridCol>
                <a:gridCol w="4074488">
                  <a:extLst>
                    <a:ext uri="{9D8B030D-6E8A-4147-A177-3AD203B41FA5}">
                      <a16:colId xmlns:a16="http://schemas.microsoft.com/office/drawing/2014/main" val="310905844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ca-ES" dirty="0"/>
                        <a:t>Recomanacions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Nivell </a:t>
                      </a:r>
                    </a:p>
                    <a:p>
                      <a:pPr algn="ctr"/>
                      <a:r>
                        <a:rPr lang="ca-ES" dirty="0"/>
                        <a:t>d’evidència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Comentaris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76427"/>
                  </a:ext>
                </a:extLst>
              </a:tr>
              <a:tr h="790080"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sz="2400" b="1" dirty="0"/>
                        <a:t>Diabètics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Tractar a tots els pacients amb MRC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dirty="0"/>
                        <a:t>1A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dirty="0"/>
                        <a:t>Mantenir iSGLT2  inclús amb FG &lt; 20 ml/min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dirty="0"/>
                        <a:t>Seguir els mateixos controls per la MRC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dirty="0"/>
                        <a:t>La caiguda inicial i reversible del FG no sol justificar suspendre el tractament (precaució si disminueix &gt; 30%)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90727"/>
                  </a:ext>
                </a:extLst>
              </a:tr>
              <a:tr h="1916934">
                <a:tc rowSpan="2"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endParaRPr lang="ca-ES" dirty="0"/>
                    </a:p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sz="2400" b="1" dirty="0"/>
                        <a:t>No diabètics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Tractar a adults amb MRC</a:t>
                      </a:r>
                    </a:p>
                    <a:p>
                      <a:endParaRPr lang="ca-E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dirty="0"/>
                        <a:t>QAC ≥ 200 mg/g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a-E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dirty="0"/>
                        <a:t>IC amb/sense albuminúria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dirty="0"/>
                        <a:t>1A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48747"/>
                  </a:ext>
                </a:extLst>
              </a:tr>
              <a:tr h="92250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Es suggereix tractar si  FG 20-45 ml/min i QAC &lt; 200 mg/g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201469"/>
                  </a:ext>
                </a:extLst>
              </a:tr>
            </a:tbl>
          </a:graphicData>
        </a:graphic>
      </p:graphicFrame>
      <p:pic>
        <p:nvPicPr>
          <p:cNvPr id="7" name="Imagen 6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0D08BCF1-724B-320D-1C53-995C55C5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46" t="39992" r="19367" b="11083"/>
          <a:stretch>
            <a:fillRect/>
          </a:stretch>
        </p:blipFill>
        <p:spPr>
          <a:xfrm>
            <a:off x="8151812" y="76200"/>
            <a:ext cx="1644965" cy="10194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6D659AF-04E5-9EFE-E542-15EE1300EFC1}"/>
              </a:ext>
            </a:extLst>
          </p:cNvPr>
          <p:cNvSpPr txBox="1"/>
          <p:nvPr/>
        </p:nvSpPr>
        <p:spPr>
          <a:xfrm>
            <a:off x="3732212" y="5791200"/>
            <a:ext cx="4724400" cy="369332"/>
          </a:xfrm>
          <a:prstGeom prst="rect">
            <a:avLst/>
          </a:prstGeom>
          <a:noFill/>
          <a:ln>
            <a:solidFill>
              <a:srgbClr val="7ABB3B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Suspendre el tractament si hi ha risc de cetosis</a:t>
            </a:r>
          </a:p>
        </p:txBody>
      </p:sp>
    </p:spTree>
    <p:extLst>
      <p:ext uri="{BB962C8B-B14F-4D97-AF65-F5344CB8AC3E}">
        <p14:creationId xmlns:p14="http://schemas.microsoft.com/office/powerpoint/2010/main" val="157491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665F465A-6B19-AEA3-AD4A-9E59CFBF1AE1}"/>
              </a:ext>
            </a:extLst>
          </p:cNvPr>
          <p:cNvGrpSpPr/>
          <p:nvPr/>
        </p:nvGrpSpPr>
        <p:grpSpPr>
          <a:xfrm>
            <a:off x="2193445" y="1289907"/>
            <a:ext cx="8838595" cy="2316987"/>
            <a:chOff x="1064211" y="1408754"/>
            <a:chExt cx="9775082" cy="2902734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D95464D5-7858-08EE-BE14-7F85980B056B}"/>
                </a:ext>
              </a:extLst>
            </p:cNvPr>
            <p:cNvSpPr/>
            <p:nvPr/>
          </p:nvSpPr>
          <p:spPr>
            <a:xfrm>
              <a:off x="1064211" y="1408754"/>
              <a:ext cx="8754909" cy="2638099"/>
            </a:xfrm>
            <a:prstGeom prst="roundRect">
              <a:avLst/>
            </a:prstGeom>
            <a:noFill/>
            <a:ln w="76200">
              <a:solidFill>
                <a:srgbClr val="5598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QuadreDeText 4">
              <a:extLst>
                <a:ext uri="{FF2B5EF4-FFF2-40B4-BE49-F238E27FC236}">
                  <a16:creationId xmlns:a16="http://schemas.microsoft.com/office/drawing/2014/main" id="{64F9BA50-54D5-4B51-9D98-B141065771B6}"/>
                </a:ext>
              </a:extLst>
            </p:cNvPr>
            <p:cNvSpPr txBox="1"/>
            <p:nvPr/>
          </p:nvSpPr>
          <p:spPr>
            <a:xfrm>
              <a:off x="1230432" y="1496723"/>
              <a:ext cx="9608861" cy="28147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b="1" dirty="0" err="1">
                  <a:solidFill>
                    <a:srgbClr val="FF0000"/>
                  </a:solidFill>
                  <a:ea typeface="+mn-lt"/>
                  <a:cs typeface="+mn-lt"/>
                </a:rPr>
                <a:t>Metformina</a:t>
              </a:r>
              <a:r>
                <a:rPr lang="ca-ES" dirty="0">
                  <a:solidFill>
                    <a:srgbClr val="FF0000"/>
                  </a:solidFill>
                  <a:ea typeface="+mn-lt"/>
                  <a:cs typeface="+mn-lt"/>
                </a:rPr>
                <a:t>:</a:t>
              </a:r>
              <a:r>
                <a:rPr lang="ca-ES" dirty="0">
                  <a:ea typeface="+mn-lt"/>
                  <a:cs typeface="+mn-lt"/>
                </a:rPr>
                <a:t> tractament de base per la DM2</a:t>
              </a:r>
            </a:p>
            <a:p>
              <a:r>
                <a:rPr lang="ca-ES" dirty="0">
                  <a:ea typeface="+mn-lt"/>
                  <a:cs typeface="+mn-lt"/>
                </a:rPr>
                <a:t>Si FG &gt;=30 </a:t>
              </a:r>
              <a:r>
                <a:rPr lang="ca-ES" dirty="0" err="1">
                  <a:latin typeface="Calibri Light"/>
                  <a:ea typeface="Calibri Light"/>
                  <a:cs typeface="Calibri Light"/>
                </a:rPr>
                <a:t>mL</a:t>
              </a:r>
              <a:r>
                <a:rPr lang="ca-ES" dirty="0">
                  <a:latin typeface="Calibri Light"/>
                  <a:ea typeface="Calibri Light"/>
                  <a:cs typeface="Calibri Light"/>
                </a:rPr>
                <a:t>/min/m</a:t>
              </a:r>
              <a:r>
                <a:rPr lang="ca-ES" baseline="30000" dirty="0">
                  <a:latin typeface="Calibri Light"/>
                  <a:ea typeface="Calibri Light"/>
                  <a:cs typeface="Calibri Light"/>
                </a:rPr>
                <a:t>2</a:t>
              </a:r>
              <a:r>
                <a:rPr lang="ca-ES" dirty="0">
                  <a:latin typeface="Calibri Light"/>
                  <a:ea typeface="Calibri Light"/>
                  <a:cs typeface="Calibri Light"/>
                </a:rPr>
                <a:t> </a:t>
              </a:r>
              <a:r>
                <a:rPr lang="ca-ES" dirty="0">
                  <a:ea typeface="+mn-lt"/>
                  <a:cs typeface="+mn-lt"/>
                </a:rPr>
                <a:t> i &lt;=45 </a:t>
              </a:r>
              <a:r>
                <a:rPr lang="ca-ES" dirty="0" err="1">
                  <a:latin typeface="Calibri Light"/>
                  <a:ea typeface="Calibri Light"/>
                  <a:cs typeface="Calibri Light"/>
                </a:rPr>
                <a:t>mL</a:t>
              </a:r>
              <a:r>
                <a:rPr lang="ca-ES" dirty="0">
                  <a:latin typeface="Calibri Light"/>
                  <a:ea typeface="Calibri Light"/>
                  <a:cs typeface="Calibri Light"/>
                </a:rPr>
                <a:t>/min/m</a:t>
              </a:r>
              <a:r>
                <a:rPr lang="ca-ES" baseline="30000" dirty="0">
                  <a:latin typeface="Calibri Light"/>
                  <a:ea typeface="Calibri Light"/>
                  <a:cs typeface="Calibri Light"/>
                </a:rPr>
                <a:t>2</a:t>
              </a:r>
              <a:r>
                <a:rPr lang="ca-ES" dirty="0">
                  <a:latin typeface="Calibri Light"/>
                  <a:ea typeface="Calibri Light"/>
                  <a:cs typeface="Calibri Light"/>
                </a:rPr>
                <a:t> </a:t>
              </a:r>
              <a:r>
                <a:rPr lang="ca-ES" dirty="0">
                  <a:ea typeface="+mn-lt"/>
                  <a:cs typeface="+mn-lt"/>
                </a:rPr>
                <a:t>reduir dosis al 50%. Si FG&lt;30 suspendre</a:t>
              </a:r>
            </a:p>
            <a:p>
              <a:pPr algn="just"/>
              <a:endParaRPr lang="ca-ES" dirty="0">
                <a:ea typeface="+mn-lt"/>
                <a:cs typeface="+mn-lt"/>
              </a:endParaRPr>
            </a:p>
            <a:p>
              <a:pPr algn="just"/>
              <a:r>
                <a:rPr lang="ca-ES" b="1" dirty="0">
                  <a:solidFill>
                    <a:srgbClr val="FF0000"/>
                  </a:solidFill>
                  <a:ea typeface="+mn-lt"/>
                  <a:cs typeface="+mn-lt"/>
                </a:rPr>
                <a:t>ISGLT2 (</a:t>
              </a:r>
              <a:r>
                <a:rPr lang="ca-ES" b="1" dirty="0" err="1">
                  <a:solidFill>
                    <a:srgbClr val="FF0000"/>
                  </a:solidFill>
                  <a:ea typeface="+mn-lt"/>
                  <a:cs typeface="+mn-lt"/>
                </a:rPr>
                <a:t>empagliflozina</a:t>
              </a:r>
              <a:r>
                <a:rPr lang="ca-ES" b="1" dirty="0">
                  <a:solidFill>
                    <a:srgbClr val="FF0000"/>
                  </a:solidFill>
                  <a:ea typeface="+mn-lt"/>
                  <a:cs typeface="+mn-lt"/>
                </a:rPr>
                <a:t> o </a:t>
              </a:r>
              <a:r>
                <a:rPr lang="ca-ES" b="1" dirty="0" err="1">
                  <a:solidFill>
                    <a:srgbClr val="FF0000"/>
                  </a:solidFill>
                  <a:ea typeface="+mn-lt"/>
                  <a:cs typeface="+mn-lt"/>
                </a:rPr>
                <a:t>dapagliflozina</a:t>
              </a:r>
              <a:r>
                <a:rPr lang="ca-ES" b="1" dirty="0">
                  <a:solidFill>
                    <a:srgbClr val="FF0000"/>
                  </a:solidFill>
                  <a:ea typeface="+mn-lt"/>
                  <a:cs typeface="+mn-lt"/>
                </a:rPr>
                <a:t>)  </a:t>
              </a:r>
              <a:r>
                <a:rPr lang="ca-ES" dirty="0">
                  <a:ea typeface="+mn-lt"/>
                  <a:cs typeface="+mn-lt"/>
                </a:rPr>
                <a:t>(tractament de la DM + </a:t>
              </a:r>
            </a:p>
            <a:p>
              <a:pPr algn="just"/>
              <a:r>
                <a:rPr lang="ca-ES" dirty="0" err="1">
                  <a:ea typeface="+mn-lt"/>
                  <a:cs typeface="+mn-lt"/>
                </a:rPr>
                <a:t>nefroprotecció</a:t>
              </a:r>
              <a:r>
                <a:rPr lang="ca-ES" dirty="0">
                  <a:ea typeface="+mn-lt"/>
                  <a:cs typeface="+mn-lt"/>
                </a:rPr>
                <a:t> + </a:t>
              </a:r>
              <a:r>
                <a:rPr lang="ca-ES" dirty="0" err="1">
                  <a:ea typeface="+mn-lt"/>
                  <a:cs typeface="+mn-lt"/>
                </a:rPr>
                <a:t>cardioproetecció</a:t>
              </a:r>
              <a:r>
                <a:rPr lang="ca-ES" dirty="0">
                  <a:ea typeface="+mn-lt"/>
                  <a:cs typeface="+mn-lt"/>
                </a:rPr>
                <a:t>) (</a:t>
              </a:r>
              <a:r>
                <a:rPr lang="ca-ES" dirty="0" err="1">
                  <a:ea typeface="+mn-lt"/>
                  <a:cs typeface="+mn-lt"/>
                </a:rPr>
                <a:t>canagliflozina</a:t>
              </a:r>
              <a:r>
                <a:rPr lang="ca-ES" dirty="0">
                  <a:ea typeface="+mn-lt"/>
                  <a:cs typeface="+mn-lt"/>
                </a:rPr>
                <a:t> només </a:t>
              </a:r>
              <a:r>
                <a:rPr lang="ca-ES" dirty="0" err="1">
                  <a:ea typeface="+mn-lt"/>
                  <a:cs typeface="+mn-lt"/>
                </a:rPr>
                <a:t>nefroprotecció</a:t>
              </a:r>
              <a:r>
                <a:rPr lang="ca-ES" dirty="0">
                  <a:ea typeface="+mn-lt"/>
                  <a:cs typeface="+mn-lt"/>
                </a:rPr>
                <a:t>)</a:t>
              </a:r>
            </a:p>
            <a:p>
              <a:pPr algn="just"/>
              <a:r>
                <a:rPr lang="ca-ES" dirty="0">
                  <a:ea typeface="+mn-lt"/>
                  <a:cs typeface="+mn-lt"/>
                </a:rPr>
                <a:t>Es recomana  iniciar tractament  en persones amb MRC (FG &gt; 20) i DM2  </a:t>
              </a:r>
            </a:p>
            <a:p>
              <a:pPr algn="just"/>
              <a:r>
                <a:rPr lang="ca-ES" dirty="0">
                  <a:ea typeface="+mn-lt"/>
                  <a:cs typeface="+mn-lt"/>
                </a:rPr>
                <a:t>independentment del QAC </a:t>
              </a:r>
            </a:p>
            <a:p>
              <a:endParaRPr lang="ca-ES" sz="1400" dirty="0">
                <a:ea typeface="Calibri"/>
                <a:cs typeface="Calibri"/>
              </a:endParaRPr>
            </a:p>
          </p:txBody>
        </p:sp>
      </p:grp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ADE2F0B-B580-DE04-67DA-B2C8F85EF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7619" y="248945"/>
            <a:ext cx="9067800" cy="438150"/>
          </a:xfrm>
          <a:solidFill>
            <a:schemeClr val="bg1"/>
          </a:solidFill>
        </p:spPr>
        <p:txBody>
          <a:bodyPr/>
          <a:lstStyle/>
          <a:p>
            <a:r>
              <a:rPr lang="ca-ES" dirty="0">
                <a:cs typeface="Calibri"/>
              </a:rPr>
              <a:t>Tractament de la</a:t>
            </a:r>
            <a:r>
              <a:rPr lang="ca-ES" dirty="0">
                <a:solidFill>
                  <a:schemeClr val="tx1"/>
                </a:solidFill>
                <a:cs typeface="Calibri"/>
              </a:rPr>
              <a:t> MRC </a:t>
            </a:r>
            <a:r>
              <a:rPr lang="ca-ES" dirty="0">
                <a:cs typeface="Calibri"/>
              </a:rPr>
              <a:t>en pacient amb DM</a:t>
            </a:r>
          </a:p>
          <a:p>
            <a:endParaRPr lang="ca-ES" dirty="0">
              <a:cs typeface="Calibr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792BE85-3C63-3480-3DEF-A23F4F3BF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13</a:t>
            </a:fld>
            <a:endParaRPr lang="ca-ES"/>
          </a:p>
        </p:txBody>
      </p:sp>
      <p:sp>
        <p:nvSpPr>
          <p:cNvPr id="5" name="QuadreDeText 18">
            <a:extLst>
              <a:ext uri="{FF2B5EF4-FFF2-40B4-BE49-F238E27FC236}">
                <a16:creationId xmlns:a16="http://schemas.microsoft.com/office/drawing/2014/main" id="{497541B9-C4CB-2753-DB74-BDE1B3FAF266}"/>
              </a:ext>
            </a:extLst>
          </p:cNvPr>
          <p:cNvSpPr txBox="1"/>
          <p:nvPr/>
        </p:nvSpPr>
        <p:spPr>
          <a:xfrm flipV="1">
            <a:off x="2970212" y="1892847"/>
            <a:ext cx="14319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3600" dirty="0">
                <a:ea typeface="Calibri"/>
                <a:cs typeface="Calibri"/>
              </a:rPr>
              <a:t>+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F29AFD6-C573-2D0D-179A-E2260A1DCD38}"/>
              </a:ext>
            </a:extLst>
          </p:cNvPr>
          <p:cNvGrpSpPr/>
          <p:nvPr/>
        </p:nvGrpSpPr>
        <p:grpSpPr>
          <a:xfrm>
            <a:off x="455612" y="3684039"/>
            <a:ext cx="11595132" cy="2133600"/>
            <a:chOff x="548165" y="4038600"/>
            <a:chExt cx="11595132" cy="2133600"/>
          </a:xfrm>
        </p:grpSpPr>
        <p:sp>
          <p:nvSpPr>
            <p:cNvPr id="8" name="QuadreDeText 15">
              <a:extLst>
                <a:ext uri="{FF2B5EF4-FFF2-40B4-BE49-F238E27FC236}">
                  <a16:creationId xmlns:a16="http://schemas.microsoft.com/office/drawing/2014/main" id="{46EB15BB-2457-7DDE-C14D-2CD8CA2182BC}"/>
                </a:ext>
              </a:extLst>
            </p:cNvPr>
            <p:cNvSpPr txBox="1"/>
            <p:nvPr/>
          </p:nvSpPr>
          <p:spPr>
            <a:xfrm>
              <a:off x="1670483" y="4065532"/>
              <a:ext cx="4208150" cy="4001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2000" b="1" dirty="0">
                  <a:solidFill>
                    <a:srgbClr val="7030A0"/>
                  </a:solidFill>
                  <a:ea typeface="Calibri"/>
                  <a:cs typeface="Calibri"/>
                </a:rPr>
                <a:t>Si control </a:t>
              </a:r>
              <a:r>
                <a:rPr lang="ca-ES" sz="2000" b="1" dirty="0" err="1">
                  <a:solidFill>
                    <a:srgbClr val="7030A0"/>
                  </a:solidFill>
                  <a:ea typeface="Calibri"/>
                  <a:cs typeface="Calibri"/>
                </a:rPr>
                <a:t>glicèmic</a:t>
              </a:r>
              <a:r>
                <a:rPr lang="ca-ES" sz="2000" b="1" dirty="0">
                  <a:solidFill>
                    <a:srgbClr val="7030A0"/>
                  </a:solidFill>
                  <a:ea typeface="Calibri"/>
                  <a:cs typeface="Calibri"/>
                </a:rPr>
                <a:t> insuficient</a:t>
              </a:r>
            </a:p>
          </p:txBody>
        </p:sp>
        <p:sp>
          <p:nvSpPr>
            <p:cNvPr id="9" name="QuadreDeText 19">
              <a:extLst>
                <a:ext uri="{FF2B5EF4-FFF2-40B4-BE49-F238E27FC236}">
                  <a16:creationId xmlns:a16="http://schemas.microsoft.com/office/drawing/2014/main" id="{AB94EA5D-311D-D9BA-F9AF-F988A5EB777B}"/>
                </a:ext>
              </a:extLst>
            </p:cNvPr>
            <p:cNvSpPr txBox="1"/>
            <p:nvPr/>
          </p:nvSpPr>
          <p:spPr>
            <a:xfrm>
              <a:off x="7262196" y="4038600"/>
              <a:ext cx="3785216" cy="4001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2000" b="1" dirty="0">
                  <a:solidFill>
                    <a:srgbClr val="7030A0"/>
                  </a:solidFill>
                  <a:ea typeface="Calibri"/>
                  <a:cs typeface="Calibri"/>
                </a:rPr>
                <a:t>Si control </a:t>
              </a:r>
              <a:r>
                <a:rPr lang="ca-ES" sz="2000" b="1" dirty="0" err="1">
                  <a:solidFill>
                    <a:srgbClr val="7030A0"/>
                  </a:solidFill>
                  <a:ea typeface="Calibri"/>
                  <a:cs typeface="Calibri"/>
                </a:rPr>
                <a:t>albuminúric</a:t>
              </a:r>
              <a:r>
                <a:rPr lang="ca-ES" sz="2000" b="1" dirty="0">
                  <a:solidFill>
                    <a:srgbClr val="7030A0"/>
                  </a:solidFill>
                  <a:ea typeface="Calibri"/>
                  <a:cs typeface="Calibri"/>
                </a:rPr>
                <a:t> insuficient </a:t>
              </a:r>
            </a:p>
          </p:txBody>
        </p:sp>
        <p:sp>
          <p:nvSpPr>
            <p:cNvPr id="10" name="QuadreDeText 3">
              <a:extLst>
                <a:ext uri="{FF2B5EF4-FFF2-40B4-BE49-F238E27FC236}">
                  <a16:creationId xmlns:a16="http://schemas.microsoft.com/office/drawing/2014/main" id="{EFC274D0-10BF-950C-45A1-E336B9FD58B8}"/>
                </a:ext>
              </a:extLst>
            </p:cNvPr>
            <p:cNvSpPr txBox="1"/>
            <p:nvPr/>
          </p:nvSpPr>
          <p:spPr>
            <a:xfrm>
              <a:off x="548165" y="4548423"/>
              <a:ext cx="5819345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a-ES" dirty="0">
                  <a:ea typeface="Calibri"/>
                  <a:cs typeface="Calibri"/>
                </a:rPr>
                <a:t>Es recomana afegir </a:t>
              </a:r>
              <a:r>
                <a:rPr lang="ca-ES" b="1" dirty="0">
                  <a:ea typeface="Calibri"/>
                  <a:cs typeface="Calibri"/>
                </a:rPr>
                <a:t>ARGLP1</a:t>
              </a:r>
              <a:r>
                <a:rPr lang="ca-ES" dirty="0">
                  <a:ea typeface="Calibri"/>
                  <a:cs typeface="Calibri"/>
                </a:rPr>
                <a:t> * </a:t>
              </a:r>
            </a:p>
            <a:p>
              <a:r>
                <a:rPr lang="ca-ES" dirty="0">
                  <a:ea typeface="Calibri"/>
                  <a:cs typeface="Calibri"/>
                </a:rPr>
                <a:t>(tractament de la DM + </a:t>
              </a:r>
              <a:r>
                <a:rPr lang="ca-ES" dirty="0" err="1">
                  <a:ea typeface="Calibri"/>
                  <a:cs typeface="Calibri"/>
                </a:rPr>
                <a:t>nefroprotecció</a:t>
              </a:r>
              <a:r>
                <a:rPr lang="ca-ES" dirty="0">
                  <a:ea typeface="Calibri"/>
                  <a:cs typeface="Calibri"/>
                </a:rPr>
                <a:t> + </a:t>
              </a:r>
              <a:r>
                <a:rPr lang="ca-ES" dirty="0" err="1">
                  <a:cs typeface="Calibri"/>
                </a:rPr>
                <a:t>cardioprotecció</a:t>
              </a:r>
              <a:r>
                <a:rPr lang="ca-ES" dirty="0">
                  <a:cs typeface="Calibri"/>
                </a:rPr>
                <a:t>)</a:t>
              </a:r>
            </a:p>
          </p:txBody>
        </p:sp>
        <p:sp>
          <p:nvSpPr>
            <p:cNvPr id="11" name="QuadreDeText 1">
              <a:extLst>
                <a:ext uri="{FF2B5EF4-FFF2-40B4-BE49-F238E27FC236}">
                  <a16:creationId xmlns:a16="http://schemas.microsoft.com/office/drawing/2014/main" id="{8BB2FF2B-9C8A-D060-D85B-1BC505165A5B}"/>
                </a:ext>
              </a:extLst>
            </p:cNvPr>
            <p:cNvSpPr txBox="1"/>
            <p:nvPr/>
          </p:nvSpPr>
          <p:spPr>
            <a:xfrm>
              <a:off x="696890" y="5484998"/>
              <a:ext cx="5321219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ca-ES" sz="1200" dirty="0">
                  <a:ea typeface="Calibri"/>
                  <a:cs typeface="Calibri"/>
                </a:rPr>
                <a:t>*  </a:t>
              </a:r>
              <a:r>
                <a:rPr lang="ca-ES" sz="1200" baseline="0" dirty="0">
                  <a:solidFill>
                    <a:srgbClr val="242424"/>
                  </a:solidFill>
                  <a:latin typeface="Aptos Narrow"/>
                </a:rPr>
                <a:t>Finançament restringit: tractament de la DM2 en persones amb un IMC </a:t>
              </a:r>
              <a:r>
                <a:rPr lang="ca-ES" sz="1200" dirty="0">
                  <a:solidFill>
                    <a:srgbClr val="242424"/>
                  </a:solidFill>
                  <a:latin typeface="Aptos Narrow"/>
                </a:rPr>
                <a:t>≥ </a:t>
              </a:r>
              <a:r>
                <a:rPr lang="ca-ES" sz="1200" baseline="0" dirty="0">
                  <a:solidFill>
                    <a:srgbClr val="242424"/>
                  </a:solidFill>
                  <a:latin typeface="Aptos Narrow"/>
                </a:rPr>
                <a:t>30Kg/m2, i en teràpia combinada (incloent insulina), quan la dieta i l'exercici no proporcionen un control </a:t>
              </a:r>
              <a:r>
                <a:rPr lang="ca-ES" sz="1200" baseline="0" dirty="0" err="1">
                  <a:solidFill>
                    <a:srgbClr val="242424"/>
                  </a:solidFill>
                  <a:latin typeface="Aptos Narrow"/>
                </a:rPr>
                <a:t>glicèmic</a:t>
              </a:r>
              <a:r>
                <a:rPr lang="ca-ES" sz="1200" baseline="0" dirty="0">
                  <a:solidFill>
                    <a:srgbClr val="242424"/>
                  </a:solidFill>
                  <a:latin typeface="Aptos Narrow"/>
                </a:rPr>
                <a:t> adequat.</a:t>
              </a:r>
              <a:r>
                <a:rPr sz="1200" dirty="0">
                  <a:latin typeface="Aptos Narrow"/>
                  <a:ea typeface="Aptos Narrow"/>
                  <a:cs typeface="Aptos Narrow"/>
                </a:rPr>
                <a:t>​</a:t>
              </a:r>
              <a:endParaRPr lang="ca-ES" sz="1600" dirty="0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39C7920D-EC6E-DE00-99C5-CBD6AC1CA597}"/>
                </a:ext>
              </a:extLst>
            </p:cNvPr>
            <p:cNvSpPr/>
            <p:nvPr/>
          </p:nvSpPr>
          <p:spPr>
            <a:xfrm>
              <a:off x="584375" y="4536793"/>
              <a:ext cx="5546247" cy="657961"/>
            </a:xfrm>
            <a:prstGeom prst="roundRect">
              <a:avLst/>
            </a:prstGeom>
            <a:noFill/>
            <a:ln w="25400">
              <a:solidFill>
                <a:srgbClr val="5598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QuadreDeText 7">
              <a:extLst>
                <a:ext uri="{FF2B5EF4-FFF2-40B4-BE49-F238E27FC236}">
                  <a16:creationId xmlns:a16="http://schemas.microsoft.com/office/drawing/2014/main" id="{830086CB-897C-651C-212B-1FD61CAB94FA}"/>
                </a:ext>
              </a:extLst>
            </p:cNvPr>
            <p:cNvSpPr txBox="1"/>
            <p:nvPr/>
          </p:nvSpPr>
          <p:spPr>
            <a:xfrm>
              <a:off x="6495434" y="4530555"/>
              <a:ext cx="5629201" cy="1600438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a-ES" sz="1400" b="1" dirty="0">
                  <a:solidFill>
                    <a:srgbClr val="FF0000"/>
                  </a:solidFill>
                  <a:cs typeface="Calibri"/>
                </a:rPr>
                <a:t>IECA/ARA 2  </a:t>
              </a:r>
              <a:r>
                <a:rPr lang="ca-ES" sz="1400" dirty="0">
                  <a:solidFill>
                    <a:srgbClr val="FF0000"/>
                  </a:solidFill>
                  <a:cs typeface="Calibri"/>
                </a:rPr>
                <a:t>(</a:t>
              </a:r>
              <a:r>
                <a:rPr lang="ca-ES" sz="1400" dirty="0" err="1">
                  <a:solidFill>
                    <a:srgbClr val="FF0000"/>
                  </a:solidFill>
                  <a:cs typeface="Calibri"/>
                </a:rPr>
                <a:t>nefroprotecció</a:t>
              </a:r>
              <a:r>
                <a:rPr lang="ca-ES" sz="1400" dirty="0">
                  <a:solidFill>
                    <a:srgbClr val="FF0000"/>
                  </a:solidFill>
                  <a:cs typeface="Calibri"/>
                </a:rPr>
                <a:t> + </a:t>
              </a:r>
              <a:r>
                <a:rPr lang="ca-ES" sz="1400" dirty="0" err="1">
                  <a:solidFill>
                    <a:srgbClr val="FF0000"/>
                  </a:solidFill>
                  <a:cs typeface="Calibri"/>
                </a:rPr>
                <a:t>cardioprotecció</a:t>
              </a:r>
              <a:r>
                <a:rPr lang="ca-ES" sz="1400" dirty="0">
                  <a:solidFill>
                    <a:srgbClr val="FF0000"/>
                  </a:solidFill>
                  <a:cs typeface="Calibri"/>
                </a:rPr>
                <a:t>)</a:t>
              </a:r>
            </a:p>
            <a:p>
              <a:pPr algn="just"/>
              <a:r>
                <a:rPr lang="ca-ES" sz="1400" dirty="0">
                  <a:cs typeface="Calibri"/>
                </a:rPr>
                <a:t>Es recomana iniciar tractament   en persones amb MRC i DM i amb un QAC&gt;30 (estadis G1-G4 A2 i A3 )</a:t>
              </a:r>
            </a:p>
            <a:p>
              <a:pPr algn="just"/>
              <a:endParaRPr lang="ca-ES" sz="1400" dirty="0">
                <a:cs typeface="Calibri"/>
              </a:endParaRPr>
            </a:p>
            <a:p>
              <a:pPr algn="ctr"/>
              <a:r>
                <a:rPr lang="ca-ES" sz="1400" b="1" dirty="0">
                  <a:solidFill>
                    <a:srgbClr val="FF0000"/>
                  </a:solidFill>
                  <a:ea typeface="Calibri"/>
                  <a:cs typeface="Calibri"/>
                </a:rPr>
                <a:t>ARM: </a:t>
              </a:r>
              <a:r>
                <a:rPr lang="ca-ES" sz="1400" b="1" dirty="0" err="1">
                  <a:solidFill>
                    <a:srgbClr val="FF0000"/>
                  </a:solidFill>
                  <a:ea typeface="Calibri"/>
                  <a:cs typeface="Calibri"/>
                </a:rPr>
                <a:t>Finerenona</a:t>
              </a:r>
              <a:r>
                <a:rPr lang="ca-ES" sz="1400" b="1" dirty="0">
                  <a:solidFill>
                    <a:srgbClr val="FF0000"/>
                  </a:solidFill>
                  <a:ea typeface="Calibri"/>
                  <a:cs typeface="Calibri"/>
                </a:rPr>
                <a:t> </a:t>
              </a:r>
              <a:r>
                <a:rPr lang="ca-ES" sz="1400" dirty="0">
                  <a:solidFill>
                    <a:srgbClr val="FF0000"/>
                  </a:solidFill>
                  <a:ea typeface="Calibri"/>
                  <a:cs typeface="Calibri"/>
                </a:rPr>
                <a:t>(</a:t>
              </a:r>
              <a:r>
                <a:rPr lang="ca-ES" sz="1400" dirty="0" err="1">
                  <a:solidFill>
                    <a:srgbClr val="FF0000"/>
                  </a:solidFill>
                  <a:ea typeface="Calibri"/>
                  <a:cs typeface="Calibri"/>
                </a:rPr>
                <a:t>nefroprotecció</a:t>
              </a:r>
              <a:r>
                <a:rPr lang="ca-ES" sz="1400" dirty="0">
                  <a:solidFill>
                    <a:srgbClr val="FF0000"/>
                  </a:solidFill>
                  <a:ea typeface="Calibri"/>
                  <a:cs typeface="Calibri"/>
                </a:rPr>
                <a:t>, </a:t>
              </a:r>
              <a:r>
                <a:rPr lang="ca-ES" sz="1400" dirty="0" err="1">
                  <a:solidFill>
                    <a:srgbClr val="FF0000"/>
                  </a:solidFill>
                  <a:ea typeface="Calibri"/>
                  <a:cs typeface="Calibri"/>
                </a:rPr>
                <a:t>cardioprotecció</a:t>
              </a:r>
              <a:r>
                <a:rPr lang="ca-ES" sz="1400" dirty="0">
                  <a:solidFill>
                    <a:srgbClr val="FF0000"/>
                  </a:solidFill>
                  <a:ea typeface="Calibri"/>
                  <a:cs typeface="Calibri"/>
                </a:rPr>
                <a:t>) </a:t>
              </a:r>
            </a:p>
            <a:p>
              <a:pPr algn="just"/>
              <a:r>
                <a:rPr lang="ca-ES" sz="1400" dirty="0">
                  <a:ea typeface="Calibri"/>
                  <a:cs typeface="Calibri"/>
                </a:rPr>
                <a:t>Es suggereix iniciar tractament en pacients amb DM 2 + K normal +FG &gt; 25 + QAC &gt; 30 tot i portar IECA/ARA 2 a les dosis màximes tolerades  </a:t>
              </a:r>
              <a:endParaRPr lang="ca-ES" dirty="0">
                <a:cs typeface="Calibri"/>
              </a:endParaRPr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F509AB3D-8697-1585-4149-93784955296F}"/>
                </a:ext>
              </a:extLst>
            </p:cNvPr>
            <p:cNvSpPr/>
            <p:nvPr/>
          </p:nvSpPr>
          <p:spPr>
            <a:xfrm>
              <a:off x="6400335" y="4487877"/>
              <a:ext cx="5742962" cy="1684323"/>
            </a:xfrm>
            <a:prstGeom prst="roundRect">
              <a:avLst/>
            </a:prstGeom>
            <a:noFill/>
            <a:ln w="25400">
              <a:solidFill>
                <a:srgbClr val="5598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3127573-EE38-8EEC-2C49-7F4525FB2144}"/>
              </a:ext>
            </a:extLst>
          </p:cNvPr>
          <p:cNvSpPr txBox="1"/>
          <p:nvPr/>
        </p:nvSpPr>
        <p:spPr>
          <a:xfrm>
            <a:off x="553041" y="577643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Adaptació del Consens del maneig de la</a:t>
            </a:r>
          </a:p>
          <a:p>
            <a:r>
              <a:rPr lang="ca-ES" sz="1200" b="1" dirty="0"/>
              <a:t>S</a:t>
            </a:r>
            <a:r>
              <a:rPr lang="ca-ES" sz="1200" dirty="0"/>
              <a:t>índrome </a:t>
            </a:r>
            <a:r>
              <a:rPr lang="ca-ES" sz="1200" b="1" dirty="0" err="1">
                <a:solidFill>
                  <a:srgbClr val="FF0000"/>
                </a:solidFill>
              </a:rPr>
              <a:t>C</a:t>
            </a:r>
            <a:r>
              <a:rPr lang="ca-ES" sz="1200" dirty="0" err="1"/>
              <a:t>ardio</a:t>
            </a:r>
            <a:r>
              <a:rPr lang="ca-ES" sz="1200" dirty="0"/>
              <a:t>, </a:t>
            </a:r>
            <a:r>
              <a:rPr lang="ca-ES" sz="1200" b="1" dirty="0">
                <a:solidFill>
                  <a:srgbClr val="7030A0"/>
                </a:solidFill>
              </a:rPr>
              <a:t>R</a:t>
            </a:r>
            <a:r>
              <a:rPr lang="ca-ES" sz="1200" dirty="0"/>
              <a:t>enal, </a:t>
            </a:r>
            <a:r>
              <a:rPr lang="ca-ES" sz="1200" b="1" dirty="0">
                <a:solidFill>
                  <a:srgbClr val="FE9202"/>
                </a:solidFill>
              </a:rPr>
              <a:t>H</a:t>
            </a:r>
            <a:r>
              <a:rPr lang="ca-ES" sz="1200" dirty="0"/>
              <a:t>epàtica i </a:t>
            </a:r>
            <a:r>
              <a:rPr lang="ca-ES" sz="1200" b="1" dirty="0">
                <a:solidFill>
                  <a:srgbClr val="7ABB3B"/>
                </a:solidFill>
              </a:rPr>
              <a:t>M</a:t>
            </a:r>
            <a:r>
              <a:rPr lang="ca-ES" sz="1200" dirty="0"/>
              <a:t>etabòlica 2025</a:t>
            </a:r>
          </a:p>
        </p:txBody>
      </p:sp>
    </p:spTree>
    <p:extLst>
      <p:ext uri="{BB962C8B-B14F-4D97-AF65-F5344CB8AC3E}">
        <p14:creationId xmlns:p14="http://schemas.microsoft.com/office/powerpoint/2010/main" val="228296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087632-8557-0EA6-6A10-FC70AFF52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012" y="2362200"/>
            <a:ext cx="5867400" cy="1752600"/>
          </a:xfrm>
        </p:spPr>
        <p:txBody>
          <a:bodyPr/>
          <a:lstStyle/>
          <a:p>
            <a:r>
              <a:rPr lang="ca-ES" dirty="0"/>
              <a:t>Moltes gràcies!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4A29A-3191-3239-06FF-33E41B66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4037012" cy="607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27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E6E2D9-BD0E-F79C-E382-867893B63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ÍNDEX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4AFB9-EF1B-2F71-4153-2A78BF245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92AA6A-42B1-3574-4123-2D79CEB2A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7612" y="1447800"/>
            <a:ext cx="10210800" cy="3962400"/>
          </a:xfrm>
        </p:spPr>
        <p:txBody>
          <a:bodyPr/>
          <a:lstStyle/>
          <a:p>
            <a:r>
              <a:rPr lang="ca-ES" dirty="0"/>
              <a:t>La MRC com a factor de Risc </a:t>
            </a:r>
            <a:r>
              <a:rPr lang="ca-ES" dirty="0" err="1"/>
              <a:t>CardioVascular</a:t>
            </a:r>
            <a:r>
              <a:rPr lang="ca-ES" dirty="0"/>
              <a:t>  (RCV)</a:t>
            </a:r>
          </a:p>
          <a:p>
            <a:r>
              <a:rPr lang="ca-ES" dirty="0"/>
              <a:t>L’albuminúria com a marcador de RCV</a:t>
            </a:r>
          </a:p>
          <a:p>
            <a:r>
              <a:rPr lang="ca-ES" dirty="0" err="1"/>
              <a:t>Estadiatge</a:t>
            </a:r>
            <a:r>
              <a:rPr lang="ca-ES" dirty="0"/>
              <a:t> de la MRC</a:t>
            </a:r>
          </a:p>
          <a:p>
            <a:r>
              <a:rPr lang="ca-ES" dirty="0"/>
              <a:t>Equacions de predicció de RCV</a:t>
            </a:r>
          </a:p>
          <a:p>
            <a:r>
              <a:rPr lang="ca-ES" dirty="0"/>
              <a:t>Progressió i Regressió de la MRC</a:t>
            </a:r>
          </a:p>
          <a:p>
            <a:r>
              <a:rPr lang="ca-ES" dirty="0"/>
              <a:t>Tractament de la MRC</a:t>
            </a:r>
          </a:p>
        </p:txBody>
      </p:sp>
      <p:pic>
        <p:nvPicPr>
          <p:cNvPr id="6" name="Imagen 5" descr="Imagen que contiene espejo&#10;&#10;El contenido generado por IA puede ser incorrecto.">
            <a:extLst>
              <a:ext uri="{FF2B5EF4-FFF2-40B4-BE49-F238E27FC236}">
                <a16:creationId xmlns:a16="http://schemas.microsoft.com/office/drawing/2014/main" id="{02233CEB-A0BC-A7D1-FA55-7C0E818C7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3" y="2624882"/>
            <a:ext cx="5353194" cy="29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1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04090E9-5346-AFB9-9955-5FB8C4442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686407"/>
              </p:ext>
            </p:extLst>
          </p:nvPr>
        </p:nvGraphicFramePr>
        <p:xfrm>
          <a:off x="855806" y="848591"/>
          <a:ext cx="5815541" cy="308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B092082-3BE3-7B37-668A-4A7518E4C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La MRC com a factor de Risc </a:t>
            </a:r>
            <a:r>
              <a:rPr lang="ca-ES" dirty="0" err="1"/>
              <a:t>Cardio</a:t>
            </a:r>
            <a:r>
              <a:rPr lang="ca-ES" dirty="0"/>
              <a:t> Vascular  (RCV)</a:t>
            </a:r>
          </a:p>
          <a:p>
            <a:endParaRPr lang="ca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AC96640-59E6-5FC6-A127-F350CDDDE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3</a:t>
            </a:fld>
            <a:endParaRPr lang="ca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FFD3FBB-60DC-5732-7F2D-15B5B24518EC}"/>
              </a:ext>
            </a:extLst>
          </p:cNvPr>
          <p:cNvGrpSpPr/>
          <p:nvPr/>
        </p:nvGrpSpPr>
        <p:grpSpPr>
          <a:xfrm>
            <a:off x="836612" y="3048000"/>
            <a:ext cx="9047628" cy="3148506"/>
            <a:chOff x="836612" y="3416300"/>
            <a:chExt cx="9047628" cy="3148506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6F0E13E-E2D1-3825-A091-1764A52B5447}"/>
                </a:ext>
              </a:extLst>
            </p:cNvPr>
            <p:cNvSpPr txBox="1"/>
            <p:nvPr/>
          </p:nvSpPr>
          <p:spPr>
            <a:xfrm>
              <a:off x="836612" y="3416300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 dirty="0"/>
                <a:t>Factors de risc tradicionals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a-ES" dirty="0"/>
                <a:t>HTA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a-ES" dirty="0"/>
                <a:t>DM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a-ES" dirty="0"/>
                <a:t>Edat...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1DD4773-4C97-401B-97B2-2A642D01CADC}"/>
                </a:ext>
              </a:extLst>
            </p:cNvPr>
            <p:cNvSpPr txBox="1"/>
            <p:nvPr/>
          </p:nvSpPr>
          <p:spPr>
            <a:xfrm>
              <a:off x="3732212" y="3425485"/>
              <a:ext cx="6152028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b="1" dirty="0" err="1"/>
                <a:t>Factors</a:t>
              </a:r>
              <a:r>
                <a:rPr lang="es-ES" b="1" dirty="0"/>
                <a:t> de </a:t>
              </a:r>
              <a:r>
                <a:rPr lang="es-ES" b="1" dirty="0" err="1"/>
                <a:t>risc</a:t>
              </a:r>
              <a:r>
                <a:rPr lang="es-ES" b="1" dirty="0"/>
                <a:t> no </a:t>
              </a:r>
              <a:r>
                <a:rPr lang="es-ES" b="1" dirty="0" err="1"/>
                <a:t>tradicionals</a:t>
              </a:r>
              <a:endParaRPr lang="es-ES" b="1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 err="1"/>
                <a:t>Retenció</a:t>
              </a:r>
              <a:r>
                <a:rPr lang="es-ES" dirty="0"/>
                <a:t> de </a:t>
              </a:r>
              <a:r>
                <a:rPr lang="es-ES" dirty="0" err="1"/>
                <a:t>sodi</a:t>
              </a:r>
              <a:endParaRPr lang="es-E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 err="1"/>
                <a:t>Sobrecàrrega</a:t>
              </a:r>
              <a:r>
                <a:rPr lang="es-ES" dirty="0"/>
                <a:t> de </a:t>
              </a:r>
              <a:r>
                <a:rPr lang="es-ES" dirty="0" err="1"/>
                <a:t>volum</a:t>
              </a:r>
              <a:endParaRPr lang="es-E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 err="1"/>
                <a:t>Anèmia</a:t>
              </a:r>
              <a:endParaRPr lang="es-E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 err="1"/>
                <a:t>Inflamació</a:t>
              </a:r>
              <a:endParaRPr lang="es-E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 err="1"/>
                <a:t>Desnutrició</a:t>
              </a:r>
              <a:endParaRPr lang="es-E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 err="1"/>
                <a:t>Augment</a:t>
              </a:r>
              <a:r>
                <a:rPr lang="es-ES" dirty="0"/>
                <a:t> de </a:t>
              </a:r>
              <a:r>
                <a:rPr lang="es-ES" dirty="0" err="1"/>
                <a:t>l’actividad</a:t>
              </a:r>
              <a:r>
                <a:rPr lang="es-ES" dirty="0"/>
                <a:t> </a:t>
              </a:r>
              <a:r>
                <a:rPr lang="es-ES" dirty="0" err="1"/>
                <a:t>simpàtica</a:t>
              </a:r>
              <a:endParaRPr lang="es-E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 err="1"/>
                <a:t>Trastorns</a:t>
              </a:r>
              <a:r>
                <a:rPr lang="es-ES" dirty="0"/>
                <a:t> </a:t>
              </a:r>
              <a:r>
                <a:rPr lang="es-ES" dirty="0" err="1"/>
                <a:t>minerals</a:t>
              </a:r>
              <a:r>
                <a:rPr lang="es-ES" dirty="0"/>
                <a:t> </a:t>
              </a:r>
              <a:r>
                <a:rPr lang="es-ES" dirty="0" err="1"/>
                <a:t>óssis</a:t>
              </a:r>
              <a:endParaRPr lang="es-E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 err="1"/>
                <a:t>Acumulació</a:t>
              </a:r>
              <a:r>
                <a:rPr lang="es-ES" dirty="0"/>
                <a:t> de </a:t>
              </a:r>
              <a:r>
                <a:rPr lang="es-ES" dirty="0" err="1"/>
                <a:t>toxines</a:t>
              </a:r>
              <a:r>
                <a:rPr lang="es-ES" dirty="0"/>
                <a:t> </a:t>
              </a:r>
              <a:r>
                <a:rPr lang="es-ES" dirty="0" err="1"/>
                <a:t>urèmiques</a:t>
              </a:r>
              <a:endParaRPr lang="es-E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/>
                <a:t>Estrés </a:t>
              </a:r>
              <a:r>
                <a:rPr lang="es-ES" dirty="0" err="1"/>
                <a:t>oxidatiu</a:t>
              </a:r>
              <a:endParaRPr lang="es-E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" dirty="0" err="1"/>
                <a:t>Trastorns</a:t>
              </a:r>
              <a:r>
                <a:rPr lang="es-ES" dirty="0"/>
                <a:t> </a:t>
              </a:r>
              <a:r>
                <a:rPr lang="es-ES" dirty="0" err="1"/>
                <a:t>hormonals</a:t>
              </a:r>
              <a:r>
                <a:rPr lang="es-ES" dirty="0"/>
                <a:t>…</a:t>
              </a: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5EBAE-DE8F-9079-1DA1-E7A54555F793}"/>
              </a:ext>
            </a:extLst>
          </p:cNvPr>
          <p:cNvSpPr txBox="1"/>
          <p:nvPr/>
        </p:nvSpPr>
        <p:spPr>
          <a:xfrm>
            <a:off x="3275012" y="1208484"/>
            <a:ext cx="88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/>
              <a:t>MRC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63A228F-1185-2150-8D7C-70CE338C9290}"/>
              </a:ext>
            </a:extLst>
          </p:cNvPr>
          <p:cNvGrpSpPr/>
          <p:nvPr/>
        </p:nvGrpSpPr>
        <p:grpSpPr>
          <a:xfrm>
            <a:off x="7161212" y="1676400"/>
            <a:ext cx="4802351" cy="2116748"/>
            <a:chOff x="7108030" y="1085373"/>
            <a:chExt cx="4802351" cy="2116748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E301570-8A54-22FB-67A4-2CC413A8FABD}"/>
                </a:ext>
              </a:extLst>
            </p:cNvPr>
            <p:cNvSpPr txBox="1"/>
            <p:nvPr/>
          </p:nvSpPr>
          <p:spPr>
            <a:xfrm>
              <a:off x="7109781" y="1085373"/>
              <a:ext cx="4800600" cy="646331"/>
            </a:xfrm>
            <a:prstGeom prst="rect">
              <a:avLst/>
            </a:prstGeom>
            <a:noFill/>
            <a:ln>
              <a:solidFill>
                <a:srgbClr val="7ABB3B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ca-ES" dirty="0"/>
                <a:t>La </a:t>
              </a:r>
              <a:r>
                <a:rPr lang="ca-ES" b="1" dirty="0"/>
                <a:t>Malaltia Renal Crònica (MRC)</a:t>
              </a:r>
            </a:p>
            <a:p>
              <a:pPr algn="just"/>
              <a:r>
                <a:rPr lang="ca-ES" dirty="0"/>
                <a:t>és un factor de risc cardiovascular independent 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8DF60F5-413F-7CF3-0C8D-20727B6EFE76}"/>
                </a:ext>
              </a:extLst>
            </p:cNvPr>
            <p:cNvSpPr txBox="1"/>
            <p:nvPr/>
          </p:nvSpPr>
          <p:spPr>
            <a:xfrm>
              <a:off x="7108030" y="2244737"/>
              <a:ext cx="4800600" cy="957384"/>
            </a:xfrm>
            <a:prstGeom prst="rect">
              <a:avLst/>
            </a:prstGeom>
            <a:noFill/>
            <a:ln>
              <a:solidFill>
                <a:srgbClr val="7ABB3B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" dirty="0"/>
                <a:t>La </a:t>
              </a:r>
              <a:r>
                <a:rPr lang="es-ES" b="1" dirty="0" err="1"/>
                <a:t>Malaltia</a:t>
              </a:r>
              <a:r>
                <a:rPr lang="es-ES" b="1" dirty="0"/>
                <a:t> Cardio Vascular </a:t>
              </a:r>
            </a:p>
            <a:p>
              <a:r>
                <a:rPr lang="es-ES" dirty="0" err="1"/>
                <a:t>és</a:t>
              </a:r>
              <a:r>
                <a:rPr lang="es-ES" dirty="0"/>
                <a:t> la principal causa de </a:t>
              </a:r>
              <a:r>
                <a:rPr lang="es-ES" dirty="0" err="1"/>
                <a:t>morbilitat</a:t>
              </a:r>
              <a:r>
                <a:rPr lang="es-ES" dirty="0"/>
                <a:t>  y </a:t>
              </a:r>
              <a:r>
                <a:rPr lang="es-ES" dirty="0" err="1"/>
                <a:t>mortalitat</a:t>
              </a:r>
              <a:r>
                <a:rPr lang="es-ES" dirty="0"/>
                <a:t> </a:t>
              </a:r>
              <a:r>
                <a:rPr lang="es-ES" dirty="0" err="1"/>
                <a:t>dels</a:t>
              </a:r>
              <a:r>
                <a:rPr lang="es-ES" dirty="0"/>
                <a:t> </a:t>
              </a:r>
              <a:r>
                <a:rPr lang="es-ES" dirty="0" err="1"/>
                <a:t>pacients</a:t>
              </a:r>
              <a:r>
                <a:rPr lang="es-ES" dirty="0"/>
                <a:t> </a:t>
              </a:r>
              <a:r>
                <a:rPr lang="es-ES" dirty="0" err="1"/>
                <a:t>amb</a:t>
              </a:r>
              <a:r>
                <a:rPr lang="es-ES" dirty="0"/>
                <a:t> MRC</a:t>
              </a:r>
              <a:endParaRPr lang="ca-ES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AF83C4-A611-B0FF-A3A7-AD77549086AE}"/>
              </a:ext>
            </a:extLst>
          </p:cNvPr>
          <p:cNvSpPr txBox="1"/>
          <p:nvPr/>
        </p:nvSpPr>
        <p:spPr>
          <a:xfrm>
            <a:off x="8013972" y="5293856"/>
            <a:ext cx="3918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000" dirty="0" err="1"/>
              <a:t>Gansevoort</a:t>
            </a:r>
            <a:r>
              <a:rPr lang="ca-ES" sz="1000" dirty="0"/>
              <a:t> RT, Correa-</a:t>
            </a:r>
            <a:r>
              <a:rPr lang="ca-ES" sz="1000" dirty="0" err="1"/>
              <a:t>Rotter</a:t>
            </a:r>
            <a:r>
              <a:rPr lang="ca-ES" sz="1000" dirty="0"/>
              <a:t> R, </a:t>
            </a:r>
            <a:r>
              <a:rPr lang="ca-ES" sz="1000" dirty="0" err="1"/>
              <a:t>Hemmelgarn</a:t>
            </a:r>
            <a:r>
              <a:rPr lang="ca-ES" sz="1000" dirty="0"/>
              <a:t> BR, </a:t>
            </a:r>
            <a:r>
              <a:rPr lang="ca-ES" sz="1000" dirty="0" err="1"/>
              <a:t>Jafar</a:t>
            </a:r>
            <a:r>
              <a:rPr lang="ca-ES" sz="1000" dirty="0"/>
              <a:t> TH, </a:t>
            </a:r>
            <a:r>
              <a:rPr lang="ca-ES" sz="1000" dirty="0" err="1"/>
              <a:t>Heerspink</a:t>
            </a:r>
            <a:r>
              <a:rPr lang="ca-ES" sz="1000" dirty="0"/>
              <a:t> HJ, Mann JF, Matsushita K, </a:t>
            </a:r>
            <a:r>
              <a:rPr lang="ca-ES" sz="1000" dirty="0" err="1"/>
              <a:t>Wen</a:t>
            </a:r>
            <a:r>
              <a:rPr lang="ca-ES" sz="1000" dirty="0"/>
              <a:t> CP. </a:t>
            </a:r>
            <a:r>
              <a:rPr lang="ca-ES" sz="1000" dirty="0" err="1"/>
              <a:t>Chronic</a:t>
            </a:r>
            <a:r>
              <a:rPr lang="ca-ES" sz="1000" dirty="0"/>
              <a:t> </a:t>
            </a:r>
            <a:r>
              <a:rPr lang="ca-ES" sz="1000" dirty="0" err="1"/>
              <a:t>kidney</a:t>
            </a:r>
            <a:r>
              <a:rPr lang="ca-ES" sz="1000" dirty="0"/>
              <a:t> </a:t>
            </a:r>
            <a:r>
              <a:rPr lang="ca-ES" sz="1000" dirty="0" err="1"/>
              <a:t>disease</a:t>
            </a:r>
            <a:r>
              <a:rPr lang="ca-ES" sz="1000" dirty="0"/>
              <a:t> </a:t>
            </a:r>
            <a:r>
              <a:rPr lang="ca-ES" sz="1000" dirty="0" err="1"/>
              <a:t>and</a:t>
            </a:r>
            <a:r>
              <a:rPr lang="ca-ES" sz="1000" dirty="0"/>
              <a:t> cardiovascular </a:t>
            </a:r>
            <a:r>
              <a:rPr lang="ca-ES" sz="1000" dirty="0" err="1"/>
              <a:t>risk</a:t>
            </a:r>
            <a:r>
              <a:rPr lang="ca-ES" sz="1000" dirty="0"/>
              <a:t>: </a:t>
            </a:r>
            <a:r>
              <a:rPr lang="ca-ES" sz="1000" dirty="0" err="1"/>
              <a:t>epidemiology</a:t>
            </a:r>
            <a:r>
              <a:rPr lang="ca-ES" sz="1000" dirty="0"/>
              <a:t>, </a:t>
            </a:r>
            <a:r>
              <a:rPr lang="ca-ES" sz="1000" dirty="0" err="1"/>
              <a:t>mechanisms</a:t>
            </a:r>
            <a:r>
              <a:rPr lang="ca-ES" sz="1000" dirty="0"/>
              <a:t>, </a:t>
            </a:r>
            <a:r>
              <a:rPr lang="ca-ES" sz="1000" dirty="0" err="1"/>
              <a:t>and</a:t>
            </a:r>
            <a:r>
              <a:rPr lang="ca-ES" sz="1000" dirty="0"/>
              <a:t> </a:t>
            </a:r>
            <a:r>
              <a:rPr lang="ca-ES" sz="1000" dirty="0" err="1"/>
              <a:t>prevention</a:t>
            </a:r>
            <a:r>
              <a:rPr lang="ca-ES" sz="1000" dirty="0"/>
              <a:t>. </a:t>
            </a:r>
            <a:r>
              <a:rPr lang="ca-ES" sz="1000" dirty="0" err="1"/>
              <a:t>Lancet</a:t>
            </a:r>
            <a:r>
              <a:rPr lang="ca-ES" sz="1000" dirty="0"/>
              <a:t>. 2013;382:339–352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BED11A-F2AF-DB92-90FB-C0DA757F29D6}"/>
              </a:ext>
            </a:extLst>
          </p:cNvPr>
          <p:cNvSpPr txBox="1"/>
          <p:nvPr/>
        </p:nvSpPr>
        <p:spPr>
          <a:xfrm>
            <a:off x="8013972" y="4794772"/>
            <a:ext cx="3638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Guía ESC 2021 sobre la prevención de la enfermedad cardiovascular en la práctica clínica 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7600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BBA191C-E702-E696-450A-08F94FD76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MRC com a Factor de RCV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299C75-5903-6273-4378-63C8E76D2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4</a:t>
            </a:fld>
            <a:endParaRPr lang="ca-ES" dirty="0"/>
          </a:p>
        </p:txBody>
      </p:sp>
      <p:pic>
        <p:nvPicPr>
          <p:cNvPr id="5" name="Imagen 4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60B0BBC1-17F8-F7C1-F050-578ECB7CB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96" t="41275" r="8113" b="25204"/>
          <a:stretch>
            <a:fillRect/>
          </a:stretch>
        </p:blipFill>
        <p:spPr>
          <a:xfrm>
            <a:off x="1034826" y="1905000"/>
            <a:ext cx="10858500" cy="34457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9E72033-08E5-0C95-C784-8A6161E708DA}"/>
              </a:ext>
            </a:extLst>
          </p:cNvPr>
          <p:cNvSpPr txBox="1"/>
          <p:nvPr/>
        </p:nvSpPr>
        <p:spPr>
          <a:xfrm>
            <a:off x="1712912" y="1140458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Mortalitat CV en relació a la </a:t>
            </a:r>
            <a:r>
              <a:rPr lang="ca-ES" dirty="0" err="1"/>
              <a:t>TFGe</a:t>
            </a:r>
            <a:r>
              <a:rPr lang="ca-ES" dirty="0"/>
              <a:t> en pacients amb i sense DM2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1C55F9-8517-60C0-26E3-221DF5DCF499}"/>
              </a:ext>
            </a:extLst>
          </p:cNvPr>
          <p:cNvSpPr txBox="1"/>
          <p:nvPr/>
        </p:nvSpPr>
        <p:spPr>
          <a:xfrm>
            <a:off x="6780212" y="1140456"/>
            <a:ext cx="327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Mortalitat CV en relació al CAC en pacients amb i sense DM2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FB63E6-96FF-DBD8-2F8A-4D11DA2919A4}"/>
              </a:ext>
            </a:extLst>
          </p:cNvPr>
          <p:cNvSpPr txBox="1"/>
          <p:nvPr/>
        </p:nvSpPr>
        <p:spPr>
          <a:xfrm>
            <a:off x="1141412" y="5587189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u="none" strike="noStrike" baseline="0" dirty="0">
                <a:latin typeface="SegoeUI"/>
              </a:rPr>
              <a:t>Fox CS, </a:t>
            </a:r>
            <a:r>
              <a:rPr lang="fr-FR" sz="1200" b="0" i="1" u="none" strike="noStrike" baseline="0" dirty="0">
                <a:latin typeface="SegoeUI-Italic"/>
              </a:rPr>
              <a:t>et al</a:t>
            </a:r>
            <a:r>
              <a:rPr lang="fr-FR" sz="1200" b="0" i="0" u="none" strike="noStrike" baseline="0" dirty="0">
                <a:latin typeface="SegoeUI"/>
              </a:rPr>
              <a:t>. Lancet. 2012;380(9854):1662-73</a:t>
            </a:r>
            <a:r>
              <a:rPr lang="fr-FR" sz="1800" b="0" i="0" u="none" strike="noStrike" baseline="0" dirty="0">
                <a:latin typeface="SegoeUI"/>
              </a:rPr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1769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DEB5D5A-0D79-9129-0962-AD7F9578E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L’albuminúria com a marcador de RCV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2650EB9-F500-FAA1-2F84-BCB5996D0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37E443-3C83-F896-29BA-BC9BC6A396DC}"/>
              </a:ext>
            </a:extLst>
          </p:cNvPr>
          <p:cNvSpPr txBox="1"/>
          <p:nvPr/>
        </p:nvSpPr>
        <p:spPr>
          <a:xfrm>
            <a:off x="-1" y="2767769"/>
            <a:ext cx="1218882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err="1"/>
              <a:t>Determinació</a:t>
            </a:r>
            <a:r>
              <a:rPr lang="es-ES" dirty="0"/>
              <a:t> del </a:t>
            </a:r>
            <a:r>
              <a:rPr lang="es-ES" dirty="0" err="1"/>
              <a:t>Quocient</a:t>
            </a:r>
            <a:r>
              <a:rPr lang="es-ES" dirty="0"/>
              <a:t> Albúmina/Creatinina  (QAC) en </a:t>
            </a:r>
            <a:r>
              <a:rPr lang="es-ES" dirty="0" err="1"/>
              <a:t>mostra</a:t>
            </a:r>
            <a:r>
              <a:rPr lang="es-ES" dirty="0"/>
              <a:t> </a:t>
            </a:r>
            <a:r>
              <a:rPr lang="es-ES" dirty="0" err="1"/>
              <a:t>d’orina</a:t>
            </a:r>
            <a:endParaRPr lang="ca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BED7976-DA85-41BA-6D9A-873D51D38FA0}"/>
              </a:ext>
            </a:extLst>
          </p:cNvPr>
          <p:cNvSpPr txBox="1"/>
          <p:nvPr/>
        </p:nvSpPr>
        <p:spPr>
          <a:xfrm>
            <a:off x="866198" y="969688"/>
            <a:ext cx="5063335" cy="923330"/>
          </a:xfrm>
          <a:prstGeom prst="rect">
            <a:avLst/>
          </a:prstGeom>
          <a:pattFill prst="pct5">
            <a:fgClr>
              <a:srgbClr val="92D050"/>
            </a:fgClr>
            <a:bgClr>
              <a:schemeClr val="bg1"/>
            </a:bgClr>
          </a:pattFill>
          <a:ln>
            <a:solidFill>
              <a:srgbClr val="7ABB3B"/>
            </a:solidFill>
          </a:ln>
        </p:spPr>
        <p:txBody>
          <a:bodyPr wrap="square">
            <a:spAutoFit/>
          </a:bodyPr>
          <a:lstStyle/>
          <a:p>
            <a:r>
              <a:rPr lang="es-ES" dirty="0" err="1"/>
              <a:t>Pot</a:t>
            </a:r>
            <a:r>
              <a:rPr lang="es-ES" dirty="0"/>
              <a:t> ser un marcador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precoç</a:t>
            </a:r>
            <a:r>
              <a:rPr lang="es-ES" dirty="0"/>
              <a:t> de MRC que la </a:t>
            </a:r>
            <a:r>
              <a:rPr lang="es-ES" dirty="0" err="1"/>
              <a:t>reducció</a:t>
            </a:r>
            <a:r>
              <a:rPr lang="es-ES" dirty="0"/>
              <a:t> del FG i també es considera que </a:t>
            </a:r>
            <a:r>
              <a:rPr lang="es-ES" dirty="0" err="1"/>
              <a:t>és</a:t>
            </a:r>
            <a:r>
              <a:rPr lang="es-ES" dirty="0"/>
              <a:t> un signe no </a:t>
            </a:r>
            <a:r>
              <a:rPr lang="es-ES" dirty="0" err="1"/>
              <a:t>només</a:t>
            </a:r>
            <a:r>
              <a:rPr lang="es-ES" dirty="0"/>
              <a:t> de </a:t>
            </a:r>
            <a:r>
              <a:rPr lang="es-ES" dirty="0" err="1"/>
              <a:t>lesió</a:t>
            </a:r>
            <a:r>
              <a:rPr lang="es-ES" dirty="0"/>
              <a:t> renal </a:t>
            </a:r>
            <a:r>
              <a:rPr lang="es-ES" dirty="0" err="1"/>
              <a:t>sinò</a:t>
            </a:r>
            <a:r>
              <a:rPr lang="es-ES" dirty="0"/>
              <a:t> de </a:t>
            </a:r>
            <a:r>
              <a:rPr lang="es-ES" dirty="0" err="1"/>
              <a:t>dany</a:t>
            </a:r>
            <a:r>
              <a:rPr lang="es-ES" dirty="0"/>
              <a:t> </a:t>
            </a:r>
            <a:r>
              <a:rPr lang="es-ES" dirty="0" err="1"/>
              <a:t>sistèmic</a:t>
            </a:r>
            <a:endParaRPr lang="ca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F1A906-82D0-DC87-5FD5-E62B46CF38DB}"/>
              </a:ext>
            </a:extLst>
          </p:cNvPr>
          <p:cNvSpPr txBox="1"/>
          <p:nvPr/>
        </p:nvSpPr>
        <p:spPr>
          <a:xfrm>
            <a:off x="6226319" y="3837728"/>
            <a:ext cx="5089670" cy="646331"/>
          </a:xfrm>
          <a:prstGeom prst="rect">
            <a:avLst/>
          </a:prstGeom>
          <a:pattFill prst="pct5">
            <a:fgClr>
              <a:srgbClr val="92D050"/>
            </a:fgClr>
            <a:bgClr>
              <a:schemeClr val="bg1"/>
            </a:bgClr>
          </a:pattFill>
          <a:ln>
            <a:solidFill>
              <a:srgbClr val="7ABB3B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La </a:t>
            </a:r>
            <a:r>
              <a:rPr lang="es-ES" dirty="0" err="1"/>
              <a:t>disminució</a:t>
            </a:r>
            <a:r>
              <a:rPr lang="es-ES" dirty="0"/>
              <a:t> de </a:t>
            </a:r>
            <a:r>
              <a:rPr lang="es-ES" dirty="0" err="1"/>
              <a:t>l’albuminúria</a:t>
            </a:r>
            <a:r>
              <a:rPr lang="es-ES" dirty="0"/>
              <a:t> </a:t>
            </a:r>
            <a:r>
              <a:rPr lang="es-ES" dirty="0" err="1"/>
              <a:t>està</a:t>
            </a:r>
            <a:r>
              <a:rPr lang="es-ES" dirty="0"/>
              <a:t> </a:t>
            </a:r>
            <a:r>
              <a:rPr lang="es-ES" dirty="0" err="1"/>
              <a:t>clarament</a:t>
            </a:r>
            <a:r>
              <a:rPr lang="es-ES" dirty="0"/>
              <a:t> </a:t>
            </a:r>
            <a:r>
              <a:rPr lang="es-ES" dirty="0" err="1"/>
              <a:t>associada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una </a:t>
            </a:r>
            <a:r>
              <a:rPr lang="es-ES" dirty="0" err="1"/>
              <a:t>progressió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lenta de la MRC</a:t>
            </a:r>
            <a:endParaRPr lang="ca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9C7E0C6-082D-503B-7D82-3CB9ECDAFDE5}"/>
              </a:ext>
            </a:extLst>
          </p:cNvPr>
          <p:cNvSpPr txBox="1"/>
          <p:nvPr/>
        </p:nvSpPr>
        <p:spPr>
          <a:xfrm>
            <a:off x="6970712" y="1458604"/>
            <a:ext cx="4343400" cy="923330"/>
          </a:xfrm>
          <a:prstGeom prst="rect">
            <a:avLst/>
          </a:prstGeom>
          <a:pattFill prst="pct5">
            <a:fgClr>
              <a:srgbClr val="92D050"/>
            </a:fgClr>
            <a:bgClr>
              <a:schemeClr val="bg1"/>
            </a:bgClr>
          </a:pattFill>
          <a:ln>
            <a:solidFill>
              <a:srgbClr val="7ABB3B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Hi ha una </a:t>
            </a:r>
            <a:r>
              <a:rPr lang="es-ES" dirty="0" err="1"/>
              <a:t>relació</a:t>
            </a:r>
            <a:r>
              <a:rPr lang="es-ES" dirty="0"/>
              <a:t>  entre </a:t>
            </a:r>
            <a:r>
              <a:rPr lang="es-ES" dirty="0" err="1"/>
              <a:t>l’albuminúria</a:t>
            </a:r>
            <a:r>
              <a:rPr lang="es-ES" dirty="0"/>
              <a:t> i el </a:t>
            </a:r>
            <a:r>
              <a:rPr lang="es-ES" dirty="0" err="1"/>
              <a:t>risc</a:t>
            </a:r>
            <a:r>
              <a:rPr lang="es-ES" dirty="0"/>
              <a:t> de </a:t>
            </a:r>
            <a:r>
              <a:rPr lang="es-ES" dirty="0" err="1"/>
              <a:t>malaltia</a:t>
            </a:r>
            <a:r>
              <a:rPr lang="es-ES" dirty="0"/>
              <a:t> renal i </a:t>
            </a:r>
            <a:r>
              <a:rPr lang="es-ES" dirty="0" err="1"/>
              <a:t>malaltia</a:t>
            </a:r>
            <a:r>
              <a:rPr lang="es-ES" dirty="0"/>
              <a:t> cardiovascular demostrable </a:t>
            </a:r>
            <a:r>
              <a:rPr lang="es-ES" dirty="0" err="1"/>
              <a:t>inclús</a:t>
            </a:r>
            <a:r>
              <a:rPr lang="es-ES" dirty="0"/>
              <a:t> en </a:t>
            </a:r>
            <a:r>
              <a:rPr lang="es-ES" dirty="0" err="1"/>
              <a:t>rangs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baixos</a:t>
            </a:r>
            <a:endParaRPr lang="ca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25BCC61-59F9-C017-9173-F44A7D9CAB40}"/>
              </a:ext>
            </a:extLst>
          </p:cNvPr>
          <p:cNvSpPr txBox="1"/>
          <p:nvPr/>
        </p:nvSpPr>
        <p:spPr>
          <a:xfrm>
            <a:off x="836612" y="3720900"/>
            <a:ext cx="4191000" cy="2072875"/>
          </a:xfrm>
          <a:prstGeom prst="rect">
            <a:avLst/>
          </a:prstGeom>
          <a:pattFill prst="pct5">
            <a:fgClr>
              <a:srgbClr val="92D050"/>
            </a:fgClr>
            <a:bgClr>
              <a:schemeClr val="bg1"/>
            </a:bgClr>
          </a:pattFill>
          <a:ln>
            <a:solidFill>
              <a:srgbClr val="7ABB3B"/>
            </a:solidFill>
          </a:ln>
        </p:spPr>
        <p:txBody>
          <a:bodyPr wrap="square">
            <a:sp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dirty="0" err="1"/>
              <a:t>Situacions</a:t>
            </a:r>
            <a:r>
              <a:rPr lang="es-ES" dirty="0"/>
              <a:t> que augmenten </a:t>
            </a:r>
            <a:r>
              <a:rPr lang="es-ES" dirty="0" err="1"/>
              <a:t>l’albuminúria</a:t>
            </a:r>
            <a:endParaRPr lang="es-ES" dirty="0"/>
          </a:p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dirty="0" err="1"/>
              <a:t>Febre</a:t>
            </a:r>
            <a:endParaRPr lang="es-ES" dirty="0"/>
          </a:p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dirty="0"/>
              <a:t>Estrés</a:t>
            </a:r>
          </a:p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dirty="0"/>
              <a:t>Ingesta elevada de </a:t>
            </a:r>
            <a:r>
              <a:rPr lang="es-ES" dirty="0" err="1"/>
              <a:t>proteïnes</a:t>
            </a:r>
            <a:endParaRPr lang="es-ES" dirty="0"/>
          </a:p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dirty="0" err="1"/>
              <a:t>Insuficiència</a:t>
            </a:r>
            <a:r>
              <a:rPr lang="es-ES" dirty="0"/>
              <a:t> cardíaca</a:t>
            </a:r>
          </a:p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dirty="0" err="1"/>
              <a:t>Exercisi</a:t>
            </a:r>
            <a:r>
              <a:rPr lang="es-ES" dirty="0"/>
              <a:t> </a:t>
            </a:r>
            <a:r>
              <a:rPr lang="es-ES" dirty="0" err="1"/>
              <a:t>físic</a:t>
            </a:r>
            <a:r>
              <a:rPr lang="es-ES" dirty="0"/>
              <a:t> </a:t>
            </a:r>
            <a:r>
              <a:rPr lang="es-ES" dirty="0" err="1"/>
              <a:t>intens</a:t>
            </a:r>
            <a:endParaRPr lang="ca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341DB56-9E74-BAB9-7976-C4E1559257C4}"/>
              </a:ext>
            </a:extLst>
          </p:cNvPr>
          <p:cNvSpPr txBox="1"/>
          <p:nvPr/>
        </p:nvSpPr>
        <p:spPr>
          <a:xfrm>
            <a:off x="5713412" y="4999287"/>
            <a:ext cx="628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La </a:t>
            </a:r>
            <a:r>
              <a:rPr lang="es-ES" sz="2800" dirty="0" err="1"/>
              <a:t>seva</a:t>
            </a:r>
            <a:r>
              <a:rPr lang="es-ES" sz="2800" dirty="0"/>
              <a:t> </a:t>
            </a:r>
            <a:r>
              <a:rPr lang="es-ES" sz="2800" dirty="0" err="1"/>
              <a:t>reducció</a:t>
            </a:r>
            <a:r>
              <a:rPr lang="es-ES" sz="2800" dirty="0"/>
              <a:t> </a:t>
            </a:r>
            <a:r>
              <a:rPr lang="es-ES" sz="2800" dirty="0" err="1"/>
              <a:t>és</a:t>
            </a:r>
            <a:r>
              <a:rPr lang="es-ES" sz="2800" dirty="0"/>
              <a:t> un </a:t>
            </a:r>
            <a:r>
              <a:rPr lang="es-ES" sz="2800" dirty="0" err="1"/>
              <a:t>objectiu</a:t>
            </a:r>
            <a:r>
              <a:rPr lang="es-ES" sz="2800" dirty="0"/>
              <a:t> </a:t>
            </a:r>
            <a:r>
              <a:rPr lang="es-ES" sz="2800" dirty="0" err="1"/>
              <a:t>terapèutic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42648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0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94EED45-76BF-3563-358C-50FE8EC61F19}"/>
              </a:ext>
            </a:extLst>
          </p:cNvPr>
          <p:cNvSpPr/>
          <p:nvPr/>
        </p:nvSpPr>
        <p:spPr>
          <a:xfrm>
            <a:off x="7999412" y="2885732"/>
            <a:ext cx="3962400" cy="780366"/>
          </a:xfrm>
          <a:prstGeom prst="roundRect">
            <a:avLst/>
          </a:prstGeom>
          <a:solidFill>
            <a:srgbClr val="92D050">
              <a:alpha val="5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A01A27E-0B0A-C232-46E1-EED92D4B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 err="1"/>
              <a:t>Estadiatge</a:t>
            </a:r>
            <a:r>
              <a:rPr lang="ca-ES" dirty="0"/>
              <a:t> de la MRC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2F3851-1B2C-5D71-D6D7-6D13C2114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6</a:t>
            </a:fld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6AE553-4CE9-920E-6147-5498E42128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874" t="44441" r="22492" b="9271"/>
          <a:stretch>
            <a:fillRect/>
          </a:stretch>
        </p:blipFill>
        <p:spPr>
          <a:xfrm>
            <a:off x="8663925" y="885533"/>
            <a:ext cx="2399776" cy="1752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4C36ED-7BA9-99AB-F70D-B2D531B24BD6}"/>
              </a:ext>
            </a:extLst>
          </p:cNvPr>
          <p:cNvSpPr txBox="1"/>
          <p:nvPr/>
        </p:nvSpPr>
        <p:spPr>
          <a:xfrm>
            <a:off x="7845425" y="2971800"/>
            <a:ext cx="434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dirty="0"/>
              <a:t>E</a:t>
            </a:r>
            <a:r>
              <a:rPr lang="ca-E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stratificació pronòstica del risc renal </a:t>
            </a:r>
          </a:p>
          <a:p>
            <a:pPr algn="ctr"/>
            <a:r>
              <a:rPr lang="ca-E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cardiovascular </a:t>
            </a:r>
            <a:endParaRPr lang="ca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AB9267-E4FC-407E-A367-BDEA43AF535F}"/>
              </a:ext>
            </a:extLst>
          </p:cNvPr>
          <p:cNvSpPr txBox="1"/>
          <p:nvPr/>
        </p:nvSpPr>
        <p:spPr>
          <a:xfrm>
            <a:off x="8644731" y="3995666"/>
            <a:ext cx="2744787" cy="1754326"/>
          </a:xfrm>
          <a:prstGeom prst="rect">
            <a:avLst/>
          </a:prstGeom>
          <a:noFill/>
          <a:ln w="25400">
            <a:solidFill>
              <a:srgbClr val="7ABB3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Progressió de la MRC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Fallida renal aguda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Mortalitat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Global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CV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Renal</a:t>
            </a:r>
          </a:p>
        </p:txBody>
      </p:sp>
      <p:pic>
        <p:nvPicPr>
          <p:cNvPr id="10" name="Imatge 6">
            <a:extLst>
              <a:ext uri="{FF2B5EF4-FFF2-40B4-BE49-F238E27FC236}">
                <a16:creationId xmlns:a16="http://schemas.microsoft.com/office/drawing/2014/main" id="{DDE471A0-6833-393A-9AAF-F99703EAC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537" y="803564"/>
            <a:ext cx="5639725" cy="52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7916C7-0304-D03E-DB27-BAE3096BF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7</a:t>
            </a:fld>
            <a:endParaRPr lang="ca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228AA3D-985F-46AE-A4F2-A936BFA28D0E}"/>
              </a:ext>
            </a:extLst>
          </p:cNvPr>
          <p:cNvGrpSpPr/>
          <p:nvPr/>
        </p:nvGrpSpPr>
        <p:grpSpPr>
          <a:xfrm>
            <a:off x="760412" y="3425"/>
            <a:ext cx="11272437" cy="6172241"/>
            <a:chOff x="415801" y="90055"/>
            <a:chExt cx="11272437" cy="6172241"/>
          </a:xfrm>
        </p:grpSpPr>
        <p:pic>
          <p:nvPicPr>
            <p:cNvPr id="5" name="New picture">
              <a:extLst>
                <a:ext uri="{FF2B5EF4-FFF2-40B4-BE49-F238E27FC236}">
                  <a16:creationId xmlns:a16="http://schemas.microsoft.com/office/drawing/2014/main" id="{52AC0AB7-293B-6ABC-DDC8-53EA1EC13C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17" y="90055"/>
              <a:ext cx="5003834" cy="617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977BC30-E5E8-4B94-4D90-608142AB1154}"/>
                </a:ext>
              </a:extLst>
            </p:cNvPr>
            <p:cNvGrpSpPr/>
            <p:nvPr/>
          </p:nvGrpSpPr>
          <p:grpSpPr>
            <a:xfrm>
              <a:off x="415801" y="913333"/>
              <a:ext cx="11272437" cy="5031430"/>
              <a:chOff x="458294" y="1509260"/>
              <a:chExt cx="11272437" cy="5031430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C69446D-C17A-388E-AD6A-FFC61B1A55A7}"/>
                  </a:ext>
                </a:extLst>
              </p:cNvPr>
              <p:cNvSpPr txBox="1"/>
              <p:nvPr/>
            </p:nvSpPr>
            <p:spPr>
              <a:xfrm>
                <a:off x="458294" y="1509260"/>
                <a:ext cx="3007013" cy="3692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71981" rtlCol="0">
                <a:spAutoFit/>
              </a:bodyPr>
              <a:lstStyle/>
              <a:p>
                <a:r>
                  <a:rPr lang="ca-ES" sz="1799" dirty="0"/>
                  <a:t>Mortalitat per qualsevol causa</a:t>
                </a:r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7FA27B4-EAFF-2D7C-71D5-8D21A0254F3A}"/>
                  </a:ext>
                </a:extLst>
              </p:cNvPr>
              <p:cNvSpPr txBox="1"/>
              <p:nvPr/>
            </p:nvSpPr>
            <p:spPr>
              <a:xfrm>
                <a:off x="9345392" y="1509260"/>
                <a:ext cx="1978747" cy="3692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a-ES" sz="1799" dirty="0"/>
                  <a:t>Infart de </a:t>
                </a:r>
                <a:r>
                  <a:rPr lang="ca-ES" sz="1799" dirty="0" err="1"/>
                  <a:t>miocardio</a:t>
                </a:r>
                <a:endParaRPr lang="ca-ES" sz="1799" dirty="0"/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73372E2-C7C4-8006-8FFB-E7EA6B34D88E}"/>
                  </a:ext>
                </a:extLst>
              </p:cNvPr>
              <p:cNvSpPr txBox="1"/>
              <p:nvPr/>
            </p:nvSpPr>
            <p:spPr>
              <a:xfrm>
                <a:off x="564947" y="2606254"/>
                <a:ext cx="2563494" cy="3692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71981" rtlCol="0">
                <a:spAutoFit/>
              </a:bodyPr>
              <a:lstStyle/>
              <a:p>
                <a:r>
                  <a:rPr lang="ca-ES" sz="1799" dirty="0"/>
                  <a:t>Mortalitat cardiovascular </a:t>
                </a: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04D0FBB-B966-A261-9942-6E51F4729398}"/>
                  </a:ext>
                </a:extLst>
              </p:cNvPr>
              <p:cNvSpPr txBox="1"/>
              <p:nvPr/>
            </p:nvSpPr>
            <p:spPr>
              <a:xfrm>
                <a:off x="533880" y="3657541"/>
                <a:ext cx="2833308" cy="64607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71981" rtlCol="0">
                <a:spAutoFit/>
              </a:bodyPr>
              <a:lstStyle/>
              <a:p>
                <a:r>
                  <a:rPr lang="ca-ES" sz="1799" dirty="0"/>
                  <a:t>Fallida renal amb tractament renal substitutiu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CAEC475-C026-F349-BAFA-5DC4641B7776}"/>
                  </a:ext>
                </a:extLst>
              </p:cNvPr>
              <p:cNvSpPr txBox="1"/>
              <p:nvPr/>
            </p:nvSpPr>
            <p:spPr>
              <a:xfrm>
                <a:off x="689966" y="4985753"/>
                <a:ext cx="2486358" cy="3692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71981" rtlCol="0">
                <a:spAutoFit/>
              </a:bodyPr>
              <a:lstStyle/>
              <a:p>
                <a:r>
                  <a:rPr lang="ca-ES" sz="1799" dirty="0"/>
                  <a:t>Insuficiència renal aguda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14691EC-6EB5-4A11-19BB-36823A1A7074}"/>
                  </a:ext>
                </a:extLst>
              </p:cNvPr>
              <p:cNvSpPr txBox="1"/>
              <p:nvPr/>
            </p:nvSpPr>
            <p:spPr>
              <a:xfrm>
                <a:off x="1361946" y="6171486"/>
                <a:ext cx="1745321" cy="3692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71981" rtlCol="0">
                <a:spAutoFit/>
              </a:bodyPr>
              <a:lstStyle/>
              <a:p>
                <a:r>
                  <a:rPr lang="ca-ES" sz="1799" dirty="0"/>
                  <a:t>Hospitalitzacions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4B15F56-A477-4FE4-9054-B411705F2CF7}"/>
                  </a:ext>
                </a:extLst>
              </p:cNvPr>
              <p:cNvSpPr txBox="1"/>
              <p:nvPr/>
            </p:nvSpPr>
            <p:spPr>
              <a:xfrm>
                <a:off x="9391100" y="2774743"/>
                <a:ext cx="628534" cy="36910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a-ES" sz="1799" dirty="0"/>
                  <a:t>Ictus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9961E87-B265-0516-08F9-65DC5B758F73}"/>
                  </a:ext>
                </a:extLst>
              </p:cNvPr>
              <p:cNvSpPr txBox="1"/>
              <p:nvPr/>
            </p:nvSpPr>
            <p:spPr>
              <a:xfrm>
                <a:off x="9364772" y="3950149"/>
                <a:ext cx="2229521" cy="3692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a-ES" sz="1799" dirty="0"/>
                  <a:t>Insuficiència cardíaca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D4EAC88-AA61-1566-90BF-702465D1DC4D}"/>
                  </a:ext>
                </a:extLst>
              </p:cNvPr>
              <p:cNvSpPr txBox="1"/>
              <p:nvPr/>
            </p:nvSpPr>
            <p:spPr>
              <a:xfrm>
                <a:off x="9421573" y="5091959"/>
                <a:ext cx="870332" cy="36910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a-ES" sz="1799" dirty="0"/>
                  <a:t>AC x FA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3023322-6971-1777-121F-617823888892}"/>
                  </a:ext>
                </a:extLst>
              </p:cNvPr>
              <p:cNvSpPr txBox="1"/>
              <p:nvPr/>
            </p:nvSpPr>
            <p:spPr>
              <a:xfrm>
                <a:off x="9421573" y="6142352"/>
                <a:ext cx="2309158" cy="3692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a-ES" sz="1799" dirty="0"/>
                  <a:t>Arteriopatia perifèrica </a:t>
                </a:r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7DDDA1C4-2160-5835-0D74-7FA4A793F6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874" t="44441" r="22492" b="9271"/>
          <a:stretch>
            <a:fillRect/>
          </a:stretch>
        </p:blipFill>
        <p:spPr>
          <a:xfrm>
            <a:off x="992084" y="144565"/>
            <a:ext cx="681826" cy="4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0EA227-90AD-B681-6A9F-8301CC5B8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6"/>
                </a:solidFill>
              </a:rPr>
              <a:t>Equacions de predicció del RCV</a:t>
            </a:r>
            <a:endParaRPr lang="ca-ES" dirty="0"/>
          </a:p>
          <a:p>
            <a:endParaRPr lang="ca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CCF97E9-A5C4-96E2-1664-CF73FC830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8</a:t>
            </a:fld>
            <a:endParaRPr lang="ca-ES" dirty="0"/>
          </a:p>
        </p:txBody>
      </p:sp>
      <p:pic>
        <p:nvPicPr>
          <p:cNvPr id="6" name="Imagen 5" descr="Interfaz de usuario gráfica, Aplicación, Tabla, Excel&#10;&#10;El contenido generado por IA puede ser incorrecto.">
            <a:extLst>
              <a:ext uri="{FF2B5EF4-FFF2-40B4-BE49-F238E27FC236}">
                <a16:creationId xmlns:a16="http://schemas.microsoft.com/office/drawing/2014/main" id="{4585AEBF-9E34-7E5D-325E-47BC6DA6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96" t="24425" r="14366" b="8859"/>
          <a:stretch>
            <a:fillRect/>
          </a:stretch>
        </p:blipFill>
        <p:spPr>
          <a:xfrm>
            <a:off x="1446212" y="990600"/>
            <a:ext cx="6172201" cy="4572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6D89468-2B79-A78D-97E0-C99155C8F41E}"/>
              </a:ext>
            </a:extLst>
          </p:cNvPr>
          <p:cNvSpPr txBox="1"/>
          <p:nvPr/>
        </p:nvSpPr>
        <p:spPr>
          <a:xfrm>
            <a:off x="1430769" y="568443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Adaptació del Consens del maneig de la</a:t>
            </a:r>
          </a:p>
          <a:p>
            <a:r>
              <a:rPr lang="ca-ES" sz="1200" b="1" dirty="0"/>
              <a:t>S</a:t>
            </a:r>
            <a:r>
              <a:rPr lang="ca-ES" sz="1200" dirty="0"/>
              <a:t>índrome </a:t>
            </a:r>
            <a:r>
              <a:rPr lang="ca-ES" sz="1200" b="1" dirty="0" err="1">
                <a:solidFill>
                  <a:srgbClr val="FF0000"/>
                </a:solidFill>
              </a:rPr>
              <a:t>C</a:t>
            </a:r>
            <a:r>
              <a:rPr lang="ca-ES" sz="1200" dirty="0" err="1"/>
              <a:t>ardio</a:t>
            </a:r>
            <a:r>
              <a:rPr lang="ca-ES" sz="1200" dirty="0"/>
              <a:t>, </a:t>
            </a:r>
            <a:r>
              <a:rPr lang="ca-ES" sz="1200" b="1" dirty="0">
                <a:solidFill>
                  <a:srgbClr val="7030A0"/>
                </a:solidFill>
              </a:rPr>
              <a:t>R</a:t>
            </a:r>
            <a:r>
              <a:rPr lang="ca-ES" sz="1200" dirty="0"/>
              <a:t>enal, </a:t>
            </a:r>
            <a:r>
              <a:rPr lang="ca-ES" sz="1200" b="1" dirty="0">
                <a:solidFill>
                  <a:srgbClr val="FE9202"/>
                </a:solidFill>
              </a:rPr>
              <a:t>H</a:t>
            </a:r>
            <a:r>
              <a:rPr lang="ca-ES" sz="1200" dirty="0"/>
              <a:t>epàtica i </a:t>
            </a:r>
            <a:r>
              <a:rPr lang="ca-ES" sz="1200" b="1" dirty="0">
                <a:solidFill>
                  <a:srgbClr val="7ABB3B"/>
                </a:solidFill>
              </a:rPr>
              <a:t>M</a:t>
            </a:r>
            <a:r>
              <a:rPr lang="ca-ES" sz="1200" dirty="0"/>
              <a:t>etabòlica 2025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DAB18B-6CC7-F34D-9140-F2EAC46F1DF0}"/>
              </a:ext>
            </a:extLst>
          </p:cNvPr>
          <p:cNvSpPr txBox="1"/>
          <p:nvPr/>
        </p:nvSpPr>
        <p:spPr>
          <a:xfrm>
            <a:off x="8304212" y="4925366"/>
            <a:ext cx="335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Development and validation of QRISK3 risk prediction algorithms to estimate future risk of cardiovascular disease: prospective cohort study. </a:t>
            </a:r>
            <a:r>
              <a:rPr lang="ca-ES" sz="1100" i="1" dirty="0"/>
              <a:t>BMJ</a:t>
            </a:r>
            <a:r>
              <a:rPr lang="ca-ES" sz="1100" dirty="0"/>
              <a:t> 2017;357:j2099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0C87108-B4F5-6DDB-7AA6-68796D8A7479}"/>
              </a:ext>
            </a:extLst>
          </p:cNvPr>
          <p:cNvGrpSpPr/>
          <p:nvPr/>
        </p:nvGrpSpPr>
        <p:grpSpPr>
          <a:xfrm>
            <a:off x="9142858" y="1932634"/>
            <a:ext cx="1675508" cy="600164"/>
            <a:chOff x="8864247" y="1789583"/>
            <a:chExt cx="1675508" cy="600164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2B05945-8DCF-8696-E400-9FF2F11F4199}"/>
                </a:ext>
              </a:extLst>
            </p:cNvPr>
            <p:cNvSpPr txBox="1"/>
            <p:nvPr/>
          </p:nvSpPr>
          <p:spPr>
            <a:xfrm>
              <a:off x="9066212" y="1932634"/>
              <a:ext cx="14735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QRISK3</a:t>
              </a:r>
              <a:endParaRPr lang="ca-ES" b="1" dirty="0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80E21C2B-9658-7D18-ED1D-7D5EB6A28A2B}"/>
                </a:ext>
              </a:extLst>
            </p:cNvPr>
            <p:cNvSpPr/>
            <p:nvPr/>
          </p:nvSpPr>
          <p:spPr>
            <a:xfrm>
              <a:off x="8864247" y="1789583"/>
              <a:ext cx="1344965" cy="600164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07203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CCE2111-9FF8-3646-7B9D-11C2ABDDA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Progressió i Regressió de la MRC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7FBC63-6864-63A8-7C89-5D1D4ACC6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9</a:t>
            </a:fld>
            <a:endParaRPr lang="ca-ES" dirty="0"/>
          </a:p>
        </p:txBody>
      </p:sp>
      <p:pic>
        <p:nvPicPr>
          <p:cNvPr id="4" name="Imagen 3" descr="Imagen que contiene tabla, agua, luz, grande&#10;&#10;Descripción generada automáticamente">
            <a:extLst>
              <a:ext uri="{FF2B5EF4-FFF2-40B4-BE49-F238E27FC236}">
                <a16:creationId xmlns:a16="http://schemas.microsoft.com/office/drawing/2014/main" id="{59FE91F6-222F-FD5D-F453-41C3AFCBE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47" y="1143000"/>
            <a:ext cx="4504765" cy="45047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D0A9EF-6200-FB6A-CFF2-426AC32EC95B}"/>
              </a:ext>
            </a:extLst>
          </p:cNvPr>
          <p:cNvSpPr txBox="1"/>
          <p:nvPr/>
        </p:nvSpPr>
        <p:spPr>
          <a:xfrm>
            <a:off x="675247" y="1158635"/>
            <a:ext cx="3657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Proteïnúria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Hipertensió Arterial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/>
              <a:t>Diabetes</a:t>
            </a:r>
            <a:r>
              <a:rPr lang="ca-ES" dirty="0"/>
              <a:t> </a:t>
            </a:r>
            <a:r>
              <a:rPr lang="ca-ES" dirty="0" err="1"/>
              <a:t>Mellitus</a:t>
            </a: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Malaltia vascular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Tabaquisme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Obesitat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Tractament </a:t>
            </a:r>
            <a:r>
              <a:rPr lang="ca-ES" dirty="0" err="1"/>
              <a:t>crònico</a:t>
            </a:r>
            <a:r>
              <a:rPr lang="ca-ES" dirty="0"/>
              <a:t> amb </a:t>
            </a:r>
            <a:r>
              <a:rPr lang="ca-ES" dirty="0" err="1"/>
              <a:t>AINEs</a:t>
            </a:r>
            <a:r>
              <a:rPr lang="ca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Obstrucció del tracte urinari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Acidosi metabòlica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Fallida</a:t>
            </a:r>
            <a:r>
              <a:rPr lang="pt-BR" dirty="0"/>
              <a:t> renal agudo i </a:t>
            </a:r>
            <a:r>
              <a:rPr lang="pt-BR" dirty="0" err="1"/>
              <a:t>nefrotoxicitat</a:t>
            </a:r>
            <a:r>
              <a:rPr lang="pt-B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Ingressos </a:t>
            </a:r>
            <a:r>
              <a:rPr lang="pt-BR" dirty="0" err="1"/>
              <a:t>hospitalaris</a:t>
            </a:r>
            <a:r>
              <a:rPr lang="pt-BR" dirty="0"/>
              <a:t> per </a:t>
            </a:r>
            <a:r>
              <a:rPr lang="pt-BR" dirty="0" err="1"/>
              <a:t>insuficiència</a:t>
            </a:r>
            <a:r>
              <a:rPr lang="pt-BR" dirty="0"/>
              <a:t> cardíaca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Raça negra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E0C6DA-F447-917F-B12E-56E99BFAB221}"/>
              </a:ext>
            </a:extLst>
          </p:cNvPr>
          <p:cNvSpPr txBox="1"/>
          <p:nvPr/>
        </p:nvSpPr>
        <p:spPr>
          <a:xfrm>
            <a:off x="9356094" y="2286000"/>
            <a:ext cx="1653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IECA / ARA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iSGLT2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AR-GLP1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3899709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camfic</Template>
  <TotalTime>3147</TotalTime>
  <Words>1021</Words>
  <Application>Microsoft Office PowerPoint</Application>
  <PresentationFormat>Personalizado</PresentationFormat>
  <Paragraphs>217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Aptos Narrow</vt:lpstr>
      <vt:lpstr>Arial</vt:lpstr>
      <vt:lpstr>Calibri</vt:lpstr>
      <vt:lpstr>Calibri Light</vt:lpstr>
      <vt:lpstr>SegoeUI</vt:lpstr>
      <vt:lpstr>SegoeUI-Italic</vt:lpstr>
      <vt:lpstr>Wingdings</vt:lpstr>
      <vt:lpstr>Tema de l'Office</vt:lpstr>
      <vt:lpstr>RCV: Consideracions des de la Malaltia Renal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JORNADES</dc:title>
  <dc:creator>CAMFiC</dc:creator>
  <cp:keywords>Jornades</cp:keywords>
  <cp:lastModifiedBy>Cobo Guerrero, Silvia</cp:lastModifiedBy>
  <cp:revision>70</cp:revision>
  <dcterms:created xsi:type="dcterms:W3CDTF">2017-03-27T19:09:21Z</dcterms:created>
  <dcterms:modified xsi:type="dcterms:W3CDTF">2025-12-15T23:46:51Z</dcterms:modified>
</cp:coreProperties>
</file>