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62" r:id="rId5"/>
    <p:sldId id="270" r:id="rId6"/>
    <p:sldId id="269" r:id="rId7"/>
    <p:sldId id="272" r:id="rId8"/>
    <p:sldId id="273" r:id="rId9"/>
    <p:sldId id="274" r:id="rId10"/>
    <p:sldId id="264" r:id="rId11"/>
    <p:sldId id="265" r:id="rId12"/>
    <p:sldId id="275" r:id="rId13"/>
    <p:sldId id="259" r:id="rId14"/>
    <p:sldId id="260" r:id="rId15"/>
  </p:sldIdLst>
  <p:sldSz cx="12188825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ABB3B"/>
    <a:srgbClr val="B7B7B7"/>
    <a:srgbClr val="4472C4"/>
    <a:srgbClr val="FE9202"/>
    <a:srgbClr val="55983A"/>
    <a:srgbClr val="D64242"/>
    <a:srgbClr val="E46C0A"/>
    <a:srgbClr val="896FA8"/>
    <a:srgbClr val="AC7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 mitjà 2 - èmfasi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 mitjà 1 - èmfasi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>
      <p:cViewPr>
        <p:scale>
          <a:sx n="80" d="100"/>
          <a:sy n="80" d="100"/>
        </p:scale>
        <p:origin x="149" y="19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14D5AA-41B6-011F-F641-40A800543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F380F-D8BA-5716-3C10-59BAA7077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CA81-0ABA-4975-BA1E-7DCB469F825F}" type="datetimeFigureOut">
              <a:rPr lang="ca-ES" smtClean="0"/>
              <a:t>15/12/2025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04CEF-D526-40EA-ECE1-9339D3F0B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E7923D-F435-4FB6-BE14-8FE4336D2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5C56-A2EE-4093-A8F5-BD97A43DE4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68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ED434B-9AF7-27CE-B69E-8DE0796821E7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pic>
        <p:nvPicPr>
          <p:cNvPr id="15" name="Imatge 14" descr="Imatge que conté verd, captura de pantalla&#10;&#10;Descripció generada automàticament">
            <a:extLst>
              <a:ext uri="{FF2B5EF4-FFF2-40B4-BE49-F238E27FC236}">
                <a16:creationId xmlns:a16="http://schemas.microsoft.com/office/drawing/2014/main" id="{2D0D9D98-3B54-6E21-446A-C9AD0D210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-42730"/>
            <a:ext cx="9601200" cy="6966959"/>
          </a:xfrm>
          <a:prstGeom prst="rect">
            <a:avLst/>
          </a:prstGeom>
        </p:spPr>
      </p:pic>
      <p:sp>
        <p:nvSpPr>
          <p:cNvPr id="18" name="Títol 1">
            <a:extLst>
              <a:ext uri="{FF2B5EF4-FFF2-40B4-BE49-F238E27FC236}">
                <a16:creationId xmlns:a16="http://schemas.microsoft.com/office/drawing/2014/main" id="{7D073FC2-DDFB-A9DD-11CC-861666AF0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9412" y="1219200"/>
            <a:ext cx="7520254" cy="125335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600" b="1">
                <a:solidFill>
                  <a:schemeClr val="bg1"/>
                </a:solidFill>
                <a:latin typeface="Calibri" panose="020F0502020204030204" pitchFamily="34" charset="0"/>
                <a:cs typeface="Raavi" panose="020B0502040204020203" pitchFamily="34" charset="0"/>
              </a:defRPr>
            </a:lvl1pPr>
          </a:lstStyle>
          <a:p>
            <a:r>
              <a:rPr lang="ca-ES" noProof="0" dirty="0"/>
              <a:t>III Jornada de Malalties Infeccioses a l’Atenció Primària</a:t>
            </a:r>
          </a:p>
        </p:txBody>
      </p:sp>
      <p:sp>
        <p:nvSpPr>
          <p:cNvPr id="19" name="Subtítol 2">
            <a:extLst>
              <a:ext uri="{FF2B5EF4-FFF2-40B4-BE49-F238E27FC236}">
                <a16:creationId xmlns:a16="http://schemas.microsoft.com/office/drawing/2014/main" id="{1FEC5BC9-93D9-E08A-9E72-9483744A3E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6612" y="3124200"/>
            <a:ext cx="7355479" cy="6772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dirty="0"/>
              <a:t>Inserir Autor/a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744D3-1B97-2318-F37A-B80DB41BC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6023" y="3953892"/>
            <a:ext cx="7355478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Inserir </a:t>
            </a:r>
            <a:r>
              <a:rPr lang="ca-ES" noProof="0" dirty="0"/>
              <a:t>càrrec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C36345-148D-4193-D1B5-D2643B5795DD}"/>
              </a:ext>
            </a:extLst>
          </p:cNvPr>
          <p:cNvSpPr txBox="1"/>
          <p:nvPr userDrawn="1"/>
        </p:nvSpPr>
        <p:spPr>
          <a:xfrm>
            <a:off x="4722812" y="60960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Terrassa, 17 de desembre de 2025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A96C3AF8-A0C4-CA8A-38EA-967358147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512" y="790335"/>
            <a:ext cx="8648700" cy="328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CD4FE6-95C3-0FA7-6B29-BD15F9B48EA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5120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B0579D-3D86-0C91-3244-06A77391007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4691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1413" y="1219200"/>
            <a:ext cx="10287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72E2BB-98FC-8FFF-C1C3-52EEF2285AD1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3853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D3A3C8-752E-FE51-8246-6C6ACCC0C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612" y="1447800"/>
            <a:ext cx="4648200" cy="3429000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ABB3B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EA3CE5-E993-2D18-72D3-88CE7E93BAE8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6283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DF0A1-BB4F-0EB7-15BE-D5F5332B54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011" y="770360"/>
            <a:ext cx="6298001" cy="37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F34254-9AB4-14E7-628D-4AD8570F48A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2692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C25681-0C85-60CF-6EE6-B005ED6B5D8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1268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 Cap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116501-7032-EEB5-0342-024B5124D47C}"/>
              </a:ext>
            </a:extLst>
          </p:cNvPr>
          <p:cNvSpPr/>
          <p:nvPr/>
        </p:nvSpPr>
        <p:spPr>
          <a:xfrm>
            <a:off x="-1588" y="9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94FA1B92-D486-EE7D-F601-D284B098780A}"/>
              </a:ext>
            </a:extLst>
          </p:cNvPr>
          <p:cNvSpPr/>
          <p:nvPr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0;g29bb40c2923_0_275">
            <a:extLst>
              <a:ext uri="{FF2B5EF4-FFF2-40B4-BE49-F238E27FC236}">
                <a16:creationId xmlns:a16="http://schemas.microsoft.com/office/drawing/2014/main" id="{21438F77-6225-EAAC-122B-6462F38DA99C}"/>
              </a:ext>
            </a:extLst>
          </p:cNvPr>
          <p:cNvSpPr/>
          <p:nvPr/>
        </p:nvSpPr>
        <p:spPr>
          <a:xfrm rot="5400000" flipH="1">
            <a:off x="6094310" y="772485"/>
            <a:ext cx="785400" cy="11403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65;g29bb40c2923_0_275">
            <a:extLst>
              <a:ext uri="{FF2B5EF4-FFF2-40B4-BE49-F238E27FC236}">
                <a16:creationId xmlns:a16="http://schemas.microsoft.com/office/drawing/2014/main" id="{BC276484-043A-D13A-AADD-6B4BB7DC45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7;g29bb40c2923_0_275">
            <a:extLst>
              <a:ext uri="{FF2B5EF4-FFF2-40B4-BE49-F238E27FC236}">
                <a16:creationId xmlns:a16="http://schemas.microsoft.com/office/drawing/2014/main" id="{4E9A15CC-1F80-CC6C-A87D-6CCBB994DD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tge 19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8311E997-C118-E4C7-AB64-2DFDB719E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8" y="6284040"/>
            <a:ext cx="1255387" cy="380520"/>
          </a:xfrm>
          <a:prstGeom prst="rect">
            <a:avLst/>
          </a:prstGeom>
        </p:spPr>
      </p:pic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5D19E4AE-49C5-E332-B8A7-3E2922C5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F02C388-7FBC-A844-65E0-DDB37B4B1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174" y="2057400"/>
            <a:ext cx="3717924" cy="243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s-ES" sz="3600" kern="1200" dirty="0" smtClean="0">
                <a:solidFill>
                  <a:srgbClr val="B7B7B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TÍTOL DEL CAPÍTOL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006B1A8-60EF-1E4B-223B-186C34596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922" y="0"/>
            <a:ext cx="6846889" cy="608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s-ES" sz="39988" b="0" i="0" u="none" strike="noStrike" kern="1200" cap="none" dirty="0" smtClean="0">
                <a:solidFill>
                  <a:srgbClr val="B7B7B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02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39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2EA0A1-5CA8-4A96-EBEA-B87DD97F1F18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8" name="Google Shape;273;g29d5ecdd936_0_0">
            <a:extLst>
              <a:ext uri="{FF2B5EF4-FFF2-40B4-BE49-F238E27FC236}">
                <a16:creationId xmlns:a16="http://schemas.microsoft.com/office/drawing/2014/main" id="{3AAABB3F-0A4D-2CBC-811C-AE7F0E56A19B}"/>
              </a:ext>
            </a:extLst>
          </p:cNvPr>
          <p:cNvSpPr/>
          <p:nvPr/>
        </p:nvSpPr>
        <p:spPr>
          <a:xfrm>
            <a:off x="0" y="0"/>
            <a:ext cx="12188875" cy="6075000"/>
          </a:xfrm>
          <a:prstGeom prst="rect">
            <a:avLst/>
          </a:prstGeom>
          <a:solidFill>
            <a:srgbClr val="84B037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97688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274;g29d5ecdd936_0_0">
            <a:extLst>
              <a:ext uri="{FF2B5EF4-FFF2-40B4-BE49-F238E27FC236}">
                <a16:creationId xmlns:a16="http://schemas.microsoft.com/office/drawing/2014/main" id="{AAD98DB5-DA0F-8641-88C1-A05501F88514}"/>
              </a:ext>
            </a:extLst>
          </p:cNvPr>
          <p:cNvSpPr txBox="1"/>
          <p:nvPr/>
        </p:nvSpPr>
        <p:spPr>
          <a:xfrm>
            <a:off x="1189353" y="179800"/>
            <a:ext cx="323255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1" name="Google Shape;276;g29d5ecdd936_0_0">
            <a:extLst>
              <a:ext uri="{FF2B5EF4-FFF2-40B4-BE49-F238E27FC236}">
                <a16:creationId xmlns:a16="http://schemas.microsoft.com/office/drawing/2014/main" id="{0161787C-6C0F-5838-8E87-FE5E878D8D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8;g29d5ecdd936_0_0">
            <a:extLst>
              <a:ext uri="{FF2B5EF4-FFF2-40B4-BE49-F238E27FC236}">
                <a16:creationId xmlns:a16="http://schemas.microsoft.com/office/drawing/2014/main" id="{4F2CAF94-71D8-A90D-68FB-ED0E5D7195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1;g29bb40c2923_0_1762">
            <a:extLst>
              <a:ext uri="{FF2B5EF4-FFF2-40B4-BE49-F238E27FC236}">
                <a16:creationId xmlns:a16="http://schemas.microsoft.com/office/drawing/2014/main" id="{ED5AC11C-CA47-4324-9405-3A69D42B6E26}"/>
              </a:ext>
            </a:extLst>
          </p:cNvPr>
          <p:cNvSpPr txBox="1"/>
          <p:nvPr/>
        </p:nvSpPr>
        <p:spPr>
          <a:xfrm>
            <a:off x="2403774" y="2068350"/>
            <a:ext cx="8166573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99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s-ES" sz="1799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tge 11" descr="Imatge 11">
            <a:extLst>
              <a:ext uri="{FF2B5EF4-FFF2-40B4-BE49-F238E27FC236}">
                <a16:creationId xmlns:a16="http://schemas.microsoft.com/office/drawing/2014/main" id="{DBE399E1-2DB7-F10E-65FE-FB4FB371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4812" y="5105400"/>
            <a:ext cx="1495050" cy="43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FA0BA5-AC96-1474-C88E-C4F48371F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8024" y="1927125"/>
            <a:ext cx="5867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4ABC2957-2E95-F1C4-AB69-015879D9C554}"/>
              </a:ext>
            </a:extLst>
          </p:cNvPr>
          <p:cNvSpPr/>
          <p:nvPr/>
        </p:nvSpPr>
        <p:spPr>
          <a:xfrm flipH="1">
            <a:off x="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9;g29bb40c2923_0_275">
            <a:extLst>
              <a:ext uri="{FF2B5EF4-FFF2-40B4-BE49-F238E27FC236}">
                <a16:creationId xmlns:a16="http://schemas.microsoft.com/office/drawing/2014/main" id="{769B6140-A97C-7ADA-6B72-C1B3F1F85289}"/>
              </a:ext>
            </a:extLst>
          </p:cNvPr>
          <p:cNvSpPr/>
          <p:nvPr/>
        </p:nvSpPr>
        <p:spPr>
          <a:xfrm rot="5400000" flipH="1">
            <a:off x="5701713" y="370889"/>
            <a:ext cx="785400" cy="12188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80B901-9C21-FDC6-E34E-187815539E44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7C253-4AC2-4A24-A7E4-DFB270CDDC23}"/>
              </a:ext>
            </a:extLst>
          </p:cNvPr>
          <p:cNvSpPr/>
          <p:nvPr userDrawn="1"/>
        </p:nvSpPr>
        <p:spPr>
          <a:xfrm>
            <a:off x="2684664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9" r:id="rId3"/>
    <p:sldLayoutId id="2147483688" r:id="rId4"/>
    <p:sldLayoutId id="2147483687" r:id="rId5"/>
    <p:sldLayoutId id="2147483686" r:id="rId6"/>
    <p:sldLayoutId id="2147483690" r:id="rId7"/>
    <p:sldLayoutId id="2147483683" r:id="rId8"/>
    <p:sldLayoutId id="2147483685" r:id="rId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cid:image003.png@01DC440A.12104490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192E0-9982-246D-2AA9-5B727644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612" y="1738025"/>
            <a:ext cx="7520254" cy="2366270"/>
          </a:xfrm>
        </p:spPr>
        <p:txBody>
          <a:bodyPr/>
          <a:lstStyle/>
          <a:p>
            <a:r>
              <a:rPr lang="pt-BR" b="0" dirty="0" err="1"/>
              <a:t>Esteatosi</a:t>
            </a:r>
            <a:r>
              <a:rPr lang="pt-BR" b="0" dirty="0"/>
              <a:t> </a:t>
            </a:r>
            <a:r>
              <a:rPr lang="pt-BR" b="0" dirty="0" err="1"/>
              <a:t>Hepàtica</a:t>
            </a:r>
            <a:r>
              <a:rPr lang="pt-BR" b="0" dirty="0"/>
              <a:t> i </a:t>
            </a:r>
            <a:br>
              <a:rPr lang="pt-BR" b="0" dirty="0"/>
            </a:br>
            <a:r>
              <a:rPr lang="pt-BR" b="0" dirty="0" err="1"/>
              <a:t>Risc</a:t>
            </a:r>
            <a:r>
              <a:rPr lang="pt-BR" b="0" dirty="0"/>
              <a:t> Cardiovascular</a:t>
            </a:r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CC0CA4-A72F-FB1C-B7C9-5D328E15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212" y="4123308"/>
            <a:ext cx="7507879" cy="677292"/>
          </a:xfrm>
        </p:spPr>
        <p:txBody>
          <a:bodyPr/>
          <a:lstStyle/>
          <a:p>
            <a:r>
              <a:rPr lang="ca-ES" dirty="0"/>
              <a:t>Jordi Hoyo Sánchez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5AD69F-9286-C2E1-5F29-CFE09A34F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5612" y="4953000"/>
            <a:ext cx="7507878" cy="685800"/>
          </a:xfrm>
        </p:spPr>
        <p:txBody>
          <a:bodyPr/>
          <a:lstStyle/>
          <a:p>
            <a:r>
              <a:rPr lang="ca-ES" dirty="0" err="1"/>
              <a:t>MFiC</a:t>
            </a:r>
            <a:r>
              <a:rPr lang="ca-ES" dirty="0"/>
              <a:t> a EAP Numància Barcelona. </a:t>
            </a:r>
          </a:p>
          <a:p>
            <a:r>
              <a:rPr lang="ca-ES" dirty="0" err="1"/>
              <a:t>GdT</a:t>
            </a:r>
            <a:r>
              <a:rPr lang="ca-ES" dirty="0"/>
              <a:t> d’Esteatosi Hepàtica Metabòlica (</a:t>
            </a:r>
            <a:r>
              <a:rPr lang="ca-ES" dirty="0" err="1"/>
              <a:t>EHMet</a:t>
            </a:r>
            <a:r>
              <a:rPr lang="ca-ES" dirty="0"/>
              <a:t>)</a:t>
            </a:r>
          </a:p>
        </p:txBody>
      </p:sp>
      <p:pic>
        <p:nvPicPr>
          <p:cNvPr id="21" name="Imatge 20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4140A265-6F8B-98A4-7AF0-AF3EDDA5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971800"/>
            <a:ext cx="2513944" cy="76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6FB153-8FA1-592D-93F7-4FC64677200E}"/>
              </a:ext>
            </a:extLst>
          </p:cNvPr>
          <p:cNvSpPr txBox="1"/>
          <p:nvPr/>
        </p:nvSpPr>
        <p:spPr>
          <a:xfrm>
            <a:off x="-458788" y="4431268"/>
            <a:ext cx="611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 l’aval:                        </a:t>
            </a: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Col·labora: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tge 8" descr="Imatge que conté Font, símbol, disseny&#10;&#10;Pot ser que el contingut generat per IA no sigui correcte.">
            <a:extLst>
              <a:ext uri="{FF2B5EF4-FFF2-40B4-BE49-F238E27FC236}">
                <a16:creationId xmlns:a16="http://schemas.microsoft.com/office/drawing/2014/main" id="{1F45CD08-1A20-839E-DC0E-8BAB9F8A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" y="4800600"/>
            <a:ext cx="864870" cy="4541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A2ECC1-D791-14B8-CA92-84BF7C101B7B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5761724"/>
            <a:ext cx="100012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D338D2B0-0F17-9636-1634-549F8904A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867933"/>
            <a:ext cx="1074424" cy="458142"/>
          </a:xfrm>
          <a:prstGeom prst="rect">
            <a:avLst/>
          </a:prstGeom>
        </p:spPr>
      </p:pic>
      <p:pic>
        <p:nvPicPr>
          <p:cNvPr id="5" name="Imatge 4" descr="Imatge que conté text, captura de pantalla, ordinador, programari&#10;&#10;Pot ser que el contingut generat per IA no sigui correcte.">
            <a:extLst>
              <a:ext uri="{FF2B5EF4-FFF2-40B4-BE49-F238E27FC236}">
                <a16:creationId xmlns:a16="http://schemas.microsoft.com/office/drawing/2014/main" id="{D0EB82A7-2B9F-92A4-31F4-D6D43302F3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734" t="25378" r="33746" b="24438"/>
          <a:stretch>
            <a:fillRect/>
          </a:stretch>
        </p:blipFill>
        <p:spPr>
          <a:xfrm>
            <a:off x="9092210" y="-55048"/>
            <a:ext cx="3101311" cy="261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7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865E913C-FB62-75CF-AF7A-31BD0A3C3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Mortalitat per causa cardiovascular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FEF9FC9B-7AD8-268C-AC60-EF7D480F4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10</a:t>
            </a:fld>
            <a:endParaRPr lang="ca-ES" dirty="0"/>
          </a:p>
        </p:txBody>
      </p:sp>
      <p:pic>
        <p:nvPicPr>
          <p:cNvPr id="5" name="Imatge 4" descr="Imatge que conté text, captura de pantalla, programari, Icona d'ordinador&#10;&#10;Pot ser que el contingut generat per IA no sigui correcte.">
            <a:extLst>
              <a:ext uri="{FF2B5EF4-FFF2-40B4-BE49-F238E27FC236}">
                <a16:creationId xmlns:a16="http://schemas.microsoft.com/office/drawing/2014/main" id="{53150127-023F-DC97-EE6F-34BFBAA3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19" t="22215" r="25605" b="16657"/>
          <a:stretch>
            <a:fillRect/>
          </a:stretch>
        </p:blipFill>
        <p:spPr>
          <a:xfrm>
            <a:off x="813253" y="888152"/>
            <a:ext cx="6630988" cy="467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tge 8" descr="Imatge que conté text, captura de pantalla, programari, Icona d'ordinador&#10;&#10;Pot ser que el contingut generat per IA no sigui correcte.">
            <a:extLst>
              <a:ext uri="{FF2B5EF4-FFF2-40B4-BE49-F238E27FC236}">
                <a16:creationId xmlns:a16="http://schemas.microsoft.com/office/drawing/2014/main" id="{3D218CE3-4F5C-0225-CCA7-A15BFC518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43" t="14435" r="55418" b="15479"/>
          <a:stretch>
            <a:fillRect/>
          </a:stretch>
        </p:blipFill>
        <p:spPr>
          <a:xfrm>
            <a:off x="7999412" y="152400"/>
            <a:ext cx="35052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3">
            <a:extLst>
              <a:ext uri="{FF2B5EF4-FFF2-40B4-BE49-F238E27FC236}">
                <a16:creationId xmlns:a16="http://schemas.microsoft.com/office/drawing/2014/main" id="{8946D6A8-B822-C5E4-C4F5-950E8A91E504}"/>
              </a:ext>
            </a:extLst>
          </p:cNvPr>
          <p:cNvSpPr txBox="1"/>
          <p:nvPr/>
        </p:nvSpPr>
        <p:spPr>
          <a:xfrm>
            <a:off x="-20638" y="5636298"/>
            <a:ext cx="8749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Simon TG et al. 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Non-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alcoholic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fatty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disease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and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incident major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adverse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cardiovascular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events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: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results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from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</a:p>
          <a:p>
            <a:pPr algn="ctr"/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a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nationwide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histology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cohort.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Gut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. 2022 Sep;71(9):1867-1875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8834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7921F9E0-0EC4-C55E-BDDF-5708D0A6A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Mortalitat per causa cardiovascular</a:t>
            </a:r>
          </a:p>
          <a:p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EB0E48C7-D70C-25D2-BA2F-25E7A6A15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11</a:t>
            </a:fld>
            <a:endParaRPr lang="ca-ES" dirty="0"/>
          </a:p>
        </p:txBody>
      </p:sp>
      <p:grpSp>
        <p:nvGrpSpPr>
          <p:cNvPr id="13" name="Agrupa 12">
            <a:extLst>
              <a:ext uri="{FF2B5EF4-FFF2-40B4-BE49-F238E27FC236}">
                <a16:creationId xmlns:a16="http://schemas.microsoft.com/office/drawing/2014/main" id="{837E4D29-B916-E8BF-14AE-5A05B89BE856}"/>
              </a:ext>
            </a:extLst>
          </p:cNvPr>
          <p:cNvGrpSpPr/>
          <p:nvPr/>
        </p:nvGrpSpPr>
        <p:grpSpPr>
          <a:xfrm>
            <a:off x="7694612" y="975181"/>
            <a:ext cx="4267200" cy="4661117"/>
            <a:chOff x="7738624" y="835698"/>
            <a:chExt cx="4960937" cy="5107902"/>
          </a:xfrm>
        </p:grpSpPr>
        <p:pic>
          <p:nvPicPr>
            <p:cNvPr id="7" name="Imatge 6" descr="Imatge que conté text, captura de pantalla, programari, Icona d'ordinador&#10;&#10;Pot ser que el contingut generat per IA no sigui correcte.">
              <a:extLst>
                <a:ext uri="{FF2B5EF4-FFF2-40B4-BE49-F238E27FC236}">
                  <a16:creationId xmlns:a16="http://schemas.microsoft.com/office/drawing/2014/main" id="{693723DC-2C4D-C76E-5E05-46C8B1C1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624" t="19993" r="24369" b="16658"/>
            <a:stretch>
              <a:fillRect/>
            </a:stretch>
          </p:blipFill>
          <p:spPr>
            <a:xfrm>
              <a:off x="8737161" y="838200"/>
              <a:ext cx="3962400" cy="510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tge 7" descr="Imatge que conté text, captura de pantalla, programari, Icona d'ordinador&#10;&#10;Pot ser que el contingut generat per IA no sigui correcte.">
              <a:extLst>
                <a:ext uri="{FF2B5EF4-FFF2-40B4-BE49-F238E27FC236}">
                  <a16:creationId xmlns:a16="http://schemas.microsoft.com/office/drawing/2014/main" id="{D2B13A16-6064-59A9-A057-A97939F8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381" t="19846" r="68118" b="16805"/>
            <a:stretch>
              <a:fillRect/>
            </a:stretch>
          </p:blipFill>
          <p:spPr>
            <a:xfrm>
              <a:off x="7738624" y="835698"/>
              <a:ext cx="990600" cy="510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Imatge 10" descr="Imatge que conté text, captura de pantalla, programari, Icona d'ordinador&#10;&#10;Pot ser que el contingut generat per IA no sigui correcte.">
            <a:extLst>
              <a:ext uri="{FF2B5EF4-FFF2-40B4-BE49-F238E27FC236}">
                <a16:creationId xmlns:a16="http://schemas.microsoft.com/office/drawing/2014/main" id="{750F2D19-0941-19D3-345C-B9BC1E30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746" t="26247" r="12490" b="12212"/>
          <a:stretch>
            <a:fillRect/>
          </a:stretch>
        </p:blipFill>
        <p:spPr>
          <a:xfrm>
            <a:off x="836611" y="1219200"/>
            <a:ext cx="6553201" cy="421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id="{7B1E61DC-34A2-850C-06BB-61426790A86D}"/>
              </a:ext>
            </a:extLst>
          </p:cNvPr>
          <p:cNvSpPr txBox="1"/>
          <p:nvPr/>
        </p:nvSpPr>
        <p:spPr>
          <a:xfrm>
            <a:off x="-20638" y="5636298"/>
            <a:ext cx="8749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Simon TG et al. 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Non-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alcoholic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fatty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disease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and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incident major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adverse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cardiovascular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events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: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results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from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</a:p>
          <a:p>
            <a:pPr algn="ctr"/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a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nationwide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1" dirty="0" err="1">
                <a:solidFill>
                  <a:srgbClr val="212121"/>
                </a:solidFill>
                <a:effectLst/>
                <a:latin typeface="BlinkMacSystemFont"/>
              </a:rPr>
              <a:t>histology</a:t>
            </a:r>
            <a:r>
              <a:rPr lang="ca-ES" sz="1100" b="0" i="1" dirty="0">
                <a:solidFill>
                  <a:srgbClr val="212121"/>
                </a:solidFill>
                <a:effectLst/>
                <a:latin typeface="BlinkMacSystemFont"/>
              </a:rPr>
              <a:t> cohort.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Gut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. 2022 Sep;71(9):1867-1875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7988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44A15142-430D-1C71-6644-500591751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Tractament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E1388EB1-19BA-2BB1-BBB3-C25903E6C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065C21-114E-4AFC-B733-C570216CCA83}"/>
              </a:ext>
            </a:extLst>
          </p:cNvPr>
          <p:cNvSpPr txBox="1">
            <a:spLocks/>
          </p:cNvSpPr>
          <p:nvPr/>
        </p:nvSpPr>
        <p:spPr>
          <a:xfrm>
            <a:off x="1141412" y="1295400"/>
            <a:ext cx="7612063" cy="3657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/>
              <a:t>Pèrdues de 7-10% del pes millora la malaltia hepàtica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/>
              <a:t>Objectiu del tractament: disminució greix </a:t>
            </a:r>
            <a:r>
              <a:rPr lang="ca-ES" sz="2000" dirty="0" err="1"/>
              <a:t>disfuncional</a:t>
            </a:r>
            <a:r>
              <a:rPr lang="ca-ES" sz="2000" dirty="0"/>
              <a:t>/visceral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/>
              <a:t>Anàlegs </a:t>
            </a:r>
            <a:r>
              <a:rPr lang="ca-ES" sz="1600" dirty="0" err="1"/>
              <a:t>incretínics</a:t>
            </a:r>
            <a:r>
              <a:rPr lang="ca-ES" sz="1600" dirty="0"/>
              <a:t> (arGLP1 i arGLP1/GIP)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/>
              <a:t>Cirurgia bariàtrica</a:t>
            </a:r>
            <a:endParaRPr lang="ca-E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/>
              <a:t>En cas de F2-F3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 err="1"/>
              <a:t>Resmetirom</a:t>
            </a:r>
            <a:endParaRPr lang="ca-ES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000" dirty="0"/>
              <a:t>iSGLT2 han demostrat millora de l’esteatosi i la inflamació hepàtica. Protecció </a:t>
            </a:r>
            <a:r>
              <a:rPr lang="ca-ES" sz="2000" dirty="0" err="1"/>
              <a:t>cardio</a:t>
            </a:r>
            <a:r>
              <a:rPr lang="ca-ES" sz="2000" dirty="0"/>
              <a:t>-renal</a:t>
            </a:r>
          </a:p>
        </p:txBody>
      </p:sp>
    </p:spTree>
    <p:extLst>
      <p:ext uri="{BB962C8B-B14F-4D97-AF65-F5344CB8AC3E}">
        <p14:creationId xmlns:p14="http://schemas.microsoft.com/office/powerpoint/2010/main" val="19439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Punts clau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13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7A5D60-0455-754C-9FF4-BE30268F327D}"/>
              </a:ext>
            </a:extLst>
          </p:cNvPr>
          <p:cNvSpPr txBox="1">
            <a:spLocks/>
          </p:cNvSpPr>
          <p:nvPr/>
        </p:nvSpPr>
        <p:spPr>
          <a:xfrm>
            <a:off x="1217612" y="1066800"/>
            <a:ext cx="9372600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a-ES" sz="2000" dirty="0" err="1"/>
              <a:t>L’EHMet</a:t>
            </a:r>
            <a:r>
              <a:rPr lang="ca-ES" sz="2000" dirty="0"/>
              <a:t> és l'acumulació de greix </a:t>
            </a:r>
            <a:r>
              <a:rPr lang="ca-ES" sz="2000" dirty="0" err="1"/>
              <a:t>disfuncional</a:t>
            </a:r>
            <a:r>
              <a:rPr lang="ca-ES" sz="2000" dirty="0"/>
              <a:t>, impulsada per la resistència a la insulina i la disfunció metabòlica.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La seva </a:t>
            </a:r>
            <a:r>
              <a:rPr lang="ca-ES" sz="2000" dirty="0" err="1"/>
              <a:t>prevalència</a:t>
            </a:r>
            <a:r>
              <a:rPr lang="ca-ES" sz="2000" dirty="0"/>
              <a:t> és del 25% en població general que augmenta fins el 60-80% en pacients amb obesitat i/o DM2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La principal causa de mortalitat de </a:t>
            </a:r>
            <a:r>
              <a:rPr lang="ca-ES" sz="2000" dirty="0" err="1"/>
              <a:t>l’EHMet</a:t>
            </a:r>
            <a:r>
              <a:rPr lang="ca-ES" sz="2000" dirty="0"/>
              <a:t> és la malaltia cardiovascular i el càncer extrahepàtic.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La presència </a:t>
            </a:r>
            <a:r>
              <a:rPr lang="ca-ES" sz="2000" dirty="0" err="1"/>
              <a:t>d’EHMet</a:t>
            </a:r>
            <a:r>
              <a:rPr lang="ca-ES" sz="2000" dirty="0"/>
              <a:t> augmenta el risc de MCV de manera independent, fins i tot en pacients amb altres comorbiditats controlades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La mortalitat CV té una correlació amb l’evolució de la malaltia hepàtica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 err="1"/>
              <a:t>L’EHMet</a:t>
            </a:r>
            <a:r>
              <a:rPr lang="ca-ES" sz="2000" dirty="0"/>
              <a:t> accelera el dany de l’endoteli vascular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 err="1"/>
              <a:t>L’EHMet</a:t>
            </a:r>
            <a:r>
              <a:rPr lang="ca-ES" sz="2000" dirty="0"/>
              <a:t> accelera i/o augmenta el risc d’altres comorbiditats: DM2, HTA, Malaltia renal Crònica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sz="2000" dirty="0"/>
              <a:t>El tractament de </a:t>
            </a:r>
            <a:r>
              <a:rPr lang="ca-ES" sz="2000" dirty="0" err="1"/>
              <a:t>l’EHMet</a:t>
            </a:r>
            <a:r>
              <a:rPr lang="ca-ES" sz="2000" dirty="0"/>
              <a:t> es centra en disminuir el greix visceral</a:t>
            </a:r>
          </a:p>
        </p:txBody>
      </p:sp>
    </p:spTree>
    <p:extLst>
      <p:ext uri="{BB962C8B-B14F-4D97-AF65-F5344CB8AC3E}">
        <p14:creationId xmlns:p14="http://schemas.microsoft.com/office/powerpoint/2010/main" val="167896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087632-8557-0EA6-6A10-FC70AFF52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" name="Imatge 2" descr="Imatge que conté text, captura de pantalla, ordinador, programari&#10;&#10;Pot ser que el contingut generat per IA no sigui correcte.">
            <a:extLst>
              <a:ext uri="{FF2B5EF4-FFF2-40B4-BE49-F238E27FC236}">
                <a16:creationId xmlns:a16="http://schemas.microsoft.com/office/drawing/2014/main" id="{2FCC6397-7255-D009-9EAE-EA4C7ADE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34" t="25378" r="33746" b="24438"/>
          <a:stretch>
            <a:fillRect/>
          </a:stretch>
        </p:blipFill>
        <p:spPr>
          <a:xfrm>
            <a:off x="3506771" y="457200"/>
            <a:ext cx="5175281" cy="435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2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Introducció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92AA6A-42B1-3574-4123-2D79CEB2A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8612" y="1905000"/>
            <a:ext cx="3505200" cy="27432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a-ES" dirty="0"/>
              <a:t>FGNA </a:t>
            </a:r>
            <a:r>
              <a:rPr lang="ca-ES" dirty="0">
                <a:sym typeface="Wingdings" panose="05000000000000000000" pitchFamily="2" charset="2"/>
              </a:rPr>
              <a:t> </a:t>
            </a:r>
            <a:r>
              <a:rPr lang="ca-ES" dirty="0" err="1">
                <a:sym typeface="Wingdings" panose="05000000000000000000" pitchFamily="2" charset="2"/>
              </a:rPr>
              <a:t>EHMet</a:t>
            </a:r>
            <a:r>
              <a:rPr lang="ca-ES" dirty="0">
                <a:sym typeface="Wingdings" panose="05000000000000000000" pitchFamily="2" charset="2"/>
              </a:rPr>
              <a:t>/MASLD</a:t>
            </a:r>
          </a:p>
          <a:p>
            <a:r>
              <a:rPr lang="ca-ES" dirty="0" err="1"/>
              <a:t>Acúmul</a:t>
            </a:r>
            <a:r>
              <a:rPr lang="ca-ES" dirty="0"/>
              <a:t> de greix visceral   (&gt;5% d’hepatòcits amb excés)</a:t>
            </a:r>
          </a:p>
          <a:p>
            <a:r>
              <a:rPr lang="ca-ES" dirty="0"/>
              <a:t>Adipositat </a:t>
            </a:r>
            <a:r>
              <a:rPr lang="ca-ES" dirty="0" err="1"/>
              <a:t>disfuncional</a:t>
            </a:r>
            <a:endParaRPr lang="ca-ES" dirty="0"/>
          </a:p>
          <a:p>
            <a:r>
              <a:rPr lang="ca-ES" dirty="0"/>
              <a:t>Resistència a la insulina</a:t>
            </a:r>
          </a:p>
          <a:p>
            <a:r>
              <a:rPr lang="ca-ES" dirty="0"/>
              <a:t>Dislipèmia </a:t>
            </a:r>
            <a:r>
              <a:rPr lang="ca-ES" dirty="0" err="1"/>
              <a:t>aterogènica</a:t>
            </a:r>
            <a:r>
              <a:rPr lang="ca-ES" dirty="0"/>
              <a:t> (Triglicèrids alts / HDL baix)</a:t>
            </a:r>
          </a:p>
          <a:p>
            <a:endParaRPr lang="ca-ES" dirty="0"/>
          </a:p>
        </p:txBody>
      </p:sp>
      <p:pic>
        <p:nvPicPr>
          <p:cNvPr id="12" name="Imatge 11" descr="Imatge que conté text, captura de pantalla, programari, Icona d'ordinador&#10;&#10;Pot ser que el contingut generat per IA no sigui correcte.">
            <a:extLst>
              <a:ext uri="{FF2B5EF4-FFF2-40B4-BE49-F238E27FC236}">
                <a16:creationId xmlns:a16="http://schemas.microsoft.com/office/drawing/2014/main" id="{EF96CAAC-DE32-6DF2-FB6B-6F7D7E8E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21" t="25549" r="43123" b="36664"/>
          <a:stretch>
            <a:fillRect/>
          </a:stretch>
        </p:blipFill>
        <p:spPr>
          <a:xfrm>
            <a:off x="5789612" y="1149439"/>
            <a:ext cx="5486400" cy="455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27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8D346577-84B6-3A61-633A-2D1605F6D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Prevalència</a:t>
            </a:r>
            <a:r>
              <a:rPr lang="ca-ES" dirty="0"/>
              <a:t> </a:t>
            </a:r>
            <a:r>
              <a:rPr lang="ca-ES" dirty="0" err="1"/>
              <a:t>d’EHMet</a:t>
            </a:r>
            <a:r>
              <a:rPr lang="ca-ES" dirty="0"/>
              <a:t> segons comorbiditats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5B4EF02D-F0EB-D16A-BCF6-EADF030F0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3</a:t>
            </a:fld>
            <a:endParaRPr lang="ca-ES" dirty="0"/>
          </a:p>
        </p:txBody>
      </p:sp>
      <p:grpSp>
        <p:nvGrpSpPr>
          <p:cNvPr id="15" name="Agrupa 14">
            <a:extLst>
              <a:ext uri="{FF2B5EF4-FFF2-40B4-BE49-F238E27FC236}">
                <a16:creationId xmlns:a16="http://schemas.microsoft.com/office/drawing/2014/main" id="{943B493D-7F98-CDBB-EBE5-E9C161559937}"/>
              </a:ext>
            </a:extLst>
          </p:cNvPr>
          <p:cNvGrpSpPr/>
          <p:nvPr/>
        </p:nvGrpSpPr>
        <p:grpSpPr>
          <a:xfrm>
            <a:off x="2970212" y="1295400"/>
            <a:ext cx="5334000" cy="4445000"/>
            <a:chOff x="3579812" y="1206500"/>
            <a:chExt cx="5334000" cy="4445000"/>
          </a:xfrm>
        </p:grpSpPr>
        <p:pic>
          <p:nvPicPr>
            <p:cNvPr id="9" name="Imatge 8" descr="Imatge que conté text, captura de pantalla, programari, pantalla&#10;&#10;Pot ser que el contingut generat per IA no sigui correcte.">
              <a:extLst>
                <a:ext uri="{FF2B5EF4-FFF2-40B4-BE49-F238E27FC236}">
                  <a16:creationId xmlns:a16="http://schemas.microsoft.com/office/drawing/2014/main" id="{8F7FFFFE-2839-DEEF-1182-9E19E6DC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120" t="25549" r="33120" b="24438"/>
            <a:stretch>
              <a:fillRect/>
            </a:stretch>
          </p:blipFill>
          <p:spPr>
            <a:xfrm>
              <a:off x="3579812" y="1206500"/>
              <a:ext cx="5334000" cy="444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QuadreDeText 9">
              <a:extLst>
                <a:ext uri="{FF2B5EF4-FFF2-40B4-BE49-F238E27FC236}">
                  <a16:creationId xmlns:a16="http://schemas.microsoft.com/office/drawing/2014/main" id="{7294950F-810C-BD5E-36D0-72B0C67BA54F}"/>
                </a:ext>
              </a:extLst>
            </p:cNvPr>
            <p:cNvSpPr txBox="1"/>
            <p:nvPr/>
          </p:nvSpPr>
          <p:spPr>
            <a:xfrm>
              <a:off x="4364515" y="1371600"/>
              <a:ext cx="1729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dirty="0"/>
                <a:t>Població general</a:t>
              </a:r>
            </a:p>
          </p:txBody>
        </p:sp>
        <p:sp>
          <p:nvSpPr>
            <p:cNvPr id="11" name="QuadreDeText 10">
              <a:extLst>
                <a:ext uri="{FF2B5EF4-FFF2-40B4-BE49-F238E27FC236}">
                  <a16:creationId xmlns:a16="http://schemas.microsoft.com/office/drawing/2014/main" id="{88492CB0-042C-F99B-16EF-3EBA5E1931D0}"/>
                </a:ext>
              </a:extLst>
            </p:cNvPr>
            <p:cNvSpPr txBox="1"/>
            <p:nvPr/>
          </p:nvSpPr>
          <p:spPr>
            <a:xfrm>
              <a:off x="4361338" y="1992352"/>
              <a:ext cx="9764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dirty="0"/>
                <a:t>Obesitat</a:t>
              </a:r>
            </a:p>
          </p:txBody>
        </p:sp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6B4117B8-F44D-33F6-3BE3-2C393EC11F7E}"/>
                </a:ext>
              </a:extLst>
            </p:cNvPr>
            <p:cNvSpPr txBox="1"/>
            <p:nvPr/>
          </p:nvSpPr>
          <p:spPr>
            <a:xfrm>
              <a:off x="4330269" y="5065236"/>
              <a:ext cx="16319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dirty="0"/>
                <a:t>MCV establerta</a:t>
              </a:r>
            </a:p>
          </p:txBody>
        </p:sp>
        <p:sp>
          <p:nvSpPr>
            <p:cNvPr id="13" name="QuadreDeText 12">
              <a:extLst>
                <a:ext uri="{FF2B5EF4-FFF2-40B4-BE49-F238E27FC236}">
                  <a16:creationId xmlns:a16="http://schemas.microsoft.com/office/drawing/2014/main" id="{5100209D-B3C6-0961-3C11-AE4A05FC62E7}"/>
                </a:ext>
              </a:extLst>
            </p:cNvPr>
            <p:cNvSpPr txBox="1"/>
            <p:nvPr/>
          </p:nvSpPr>
          <p:spPr>
            <a:xfrm>
              <a:off x="4330269" y="3886200"/>
              <a:ext cx="11608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a-ES" dirty="0"/>
                <a:t>Dislipèmia</a:t>
              </a:r>
            </a:p>
          </p:txBody>
        </p:sp>
        <p:sp>
          <p:nvSpPr>
            <p:cNvPr id="14" name="QuadreDeText 13">
              <a:extLst>
                <a:ext uri="{FF2B5EF4-FFF2-40B4-BE49-F238E27FC236}">
                  <a16:creationId xmlns:a16="http://schemas.microsoft.com/office/drawing/2014/main" id="{0C117664-5527-9A47-6190-0231382F57F7}"/>
                </a:ext>
              </a:extLst>
            </p:cNvPr>
            <p:cNvSpPr txBox="1"/>
            <p:nvPr/>
          </p:nvSpPr>
          <p:spPr>
            <a:xfrm>
              <a:off x="4364514" y="3250684"/>
              <a:ext cx="18822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dirty="0" err="1"/>
                <a:t>Sd</a:t>
              </a:r>
              <a:r>
                <a:rPr lang="ca-ES" dirty="0"/>
                <a:t> Metabòlica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8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526FC007-77CE-D0A0-F97F-4E01B78F3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6" name="Imatge 5" descr="Imatge que conté text, captura de pantalla, pantalla, programari&#10;&#10;Pot ser que el contingut generat per IA no sigui correcte.">
            <a:extLst>
              <a:ext uri="{FF2B5EF4-FFF2-40B4-BE49-F238E27FC236}">
                <a16:creationId xmlns:a16="http://schemas.microsoft.com/office/drawing/2014/main" id="{3394E0D4-9628-65B4-6964-BEA922D1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3" t="10003" r="4370" b="6051"/>
          <a:stretch>
            <a:fillRect/>
          </a:stretch>
        </p:blipFill>
        <p:spPr>
          <a:xfrm>
            <a:off x="989012" y="495300"/>
            <a:ext cx="9330645" cy="5105400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50F5963A-5388-C95B-766E-BE1955199F8D}"/>
              </a:ext>
            </a:extLst>
          </p:cNvPr>
          <p:cNvSpPr txBox="1"/>
          <p:nvPr/>
        </p:nvSpPr>
        <p:spPr>
          <a:xfrm>
            <a:off x="791254" y="5715000"/>
            <a:ext cx="9831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EASL-EASD-EASO Clinical Practice Guidelines on the management of metabolic dysfunction-associated </a:t>
            </a:r>
            <a:r>
              <a:rPr lang="en-US" sz="1100" dirty="0" err="1"/>
              <a:t>steatotic</a:t>
            </a:r>
            <a:r>
              <a:rPr lang="en-US" sz="1100" dirty="0"/>
              <a:t> liver disease (MASLD). J Hepatol. 2024 Sep;81(3):492-542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172690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B2402BD4-1B73-3228-815A-2F71DA5DA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Principals causes de mort en </a:t>
            </a:r>
            <a:r>
              <a:rPr lang="ca-ES" dirty="0" err="1"/>
              <a:t>l’EHMet</a:t>
            </a:r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E89448AA-EA6E-2383-7E16-419FE78C4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5</a:t>
            </a:fld>
            <a:endParaRPr lang="ca-ES" dirty="0"/>
          </a:p>
        </p:txBody>
      </p:sp>
      <p:graphicFrame>
        <p:nvGraphicFramePr>
          <p:cNvPr id="7" name="Taula 6">
            <a:extLst>
              <a:ext uri="{FF2B5EF4-FFF2-40B4-BE49-F238E27FC236}">
                <a16:creationId xmlns:a16="http://schemas.microsoft.com/office/drawing/2014/main" id="{52355696-5E66-6D7C-FAF2-0917EA491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13164"/>
              </p:ext>
            </p:extLst>
          </p:nvPr>
        </p:nvGraphicFramePr>
        <p:xfrm>
          <a:off x="989012" y="1917989"/>
          <a:ext cx="4267200" cy="2133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474134">
                  <a:extLst>
                    <a:ext uri="{9D8B030D-6E8A-4147-A177-3AD203B41FA5}">
                      <a16:colId xmlns:a16="http://schemas.microsoft.com/office/drawing/2014/main" val="3403947351"/>
                    </a:ext>
                  </a:extLst>
                </a:gridCol>
                <a:gridCol w="2802466">
                  <a:extLst>
                    <a:ext uri="{9D8B030D-6E8A-4147-A177-3AD203B41FA5}">
                      <a16:colId xmlns:a16="http://schemas.microsoft.com/office/drawing/2014/main" val="362967422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00285955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endParaRPr lang="ca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3819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ca-ES" sz="1800" dirty="0"/>
                        <a:t>❤️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Malaltia CV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30-40%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95631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ca-ES" sz="1800" dirty="0"/>
                        <a:t>🎗️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Càncer extrahepàtic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20-25%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99248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ca-ES" sz="1800" dirty="0"/>
                        <a:t>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Infeccions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10-15%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0584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Malaltia hepàtica avançada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dirty="0"/>
                        <a:t>10-15%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904293"/>
                  </a:ext>
                </a:extLst>
              </a:tr>
            </a:tbl>
          </a:graphicData>
        </a:graphic>
      </p:graphicFrame>
      <p:pic>
        <p:nvPicPr>
          <p:cNvPr id="8" name="Picture 6" descr="Hígado Graso Drenaje Linfatico Del Higado 41,261 Vectores De Stock Y Arte  Vectorial De Higado Humano">
            <a:extLst>
              <a:ext uri="{FF2B5EF4-FFF2-40B4-BE49-F238E27FC236}">
                <a16:creationId xmlns:a16="http://schemas.microsoft.com/office/drawing/2014/main" id="{62C41E81-971D-2BAB-A6D2-1594125CC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25315" r="16154" b="33016"/>
          <a:stretch>
            <a:fillRect/>
          </a:stretch>
        </p:blipFill>
        <p:spPr bwMode="auto">
          <a:xfrm>
            <a:off x="1105957" y="3657600"/>
            <a:ext cx="381000" cy="2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 descr="Imatge que conté text, mapa, captura de pantalla, diagrama&#10;&#10;Pot ser que el contingut generat per IA no sigui correcte.">
            <a:extLst>
              <a:ext uri="{FF2B5EF4-FFF2-40B4-BE49-F238E27FC236}">
                <a16:creationId xmlns:a16="http://schemas.microsoft.com/office/drawing/2014/main" id="{5788C1AC-2A10-0556-3F75-3903EE38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56" t="26038" r="21901" b="12963"/>
          <a:stretch>
            <a:fillRect/>
          </a:stretch>
        </p:blipFill>
        <p:spPr>
          <a:xfrm>
            <a:off x="5637212" y="1295400"/>
            <a:ext cx="6401396" cy="3857252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DDA7CA0D-10F1-96F5-95C9-CE66260068D2}"/>
              </a:ext>
            </a:extLst>
          </p:cNvPr>
          <p:cNvSpPr txBox="1"/>
          <p:nvPr/>
        </p:nvSpPr>
        <p:spPr>
          <a:xfrm>
            <a:off x="6399212" y="5152652"/>
            <a:ext cx="5257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 err="1">
                <a:solidFill>
                  <a:srgbClr val="212121"/>
                </a:solidFill>
                <a:effectLst/>
                <a:latin typeface="BlinkMacSystemFont"/>
              </a:rPr>
              <a:t>Targher</a:t>
            </a:r>
            <a:r>
              <a:rPr lang="en-US" sz="1100" b="0" i="0" dirty="0">
                <a:solidFill>
                  <a:srgbClr val="212121"/>
                </a:solidFill>
                <a:effectLst/>
                <a:latin typeface="BlinkMacSystemFont"/>
              </a:rPr>
              <a:t> G. et al. Gut. 2024 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2548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F19DE0B5-B30D-8FC1-5225-1586C65CD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EHMet</a:t>
            </a:r>
            <a:r>
              <a:rPr lang="ca-ES" dirty="0"/>
              <a:t> com a FRCV independent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948FEDD9-3FE9-E1E1-298B-29F14E43F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145E4887-D2CE-5246-E2C8-19A7B9F6DA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843B5736-6B0C-D0D3-6EBA-BC3339FFA225}"/>
              </a:ext>
            </a:extLst>
          </p:cNvPr>
          <p:cNvSpPr txBox="1"/>
          <p:nvPr/>
        </p:nvSpPr>
        <p:spPr>
          <a:xfrm>
            <a:off x="4418012" y="5725169"/>
            <a:ext cx="61449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de Avila L. </a:t>
            </a:r>
            <a:r>
              <a:rPr lang="ca-ES" sz="1100" dirty="0">
                <a:solidFill>
                  <a:srgbClr val="212121"/>
                </a:solidFill>
                <a:latin typeface="BlinkMacSystemFont"/>
              </a:rPr>
              <a:t>et al.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Clin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Gastroenterol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Hepatol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. 2023</a:t>
            </a:r>
            <a:endParaRPr lang="ca-ES" sz="1100" dirty="0"/>
          </a:p>
        </p:txBody>
      </p:sp>
      <p:pic>
        <p:nvPicPr>
          <p:cNvPr id="24" name="Imatge 23" descr="Imatge que conté text, captura de pantalla, Font, aliments&#10;&#10;Pot ser que el contingut generat per IA no sigui correcte.">
            <a:extLst>
              <a:ext uri="{FF2B5EF4-FFF2-40B4-BE49-F238E27FC236}">
                <a16:creationId xmlns:a16="http://schemas.microsoft.com/office/drawing/2014/main" id="{AE87C394-94B1-F2F8-2D3D-A094C9DA2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3" y="1214437"/>
            <a:ext cx="7086600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1BB930C-E783-F4F2-51DF-55C065885D3F}"/>
              </a:ext>
            </a:extLst>
          </p:cNvPr>
          <p:cNvSpPr/>
          <p:nvPr/>
        </p:nvSpPr>
        <p:spPr>
          <a:xfrm>
            <a:off x="8990012" y="5181600"/>
            <a:ext cx="304800" cy="304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01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F013B100-C30D-509F-3BD3-F84BA8C18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EHMet</a:t>
            </a:r>
            <a:r>
              <a:rPr lang="ca-ES" dirty="0"/>
              <a:t> com a factor de RCV independent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08F81348-A578-4647-11AC-86F9EF64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5" name="Imatge 4" descr="Imatge que conté text, programari, ordinador, captura de pantalla&#10;&#10;Pot ser que el contingut generat per IA no sigui correcte.">
            <a:extLst>
              <a:ext uri="{FF2B5EF4-FFF2-40B4-BE49-F238E27FC236}">
                <a16:creationId xmlns:a16="http://schemas.microsoft.com/office/drawing/2014/main" id="{1744ADEA-0E9E-3999-C245-5F7E782A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73" t="25808" r="31843" b="26402"/>
          <a:stretch>
            <a:fillRect/>
          </a:stretch>
        </p:blipFill>
        <p:spPr>
          <a:xfrm>
            <a:off x="873827" y="1610851"/>
            <a:ext cx="4367826" cy="318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42BBA6FF-F644-8CC3-D193-2B62ABB40323}"/>
              </a:ext>
            </a:extLst>
          </p:cNvPr>
          <p:cNvSpPr txBox="1"/>
          <p:nvPr/>
        </p:nvSpPr>
        <p:spPr>
          <a:xfrm>
            <a:off x="1674812" y="4970150"/>
            <a:ext cx="6146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0" i="0" dirty="0" err="1">
                <a:solidFill>
                  <a:srgbClr val="212121"/>
                </a:solidFill>
                <a:effectLst/>
                <a:latin typeface="BlinkMacSystemFont"/>
              </a:rPr>
              <a:t>Alon</a:t>
            </a:r>
            <a:r>
              <a:rPr lang="ca-ES" sz="1200" b="0" i="0" dirty="0">
                <a:solidFill>
                  <a:srgbClr val="212121"/>
                </a:solidFill>
                <a:effectLst/>
                <a:latin typeface="BlinkMacSystemFont"/>
              </a:rPr>
              <a:t> L</a:t>
            </a:r>
            <a:r>
              <a:rPr lang="ca-ES" sz="1200" dirty="0">
                <a:solidFill>
                  <a:srgbClr val="212121"/>
                </a:solidFill>
                <a:latin typeface="BlinkMacSystemFont"/>
              </a:rPr>
              <a:t>. et al. </a:t>
            </a:r>
            <a:r>
              <a:rPr lang="ca-ES" sz="1200" b="0" i="0" dirty="0" err="1">
                <a:solidFill>
                  <a:srgbClr val="212121"/>
                </a:solidFill>
                <a:effectLst/>
                <a:latin typeface="BlinkMacSystemFont"/>
              </a:rPr>
              <a:t>Eur</a:t>
            </a:r>
            <a:r>
              <a:rPr lang="ca-ES" sz="1200" b="0" i="0" dirty="0">
                <a:solidFill>
                  <a:srgbClr val="212121"/>
                </a:solidFill>
                <a:effectLst/>
                <a:latin typeface="BlinkMacSystemFont"/>
              </a:rPr>
              <a:t> J </a:t>
            </a:r>
            <a:r>
              <a:rPr lang="ca-ES" sz="1200" b="0" i="0" dirty="0" err="1">
                <a:solidFill>
                  <a:srgbClr val="212121"/>
                </a:solidFill>
                <a:effectLst/>
                <a:latin typeface="BlinkMacSystemFont"/>
              </a:rPr>
              <a:t>Prev</a:t>
            </a:r>
            <a:r>
              <a:rPr lang="ca-ES" sz="12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200" b="0" i="0" dirty="0" err="1">
                <a:solidFill>
                  <a:srgbClr val="212121"/>
                </a:solidFill>
                <a:effectLst/>
                <a:latin typeface="BlinkMacSystemFont"/>
              </a:rPr>
              <a:t>Cardiol</a:t>
            </a:r>
            <a:r>
              <a:rPr lang="ca-ES" sz="1200" b="0" i="0" dirty="0">
                <a:solidFill>
                  <a:srgbClr val="212121"/>
                </a:solidFill>
                <a:effectLst/>
                <a:latin typeface="BlinkMacSystemFont"/>
              </a:rPr>
              <a:t>. 2022 May</a:t>
            </a:r>
            <a:endParaRPr lang="ca-ES" sz="12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C6CD89A-A0BD-26E7-81BA-E8F40522B9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5624511" y="3429000"/>
            <a:ext cx="6468944" cy="208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23B7763E-8F2B-5B67-1D37-8C030D90B986}"/>
              </a:ext>
            </a:extLst>
          </p:cNvPr>
          <p:cNvSpPr txBox="1"/>
          <p:nvPr/>
        </p:nvSpPr>
        <p:spPr>
          <a:xfrm>
            <a:off x="5561012" y="3133338"/>
            <a:ext cx="614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600" b="1" i="0" dirty="0">
                <a:solidFill>
                  <a:srgbClr val="212121"/>
                </a:solidFill>
                <a:effectLst/>
                <a:latin typeface="BlinkMacSystemFont"/>
              </a:rPr>
              <a:t>Calcificació artèries coronàries</a:t>
            </a:r>
            <a:endParaRPr lang="ca-ES" sz="1600" b="1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5E3D27E3-918D-2538-9E9A-D7BB7D3C27DB}"/>
              </a:ext>
            </a:extLst>
          </p:cNvPr>
          <p:cNvSpPr txBox="1"/>
          <p:nvPr/>
        </p:nvSpPr>
        <p:spPr>
          <a:xfrm>
            <a:off x="7542212" y="5638800"/>
            <a:ext cx="6148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b="0" i="0" dirty="0" err="1">
                <a:solidFill>
                  <a:srgbClr val="212121"/>
                </a:solidFill>
                <a:effectLst/>
                <a:latin typeface="BlinkMacSystemFont"/>
              </a:rPr>
              <a:t>Zhou</a:t>
            </a:r>
            <a:r>
              <a:rPr lang="ca-ES" sz="1200" b="0" i="0" dirty="0">
                <a:solidFill>
                  <a:srgbClr val="212121"/>
                </a:solidFill>
                <a:effectLst/>
                <a:latin typeface="BlinkMacSystemFont"/>
              </a:rPr>
              <a:t> YY et al. </a:t>
            </a:r>
            <a:r>
              <a:rPr lang="ca-ES" sz="1200" b="0" i="0" dirty="0" err="1">
                <a:solidFill>
                  <a:srgbClr val="212121"/>
                </a:solidFill>
                <a:effectLst/>
                <a:latin typeface="BlinkMacSystemFont"/>
              </a:rPr>
              <a:t>Hepatol</a:t>
            </a:r>
            <a:r>
              <a:rPr lang="ca-ES" sz="12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200" b="0" i="0" dirty="0" err="1">
                <a:solidFill>
                  <a:srgbClr val="212121"/>
                </a:solidFill>
                <a:effectLst/>
                <a:latin typeface="BlinkMacSystemFont"/>
              </a:rPr>
              <a:t>Commun</a:t>
            </a:r>
            <a:r>
              <a:rPr lang="ca-ES" sz="1200" b="0" i="0" dirty="0">
                <a:solidFill>
                  <a:srgbClr val="212121"/>
                </a:solidFill>
                <a:effectLst/>
                <a:latin typeface="BlinkMacSystemFont"/>
              </a:rPr>
              <a:t>. 2018</a:t>
            </a:r>
            <a:endParaRPr lang="ca-ES" sz="1200" dirty="0"/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A0FBEB19-9282-0548-6555-B8B1F92AC8AD}"/>
              </a:ext>
            </a:extLst>
          </p:cNvPr>
          <p:cNvSpPr txBox="1"/>
          <p:nvPr/>
        </p:nvSpPr>
        <p:spPr>
          <a:xfrm>
            <a:off x="5865812" y="1461626"/>
            <a:ext cx="6729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b="1" dirty="0" err="1"/>
              <a:t>L’EHMet</a:t>
            </a:r>
            <a:r>
              <a:rPr lang="ca-ES" b="1" dirty="0"/>
              <a:t> accelera el dany vascular:</a:t>
            </a:r>
          </a:p>
          <a:p>
            <a:pPr>
              <a:buNone/>
            </a:pPr>
            <a:r>
              <a:rPr lang="ca-ES" dirty="0"/>
              <a:t>1.- Augment del Gruix Íntima-Media Carotídia</a:t>
            </a:r>
          </a:p>
          <a:p>
            <a:pPr>
              <a:buNone/>
            </a:pPr>
            <a:r>
              <a:rPr lang="ca-ES" dirty="0"/>
              <a:t>2.- Calcificació de les Artèries Coronàries (CAC).</a:t>
            </a:r>
          </a:p>
          <a:p>
            <a:r>
              <a:rPr lang="ca-ES" dirty="0"/>
              <a:t>3.- Rigidesa Arterial</a:t>
            </a:r>
          </a:p>
        </p:txBody>
      </p:sp>
    </p:spTree>
    <p:extLst>
      <p:ext uri="{BB962C8B-B14F-4D97-AF65-F5344CB8AC3E}">
        <p14:creationId xmlns:p14="http://schemas.microsoft.com/office/powerpoint/2010/main" val="19271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B8BF949C-E10C-1057-0465-36A125F01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2" y="199785"/>
            <a:ext cx="9067800" cy="438150"/>
          </a:xfrm>
        </p:spPr>
        <p:txBody>
          <a:bodyPr>
            <a:normAutofit/>
          </a:bodyPr>
          <a:lstStyle/>
          <a:p>
            <a:r>
              <a:rPr lang="ca-ES" sz="2500" dirty="0" err="1"/>
              <a:t>EHMet</a:t>
            </a:r>
            <a:r>
              <a:rPr lang="ca-ES" sz="2500" dirty="0"/>
              <a:t> com a factor de risc independent de MRC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4CBCC3A2-30F3-3E2D-3D59-14294D2E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69BE91-3E09-4FBD-9F56-401223EB8FFA}" type="slidenum">
              <a:rPr lang="ca-ES" smtClean="0"/>
              <a:pPr>
                <a:spcAft>
                  <a:spcPts val="600"/>
                </a:spcAft>
              </a:pPr>
              <a:t>8</a:t>
            </a:fld>
            <a:endParaRPr lang="ca-E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4849353-3766-B766-9553-13150F80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838200"/>
            <a:ext cx="6705600" cy="466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973A22CF-E8BA-C136-FFC0-4FCED4DDC79A}"/>
              </a:ext>
            </a:extLst>
          </p:cNvPr>
          <p:cNvSpPr txBox="1"/>
          <p:nvPr/>
        </p:nvSpPr>
        <p:spPr>
          <a:xfrm>
            <a:off x="8228012" y="1582340"/>
            <a:ext cx="3276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 13 studies with 1 222 032 individuals (28.1% with NAFLD) and 33 840 cases of incident CKD stage ≥3 (defined as estimated glomerular filtration rate &lt;60 mL/min/1.73 m</a:t>
            </a:r>
            <a:r>
              <a:rPr lang="en-US" b="0" i="0" baseline="30000" dirty="0">
                <a:solidFill>
                  <a:srgbClr val="333333"/>
                </a:solidFill>
                <a:effectLst/>
                <a:latin typeface="interfaceregular"/>
              </a:rPr>
              <a:t>2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, with or without accompanying overt proteinuria) over a median follow-up of 9.7 years were included. NAFLD was associated with a moderately increased risk of incident CKD (HR 1.43, 95% CI 1.33 to 1.54)</a:t>
            </a:r>
            <a:endParaRPr lang="ca-ES" dirty="0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FA6A735-2192-024B-40E9-663A540F6EC1}"/>
              </a:ext>
            </a:extLst>
          </p:cNvPr>
          <p:cNvSpPr txBox="1"/>
          <p:nvPr/>
        </p:nvSpPr>
        <p:spPr>
          <a:xfrm>
            <a:off x="1751012" y="5662878"/>
            <a:ext cx="4495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Mantovani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A. </a:t>
            </a:r>
            <a:r>
              <a:rPr lang="ca-ES" sz="1100" dirty="0">
                <a:solidFill>
                  <a:srgbClr val="212121"/>
                </a:solidFill>
                <a:latin typeface="BlinkMacSystemFont"/>
              </a:rPr>
              <a:t>et  al.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Non-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alcoholic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fatty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liver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disease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and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risk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of incident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chronic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kidney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disease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: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an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updated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 meta-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analysis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ca-ES" sz="1100" b="0" i="0" dirty="0" err="1">
                <a:solidFill>
                  <a:srgbClr val="212121"/>
                </a:solidFill>
                <a:effectLst/>
                <a:latin typeface="BlinkMacSystemFont"/>
              </a:rPr>
              <a:t>Gut</a:t>
            </a:r>
            <a:r>
              <a:rPr lang="ca-ES" sz="1100" b="0" i="0" dirty="0">
                <a:solidFill>
                  <a:srgbClr val="212121"/>
                </a:solidFill>
                <a:effectLst/>
                <a:latin typeface="BlinkMacSystemFont"/>
              </a:rPr>
              <a:t>. 2022</a:t>
            </a:r>
            <a:endParaRPr lang="ca-ES" sz="1100" dirty="0"/>
          </a:p>
        </p:txBody>
      </p:sp>
    </p:spTree>
    <p:extLst>
      <p:ext uri="{BB962C8B-B14F-4D97-AF65-F5344CB8AC3E}">
        <p14:creationId xmlns:p14="http://schemas.microsoft.com/office/powerpoint/2010/main" val="24475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BE206A84-5F47-E76C-F24A-23B9BFCE4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EHMet</a:t>
            </a:r>
            <a:r>
              <a:rPr lang="ca-ES" dirty="0"/>
              <a:t> com a factor de risc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D97D6408-896A-A802-0B40-747657E8E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9</a:t>
            </a:fld>
            <a:endParaRPr lang="ca-ES" dirty="0"/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494B5CDE-FE8D-3359-274E-A018AADDD8DB}"/>
              </a:ext>
            </a:extLst>
          </p:cNvPr>
          <p:cNvSpPr txBox="1">
            <a:spLocks/>
          </p:cNvSpPr>
          <p:nvPr/>
        </p:nvSpPr>
        <p:spPr>
          <a:xfrm>
            <a:off x="6627812" y="1600200"/>
            <a:ext cx="43434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sz="2000" dirty="0"/>
          </a:p>
          <a:p>
            <a:r>
              <a:rPr lang="ca-ES" sz="2000" dirty="0"/>
              <a:t>Tenir </a:t>
            </a:r>
            <a:r>
              <a:rPr lang="ca-ES" sz="2000" dirty="0" err="1"/>
              <a:t>EHMet</a:t>
            </a:r>
            <a:r>
              <a:rPr lang="ca-ES" sz="2000" dirty="0"/>
              <a:t> augmenta x 2 el risc de desenvolupar DM2.</a:t>
            </a:r>
            <a:r>
              <a:rPr lang="pl-PL" sz="2000" dirty="0"/>
              <a:t> </a:t>
            </a:r>
            <a:endParaRPr lang="ca-ES" sz="2000" dirty="0"/>
          </a:p>
          <a:p>
            <a:r>
              <a:rPr lang="pl-PL" sz="2000" dirty="0"/>
              <a:t>HR 2.19, 95% CI 1.93 to 2.48</a:t>
            </a:r>
            <a:endParaRPr lang="ca-ES" sz="2000" dirty="0"/>
          </a:p>
          <a:p>
            <a:endParaRPr lang="ca-ES" sz="2000" dirty="0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9DF8EE62-4C25-2A02-7BC7-403B6C9429F9}"/>
              </a:ext>
            </a:extLst>
          </p:cNvPr>
          <p:cNvSpPr txBox="1"/>
          <p:nvPr/>
        </p:nvSpPr>
        <p:spPr>
          <a:xfrm>
            <a:off x="693031" y="5653655"/>
            <a:ext cx="61483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050" b="0" i="0" dirty="0" err="1">
                <a:solidFill>
                  <a:srgbClr val="212121"/>
                </a:solidFill>
                <a:effectLst/>
                <a:latin typeface="BlinkMacSystemFont"/>
              </a:rPr>
              <a:t>Mantovani</a:t>
            </a:r>
            <a:r>
              <a:rPr lang="ca-ES" sz="1050" b="0" i="0" dirty="0">
                <a:solidFill>
                  <a:srgbClr val="212121"/>
                </a:solidFill>
                <a:effectLst/>
                <a:latin typeface="BlinkMacSystemFont"/>
              </a:rPr>
              <a:t> A. </a:t>
            </a:r>
            <a:r>
              <a:rPr lang="ca-ES" sz="1050" dirty="0">
                <a:solidFill>
                  <a:srgbClr val="212121"/>
                </a:solidFill>
                <a:latin typeface="BlinkMacSystemFont"/>
              </a:rPr>
              <a:t>et al.</a:t>
            </a:r>
            <a:r>
              <a:rPr lang="ca-ES" sz="105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a-ES" sz="1050" b="0" i="0" dirty="0" err="1">
                <a:solidFill>
                  <a:srgbClr val="212121"/>
                </a:solidFill>
                <a:effectLst/>
                <a:latin typeface="BlinkMacSystemFont"/>
              </a:rPr>
              <a:t>Gut</a:t>
            </a:r>
            <a:r>
              <a:rPr lang="ca-ES" sz="1050" b="0" i="0" dirty="0">
                <a:solidFill>
                  <a:srgbClr val="212121"/>
                </a:solidFill>
                <a:effectLst/>
                <a:latin typeface="BlinkMacSystemFont"/>
              </a:rPr>
              <a:t>. 2021 </a:t>
            </a:r>
            <a:endParaRPr lang="ca-ES" sz="105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2D239D6-48FF-3CC6-35E6-7F0A34C1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1" y="886065"/>
            <a:ext cx="541884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camfic</Template>
  <TotalTime>1544</TotalTime>
  <Words>617</Words>
  <Application>Microsoft Office PowerPoint</Application>
  <PresentationFormat>Personalitzat</PresentationFormat>
  <Paragraphs>90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1" baseType="lpstr">
      <vt:lpstr>Arial</vt:lpstr>
      <vt:lpstr>BlinkMacSystemFont</vt:lpstr>
      <vt:lpstr>Calibri</vt:lpstr>
      <vt:lpstr>Calibri Light</vt:lpstr>
      <vt:lpstr>interfaceregular</vt:lpstr>
      <vt:lpstr>Wingdings</vt:lpstr>
      <vt:lpstr>Tema de l'Office</vt:lpstr>
      <vt:lpstr>Esteatosi Hepàtica i  Risc Cardiovascular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JORNADES</dc:title>
  <dc:creator>CAMFiC</dc:creator>
  <cp:keywords>Jornades</cp:keywords>
  <cp:lastModifiedBy>Jordi Hoyo</cp:lastModifiedBy>
  <cp:revision>56</cp:revision>
  <dcterms:created xsi:type="dcterms:W3CDTF">2017-03-27T19:09:21Z</dcterms:created>
  <dcterms:modified xsi:type="dcterms:W3CDTF">2025-12-16T00:23:14Z</dcterms:modified>
</cp:coreProperties>
</file>