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7" r:id="rId4"/>
    <p:sldId id="266" r:id="rId5"/>
    <p:sldId id="276" r:id="rId6"/>
    <p:sldId id="277" r:id="rId7"/>
    <p:sldId id="278" r:id="rId8"/>
    <p:sldId id="268" r:id="rId9"/>
    <p:sldId id="262" r:id="rId10"/>
    <p:sldId id="261" r:id="rId11"/>
    <p:sldId id="282" r:id="rId12"/>
    <p:sldId id="269" r:id="rId13"/>
    <p:sldId id="264" r:id="rId14"/>
    <p:sldId id="271" r:id="rId15"/>
    <p:sldId id="273" r:id="rId16"/>
    <p:sldId id="270" r:id="rId17"/>
    <p:sldId id="272" r:id="rId18"/>
    <p:sldId id="279" r:id="rId19"/>
    <p:sldId id="280" r:id="rId20"/>
    <p:sldId id="281" r:id="rId21"/>
    <p:sldId id="283" r:id="rId22"/>
    <p:sldId id="284" r:id="rId23"/>
    <p:sldId id="274" r:id="rId24"/>
    <p:sldId id="275" r:id="rId25"/>
    <p:sldId id="260" r:id="rId26"/>
  </p:sldIdLst>
  <p:sldSz cx="12188825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ABB3B"/>
    <a:srgbClr val="B7B7B7"/>
    <a:srgbClr val="4472C4"/>
    <a:srgbClr val="FE9202"/>
    <a:srgbClr val="55983A"/>
    <a:srgbClr val="D64242"/>
    <a:srgbClr val="E46C0A"/>
    <a:srgbClr val="896FA8"/>
    <a:srgbClr val="AC7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>
      <p:cViewPr>
        <p:scale>
          <a:sx n="66" d="100"/>
          <a:sy n="66" d="100"/>
        </p:scale>
        <p:origin x="568" y="34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14D5AA-41B6-011F-F641-40A800543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F380F-D8BA-5716-3C10-59BAA7077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CA81-0ABA-4975-BA1E-7DCB469F825F}" type="datetimeFigureOut">
              <a:rPr lang="ca-ES" smtClean="0"/>
              <a:t>14/12/2025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04CEF-D526-40EA-ECE1-9339D3F0B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E7923D-F435-4FB6-BE14-8FE4336D2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5C56-A2EE-4093-A8F5-BD97A43DE4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68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ED434B-9AF7-27CE-B69E-8DE0796821E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pic>
        <p:nvPicPr>
          <p:cNvPr id="15" name="Imatge 14" descr="Imatge que conté verd, captura de pantalla&#10;&#10;Descripció generada automàticament">
            <a:extLst>
              <a:ext uri="{FF2B5EF4-FFF2-40B4-BE49-F238E27FC236}">
                <a16:creationId xmlns:a16="http://schemas.microsoft.com/office/drawing/2014/main" id="{2D0D9D98-3B54-6E21-446A-C9AD0D21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-42730"/>
            <a:ext cx="9601200" cy="696695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7D073FC2-DDFB-A9DD-11CC-861666AF0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9412" y="1219200"/>
            <a:ext cx="7520254" cy="125335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600" b="1">
                <a:solidFill>
                  <a:schemeClr val="bg1"/>
                </a:solidFill>
                <a:latin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ca-ES" noProof="0" dirty="0"/>
              <a:t>III Jornada de Malalties Infeccioses a l’Atenció Primària</a:t>
            </a:r>
          </a:p>
        </p:txBody>
      </p:sp>
      <p:sp>
        <p:nvSpPr>
          <p:cNvPr id="19" name="Subtítol 2">
            <a:extLst>
              <a:ext uri="{FF2B5EF4-FFF2-40B4-BE49-F238E27FC236}">
                <a16:creationId xmlns:a16="http://schemas.microsoft.com/office/drawing/2014/main" id="{1FEC5BC9-93D9-E08A-9E72-9483744A3E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6612" y="3124200"/>
            <a:ext cx="7355479" cy="677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dirty="0"/>
              <a:t>Inserir Autor/a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744D3-1B97-2318-F37A-B80DB41BC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6023" y="3953892"/>
            <a:ext cx="7355478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Inserir </a:t>
            </a:r>
            <a:r>
              <a:rPr lang="ca-ES" noProof="0" dirty="0"/>
              <a:t>càrrec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36345-148D-4193-D1B5-D2643B5795DD}"/>
              </a:ext>
            </a:extLst>
          </p:cNvPr>
          <p:cNvSpPr txBox="1"/>
          <p:nvPr userDrawn="1"/>
        </p:nvSpPr>
        <p:spPr>
          <a:xfrm>
            <a:off x="4722812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Terrassa, 17 de desembre de 2025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96C3AF8-A0C4-CA8A-38EA-967358147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512" y="790335"/>
            <a:ext cx="8648700" cy="328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D4FE6-95C3-0FA7-6B29-BD15F9B48EA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5120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B0579D-3D86-0C91-3244-06A77391007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4691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1413" y="1219200"/>
            <a:ext cx="10287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72E2BB-98FC-8FFF-C1C3-52EEF2285AD1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3853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D3A3C8-752E-FE51-8246-6C6ACCC0C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612" y="1447800"/>
            <a:ext cx="4648200" cy="3429000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ABB3B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A3CE5-E993-2D18-72D3-88CE7E93BAE8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6283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DF0A1-BB4F-0EB7-15BE-D5F5332B54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011" y="770360"/>
            <a:ext cx="6298001" cy="37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F34254-9AB4-14E7-628D-4AD8570F48A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269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C25681-0C85-60CF-6EE6-B005ED6B5D8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1268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 Cap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116501-7032-EEB5-0342-024B5124D47C}"/>
              </a:ext>
            </a:extLst>
          </p:cNvPr>
          <p:cNvSpPr/>
          <p:nvPr/>
        </p:nvSpPr>
        <p:spPr>
          <a:xfrm>
            <a:off x="-1588" y="9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94FA1B92-D486-EE7D-F601-D284B098780A}"/>
              </a:ext>
            </a:extLst>
          </p:cNvPr>
          <p:cNvSpPr/>
          <p:nvPr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0;g29bb40c2923_0_275">
            <a:extLst>
              <a:ext uri="{FF2B5EF4-FFF2-40B4-BE49-F238E27FC236}">
                <a16:creationId xmlns:a16="http://schemas.microsoft.com/office/drawing/2014/main" id="{21438F77-6225-EAAC-122B-6462F38DA99C}"/>
              </a:ext>
            </a:extLst>
          </p:cNvPr>
          <p:cNvSpPr/>
          <p:nvPr/>
        </p:nvSpPr>
        <p:spPr>
          <a:xfrm rot="5400000" flipH="1">
            <a:off x="6094310" y="772485"/>
            <a:ext cx="785400" cy="11403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65;g29bb40c2923_0_275">
            <a:extLst>
              <a:ext uri="{FF2B5EF4-FFF2-40B4-BE49-F238E27FC236}">
                <a16:creationId xmlns:a16="http://schemas.microsoft.com/office/drawing/2014/main" id="{BC276484-043A-D13A-AADD-6B4BB7DC45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g29bb40c2923_0_275">
            <a:extLst>
              <a:ext uri="{FF2B5EF4-FFF2-40B4-BE49-F238E27FC236}">
                <a16:creationId xmlns:a16="http://schemas.microsoft.com/office/drawing/2014/main" id="{4E9A15CC-1F80-CC6C-A87D-6CCBB994DD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tge 19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8311E997-C118-E4C7-AB64-2DFDB719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8" y="6284040"/>
            <a:ext cx="1255387" cy="380520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D19E4AE-49C5-E332-B8A7-3E2922C5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02C388-7FBC-A844-65E0-DDB37B4B1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174" y="2057400"/>
            <a:ext cx="3717924" cy="243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s-ES" sz="3600" kern="1200" dirty="0" smtClean="0">
                <a:solidFill>
                  <a:srgbClr val="B7B7B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TÍTOL DEL CAPÍTOL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006B1A8-60EF-1E4B-223B-186C34596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922" y="0"/>
            <a:ext cx="6846889" cy="608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39988" b="0" i="0" u="none" strike="noStrike" kern="1200" cap="none" dirty="0" smtClean="0">
                <a:solidFill>
                  <a:srgbClr val="B7B7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02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9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2EA0A1-5CA8-4A96-EBEA-B87DD97F1F1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8" name="Google Shape;273;g29d5ecdd936_0_0">
            <a:extLst>
              <a:ext uri="{FF2B5EF4-FFF2-40B4-BE49-F238E27FC236}">
                <a16:creationId xmlns:a16="http://schemas.microsoft.com/office/drawing/2014/main" id="{3AAABB3F-0A4D-2CBC-811C-AE7F0E56A19B}"/>
              </a:ext>
            </a:extLst>
          </p:cNvPr>
          <p:cNvSpPr/>
          <p:nvPr/>
        </p:nvSpPr>
        <p:spPr>
          <a:xfrm>
            <a:off x="0" y="0"/>
            <a:ext cx="12188875" cy="6075000"/>
          </a:xfrm>
          <a:prstGeom prst="rect">
            <a:avLst/>
          </a:prstGeom>
          <a:solidFill>
            <a:srgbClr val="84B037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97688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274;g29d5ecdd936_0_0">
            <a:extLst>
              <a:ext uri="{FF2B5EF4-FFF2-40B4-BE49-F238E27FC236}">
                <a16:creationId xmlns:a16="http://schemas.microsoft.com/office/drawing/2014/main" id="{AAD98DB5-DA0F-8641-88C1-A05501F88514}"/>
              </a:ext>
            </a:extLst>
          </p:cNvPr>
          <p:cNvSpPr txBox="1"/>
          <p:nvPr/>
        </p:nvSpPr>
        <p:spPr>
          <a:xfrm>
            <a:off x="1189353" y="179800"/>
            <a:ext cx="323255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Google Shape;276;g29d5ecdd936_0_0">
            <a:extLst>
              <a:ext uri="{FF2B5EF4-FFF2-40B4-BE49-F238E27FC236}">
                <a16:creationId xmlns:a16="http://schemas.microsoft.com/office/drawing/2014/main" id="{0161787C-6C0F-5838-8E87-FE5E878D8D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g29d5ecdd936_0_0">
            <a:extLst>
              <a:ext uri="{FF2B5EF4-FFF2-40B4-BE49-F238E27FC236}">
                <a16:creationId xmlns:a16="http://schemas.microsoft.com/office/drawing/2014/main" id="{4F2CAF94-71D8-A90D-68FB-ED0E5D7195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1;g29bb40c2923_0_1762">
            <a:extLst>
              <a:ext uri="{FF2B5EF4-FFF2-40B4-BE49-F238E27FC236}">
                <a16:creationId xmlns:a16="http://schemas.microsoft.com/office/drawing/2014/main" id="{ED5AC11C-CA47-4324-9405-3A69D42B6E26}"/>
              </a:ext>
            </a:extLst>
          </p:cNvPr>
          <p:cNvSpPr txBox="1"/>
          <p:nvPr/>
        </p:nvSpPr>
        <p:spPr>
          <a:xfrm>
            <a:off x="2403774" y="2068350"/>
            <a:ext cx="8166573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99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/>
            </a:r>
            <a:b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tge 11" descr="Imatge 11">
            <a:extLst>
              <a:ext uri="{FF2B5EF4-FFF2-40B4-BE49-F238E27FC236}">
                <a16:creationId xmlns:a16="http://schemas.microsoft.com/office/drawing/2014/main" id="{DBE399E1-2DB7-F10E-65FE-FB4FB371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4812" y="5105400"/>
            <a:ext cx="1495050" cy="43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FA0BA5-AC96-1474-C88E-C4F48371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024" y="1927125"/>
            <a:ext cx="5867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4ABC2957-2E95-F1C4-AB69-015879D9C554}"/>
              </a:ext>
            </a:extLst>
          </p:cNvPr>
          <p:cNvSpPr/>
          <p:nvPr/>
        </p:nvSpPr>
        <p:spPr>
          <a:xfrm flipH="1">
            <a:off x="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9;g29bb40c2923_0_275">
            <a:extLst>
              <a:ext uri="{FF2B5EF4-FFF2-40B4-BE49-F238E27FC236}">
                <a16:creationId xmlns:a16="http://schemas.microsoft.com/office/drawing/2014/main" id="{769B6140-A97C-7ADA-6B72-C1B3F1F85289}"/>
              </a:ext>
            </a:extLst>
          </p:cNvPr>
          <p:cNvSpPr/>
          <p:nvPr/>
        </p:nvSpPr>
        <p:spPr>
          <a:xfrm rot="5400000" flipH="1">
            <a:off x="5701713" y="370889"/>
            <a:ext cx="785400" cy="12188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80B901-9C21-FDC6-E34E-187815539E44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7C253-4AC2-4A24-A7E4-DFB270CDDC23}"/>
              </a:ext>
            </a:extLst>
          </p:cNvPr>
          <p:cNvSpPr/>
          <p:nvPr userDrawn="1"/>
        </p:nvSpPr>
        <p:spPr>
          <a:xfrm>
            <a:off x="2684664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  <p:sldLayoutId id="2147483688" r:id="rId4"/>
    <p:sldLayoutId id="2147483687" r:id="rId5"/>
    <p:sldLayoutId id="2147483686" r:id="rId6"/>
    <p:sldLayoutId id="2147483690" r:id="rId7"/>
    <p:sldLayoutId id="2147483683" r:id="rId8"/>
    <p:sldLayoutId id="21474836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cid:image003.png@01DC440A.1210449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92E0-9982-246D-2AA9-5B727644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558" y="457200"/>
            <a:ext cx="7520254" cy="2366270"/>
          </a:xfrm>
        </p:spPr>
        <p:txBody>
          <a:bodyPr/>
          <a:lstStyle/>
          <a:p>
            <a:r>
              <a:rPr lang="pt-BR" b="0" dirty="0"/>
              <a:t>I Jornada catalana d’</a:t>
            </a:r>
            <a:r>
              <a:rPr lang="pt-BR" b="0" dirty="0" err="1"/>
              <a:t>habilitats</a:t>
            </a:r>
            <a:r>
              <a:rPr lang="pt-BR" b="0" dirty="0"/>
              <a:t> </a:t>
            </a:r>
            <a:r>
              <a:rPr lang="pt-BR" b="0" dirty="0" err="1"/>
              <a:t>pràctiques</a:t>
            </a:r>
            <a:r>
              <a:rPr lang="pt-BR" b="0" dirty="0"/>
              <a:t> </a:t>
            </a:r>
            <a:r>
              <a:rPr lang="pt-BR" b="0" dirty="0" err="1"/>
              <a:t>en</a:t>
            </a:r>
            <a:r>
              <a:rPr lang="pt-BR" b="0" dirty="0"/>
              <a:t> </a:t>
            </a:r>
            <a:r>
              <a:rPr lang="pt-BR" b="0" dirty="0" err="1"/>
              <a:t>Risc</a:t>
            </a:r>
            <a:r>
              <a:rPr lang="pt-BR" b="0" dirty="0"/>
              <a:t> Cardiovascular</a:t>
            </a:r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CC0CA4-A72F-FB1C-B7C9-5D328E15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0321" y="4562684"/>
            <a:ext cx="7507879" cy="677292"/>
          </a:xfrm>
        </p:spPr>
        <p:txBody>
          <a:bodyPr/>
          <a:lstStyle/>
          <a:p>
            <a:r>
              <a:rPr lang="ca-ES" dirty="0" smtClean="0"/>
              <a:t>María Elena Pérez Contreras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AD69F-9286-C2E1-5F29-CFE09A34F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6836" y="5021155"/>
            <a:ext cx="7507878" cy="685800"/>
          </a:xfrm>
        </p:spPr>
        <p:txBody>
          <a:bodyPr/>
          <a:lstStyle/>
          <a:p>
            <a:r>
              <a:rPr lang="ca-ES" dirty="0" smtClean="0"/>
              <a:t>MFiC EAP Pineda de Mar </a:t>
            </a:r>
          </a:p>
          <a:p>
            <a:r>
              <a:rPr lang="ca-ES" dirty="0" smtClean="0"/>
              <a:t>Grup de Lípids</a:t>
            </a:r>
            <a:endParaRPr lang="ca-ES" dirty="0"/>
          </a:p>
        </p:txBody>
      </p:sp>
      <p:pic>
        <p:nvPicPr>
          <p:cNvPr id="21" name="Imatge 20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4140A265-6F8B-98A4-7AF0-AF3EDDA5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971800"/>
            <a:ext cx="2513944" cy="76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FB153-8FA1-592D-93F7-4FC64677200E}"/>
              </a:ext>
            </a:extLst>
          </p:cNvPr>
          <p:cNvSpPr txBox="1"/>
          <p:nvPr/>
        </p:nvSpPr>
        <p:spPr>
          <a:xfrm>
            <a:off x="-458788" y="4431268"/>
            <a:ext cx="611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 l’aval:                        </a:t>
            </a: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Col·labora: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tge 8" descr="Imatge que conté Font, símbol, disseny&#10;&#10;Pot ser que el contingut generat per IA no sigui correcte.">
            <a:extLst>
              <a:ext uri="{FF2B5EF4-FFF2-40B4-BE49-F238E27FC236}">
                <a16:creationId xmlns:a16="http://schemas.microsoft.com/office/drawing/2014/main" id="{1F45CD08-1A20-839E-DC0E-8BAB9F8A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" y="4800600"/>
            <a:ext cx="864870" cy="4541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A2ECC1-D791-14B8-CA92-84BF7C101B7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5761724"/>
            <a:ext cx="100012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338D2B0-0F17-9636-1634-549F8904A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867933"/>
            <a:ext cx="1074424" cy="458142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1FCC0CA4-A72F-FB1C-B7C9-5D328E15ACB2}"/>
              </a:ext>
            </a:extLst>
          </p:cNvPr>
          <p:cNvSpPr txBox="1">
            <a:spLocks/>
          </p:cNvSpPr>
          <p:nvPr/>
        </p:nvSpPr>
        <p:spPr>
          <a:xfrm>
            <a:off x="4113212" y="3272808"/>
            <a:ext cx="7962099" cy="677292"/>
          </a:xfrm>
          <a:prstGeom prst="rect">
            <a:avLst/>
          </a:prstGeom>
        </p:spPr>
        <p:txBody>
          <a:bodyPr/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/>
              <a:t>Bases i estratègies per optimitzar el control dels lípids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1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214153" y="765263"/>
            <a:ext cx="6629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Una </a:t>
            </a:r>
            <a:r>
              <a:rPr lang="es-ES" dirty="0" err="1"/>
              <a:t>alimentació</a:t>
            </a:r>
            <a:r>
              <a:rPr lang="es-ES" dirty="0"/>
              <a:t> saludable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clau</a:t>
            </a:r>
            <a:r>
              <a:rPr lang="es-ES" dirty="0"/>
              <a:t> en el </a:t>
            </a:r>
            <a:r>
              <a:rPr lang="es-ES" dirty="0" err="1"/>
              <a:t>maneig</a:t>
            </a:r>
            <a:r>
              <a:rPr lang="es-ES" dirty="0"/>
              <a:t> de </a:t>
            </a:r>
            <a:r>
              <a:rPr lang="es-ES" dirty="0" smtClean="0"/>
              <a:t>les </a:t>
            </a:r>
            <a:r>
              <a:rPr lang="es-ES" dirty="0" err="1" smtClean="0"/>
              <a:t>dislipèmies</a:t>
            </a:r>
            <a:r>
              <a:rPr lang="es-ES" dirty="0"/>
              <a:t>,</a:t>
            </a:r>
          </a:p>
          <a:p>
            <a:r>
              <a:rPr lang="it-IT" dirty="0"/>
              <a:t>tant per millorar el perfil lipídic com per millorar </a:t>
            </a:r>
            <a:r>
              <a:rPr lang="it-IT" dirty="0" smtClean="0"/>
              <a:t>altres </a:t>
            </a:r>
            <a:r>
              <a:rPr lang="ca-ES" dirty="0" smtClean="0"/>
              <a:t>factors </a:t>
            </a:r>
            <a:r>
              <a:rPr lang="ca-ES" dirty="0"/>
              <a:t>de risc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1141412" y="157172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Recomanacions d’alimentació saludable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522412" y="1941054"/>
            <a:ext cx="10012883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1. Augmentar </a:t>
            </a:r>
            <a:r>
              <a:rPr lang="ca-ES" dirty="0"/>
              <a:t>el consum de fruita i verdura, </a:t>
            </a:r>
            <a:r>
              <a:rPr lang="ca-ES" dirty="0" smtClean="0"/>
              <a:t>seleccionant </a:t>
            </a:r>
            <a:r>
              <a:rPr lang="pt-BR" dirty="0" err="1" smtClean="0"/>
              <a:t>les</a:t>
            </a:r>
            <a:r>
              <a:rPr lang="pt-BR" dirty="0" smtClean="0"/>
              <a:t> </a:t>
            </a:r>
            <a:r>
              <a:rPr lang="pt-BR" dirty="0"/>
              <a:t>de temporada i </a:t>
            </a:r>
            <a:r>
              <a:rPr lang="pt-BR" dirty="0" err="1"/>
              <a:t>proximitat</a:t>
            </a:r>
            <a:r>
              <a:rPr lang="pt-BR" dirty="0"/>
              <a:t>.</a:t>
            </a:r>
          </a:p>
          <a:p>
            <a:r>
              <a:rPr lang="es-ES" dirty="0"/>
              <a:t>2. </a:t>
            </a:r>
            <a:r>
              <a:rPr lang="es-ES" dirty="0" err="1"/>
              <a:t>Prioritzar</a:t>
            </a:r>
            <a:r>
              <a:rPr lang="es-ES" dirty="0"/>
              <a:t> la </a:t>
            </a:r>
            <a:r>
              <a:rPr lang="es-ES" dirty="0" err="1"/>
              <a:t>proteïna</a:t>
            </a:r>
            <a:r>
              <a:rPr lang="es-ES" dirty="0"/>
              <a:t> vegetal (</a:t>
            </a:r>
            <a:r>
              <a:rPr lang="es-ES" dirty="0" err="1"/>
              <a:t>llegums</a:t>
            </a:r>
            <a:r>
              <a:rPr lang="es-ES" dirty="0"/>
              <a:t>, </a:t>
            </a:r>
            <a:r>
              <a:rPr lang="es-ES" dirty="0" err="1"/>
              <a:t>fruits</a:t>
            </a:r>
            <a:r>
              <a:rPr lang="es-ES" dirty="0"/>
              <a:t> </a:t>
            </a:r>
            <a:r>
              <a:rPr lang="es-ES" dirty="0" err="1"/>
              <a:t>secs</a:t>
            </a:r>
            <a:r>
              <a:rPr lang="es-ES" dirty="0"/>
              <a:t>, </a:t>
            </a:r>
            <a:r>
              <a:rPr lang="es-ES" dirty="0" err="1" smtClean="0"/>
              <a:t>ous</a:t>
            </a:r>
            <a:r>
              <a:rPr lang="es-ES" dirty="0" smtClean="0"/>
              <a:t>, </a:t>
            </a:r>
            <a:r>
              <a:rPr lang="ca-ES" dirty="0" smtClean="0"/>
              <a:t>tofu</a:t>
            </a:r>
            <a:r>
              <a:rPr lang="ca-ES" dirty="0"/>
              <a:t>…) i la proteïna baixa en greix (peix, marisc i </a:t>
            </a:r>
            <a:r>
              <a:rPr lang="ca-ES" dirty="0" smtClean="0"/>
              <a:t>carn blanca</a:t>
            </a:r>
            <a:r>
              <a:rPr lang="ca-ES" dirty="0"/>
              <a:t>).</a:t>
            </a:r>
          </a:p>
          <a:p>
            <a:r>
              <a:rPr lang="es-ES" dirty="0"/>
              <a:t>3. </a:t>
            </a:r>
            <a:r>
              <a:rPr lang="es-ES" dirty="0" err="1"/>
              <a:t>Peix</a:t>
            </a:r>
            <a:r>
              <a:rPr lang="es-ES" dirty="0"/>
              <a:t>. Es </a:t>
            </a:r>
            <a:r>
              <a:rPr lang="es-ES" dirty="0" err="1"/>
              <a:t>pot</a:t>
            </a:r>
            <a:r>
              <a:rPr lang="es-ES" dirty="0"/>
              <a:t> consumir a </a:t>
            </a:r>
            <a:r>
              <a:rPr lang="es-ES" dirty="0" err="1"/>
              <a:t>diari</a:t>
            </a:r>
            <a:r>
              <a:rPr lang="es-ES" dirty="0"/>
              <a:t>. Es </a:t>
            </a:r>
            <a:r>
              <a:rPr lang="es-ES" dirty="0" err="1"/>
              <a:t>recomana</a:t>
            </a:r>
            <a:r>
              <a:rPr lang="es-ES" dirty="0"/>
              <a:t> limitar </a:t>
            </a:r>
            <a:r>
              <a:rPr lang="es-ES" dirty="0" smtClean="0"/>
              <a:t>el </a:t>
            </a:r>
            <a:r>
              <a:rPr lang="pt-BR" dirty="0" err="1" smtClean="0"/>
              <a:t>marisc</a:t>
            </a:r>
            <a:r>
              <a:rPr lang="pt-BR" dirty="0" smtClean="0"/>
              <a:t> </a:t>
            </a:r>
            <a:r>
              <a:rPr lang="pt-BR" dirty="0"/>
              <a:t>a 3 </a:t>
            </a:r>
            <a:r>
              <a:rPr lang="pt-BR" dirty="0" err="1"/>
              <a:t>cops</a:t>
            </a:r>
            <a:r>
              <a:rPr lang="pt-BR" dirty="0"/>
              <a:t> per </a:t>
            </a:r>
            <a:r>
              <a:rPr lang="pt-BR" dirty="0" err="1"/>
              <a:t>setmana</a:t>
            </a:r>
            <a:r>
              <a:rPr lang="pt-BR" dirty="0"/>
              <a:t> i evitar </a:t>
            </a:r>
            <a:r>
              <a:rPr lang="pt-BR" dirty="0" err="1"/>
              <a:t>els</a:t>
            </a:r>
            <a:r>
              <a:rPr lang="pt-BR" dirty="0"/>
              <a:t> </a:t>
            </a:r>
            <a:r>
              <a:rPr lang="pt-BR" dirty="0" err="1"/>
              <a:t>peixos</a:t>
            </a:r>
            <a:r>
              <a:rPr lang="pt-BR" dirty="0"/>
              <a:t> </a:t>
            </a:r>
            <a:r>
              <a:rPr lang="pt-BR" dirty="0" err="1"/>
              <a:t>fumats</a:t>
            </a:r>
            <a:r>
              <a:rPr lang="pt-BR" dirty="0"/>
              <a:t> </a:t>
            </a:r>
            <a:r>
              <a:rPr lang="pt-BR" dirty="0" smtClean="0"/>
              <a:t>o </a:t>
            </a:r>
            <a:r>
              <a:rPr lang="ca-ES" dirty="0" smtClean="0"/>
              <a:t>en </a:t>
            </a:r>
            <a:r>
              <a:rPr lang="ca-ES" dirty="0"/>
              <a:t>salaó.</a:t>
            </a:r>
          </a:p>
          <a:p>
            <a:r>
              <a:rPr lang="ca-ES" dirty="0"/>
              <a:t>4. Carn. De forma habitual carn blanca: gall d’indi, aus </a:t>
            </a:r>
            <a:r>
              <a:rPr lang="ca-ES" dirty="0" smtClean="0"/>
              <a:t>i </a:t>
            </a:r>
            <a:r>
              <a:rPr lang="pt-BR" dirty="0" err="1" smtClean="0"/>
              <a:t>conill</a:t>
            </a:r>
            <a:r>
              <a:rPr lang="pt-BR" dirty="0"/>
              <a:t>. Restringir a </a:t>
            </a:r>
            <a:r>
              <a:rPr lang="pt-BR" dirty="0" err="1"/>
              <a:t>màxim</a:t>
            </a:r>
            <a:r>
              <a:rPr lang="pt-BR" dirty="0"/>
              <a:t> 2 </a:t>
            </a:r>
            <a:r>
              <a:rPr lang="pt-BR" dirty="0" err="1"/>
              <a:t>cops</a:t>
            </a:r>
            <a:r>
              <a:rPr lang="pt-BR" dirty="0"/>
              <a:t> per </a:t>
            </a:r>
            <a:r>
              <a:rPr lang="pt-BR" dirty="0" err="1"/>
              <a:t>setmana</a:t>
            </a:r>
            <a:r>
              <a:rPr lang="pt-BR" dirty="0"/>
              <a:t> </a:t>
            </a:r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 smtClean="0"/>
              <a:t>carns</a:t>
            </a:r>
            <a:r>
              <a:rPr lang="pt-BR" dirty="0"/>
              <a:t> </a:t>
            </a:r>
            <a:r>
              <a:rPr lang="ca-ES" dirty="0" smtClean="0"/>
              <a:t>vermelles </a:t>
            </a:r>
            <a:r>
              <a:rPr lang="ca-ES" dirty="0"/>
              <a:t>i estan desaconsellades les carns </a:t>
            </a:r>
            <a:r>
              <a:rPr lang="ca-ES" dirty="0" smtClean="0"/>
              <a:t>processades i </a:t>
            </a:r>
            <a:r>
              <a:rPr lang="ca-ES" dirty="0"/>
              <a:t>embotits.</a:t>
            </a:r>
          </a:p>
          <a:p>
            <a:r>
              <a:rPr lang="ca-ES" dirty="0"/>
              <a:t>5. Làctics. Llet i iogurts millor desnatats. Limitar els </a:t>
            </a:r>
            <a:r>
              <a:rPr lang="ca-ES" dirty="0" smtClean="0"/>
              <a:t>làctics </a:t>
            </a:r>
            <a:r>
              <a:rPr lang="fr-FR" dirty="0" smtClean="0"/>
              <a:t>ensucrats</a:t>
            </a:r>
            <a:r>
              <a:rPr lang="fr-FR" dirty="0"/>
              <a:t>, nates i formatges curats.</a:t>
            </a:r>
          </a:p>
          <a:p>
            <a:r>
              <a:rPr lang="pt-BR" dirty="0"/>
              <a:t>6. </a:t>
            </a:r>
            <a:r>
              <a:rPr lang="pt-BR" dirty="0" err="1"/>
              <a:t>Els</a:t>
            </a:r>
            <a:r>
              <a:rPr lang="pt-BR" dirty="0"/>
              <a:t> </a:t>
            </a:r>
            <a:r>
              <a:rPr lang="pt-BR" dirty="0" err="1"/>
              <a:t>cereals</a:t>
            </a:r>
            <a:r>
              <a:rPr lang="pt-BR" dirty="0"/>
              <a:t> i </a:t>
            </a:r>
            <a:r>
              <a:rPr lang="pt-BR" dirty="0" err="1"/>
              <a:t>els</a:t>
            </a:r>
            <a:r>
              <a:rPr lang="pt-BR" dirty="0"/>
              <a:t> seus </a:t>
            </a:r>
            <a:r>
              <a:rPr lang="pt-BR" dirty="0" err="1"/>
              <a:t>derivats</a:t>
            </a:r>
            <a:r>
              <a:rPr lang="pt-BR" dirty="0"/>
              <a:t>, pasta o </a:t>
            </a:r>
            <a:r>
              <a:rPr lang="pt-BR" dirty="0" err="1"/>
              <a:t>pa</a:t>
            </a:r>
            <a:r>
              <a:rPr lang="pt-BR" dirty="0"/>
              <a:t>, es </a:t>
            </a:r>
            <a:r>
              <a:rPr lang="pt-BR" dirty="0" err="1"/>
              <a:t>poden</a:t>
            </a:r>
            <a:r>
              <a:rPr lang="pt-BR" dirty="0"/>
              <a:t> </a:t>
            </a:r>
            <a:r>
              <a:rPr lang="pt-BR" dirty="0" smtClean="0"/>
              <a:t>consumir de </a:t>
            </a:r>
            <a:r>
              <a:rPr lang="pt-BR" dirty="0"/>
              <a:t>forma </a:t>
            </a:r>
            <a:r>
              <a:rPr lang="pt-BR" dirty="0" err="1"/>
              <a:t>diària</a:t>
            </a:r>
            <a:r>
              <a:rPr lang="pt-BR" dirty="0"/>
              <a:t>. </a:t>
            </a:r>
            <a:r>
              <a:rPr lang="pt-BR" dirty="0" err="1"/>
              <a:t>Substitueix</a:t>
            </a:r>
            <a:r>
              <a:rPr lang="pt-BR" dirty="0"/>
              <a:t> </a:t>
            </a:r>
            <a:r>
              <a:rPr lang="pt-BR" dirty="0" err="1"/>
              <a:t>els</a:t>
            </a:r>
            <a:r>
              <a:rPr lang="pt-BR" dirty="0"/>
              <a:t> </a:t>
            </a:r>
            <a:r>
              <a:rPr lang="pt-BR" dirty="0" err="1"/>
              <a:t>cereals</a:t>
            </a:r>
            <a:r>
              <a:rPr lang="pt-BR" dirty="0"/>
              <a:t> </a:t>
            </a:r>
            <a:r>
              <a:rPr lang="pt-BR" dirty="0" err="1"/>
              <a:t>refinats</a:t>
            </a:r>
            <a:r>
              <a:rPr lang="pt-BR" dirty="0"/>
              <a:t> </a:t>
            </a:r>
            <a:r>
              <a:rPr lang="pt-BR" dirty="0" smtClean="0"/>
              <a:t>per  </a:t>
            </a:r>
            <a:r>
              <a:rPr lang="ca-ES" dirty="0" smtClean="0"/>
              <a:t>cereals </a:t>
            </a:r>
            <a:r>
              <a:rPr lang="ca-ES" dirty="0"/>
              <a:t>integrals.</a:t>
            </a:r>
          </a:p>
          <a:p>
            <a:r>
              <a:rPr lang="ca-ES" dirty="0"/>
              <a:t>7. Llegums. Almenys uns 2-3 cops per </a:t>
            </a:r>
            <a:r>
              <a:rPr lang="ca-ES" dirty="0" smtClean="0"/>
              <a:t>setmana. </a:t>
            </a:r>
            <a:r>
              <a:rPr lang="ca-ES" dirty="0" smtClean="0"/>
              <a:t>Es </a:t>
            </a:r>
            <a:r>
              <a:rPr lang="ca-ES" dirty="0"/>
              <a:t>recomana consumir fruita seca diàriament (30-45 g), </a:t>
            </a:r>
            <a:r>
              <a:rPr lang="es-ES" dirty="0" err="1"/>
              <a:t>millor</a:t>
            </a:r>
            <a:r>
              <a:rPr lang="es-ES" dirty="0"/>
              <a:t> en </a:t>
            </a:r>
            <a:r>
              <a:rPr lang="es-ES" dirty="0" err="1"/>
              <a:t>cru</a:t>
            </a:r>
            <a:r>
              <a:rPr lang="es-ES" dirty="0"/>
              <a:t> que torrada i evitar la salada.</a:t>
            </a:r>
          </a:p>
          <a:p>
            <a:r>
              <a:rPr lang="pt-BR" dirty="0"/>
              <a:t>9. </a:t>
            </a:r>
            <a:r>
              <a:rPr lang="pt-BR" dirty="0" err="1"/>
              <a:t>Olis</a:t>
            </a:r>
            <a:r>
              <a:rPr lang="pt-BR" dirty="0"/>
              <a:t>. </a:t>
            </a:r>
            <a:r>
              <a:rPr lang="pt-BR" dirty="0" err="1"/>
              <a:t>Preferiblement</a:t>
            </a:r>
            <a:r>
              <a:rPr lang="pt-BR" dirty="0"/>
              <a:t> </a:t>
            </a:r>
            <a:r>
              <a:rPr lang="pt-BR" dirty="0" err="1"/>
              <a:t>oli</a:t>
            </a:r>
            <a:r>
              <a:rPr lang="pt-BR" dirty="0"/>
              <a:t> d’oliva </a:t>
            </a:r>
            <a:r>
              <a:rPr lang="pt-BR" dirty="0" err="1"/>
              <a:t>verge</a:t>
            </a:r>
            <a:r>
              <a:rPr lang="pt-BR" dirty="0"/>
              <a:t>. Evitar </a:t>
            </a:r>
            <a:r>
              <a:rPr lang="pt-BR" dirty="0" err="1"/>
              <a:t>greixos</a:t>
            </a:r>
            <a:r>
              <a:rPr lang="pt-BR" dirty="0"/>
              <a:t> “</a:t>
            </a:r>
            <a:r>
              <a:rPr lang="pt-BR" i="1" dirty="0"/>
              <a:t>trans</a:t>
            </a:r>
            <a:r>
              <a:rPr lang="pt-BR" dirty="0"/>
              <a:t>” </a:t>
            </a:r>
            <a:r>
              <a:rPr lang="ca-ES" dirty="0"/>
              <a:t>i mantegues</a:t>
            </a:r>
          </a:p>
          <a:p>
            <a:r>
              <a:rPr lang="ca-ES" dirty="0"/>
              <a:t>10. Utilitzar tècniques culinàries senzilles (forn, planxa, </a:t>
            </a:r>
            <a:r>
              <a:rPr lang="ca-ES" dirty="0" smtClean="0"/>
              <a:t>vapor, bullit</a:t>
            </a:r>
            <a:r>
              <a:rPr lang="ca-ES" dirty="0"/>
              <a:t>, papillota, wok, microones, </a:t>
            </a:r>
            <a:r>
              <a:rPr lang="ca-ES" dirty="0" smtClean="0"/>
              <a:t>...)</a:t>
            </a:r>
            <a:endParaRPr lang="ca-ES" dirty="0"/>
          </a:p>
        </p:txBody>
      </p:sp>
      <p:sp>
        <p:nvSpPr>
          <p:cNvPr id="8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989012" y="152400"/>
            <a:ext cx="5454746" cy="438150"/>
          </a:xfrm>
        </p:spPr>
        <p:txBody>
          <a:bodyPr/>
          <a:lstStyle/>
          <a:p>
            <a:r>
              <a:rPr lang="ca-ES" b="1" dirty="0" smtClean="0">
                <a:latin typeface="+mn-lt"/>
              </a:rPr>
              <a:t>2. Canvis de </a:t>
            </a:r>
            <a:r>
              <a:rPr lang="ca-ES" b="1" dirty="0">
                <a:latin typeface="+mn-lt"/>
              </a:rPr>
              <a:t>l'estil de </a:t>
            </a:r>
            <a:r>
              <a:rPr lang="ca-ES" b="1" dirty="0" smtClean="0">
                <a:latin typeface="+mn-lt"/>
              </a:rPr>
              <a:t>vida</a:t>
            </a:r>
            <a:endParaRPr lang="ca-ES" b="1" dirty="0">
              <a:latin typeface="+mn-lt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644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4" name="Google Shape;18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1412" y="304800"/>
            <a:ext cx="4749088" cy="5529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QuadreDeText 4"/>
          <p:cNvSpPr txBox="1"/>
          <p:nvPr/>
        </p:nvSpPr>
        <p:spPr>
          <a:xfrm>
            <a:off x="1217612" y="41026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Mesures </a:t>
            </a:r>
            <a:r>
              <a:rPr lang="ca-ES" sz="2000" b="1" dirty="0"/>
              <a:t>no farmacològiques</a:t>
            </a:r>
          </a:p>
        </p:txBody>
      </p:sp>
      <p:pic>
        <p:nvPicPr>
          <p:cNvPr id="6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550" y="2136689"/>
            <a:ext cx="3718925" cy="1865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92780" y="4832164"/>
            <a:ext cx="3078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000" dirty="0" err="1"/>
              <a:t>Franzi</a:t>
            </a:r>
            <a:r>
              <a:rPr lang="ca-ES" sz="1000" dirty="0"/>
              <a:t> Sisó A (coordinadora), Armengol Alegre J, </a:t>
            </a:r>
            <a:r>
              <a:rPr lang="ca-ES" sz="1000" dirty="0" err="1"/>
              <a:t>Baena</a:t>
            </a:r>
            <a:r>
              <a:rPr lang="ca-ES" sz="1000" dirty="0"/>
              <a:t> Díez JM, Barceló Colomer E,  et al. </a:t>
            </a:r>
          </a:p>
          <a:p>
            <a:pPr lvl="0"/>
            <a:r>
              <a:rPr lang="ca-ES" sz="1000" dirty="0"/>
              <a:t>Guia de lípids i risc cardiovascular </a:t>
            </a:r>
            <a:r>
              <a:rPr lang="ca-ES" sz="1000" dirty="0" smtClean="0"/>
              <a:t>Institut </a:t>
            </a:r>
            <a:r>
              <a:rPr lang="ca-ES" sz="1000" dirty="0"/>
              <a:t>Català de la Salut, 2021 http://ics.gencat.cat/web/.content/documents/assistencia/gpc/Guia_lipids_i_risc_cardiovascular.pd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39981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217612" y="1066800"/>
            <a:ext cx="10248900" cy="495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Iniciar 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estatina </a:t>
            </a:r>
            <a:r>
              <a:rPr lang="ca-ES" sz="2400" dirty="0">
                <a:latin typeface="+mn-lt"/>
              </a:rPr>
              <a:t>a la intensitat </a:t>
            </a:r>
            <a:r>
              <a:rPr lang="ca-ES" sz="2400" dirty="0" smtClean="0">
                <a:latin typeface="+mn-lt"/>
              </a:rPr>
              <a:t>apropiada</a:t>
            </a:r>
          </a:p>
          <a:p>
            <a:pPr marL="0" indent="0">
              <a:buNone/>
            </a:pPr>
            <a:r>
              <a:rPr lang="ca-ES" sz="2400" dirty="0" smtClean="0">
                <a:latin typeface="+mn-lt"/>
              </a:rPr>
              <a:t> </a:t>
            </a:r>
            <a:r>
              <a:rPr lang="ca-ES" sz="2400" dirty="0">
                <a:latin typeface="+mn-lt"/>
              </a:rPr>
              <a:t>(preferir teràpia d'alta intensitat en risc molt alt/alt </a:t>
            </a:r>
            <a:endParaRPr lang="ca-ES" sz="2400" dirty="0" smtClean="0">
              <a:latin typeface="+mn-lt"/>
            </a:endParaRPr>
          </a:p>
          <a:p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Reavaluar </a:t>
            </a:r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C-</a:t>
            </a:r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LDL </a:t>
            </a:r>
            <a:r>
              <a:rPr lang="ca-ES" sz="2400" dirty="0" smtClean="0">
                <a:latin typeface="+mn-lt"/>
              </a:rPr>
              <a:t>4-12 </a:t>
            </a:r>
            <a:r>
              <a:rPr lang="ca-ES" sz="2400" dirty="0">
                <a:latin typeface="+mn-lt"/>
              </a:rPr>
              <a:t>setmanes després d'inici o canvi. </a:t>
            </a:r>
            <a:endParaRPr lang="ca-ES" sz="2400" dirty="0" smtClean="0">
              <a:latin typeface="+mn-lt"/>
            </a:endParaRPr>
          </a:p>
          <a:p>
            <a:pPr marL="0" indent="0">
              <a:buNone/>
            </a:pPr>
            <a:r>
              <a:rPr lang="ca-ES" sz="2400" dirty="0" smtClean="0">
                <a:latin typeface="+mn-lt"/>
              </a:rPr>
              <a:t>Si </a:t>
            </a:r>
            <a:r>
              <a:rPr lang="ca-ES" sz="2400" dirty="0">
                <a:latin typeface="+mn-lt"/>
              </a:rPr>
              <a:t>objectiu no </a:t>
            </a:r>
            <a:r>
              <a:rPr lang="ca-ES" sz="2400" dirty="0" smtClean="0">
                <a:latin typeface="+mn-lt"/>
              </a:rPr>
              <a:t>assolit → </a:t>
            </a:r>
            <a:r>
              <a:rPr lang="ca-ES" sz="2400" dirty="0">
                <a:latin typeface="+mn-lt"/>
              </a:rPr>
              <a:t>afegir </a:t>
            </a:r>
            <a:r>
              <a:rPr lang="ca-ES" sz="2400" dirty="0" smtClean="0">
                <a:latin typeface="+mn-lt"/>
              </a:rPr>
              <a:t>ezetimiba</a:t>
            </a:r>
          </a:p>
          <a:p>
            <a:r>
              <a:rPr lang="ca-ES" sz="2400" dirty="0" smtClean="0">
                <a:latin typeface="+mn-lt"/>
              </a:rPr>
              <a:t>Si </a:t>
            </a:r>
            <a:r>
              <a:rPr lang="ca-ES" sz="2400" dirty="0">
                <a:latin typeface="+mn-lt"/>
              </a:rPr>
              <a:t>persisteix </a:t>
            </a:r>
            <a:r>
              <a:rPr lang="ca-ES" sz="2400" dirty="0">
                <a:latin typeface="+mn-lt"/>
              </a:rPr>
              <a:t>fora </a:t>
            </a:r>
            <a:r>
              <a:rPr lang="ca-ES" sz="2400" dirty="0" smtClean="0">
                <a:latin typeface="+mn-lt"/>
              </a:rPr>
              <a:t>d'objectiu malgrat </a:t>
            </a:r>
            <a:r>
              <a:rPr lang="ca-ES" sz="2400" dirty="0" err="1">
                <a:latin typeface="+mn-lt"/>
              </a:rPr>
              <a:t>estatina+ezetimiba</a:t>
            </a:r>
            <a:r>
              <a:rPr lang="ca-ES" sz="2400" dirty="0">
                <a:latin typeface="+mn-lt"/>
              </a:rPr>
              <a:t> → incloure teràpia PCSK9 </a:t>
            </a:r>
            <a:r>
              <a:rPr lang="ca-ES" sz="2400" dirty="0" smtClean="0">
                <a:latin typeface="+mn-lt"/>
              </a:rPr>
              <a:t>o </a:t>
            </a:r>
            <a:r>
              <a:rPr lang="ca-ES" sz="2400" dirty="0" err="1">
                <a:latin typeface="+mn-lt"/>
              </a:rPr>
              <a:t>siRNA</a:t>
            </a:r>
            <a:r>
              <a:rPr lang="ca-ES" sz="2400" dirty="0">
                <a:latin typeface="+mn-lt"/>
              </a:rPr>
              <a:t> </a:t>
            </a:r>
            <a:r>
              <a:rPr lang="ca-ES" sz="2400" dirty="0" smtClean="0">
                <a:latin typeface="+mn-lt"/>
              </a:rPr>
              <a:t> </a:t>
            </a:r>
            <a:r>
              <a:rPr lang="ca-ES" sz="2400" dirty="0">
                <a:latin typeface="+mn-lt"/>
              </a:rPr>
              <a:t>on estigui recomanat/reemborsat; considerar segons risc i accessibilitat. </a:t>
            </a:r>
            <a:endParaRPr lang="ca-ES" sz="2400" dirty="0" smtClean="0">
              <a:latin typeface="+mn-lt"/>
            </a:endParaRPr>
          </a:p>
          <a:p>
            <a:r>
              <a:rPr lang="ca-ES" sz="2400" dirty="0" smtClean="0">
                <a:latin typeface="+mn-lt"/>
              </a:rPr>
              <a:t>L'actualització </a:t>
            </a:r>
            <a:r>
              <a:rPr lang="ca-ES" sz="2400" dirty="0">
                <a:latin typeface="+mn-lt"/>
              </a:rPr>
              <a:t>ESC 2025 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reforça</a:t>
            </a:r>
            <a:r>
              <a:rPr lang="ca-ES" sz="2400" dirty="0">
                <a:latin typeface="+mn-lt"/>
              </a:rPr>
              <a:t> l'estratègia d'inici de combinacions en pacients molt alt risc i la intensificació a l'hospital en el context de SCA. </a:t>
            </a:r>
            <a:endParaRPr lang="ca-ES" sz="2400" dirty="0" smtClean="0">
              <a:latin typeface="+mn-lt"/>
            </a:endParaRPr>
          </a:p>
          <a:p>
            <a:r>
              <a:rPr lang="ca-ES" sz="2400" dirty="0" smtClean="0">
                <a:latin typeface="+mn-lt"/>
              </a:rPr>
              <a:t>En </a:t>
            </a:r>
            <a:r>
              <a:rPr lang="ca-ES" sz="2400" dirty="0">
                <a:latin typeface="+mn-lt"/>
              </a:rPr>
              <a:t>hipertrigliceridèmia residual o TG molt alts valorar fibrats/</a:t>
            </a:r>
            <a:r>
              <a:rPr lang="ca-ES" sz="2400" dirty="0" err="1">
                <a:latin typeface="+mn-lt"/>
              </a:rPr>
              <a:t>icosapent</a:t>
            </a:r>
            <a:r>
              <a:rPr lang="ca-ES" sz="2400" dirty="0">
                <a:latin typeface="+mn-lt"/>
              </a:rPr>
              <a:t> etílic en contextos específics </a:t>
            </a:r>
            <a:r>
              <a:rPr lang="ca-ES" sz="2400" dirty="0" smtClean="0">
                <a:latin typeface="+mn-lt"/>
              </a:rPr>
              <a:t>(controlar </a:t>
            </a:r>
            <a:r>
              <a:rPr lang="ca-ES" sz="2400" dirty="0">
                <a:latin typeface="+mn-lt"/>
              </a:rPr>
              <a:t>risc pancreàtic).</a:t>
            </a:r>
          </a:p>
        </p:txBody>
      </p:sp>
      <p:sp>
        <p:nvSpPr>
          <p:cNvPr id="6" name="Fletxa corbada a l'esquerra 5"/>
          <p:cNvSpPr/>
          <p:nvPr/>
        </p:nvSpPr>
        <p:spPr>
          <a:xfrm>
            <a:off x="8456612" y="1295400"/>
            <a:ext cx="3810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7" name="Fletxa corbada a la dreta 6"/>
          <p:cNvSpPr/>
          <p:nvPr/>
        </p:nvSpPr>
        <p:spPr>
          <a:xfrm>
            <a:off x="684212" y="3048000"/>
            <a:ext cx="408567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8" name="Fletxa corbada a l'esquerra 7"/>
          <p:cNvSpPr/>
          <p:nvPr/>
        </p:nvSpPr>
        <p:spPr>
          <a:xfrm>
            <a:off x="11400845" y="4114800"/>
            <a:ext cx="381000" cy="106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Contenidor de text 1"/>
          <p:cNvSpPr txBox="1">
            <a:spLocks/>
          </p:cNvSpPr>
          <p:nvPr/>
        </p:nvSpPr>
        <p:spPr>
          <a:xfrm>
            <a:off x="1114228" y="276225"/>
            <a:ext cx="5230233" cy="438150"/>
          </a:xfrm>
          <a:prstGeom prst="rect">
            <a:avLst/>
          </a:prstGeom>
          <a:noFill/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>
                <a:latin typeface="+mn-lt"/>
              </a:rPr>
              <a:t>3. Tractament farmacològic</a:t>
            </a:r>
            <a:endParaRPr lang="ca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6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13</a:t>
            </a:fld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2" y="495300"/>
            <a:ext cx="5257800" cy="5487280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1013700" y="304800"/>
            <a:ext cx="25908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T</a:t>
            </a:r>
            <a:r>
              <a:rPr lang="es-ES" sz="2000" b="1" dirty="0" err="1" smtClean="0"/>
              <a:t>ractaments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hipolipemiants</a:t>
            </a:r>
            <a:r>
              <a:rPr lang="es-ES" sz="2000" b="1" dirty="0" smtClean="0"/>
              <a:t> </a:t>
            </a:r>
            <a:r>
              <a:rPr lang="es-ES" sz="2000" b="1" dirty="0"/>
              <a:t>en base a la </a:t>
            </a:r>
            <a:r>
              <a:rPr lang="es-ES" sz="2000" b="1" dirty="0" err="1"/>
              <a:t>seva</a:t>
            </a:r>
            <a:r>
              <a:rPr lang="es-ES" sz="2000" b="1" dirty="0"/>
              <a:t> </a:t>
            </a:r>
            <a:r>
              <a:rPr lang="es-ES" sz="2000" b="1" dirty="0" err="1"/>
              <a:t>eficàcia</a:t>
            </a:r>
            <a:r>
              <a:rPr lang="es-ES" sz="2000" b="1" dirty="0"/>
              <a:t> clínica</a:t>
            </a:r>
            <a:endParaRPr lang="ca-ES" sz="2000" b="1" dirty="0"/>
          </a:p>
        </p:txBody>
      </p:sp>
      <p:sp>
        <p:nvSpPr>
          <p:cNvPr id="5" name="QuadreDeText 4"/>
          <p:cNvSpPr txBox="1"/>
          <p:nvPr/>
        </p:nvSpPr>
        <p:spPr>
          <a:xfrm>
            <a:off x="9218612" y="5029200"/>
            <a:ext cx="289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Masana L, et al. Guia clínica sobre el maneig de les dislipèmies per la prevenció cardiovascular. Girona: Xarxa d’Unitats de Lípids de Catalunya, 2022.</a:t>
            </a:r>
          </a:p>
        </p:txBody>
      </p:sp>
    </p:spTree>
    <p:extLst>
      <p:ext uri="{BB962C8B-B14F-4D97-AF65-F5344CB8AC3E}">
        <p14:creationId xmlns:p14="http://schemas.microsoft.com/office/powerpoint/2010/main" val="3368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370012" y="925581"/>
            <a:ext cx="6168487" cy="438150"/>
          </a:xfrm>
        </p:spPr>
        <p:txBody>
          <a:bodyPr/>
          <a:lstStyle/>
          <a:p>
            <a:r>
              <a:rPr lang="ca-ES" sz="2800" dirty="0">
                <a:latin typeface="+mn-lt"/>
              </a:rPr>
              <a:t>Teràpies no-estatines: quan i per </a:t>
            </a:r>
            <a:r>
              <a:rPr lang="ca-ES" sz="2800" dirty="0" smtClean="0">
                <a:latin typeface="+mn-lt"/>
              </a:rPr>
              <a:t>què?</a:t>
            </a:r>
            <a:endParaRPr lang="ca-ES" sz="2800" dirty="0">
              <a:latin typeface="+mn-lt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14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370012" y="1524000"/>
            <a:ext cx="9677400" cy="4191000"/>
          </a:xfrm>
        </p:spPr>
        <p:txBody>
          <a:bodyPr/>
          <a:lstStyle/>
          <a:p>
            <a:r>
              <a:rPr lang="ca-ES" sz="2400" dirty="0" smtClean="0">
                <a:latin typeface="+mn-lt"/>
              </a:rPr>
              <a:t>Ezetimiba</a:t>
            </a:r>
            <a:r>
              <a:rPr lang="ca-ES" sz="2400" dirty="0">
                <a:latin typeface="+mn-lt"/>
              </a:rPr>
              <a:t>: </a:t>
            </a:r>
            <a:endParaRPr lang="ca-ES" sz="2400" dirty="0" smtClean="0">
              <a:latin typeface="+mn-lt"/>
            </a:endParaRPr>
          </a:p>
          <a:p>
            <a:pPr marL="0" indent="0">
              <a:buNone/>
            </a:pPr>
            <a:r>
              <a:rPr lang="ca-ES" sz="2400" dirty="0" smtClean="0">
                <a:latin typeface="+mn-lt"/>
              </a:rPr>
              <a:t>Afegit </a:t>
            </a:r>
            <a:r>
              <a:rPr lang="ca-ES" sz="2400" dirty="0">
                <a:latin typeface="+mn-lt"/>
              </a:rPr>
              <a:t>si no assoleix l'objectiu amb estatina o si no </a:t>
            </a:r>
            <a:r>
              <a:rPr lang="ca-ES" sz="2400" dirty="0" smtClean="0">
                <a:latin typeface="+mn-lt"/>
              </a:rPr>
              <a:t>tolerada, aporta </a:t>
            </a:r>
            <a:r>
              <a:rPr lang="ca-ES" sz="2400" dirty="0" smtClean="0">
                <a:latin typeface="+mn-lt"/>
              </a:rPr>
              <a:t>15–20</a:t>
            </a:r>
            <a:r>
              <a:rPr lang="ca-ES" sz="2400" dirty="0">
                <a:latin typeface="+mn-lt"/>
              </a:rPr>
              <a:t>% addicional de descens </a:t>
            </a:r>
            <a:r>
              <a:rPr lang="ca-ES" sz="2400" dirty="0" smtClean="0">
                <a:latin typeface="+mn-lt"/>
              </a:rPr>
              <a:t>C-LDL.</a:t>
            </a:r>
            <a:endParaRPr lang="ca-ES" sz="2400" dirty="0" smtClean="0">
              <a:latin typeface="+mn-lt"/>
            </a:endParaRPr>
          </a:p>
          <a:p>
            <a:r>
              <a:rPr lang="ca-ES" sz="2400" dirty="0" smtClean="0">
                <a:latin typeface="+mn-lt"/>
              </a:rPr>
              <a:t>iPCSK9: </a:t>
            </a:r>
            <a:endParaRPr lang="ca-ES" sz="2400" dirty="0" smtClean="0">
              <a:latin typeface="+mn-lt"/>
            </a:endParaRPr>
          </a:p>
          <a:p>
            <a:pPr marL="0" indent="0">
              <a:buNone/>
            </a:pPr>
            <a:r>
              <a:rPr lang="ca-ES" sz="2400" dirty="0" smtClean="0">
                <a:latin typeface="+mn-lt"/>
              </a:rPr>
              <a:t>Gran </a:t>
            </a:r>
            <a:r>
              <a:rPr lang="ca-ES" sz="2400" dirty="0">
                <a:latin typeface="+mn-lt"/>
              </a:rPr>
              <a:t>descens de </a:t>
            </a:r>
            <a:r>
              <a:rPr lang="ca-ES" sz="2400" dirty="0" smtClean="0">
                <a:latin typeface="+mn-lt"/>
              </a:rPr>
              <a:t>C-LDL </a:t>
            </a:r>
            <a:r>
              <a:rPr lang="ca-ES" sz="2400" dirty="0">
                <a:latin typeface="+mn-lt"/>
              </a:rPr>
              <a:t>(50–60%); indicats en molt alt risc o intolerància o persistència malgrat combinacions. Evidència de reducció </a:t>
            </a:r>
            <a:r>
              <a:rPr lang="ca-ES" sz="2400" dirty="0" err="1">
                <a:latin typeface="+mn-lt"/>
              </a:rPr>
              <a:t>desdeveniments</a:t>
            </a:r>
            <a:r>
              <a:rPr lang="ca-ES" sz="2400" dirty="0" smtClean="0">
                <a:latin typeface="+mn-lt"/>
              </a:rPr>
              <a:t>.</a:t>
            </a:r>
          </a:p>
          <a:p>
            <a:r>
              <a:rPr lang="ca-ES" sz="2400" dirty="0" err="1" smtClean="0">
                <a:latin typeface="+mn-lt"/>
              </a:rPr>
              <a:t>siRNA</a:t>
            </a:r>
            <a:r>
              <a:rPr lang="ca-ES" sz="2400" dirty="0" smtClean="0"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ca-ES" sz="2400" dirty="0" smtClean="0">
                <a:latin typeface="+mn-lt"/>
              </a:rPr>
              <a:t>Produeix </a:t>
            </a:r>
            <a:r>
              <a:rPr lang="ca-ES" sz="2400" dirty="0">
                <a:latin typeface="+mn-lt"/>
              </a:rPr>
              <a:t>reducció sostinguda del </a:t>
            </a:r>
            <a:r>
              <a:rPr lang="ca-ES" sz="2400" dirty="0" smtClean="0">
                <a:latin typeface="+mn-lt"/>
              </a:rPr>
              <a:t>C-LDL; </a:t>
            </a:r>
            <a:r>
              <a:rPr lang="ca-ES" sz="2400" dirty="0">
                <a:latin typeface="+mn-lt"/>
              </a:rPr>
              <a:t>incorporat en recomanacions més recents com a alternativa en escalat </a:t>
            </a:r>
            <a:r>
              <a:rPr lang="ca-ES" sz="2400" dirty="0" smtClean="0">
                <a:latin typeface="+mn-lt"/>
              </a:rPr>
              <a:t>terapèutic.</a:t>
            </a:r>
            <a:endParaRPr lang="ca-ES" sz="2400" dirty="0">
              <a:latin typeface="+mn-lt"/>
            </a:endParaRPr>
          </a:p>
        </p:txBody>
      </p:sp>
      <p:sp>
        <p:nvSpPr>
          <p:cNvPr id="5" name="Contenidor de text 1"/>
          <p:cNvSpPr txBox="1">
            <a:spLocks/>
          </p:cNvSpPr>
          <p:nvPr/>
        </p:nvSpPr>
        <p:spPr>
          <a:xfrm>
            <a:off x="1293812" y="276225"/>
            <a:ext cx="5230233" cy="438150"/>
          </a:xfrm>
          <a:prstGeom prst="rect">
            <a:avLst/>
          </a:prstGeom>
          <a:noFill/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 smtClean="0">
                <a:latin typeface="+mn-lt"/>
              </a:rPr>
              <a:t>3. Tractament farmacològic</a:t>
            </a:r>
            <a:endParaRPr lang="ca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6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522412" y="400050"/>
            <a:ext cx="4495800" cy="438150"/>
          </a:xfrm>
        </p:spPr>
        <p:txBody>
          <a:bodyPr/>
          <a:lstStyle/>
          <a:p>
            <a:r>
              <a:rPr lang="ca-ES" dirty="0"/>
              <a:t>4</a:t>
            </a:r>
            <a:r>
              <a:rPr lang="ca-ES" dirty="0" smtClean="0"/>
              <a:t>. Casos </a:t>
            </a:r>
            <a:r>
              <a:rPr lang="ca-ES" dirty="0"/>
              <a:t>especials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15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522412" y="1524000"/>
            <a:ext cx="7543800" cy="4114800"/>
          </a:xfrm>
        </p:spPr>
        <p:txBody>
          <a:bodyPr/>
          <a:lstStyle/>
          <a:p>
            <a:r>
              <a:rPr lang="ca-ES" sz="2400" b="1" dirty="0" smtClean="0"/>
              <a:t>Embaràs</a:t>
            </a:r>
            <a:r>
              <a:rPr lang="ca-ES" sz="2400" dirty="0"/>
              <a:t>: evitar estatines i la majoria d'hipolipemiants; controlar mitjançant dieta i planificació. </a:t>
            </a:r>
            <a:endParaRPr lang="ca-ES" sz="2400" dirty="0" smtClean="0"/>
          </a:p>
          <a:p>
            <a:pPr marL="0" indent="0">
              <a:buNone/>
            </a:pPr>
            <a:endParaRPr lang="ca-ES" sz="2400" dirty="0"/>
          </a:p>
          <a:p>
            <a:r>
              <a:rPr lang="ca-ES" sz="2400" b="1" dirty="0" smtClean="0"/>
              <a:t>Intolerància </a:t>
            </a:r>
            <a:r>
              <a:rPr lang="ca-ES" sz="2400" b="1" dirty="0"/>
              <a:t>a estatines: </a:t>
            </a:r>
            <a:r>
              <a:rPr lang="ca-ES" sz="2400" dirty="0"/>
              <a:t>confirmar, </a:t>
            </a:r>
            <a:r>
              <a:rPr lang="ca-ES" sz="2400" dirty="0" err="1"/>
              <a:t>reintentar</a:t>
            </a:r>
            <a:r>
              <a:rPr lang="ca-ES" sz="2400" dirty="0"/>
              <a:t> amb una altra estatina o dosi baixa/alternança i fer servir ezetimiba/PCSK9 segons </a:t>
            </a:r>
            <a:r>
              <a:rPr lang="ca-ES" sz="2400" dirty="0" smtClean="0"/>
              <a:t>risc</a:t>
            </a:r>
            <a:r>
              <a:rPr lang="ca-ES" sz="2400" dirty="0" smtClean="0"/>
              <a:t>.</a:t>
            </a:r>
          </a:p>
          <a:p>
            <a:endParaRPr lang="ca-ES" sz="2400" dirty="0" smtClean="0"/>
          </a:p>
          <a:p>
            <a:r>
              <a:rPr lang="ca-ES" sz="2400" b="1" dirty="0" smtClean="0"/>
              <a:t>Hipercolesterolèmia </a:t>
            </a:r>
            <a:r>
              <a:rPr lang="ca-ES" sz="2400" b="1" dirty="0"/>
              <a:t>familiar: </a:t>
            </a:r>
            <a:r>
              <a:rPr lang="ca-ES" sz="2400" dirty="0"/>
              <a:t>detecció precoç, tractament agressiu i considerar derivació a </a:t>
            </a:r>
            <a:r>
              <a:rPr lang="ca-ES" sz="2400" dirty="0" smtClean="0"/>
              <a:t>unitats/lípids clínics</a:t>
            </a:r>
            <a:r>
              <a:rPr lang="ca-ES" sz="2400" dirty="0"/>
              <a:t>.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1371600"/>
            <a:ext cx="2449286" cy="137160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43" y="342900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217612" y="400050"/>
            <a:ext cx="8382000" cy="438150"/>
          </a:xfrm>
        </p:spPr>
        <p:txBody>
          <a:bodyPr/>
          <a:lstStyle/>
          <a:p>
            <a:r>
              <a:rPr lang="ca-ES" dirty="0"/>
              <a:t>5</a:t>
            </a:r>
            <a:r>
              <a:rPr lang="ca-ES" dirty="0" smtClean="0"/>
              <a:t>. Punts </a:t>
            </a:r>
            <a:r>
              <a:rPr lang="ca-ES" dirty="0"/>
              <a:t>de monitorització i seguiment (pràctic)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16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217612" y="1447800"/>
            <a:ext cx="9525000" cy="2438400"/>
          </a:xfrm>
        </p:spPr>
        <p:txBody>
          <a:bodyPr/>
          <a:lstStyle/>
          <a:p>
            <a:r>
              <a:rPr lang="ca-ES" sz="2400" b="1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ca-ES" sz="2400" b="1" dirty="0" err="1" smtClean="0">
                <a:solidFill>
                  <a:schemeClr val="accent1">
                    <a:lumMod val="75000"/>
                  </a:schemeClr>
                </a:solidFill>
              </a:rPr>
              <a:t>aseline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ca-ES" sz="2400" dirty="0"/>
              <a:t> perfil lipídic complet (TC, </a:t>
            </a:r>
            <a:r>
              <a:rPr lang="ca-ES" sz="2400" dirty="0" smtClean="0"/>
              <a:t>C-LDL, C-HDL, </a:t>
            </a:r>
            <a:r>
              <a:rPr lang="ca-ES" sz="2400" dirty="0"/>
              <a:t>TG</a:t>
            </a:r>
            <a:r>
              <a:rPr lang="ca-ES" sz="2400" dirty="0" smtClean="0"/>
              <a:t>), ALT, CK </a:t>
            </a:r>
            <a:r>
              <a:rPr lang="ca-ES" sz="2400" dirty="0"/>
              <a:t>si </a:t>
            </a:r>
            <a:r>
              <a:rPr lang="ca-ES" sz="2400" dirty="0" smtClean="0"/>
              <a:t>indicació.</a:t>
            </a:r>
          </a:p>
          <a:p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</a:rPr>
              <a:t>Control 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post-inici/canvi</a:t>
            </a:r>
            <a:r>
              <a:rPr lang="ca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a-ES" sz="2400" dirty="0" smtClean="0">
                <a:solidFill>
                  <a:schemeClr val="bg2">
                    <a:lumMod val="50000"/>
                  </a:schemeClr>
                </a:solidFill>
              </a:rPr>
              <a:t>C-</a:t>
            </a:r>
            <a:r>
              <a:rPr lang="ca-ES" sz="2400" dirty="0" smtClean="0"/>
              <a:t>LDL </a:t>
            </a:r>
            <a:r>
              <a:rPr lang="ca-ES" sz="2400" dirty="0"/>
              <a:t>a les 4–12 setmanes; ajustar teràpia. </a:t>
            </a:r>
            <a:endParaRPr lang="ca-ES" sz="2400" dirty="0" smtClean="0"/>
          </a:p>
          <a:p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</a:rPr>
              <a:t>Seguiment: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sz="2400" dirty="0"/>
              <a:t>cada 3–12 mesos segons estabilitat, adherència i risc</a:t>
            </a:r>
            <a:r>
              <a:rPr lang="ca-ES" sz="2400" dirty="0" smtClean="0"/>
              <a:t>.</a:t>
            </a:r>
          </a:p>
          <a:p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</a:rPr>
              <a:t>Monitoritzar </a:t>
            </a:r>
            <a:r>
              <a:rPr lang="ca-ES" sz="2400" b="1" dirty="0">
                <a:solidFill>
                  <a:schemeClr val="accent1">
                    <a:lumMod val="75000"/>
                  </a:schemeClr>
                </a:solidFill>
              </a:rPr>
              <a:t>efectes </a:t>
            </a:r>
            <a:r>
              <a:rPr lang="ca-ES" sz="2400" b="1" dirty="0" smtClean="0">
                <a:solidFill>
                  <a:schemeClr val="accent1">
                    <a:lumMod val="75000"/>
                  </a:schemeClr>
                </a:solidFill>
              </a:rPr>
              <a:t>adversos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a-ES" sz="2400" dirty="0" smtClean="0"/>
              <a:t>miopatia</a:t>
            </a:r>
            <a:r>
              <a:rPr lang="ca-ES" sz="2400" dirty="0"/>
              <a:t>, elevació </a:t>
            </a:r>
            <a:r>
              <a:rPr lang="ca-ES" sz="2400" dirty="0" smtClean="0"/>
              <a:t>transaminases </a:t>
            </a:r>
            <a:r>
              <a:rPr lang="ca-ES" sz="2400" dirty="0"/>
              <a:t>i documentar adherència/raons </a:t>
            </a:r>
            <a:r>
              <a:rPr lang="ca-ES" sz="2400" dirty="0" smtClean="0"/>
              <a:t>d’interrupció</a:t>
            </a:r>
            <a:r>
              <a:rPr lang="ca-ES" sz="2400" dirty="0"/>
              <a:t>. 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3810000"/>
            <a:ext cx="2619375" cy="174307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3808012"/>
            <a:ext cx="2714625" cy="168592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7" y="38047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217612" y="440966"/>
            <a:ext cx="9067800" cy="438150"/>
          </a:xfrm>
        </p:spPr>
        <p:txBody>
          <a:bodyPr/>
          <a:lstStyle/>
          <a:p>
            <a:r>
              <a:rPr lang="pt-BR" dirty="0">
                <a:latin typeface="+mn-lt"/>
              </a:rPr>
              <a:t>6</a:t>
            </a:r>
            <a:r>
              <a:rPr lang="pt-BR" dirty="0" smtClean="0">
                <a:latin typeface="+mn-lt"/>
              </a:rPr>
              <a:t>. </a:t>
            </a:r>
            <a:r>
              <a:rPr lang="pt-BR" dirty="0" err="1" smtClean="0">
                <a:latin typeface="+mn-lt"/>
              </a:rPr>
              <a:t>Marcadors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>
                <a:latin typeface="+mn-lt"/>
              </a:rPr>
              <a:t>addicionals</a:t>
            </a:r>
            <a:r>
              <a:rPr lang="pt-BR" dirty="0">
                <a:latin typeface="+mn-lt"/>
              </a:rPr>
              <a:t> i noves </a:t>
            </a:r>
            <a:r>
              <a:rPr lang="pt-BR" dirty="0" err="1">
                <a:latin typeface="+mn-lt"/>
              </a:rPr>
              <a:t>recomanacions</a:t>
            </a:r>
            <a:endParaRPr lang="ca-ES" dirty="0">
              <a:latin typeface="+mn-lt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17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217612" y="1447800"/>
            <a:ext cx="6400800" cy="3505200"/>
          </a:xfrm>
        </p:spPr>
        <p:txBody>
          <a:bodyPr/>
          <a:lstStyle/>
          <a:p>
            <a:pPr lvl="0"/>
            <a:r>
              <a:rPr lang="ca-ES" sz="2400" b="1" dirty="0" err="1">
                <a:latin typeface="+mn-lt"/>
              </a:rPr>
              <a:t>Lp</a:t>
            </a:r>
            <a:r>
              <a:rPr lang="ca-ES" sz="2400" b="1" dirty="0">
                <a:latin typeface="+mn-lt"/>
              </a:rPr>
              <a:t>(a): </a:t>
            </a:r>
            <a:r>
              <a:rPr lang="ca-ES" sz="2400" dirty="0">
                <a:latin typeface="+mn-lt"/>
              </a:rPr>
              <a:t>l'actualització ESC 2025 emfatitza el seu paper com a modificador de risc i recomana el seu mesurament almenys una vegada a la vida en pacients amb antecedents familiars o risc alt</a:t>
            </a:r>
            <a:r>
              <a:rPr lang="ca-ES" sz="2400" dirty="0" smtClean="0">
                <a:latin typeface="+mn-lt"/>
              </a:rPr>
              <a:t>.</a:t>
            </a:r>
          </a:p>
          <a:p>
            <a:pPr marL="0" lvl="0" indent="0">
              <a:buNone/>
            </a:pPr>
            <a:endParaRPr lang="ca-ES" sz="2400" dirty="0" smtClean="0">
              <a:latin typeface="+mn-lt"/>
            </a:endParaRPr>
          </a:p>
          <a:p>
            <a:pPr lvl="0"/>
            <a:r>
              <a:rPr lang="ca-ES" sz="2400" b="1" dirty="0" smtClean="0">
                <a:latin typeface="+mn-lt"/>
              </a:rPr>
              <a:t>Non-HDL-C</a:t>
            </a:r>
            <a:r>
              <a:rPr lang="ca-ES" sz="2400" dirty="0" smtClean="0">
                <a:latin typeface="+mn-lt"/>
              </a:rPr>
              <a:t> </a:t>
            </a:r>
            <a:r>
              <a:rPr lang="ca-ES" sz="2400" dirty="0">
                <a:latin typeface="+mn-lt"/>
              </a:rPr>
              <a:t>i </a:t>
            </a:r>
            <a:r>
              <a:rPr lang="ca-ES" sz="2400" b="1" dirty="0" err="1">
                <a:latin typeface="+mn-lt"/>
              </a:rPr>
              <a:t>apoB</a:t>
            </a:r>
            <a:r>
              <a:rPr lang="ca-ES" sz="2400" dirty="0">
                <a:latin typeface="+mn-lt"/>
              </a:rPr>
              <a:t>: útils com a objectius secundaris, especialment si TG alts o en diabetis/metabòlic.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189035"/>
            <a:ext cx="3362325" cy="1924563"/>
          </a:xfrm>
          <a:prstGeom prst="rect">
            <a:avLst/>
          </a:prstGeom>
        </p:spPr>
      </p:pic>
      <p:pic>
        <p:nvPicPr>
          <p:cNvPr id="6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212" y="3352800"/>
            <a:ext cx="4030272" cy="2001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8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18</a:t>
            </a:fld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617445"/>
            <a:ext cx="7177142" cy="5135422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141412" y="18553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Actualització</a:t>
            </a:r>
            <a:r>
              <a:rPr lang="es-ES" sz="2000" b="1" dirty="0"/>
              <a:t> de </a:t>
            </a:r>
            <a:r>
              <a:rPr lang="es-ES" sz="2000" b="1" dirty="0" err="1"/>
              <a:t>guies</a:t>
            </a:r>
            <a:r>
              <a:rPr lang="es-ES" sz="2000" b="1" dirty="0"/>
              <a:t> ESC/EAS 2025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29608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19</a:t>
            </a:fld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556279"/>
            <a:ext cx="8153400" cy="5678655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141412" y="18553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Actualització</a:t>
            </a:r>
            <a:r>
              <a:rPr lang="es-ES" sz="2000" b="1" dirty="0"/>
              <a:t> de </a:t>
            </a:r>
            <a:r>
              <a:rPr lang="es-ES" sz="2000" b="1" dirty="0" err="1"/>
              <a:t>guies</a:t>
            </a:r>
            <a:r>
              <a:rPr lang="es-ES" sz="2000" b="1" dirty="0"/>
              <a:t> ESC/EAS 2025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23757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7612" y="495300"/>
            <a:ext cx="9067800" cy="438150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2AA6A-42B1-3574-4123-2D79CEB2A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7612" y="1447800"/>
            <a:ext cx="8001000" cy="4191000"/>
          </a:xfrm>
        </p:spPr>
        <p:txBody>
          <a:bodyPr/>
          <a:lstStyle/>
          <a:p>
            <a:r>
              <a:rPr lang="ca-ES" sz="2400" dirty="0" smtClean="0">
                <a:latin typeface="+mn-lt"/>
              </a:rPr>
              <a:t>Introducció</a:t>
            </a:r>
          </a:p>
          <a:p>
            <a:r>
              <a:rPr lang="ca-ES" sz="2400" dirty="0">
                <a:latin typeface="+mn-lt"/>
              </a:rPr>
              <a:t>Estratègies per optimitzar el control dels </a:t>
            </a:r>
            <a:r>
              <a:rPr lang="ca-ES" sz="2400" dirty="0" smtClean="0">
                <a:latin typeface="+mn-lt"/>
              </a:rPr>
              <a:t>lípids: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>
                <a:latin typeface="+mn-lt"/>
              </a:rPr>
              <a:t>Avaluació del risc cardiovascular  (RCV</a:t>
            </a:r>
            <a:r>
              <a:rPr lang="ca-ES" dirty="0" smtClean="0"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>
                <a:latin typeface="+mn-lt"/>
              </a:rPr>
              <a:t>Canvis </a:t>
            </a:r>
            <a:r>
              <a:rPr lang="ca-ES" dirty="0" smtClean="0">
                <a:latin typeface="+mn-lt"/>
              </a:rPr>
              <a:t>de </a:t>
            </a:r>
            <a:r>
              <a:rPr lang="ca-ES" dirty="0">
                <a:latin typeface="+mn-lt"/>
              </a:rPr>
              <a:t>l'estil de </a:t>
            </a:r>
            <a:r>
              <a:rPr lang="ca-ES" dirty="0" smtClean="0">
                <a:latin typeface="+mn-lt"/>
              </a:rPr>
              <a:t>vida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>
                <a:latin typeface="+mn-lt"/>
              </a:rPr>
              <a:t>Tractament farmacològic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>
                <a:latin typeface="+mn-lt"/>
              </a:rPr>
              <a:t>Punts de monitorització i </a:t>
            </a:r>
            <a:r>
              <a:rPr lang="ca-ES" dirty="0" smtClean="0">
                <a:latin typeface="+mn-lt"/>
              </a:rPr>
              <a:t>seguiment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>
                <a:latin typeface="+mn-lt"/>
              </a:rPr>
              <a:t>Marcadors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addicionals</a:t>
            </a:r>
            <a:r>
              <a:rPr lang="pt-BR" dirty="0">
                <a:latin typeface="+mn-lt"/>
              </a:rPr>
              <a:t> i noves </a:t>
            </a:r>
            <a:r>
              <a:rPr lang="pt-BR" dirty="0" err="1" smtClean="0">
                <a:latin typeface="+mn-lt"/>
              </a:rPr>
              <a:t>recomanacions</a:t>
            </a:r>
            <a:endParaRPr lang="pt-BR" dirty="0" smtClean="0">
              <a:latin typeface="+mn-lt"/>
            </a:endParaRPr>
          </a:p>
          <a:p>
            <a:r>
              <a:rPr lang="pt-BR" sz="2400" dirty="0" err="1" smtClean="0">
                <a:latin typeface="+mn-lt"/>
              </a:rPr>
              <a:t>Resum</a:t>
            </a:r>
            <a:endParaRPr lang="pt-BR" sz="2400" dirty="0" smtClean="0">
              <a:latin typeface="+mn-lt"/>
            </a:endParaRPr>
          </a:p>
          <a:p>
            <a:r>
              <a:rPr lang="pt-BR" sz="2400" dirty="0" err="1" smtClean="0">
                <a:latin typeface="+mn-lt"/>
              </a:rPr>
              <a:t>Referències</a:t>
            </a:r>
            <a:endParaRPr lang="ca-ES" sz="2400" dirty="0">
              <a:latin typeface="+mn-lt"/>
            </a:endParaRPr>
          </a:p>
          <a:p>
            <a:endParaRPr lang="ca-ES" sz="1050" dirty="0"/>
          </a:p>
          <a:p>
            <a:endParaRPr lang="ca-ES" sz="1050" dirty="0"/>
          </a:p>
          <a:p>
            <a:endParaRPr lang="ca-ES" sz="1400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027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20</a:t>
            </a:fld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72" y="609600"/>
            <a:ext cx="3691126" cy="5381625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15" y="630621"/>
            <a:ext cx="5895975" cy="341947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415" y="4211921"/>
            <a:ext cx="6767513" cy="1844684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1153872" y="149599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Actualització</a:t>
            </a:r>
            <a:r>
              <a:rPr lang="es-ES" sz="2000" b="1" dirty="0"/>
              <a:t> de </a:t>
            </a:r>
            <a:r>
              <a:rPr lang="es-ES" sz="2000" b="1" dirty="0" err="1"/>
              <a:t>guies</a:t>
            </a:r>
            <a:r>
              <a:rPr lang="es-ES" sz="2000" b="1" dirty="0"/>
              <a:t> ESC/EAS 2025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38416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21</a:t>
            </a:fld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1229871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Recomanacions als pacients en tractament contra el càncer i sobre suplements dietètics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71" y="2731532"/>
            <a:ext cx="5838825" cy="282892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2731532"/>
            <a:ext cx="4636932" cy="3048000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1598612" y="1295400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Cal considerar l'ús d'estatines en pacients adults amb risc alt i molt alt de desenvolupar cardiotoxicitat relacionada amb </a:t>
            </a:r>
            <a:r>
              <a:rPr lang="ca-ES" sz="1600" dirty="0" smtClean="0"/>
              <a:t>quimioteràpia</a:t>
            </a:r>
          </a:p>
          <a:p>
            <a:endParaRPr lang="ca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/>
              <a:t>N</a:t>
            </a:r>
            <a:r>
              <a:rPr lang="ca-ES" sz="1600" dirty="0" smtClean="0"/>
              <a:t>o </a:t>
            </a:r>
            <a:r>
              <a:rPr lang="ca-ES" sz="1600" dirty="0"/>
              <a:t>es recomanen suplements dietètics o vitamines sense seguretat i eficàcia documentada per reduir risc ECVA</a:t>
            </a:r>
          </a:p>
        </p:txBody>
      </p:sp>
    </p:spTree>
    <p:extLst>
      <p:ext uri="{BB962C8B-B14F-4D97-AF65-F5344CB8AC3E}">
        <p14:creationId xmlns:p14="http://schemas.microsoft.com/office/powerpoint/2010/main" val="3152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217612" y="400050"/>
            <a:ext cx="6553200" cy="438150"/>
          </a:xfrm>
        </p:spPr>
        <p:txBody>
          <a:bodyPr/>
          <a:lstStyle/>
          <a:p>
            <a:r>
              <a:rPr lang="ca-ES" dirty="0" smtClean="0"/>
              <a:t>A destacar </a:t>
            </a:r>
            <a:r>
              <a:rPr lang="es-ES" dirty="0" smtClean="0"/>
              <a:t>de </a:t>
            </a:r>
            <a:r>
              <a:rPr lang="es-ES" dirty="0" err="1" smtClean="0"/>
              <a:t>guies</a:t>
            </a:r>
            <a:r>
              <a:rPr lang="es-ES" dirty="0" smtClean="0"/>
              <a:t> </a:t>
            </a:r>
            <a:r>
              <a:rPr lang="es-ES" dirty="0"/>
              <a:t>ESC/EAS 2025</a:t>
            </a:r>
            <a:endParaRPr lang="ca-ES" dirty="0"/>
          </a:p>
          <a:p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22</a:t>
            </a:fld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2208212" y="1447800"/>
            <a:ext cx="8991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stimació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risc cardiovascular SCORE2 i 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SCORE2-OP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Introducció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l'A. </a:t>
            </a:r>
            <a:r>
              <a:rPr lang="ca-E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Bempedoic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ca-E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Evinacumab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 a la reducció del 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C-LDL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Recomanacions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el tractament hipolipemiant </a:t>
            </a:r>
            <a:r>
              <a:rPr lang="ca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preços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intensiu en pacients post SCA durant 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l'hospitalització.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LP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(a) &gt; 50 mg/</a:t>
            </a:r>
            <a:r>
              <a:rPr lang="ca-E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(&gt;105 </a:t>
            </a:r>
            <a:r>
              <a:rPr lang="ca-E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nmol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/L) reconegut com a modificador de 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Recomanacions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hipertrigliceridèmia que inclouen noves teràpies basada en ARN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Evidència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recomanació </a:t>
            </a:r>
            <a:r>
              <a:rPr lang="ca-E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d'estatins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persona amb 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Orientació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ús </a:t>
            </a:r>
            <a:r>
              <a:rPr lang="ca-E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d'estatins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pacients amb càncer amb alt RCV sotmesos a quimioteràpia</a:t>
            </a: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Els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suplements dietètics No mostren benefici CV comprovat.</a:t>
            </a:r>
          </a:p>
        </p:txBody>
      </p:sp>
    </p:spTree>
    <p:extLst>
      <p:ext uri="{BB962C8B-B14F-4D97-AF65-F5344CB8AC3E}">
        <p14:creationId xmlns:p14="http://schemas.microsoft.com/office/powerpoint/2010/main" val="13512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370012" y="511865"/>
            <a:ext cx="1981200" cy="697230"/>
          </a:xfrm>
        </p:spPr>
        <p:txBody>
          <a:bodyPr/>
          <a:lstStyle/>
          <a:p>
            <a:r>
              <a:rPr lang="ca-ES" sz="4000" dirty="0" smtClean="0">
                <a:latin typeface="+mj-lt"/>
              </a:rPr>
              <a:t>Resum</a:t>
            </a:r>
            <a:endParaRPr lang="ca-ES" sz="4000" dirty="0">
              <a:latin typeface="+mj-lt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23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370012" y="1447800"/>
            <a:ext cx="10363200" cy="3352800"/>
          </a:xfrm>
        </p:spPr>
        <p:txBody>
          <a:bodyPr/>
          <a:lstStyle/>
          <a:p>
            <a:r>
              <a:rPr lang="ca-ES" sz="2800" dirty="0" smtClean="0"/>
              <a:t>Estratificar </a:t>
            </a:r>
            <a:r>
              <a:rPr lang="ca-ES" sz="2800" dirty="0"/>
              <a:t>risc i fixar objectiu </a:t>
            </a:r>
            <a:r>
              <a:rPr lang="ca-ES" sz="2800" dirty="0" smtClean="0"/>
              <a:t>C-LDL</a:t>
            </a:r>
          </a:p>
          <a:p>
            <a:r>
              <a:rPr lang="ca-ES" sz="2800" dirty="0"/>
              <a:t>Iniciar teràpia intensiva basada en canvis </a:t>
            </a:r>
            <a:r>
              <a:rPr lang="ca-ES" sz="2800" dirty="0" smtClean="0"/>
              <a:t>de l’estil </a:t>
            </a:r>
            <a:r>
              <a:rPr lang="ca-ES" sz="2800" dirty="0"/>
              <a:t>de vida i estatines</a:t>
            </a:r>
            <a:r>
              <a:rPr lang="ca-ES" sz="2800" dirty="0" smtClean="0"/>
              <a:t>.</a:t>
            </a:r>
            <a:endParaRPr lang="ca-ES" sz="2800" dirty="0"/>
          </a:p>
          <a:p>
            <a:pPr marL="0" indent="0">
              <a:buNone/>
            </a:pPr>
            <a:r>
              <a:rPr lang="ca-ES" sz="2800" dirty="0" smtClean="0"/>
              <a:t>d'intensitat </a:t>
            </a:r>
            <a:r>
              <a:rPr lang="ca-ES" sz="2800" dirty="0"/>
              <a:t>adequada i </a:t>
            </a:r>
            <a:r>
              <a:rPr lang="ca-ES" sz="2800" dirty="0" err="1"/>
              <a:t>reavaluar-les</a:t>
            </a:r>
            <a:r>
              <a:rPr lang="ca-ES" sz="2800" dirty="0"/>
              <a:t> a </a:t>
            </a:r>
            <a:r>
              <a:rPr lang="ca-ES" sz="2800" dirty="0" smtClean="0"/>
              <a:t>4-12 </a:t>
            </a:r>
            <a:r>
              <a:rPr lang="ca-ES" sz="2800" dirty="0" smtClean="0"/>
              <a:t>setmanes.</a:t>
            </a:r>
          </a:p>
          <a:p>
            <a:r>
              <a:rPr lang="ca-ES" sz="2800" dirty="0" smtClean="0"/>
              <a:t>Escalar </a:t>
            </a:r>
            <a:r>
              <a:rPr lang="ca-ES" sz="2800" dirty="0"/>
              <a:t>ràpidament amb ezetimiba i, si cal, amb </a:t>
            </a:r>
            <a:r>
              <a:rPr lang="ca-ES" sz="2800" dirty="0" smtClean="0"/>
              <a:t>iPCSK9/</a:t>
            </a:r>
            <a:r>
              <a:rPr lang="ca-ES" sz="2800" dirty="0" err="1" smtClean="0"/>
              <a:t>siRNA</a:t>
            </a:r>
            <a:r>
              <a:rPr lang="ca-ES" sz="2800" dirty="0" smtClean="0"/>
              <a:t> </a:t>
            </a:r>
            <a:r>
              <a:rPr lang="ca-ES" sz="2800" dirty="0"/>
              <a:t>en pacients de molt alt risc</a:t>
            </a:r>
            <a:r>
              <a:rPr lang="ca-ES" sz="2800" dirty="0" smtClean="0"/>
              <a:t>.</a:t>
            </a:r>
          </a:p>
          <a:p>
            <a:r>
              <a:rPr lang="ca-ES" sz="2800" dirty="0" smtClean="0"/>
              <a:t>Mesurar </a:t>
            </a:r>
            <a:r>
              <a:rPr lang="ca-ES" sz="2800" dirty="0" err="1"/>
              <a:t>Lp</a:t>
            </a:r>
            <a:r>
              <a:rPr lang="ca-ES" sz="2800" dirty="0"/>
              <a:t>(a) almenys una vegada en pacients amb </a:t>
            </a:r>
            <a:r>
              <a:rPr lang="ca-ES" sz="2800" dirty="0" smtClean="0"/>
              <a:t>risc/familiaritat alt.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31679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217612" y="400050"/>
            <a:ext cx="9067800" cy="438150"/>
          </a:xfrm>
        </p:spPr>
        <p:txBody>
          <a:bodyPr/>
          <a:lstStyle/>
          <a:p>
            <a:r>
              <a:rPr lang="ca-ES" dirty="0" smtClean="0">
                <a:latin typeface="+mn-lt"/>
                <a:cs typeface="Calibri Light" panose="020F0302020204030204" pitchFamily="34" charset="0"/>
              </a:rPr>
              <a:t>Referencies</a:t>
            </a:r>
            <a:endParaRPr lang="ca-ES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24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217612" y="1219200"/>
            <a:ext cx="10210800" cy="4038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a-ES" dirty="0" smtClean="0"/>
              <a:t>1. </a:t>
            </a:r>
            <a:r>
              <a:rPr lang="ca-ES" dirty="0" smtClean="0">
                <a:latin typeface="+mn-lt"/>
              </a:rPr>
              <a:t>Mach </a:t>
            </a:r>
            <a:r>
              <a:rPr lang="ca-ES" dirty="0">
                <a:latin typeface="+mn-lt"/>
              </a:rPr>
              <a:t>F, et al. 2019 ESC/EAS </a:t>
            </a:r>
            <a:r>
              <a:rPr lang="ca-ES" dirty="0" err="1">
                <a:latin typeface="+mn-lt"/>
              </a:rPr>
              <a:t>Guidelines</a:t>
            </a:r>
            <a:r>
              <a:rPr lang="ca-ES" dirty="0">
                <a:latin typeface="+mn-lt"/>
              </a:rPr>
              <a:t> for </a:t>
            </a:r>
            <a:r>
              <a:rPr lang="ca-ES" dirty="0" err="1">
                <a:latin typeface="+mn-lt"/>
              </a:rPr>
              <a:t>the</a:t>
            </a:r>
            <a:r>
              <a:rPr lang="ca-ES" dirty="0">
                <a:latin typeface="+mn-lt"/>
              </a:rPr>
              <a:t> management of </a:t>
            </a:r>
            <a:r>
              <a:rPr lang="ca-ES" dirty="0" err="1">
                <a:latin typeface="+mn-lt"/>
              </a:rPr>
              <a:t>dyslipidaemias</a:t>
            </a:r>
            <a:r>
              <a:rPr lang="ca-ES" dirty="0">
                <a:latin typeface="+mn-lt"/>
              </a:rPr>
              <a:t>. </a:t>
            </a:r>
            <a:r>
              <a:rPr lang="ca-ES" dirty="0" err="1">
                <a:latin typeface="+mn-lt"/>
              </a:rPr>
              <a:t>Eur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</a:rPr>
              <a:t>Heart</a:t>
            </a:r>
            <a:r>
              <a:rPr lang="ca-ES" dirty="0">
                <a:latin typeface="+mn-lt"/>
              </a:rPr>
              <a:t> J 2019. </a:t>
            </a:r>
          </a:p>
          <a:p>
            <a:pPr marL="0" lvl="0" indent="0">
              <a:buNone/>
            </a:pPr>
            <a:r>
              <a:rPr lang="ca-ES" dirty="0" smtClean="0">
                <a:latin typeface="+mn-lt"/>
              </a:rPr>
              <a:t>2. 2025 </a:t>
            </a:r>
            <a:r>
              <a:rPr lang="ca-ES" dirty="0" err="1">
                <a:latin typeface="+mn-lt"/>
              </a:rPr>
              <a:t>Focused</a:t>
            </a:r>
            <a:r>
              <a:rPr lang="ca-ES" dirty="0">
                <a:latin typeface="+mn-lt"/>
              </a:rPr>
              <a:t> Update of </a:t>
            </a:r>
            <a:r>
              <a:rPr lang="ca-ES" dirty="0" err="1">
                <a:latin typeface="+mn-lt"/>
              </a:rPr>
              <a:t>the</a:t>
            </a:r>
            <a:r>
              <a:rPr lang="ca-ES" dirty="0">
                <a:latin typeface="+mn-lt"/>
              </a:rPr>
              <a:t> 2019 ESC/EAS </a:t>
            </a:r>
            <a:r>
              <a:rPr lang="ca-ES" dirty="0" err="1">
                <a:latin typeface="+mn-lt"/>
              </a:rPr>
              <a:t>Guidelines</a:t>
            </a:r>
            <a:r>
              <a:rPr lang="ca-ES" dirty="0">
                <a:latin typeface="+mn-lt"/>
              </a:rPr>
              <a:t> for </a:t>
            </a:r>
            <a:r>
              <a:rPr lang="ca-ES" dirty="0" err="1">
                <a:latin typeface="+mn-lt"/>
              </a:rPr>
              <a:t>the</a:t>
            </a:r>
            <a:r>
              <a:rPr lang="ca-ES" dirty="0">
                <a:latin typeface="+mn-lt"/>
              </a:rPr>
              <a:t> management of </a:t>
            </a:r>
            <a:r>
              <a:rPr lang="ca-ES" dirty="0" err="1">
                <a:latin typeface="+mn-lt"/>
              </a:rPr>
              <a:t>dyslipidaemias</a:t>
            </a:r>
            <a:r>
              <a:rPr lang="ca-ES" dirty="0">
                <a:latin typeface="+mn-lt"/>
              </a:rPr>
              <a:t> (ESC, 29 </a:t>
            </a:r>
            <a:r>
              <a:rPr lang="ca-ES" dirty="0" err="1">
                <a:latin typeface="+mn-lt"/>
              </a:rPr>
              <a:t>Aug</a:t>
            </a:r>
            <a:r>
              <a:rPr lang="ca-ES" dirty="0">
                <a:latin typeface="+mn-lt"/>
              </a:rPr>
              <a:t> 2025). </a:t>
            </a:r>
          </a:p>
          <a:p>
            <a:pPr marL="0" lvl="0" indent="0">
              <a:buNone/>
            </a:pPr>
            <a:r>
              <a:rPr lang="ca-ES" dirty="0" smtClean="0">
                <a:latin typeface="+mn-lt"/>
              </a:rPr>
              <a:t>3. ACC </a:t>
            </a:r>
            <a:r>
              <a:rPr lang="ca-ES" dirty="0">
                <a:latin typeface="+mn-lt"/>
              </a:rPr>
              <a:t>/ AHA documents on no-</a:t>
            </a:r>
            <a:r>
              <a:rPr lang="ca-ES" dirty="0" err="1">
                <a:latin typeface="+mn-lt"/>
              </a:rPr>
              <a:t>statin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</a:rPr>
              <a:t>therapies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</a:rPr>
              <a:t>and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</a:rPr>
              <a:t>consensus</a:t>
            </a:r>
            <a:r>
              <a:rPr lang="ca-ES" dirty="0">
                <a:latin typeface="+mn-lt"/>
              </a:rPr>
              <a:t> (2022 ACC expert </a:t>
            </a:r>
            <a:r>
              <a:rPr lang="ca-ES" dirty="0" err="1">
                <a:latin typeface="+mn-lt"/>
              </a:rPr>
              <a:t>consensus</a:t>
            </a:r>
            <a:r>
              <a:rPr lang="ca-ES" dirty="0">
                <a:latin typeface="+mn-lt"/>
              </a:rPr>
              <a:t> on non-</a:t>
            </a:r>
            <a:r>
              <a:rPr lang="ca-ES" dirty="0" err="1">
                <a:latin typeface="+mn-lt"/>
              </a:rPr>
              <a:t>statin</a:t>
            </a:r>
            <a:r>
              <a:rPr lang="ca-ES" dirty="0">
                <a:latin typeface="+mn-lt"/>
              </a:rPr>
              <a:t> </a:t>
            </a:r>
            <a:r>
              <a:rPr lang="ca-ES" dirty="0" err="1">
                <a:latin typeface="+mn-lt"/>
              </a:rPr>
              <a:t>therapies</a:t>
            </a:r>
            <a:r>
              <a:rPr lang="ca-ES" dirty="0">
                <a:latin typeface="+mn-lt"/>
              </a:rPr>
              <a:t> / JACC). </a:t>
            </a:r>
          </a:p>
          <a:p>
            <a:pPr marL="0" indent="0">
              <a:buNone/>
            </a:pPr>
            <a:r>
              <a:rPr lang="ca-ES" dirty="0" smtClean="0">
                <a:latin typeface="+mn-lt"/>
              </a:rPr>
              <a:t>4. Masana L, et al. </a:t>
            </a:r>
            <a:r>
              <a:rPr lang="ca-ES" dirty="0">
                <a:latin typeface="+mn-lt"/>
              </a:rPr>
              <a:t>Guia clínica sobre el </a:t>
            </a:r>
            <a:r>
              <a:rPr lang="ca-ES" dirty="0" smtClean="0">
                <a:latin typeface="+mn-lt"/>
              </a:rPr>
              <a:t>maneig de </a:t>
            </a:r>
            <a:r>
              <a:rPr lang="ca-ES" dirty="0">
                <a:latin typeface="+mn-lt"/>
              </a:rPr>
              <a:t>les dislipèmies per la </a:t>
            </a:r>
            <a:r>
              <a:rPr lang="ca-ES" dirty="0" smtClean="0">
                <a:latin typeface="+mn-lt"/>
              </a:rPr>
              <a:t>prevenció cardiovascular</a:t>
            </a:r>
            <a:r>
              <a:rPr lang="ca-ES" dirty="0">
                <a:latin typeface="+mn-lt"/>
              </a:rPr>
              <a:t>. Girona: Xarxa d’Unitats </a:t>
            </a:r>
            <a:r>
              <a:rPr lang="ca-ES" dirty="0" smtClean="0">
                <a:latin typeface="+mn-lt"/>
              </a:rPr>
              <a:t>de Lípids </a:t>
            </a:r>
            <a:r>
              <a:rPr lang="ca-ES" dirty="0">
                <a:latin typeface="+mn-lt"/>
              </a:rPr>
              <a:t>de Catalunya, 2022.</a:t>
            </a:r>
            <a:endParaRPr lang="ca-ES" dirty="0" smtClean="0">
              <a:latin typeface="+mn-lt"/>
            </a:endParaRPr>
          </a:p>
          <a:p>
            <a:pPr marL="0" indent="0">
              <a:buNone/>
            </a:pPr>
            <a:r>
              <a:rPr lang="es-ES" dirty="0">
                <a:latin typeface="+mn-lt"/>
              </a:rPr>
              <a:t>5</a:t>
            </a:r>
            <a:r>
              <a:rPr lang="es-ES" dirty="0" smtClean="0">
                <a:latin typeface="+mn-lt"/>
              </a:rPr>
              <a:t>. Ramos </a:t>
            </a:r>
            <a:r>
              <a:rPr lang="es-ES" dirty="0">
                <a:latin typeface="+mn-lt"/>
              </a:rPr>
              <a:t>R, Solanas P, Cordón F et al. Comparación de </a:t>
            </a:r>
            <a:r>
              <a:rPr lang="es-ES" dirty="0" smtClean="0">
                <a:latin typeface="+mn-lt"/>
              </a:rPr>
              <a:t>la función </a:t>
            </a:r>
            <a:r>
              <a:rPr lang="es-ES" dirty="0">
                <a:latin typeface="+mn-lt"/>
              </a:rPr>
              <a:t>de </a:t>
            </a:r>
            <a:r>
              <a:rPr lang="es-ES" dirty="0" err="1">
                <a:latin typeface="+mn-lt"/>
              </a:rPr>
              <a:t>Framingham</a:t>
            </a:r>
            <a:r>
              <a:rPr lang="es-ES" dirty="0">
                <a:latin typeface="+mn-lt"/>
              </a:rPr>
              <a:t> original y la calibrada del </a:t>
            </a:r>
            <a:r>
              <a:rPr lang="es-ES" dirty="0" smtClean="0">
                <a:latin typeface="+mn-lt"/>
              </a:rPr>
              <a:t>REGICOR en </a:t>
            </a:r>
            <a:r>
              <a:rPr lang="es-ES" dirty="0">
                <a:latin typeface="+mn-lt"/>
              </a:rPr>
              <a:t>la predicción del riesgo coronario </a:t>
            </a:r>
            <a:r>
              <a:rPr lang="es-ES" dirty="0" smtClean="0">
                <a:latin typeface="+mn-lt"/>
              </a:rPr>
              <a:t>poblacional </a:t>
            </a:r>
            <a:r>
              <a:rPr lang="es-ES" dirty="0" err="1" smtClean="0">
                <a:latin typeface="+mn-lt"/>
              </a:rPr>
              <a:t>Comparison</a:t>
            </a:r>
            <a:r>
              <a:rPr lang="es-E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of population </a:t>
            </a:r>
            <a:r>
              <a:rPr lang="en-US" dirty="0">
                <a:latin typeface="+mn-lt"/>
              </a:rPr>
              <a:t>coronary heart disease risk estimated by </a:t>
            </a:r>
            <a:r>
              <a:rPr lang="en-US" dirty="0" smtClean="0">
                <a:latin typeface="+mn-lt"/>
              </a:rPr>
              <a:t>the Framingham </a:t>
            </a:r>
            <a:r>
              <a:rPr lang="en-US" dirty="0">
                <a:latin typeface="+mn-lt"/>
              </a:rPr>
              <a:t>original and REGICOR calibrated functions]. </a:t>
            </a:r>
            <a:r>
              <a:rPr lang="en-US" dirty="0" smtClean="0">
                <a:latin typeface="+mn-lt"/>
              </a:rPr>
              <a:t>Med </a:t>
            </a:r>
            <a:r>
              <a:rPr lang="en-US" dirty="0" err="1" smtClean="0">
                <a:latin typeface="+mn-lt"/>
              </a:rPr>
              <a:t>Clin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Barc</a:t>
            </a:r>
            <a:r>
              <a:rPr lang="en-US" dirty="0">
                <a:latin typeface="+mn-lt"/>
              </a:rPr>
              <a:t>). 2003 Oct 25;121(14):521-6.</a:t>
            </a:r>
            <a:endParaRPr lang="ca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0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838200"/>
            <a:ext cx="6172200" cy="38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065212" y="400050"/>
            <a:ext cx="9067800" cy="438150"/>
          </a:xfrm>
        </p:spPr>
        <p:txBody>
          <a:bodyPr/>
          <a:lstStyle/>
          <a:p>
            <a:r>
              <a:rPr lang="ca-ES" dirty="0" smtClean="0"/>
              <a:t>Introducció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043413" y="1143000"/>
            <a:ext cx="10287000" cy="2362200"/>
          </a:xfrm>
        </p:spPr>
        <p:txBody>
          <a:bodyPr/>
          <a:lstStyle/>
          <a:p>
            <a:r>
              <a:rPr lang="ca-ES" sz="2400" dirty="0" smtClean="0">
                <a:latin typeface="+mn-lt"/>
              </a:rPr>
              <a:t>El C-LDL </a:t>
            </a:r>
            <a:r>
              <a:rPr lang="ca-ES" sz="2400" dirty="0">
                <a:latin typeface="+mn-lt"/>
              </a:rPr>
              <a:t>contribueix directament a la formació de placa </a:t>
            </a:r>
            <a:r>
              <a:rPr lang="ca-ES" sz="2400" dirty="0" err="1">
                <a:latin typeface="+mn-lt"/>
              </a:rPr>
              <a:t>ateroscleròtica</a:t>
            </a:r>
            <a:r>
              <a:rPr lang="ca-ES" sz="2400" dirty="0">
                <a:latin typeface="+mn-lt"/>
              </a:rPr>
              <a:t>; com més i més temps estigui elevat, més </a:t>
            </a:r>
            <a:r>
              <a:rPr lang="ca-ES" sz="2400" dirty="0" smtClean="0">
                <a:latin typeface="+mn-lt"/>
              </a:rPr>
              <a:t>risc.</a:t>
            </a:r>
          </a:p>
          <a:p>
            <a:r>
              <a:rPr lang="ca-ES" sz="2400" dirty="0" smtClean="0">
                <a:latin typeface="+mn-lt"/>
              </a:rPr>
              <a:t>Reducció </a:t>
            </a:r>
            <a:r>
              <a:rPr lang="ca-ES" sz="2400" dirty="0">
                <a:latin typeface="+mn-lt"/>
              </a:rPr>
              <a:t>del </a:t>
            </a:r>
            <a:r>
              <a:rPr lang="ca-ES" sz="2400" dirty="0" smtClean="0">
                <a:latin typeface="+mn-lt"/>
              </a:rPr>
              <a:t>C-LDL </a:t>
            </a:r>
            <a:r>
              <a:rPr lang="ca-ES" sz="2400" dirty="0">
                <a:latin typeface="+mn-lt"/>
              </a:rPr>
              <a:t>produeix disminució proporcional del risc </a:t>
            </a:r>
            <a:r>
              <a:rPr lang="ca-ES" sz="2400" dirty="0" smtClean="0">
                <a:latin typeface="+mn-lt"/>
              </a:rPr>
              <a:t>d'esdeveniments</a:t>
            </a:r>
            <a:endParaRPr lang="ca-ES" sz="2400" dirty="0">
              <a:latin typeface="+mn-lt"/>
            </a:endParaRPr>
          </a:p>
        </p:txBody>
      </p:sp>
      <p:pic>
        <p:nvPicPr>
          <p:cNvPr id="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4412" y="3048000"/>
            <a:ext cx="35472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412" y="2743200"/>
            <a:ext cx="3581400" cy="3319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96" y="4648200"/>
            <a:ext cx="2362200" cy="1327256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96" y="3102665"/>
            <a:ext cx="2590800" cy="1762125"/>
          </a:xfrm>
          <a:prstGeom prst="rect">
            <a:avLst/>
          </a:prstGeom>
        </p:spPr>
      </p:pic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370012" y="400050"/>
            <a:ext cx="8305800" cy="438150"/>
          </a:xfrm>
        </p:spPr>
        <p:txBody>
          <a:bodyPr/>
          <a:lstStyle/>
          <a:p>
            <a:r>
              <a:rPr lang="ca-ES" dirty="0" smtClean="0">
                <a:latin typeface="+mn-lt"/>
              </a:rPr>
              <a:t>Estratègies </a:t>
            </a:r>
            <a:r>
              <a:rPr lang="ca-ES" dirty="0">
                <a:latin typeface="+mn-lt"/>
              </a:rPr>
              <a:t>per optimitzar el control dels lípids</a:t>
            </a:r>
            <a:endParaRPr lang="ca-ES" dirty="0">
              <a:latin typeface="+mn-lt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370012" y="1166191"/>
            <a:ext cx="6284084" cy="4548809"/>
          </a:xfrm>
        </p:spPr>
        <p:txBody>
          <a:bodyPr/>
          <a:lstStyle/>
          <a:p>
            <a:pPr marL="0" indent="0">
              <a:buNone/>
            </a:pPr>
            <a:r>
              <a:rPr lang="ca-ES" sz="2400" dirty="0">
                <a:latin typeface="+mn-lt"/>
              </a:rPr>
              <a:t>La reducció del </a:t>
            </a:r>
            <a:r>
              <a:rPr lang="ca-ES" sz="2400" dirty="0" smtClean="0">
                <a:latin typeface="+mn-lt"/>
              </a:rPr>
              <a:t>C-LDL </a:t>
            </a:r>
            <a:r>
              <a:rPr lang="ca-ES" sz="2400" dirty="0">
                <a:latin typeface="+mn-lt"/>
              </a:rPr>
              <a:t>és la intervenció més eficaç per prevenir esdeveniments </a:t>
            </a:r>
            <a:r>
              <a:rPr lang="ca-ES" sz="2400" dirty="0" err="1">
                <a:latin typeface="+mn-lt"/>
              </a:rPr>
              <a:t>ateroscleròtics</a:t>
            </a:r>
            <a:r>
              <a:rPr lang="ca-ES" sz="2400" dirty="0" smtClean="0">
                <a:latin typeface="+mn-lt"/>
              </a:rPr>
              <a:t>.</a:t>
            </a:r>
            <a:endParaRPr lang="ca-ES" sz="2400" dirty="0">
              <a:latin typeface="+mn-lt"/>
            </a:endParaRPr>
          </a:p>
          <a:p>
            <a:pPr marL="0" indent="0">
              <a:buNone/>
            </a:pPr>
            <a:r>
              <a:rPr lang="ca-ES" sz="2400" b="1" dirty="0" smtClean="0">
                <a:latin typeface="+mn-lt"/>
              </a:rPr>
              <a:t>Per </a:t>
            </a:r>
            <a:r>
              <a:rPr lang="ca-ES" sz="2400" b="1" dirty="0">
                <a:latin typeface="+mn-lt"/>
              </a:rPr>
              <a:t>optimitzar el control lipídic cal</a:t>
            </a:r>
            <a:r>
              <a:rPr lang="ca-ES" sz="2400" b="1" dirty="0" smtClean="0">
                <a:latin typeface="+mn-lt"/>
              </a:rPr>
              <a:t>:</a:t>
            </a:r>
          </a:p>
          <a:p>
            <a:r>
              <a:rPr lang="ca-ES" sz="2400" dirty="0" smtClean="0">
                <a:latin typeface="+mn-lt"/>
              </a:rPr>
              <a:t>Estratificar </a:t>
            </a:r>
            <a:r>
              <a:rPr lang="ca-ES" sz="2400" dirty="0">
                <a:latin typeface="+mn-lt"/>
              </a:rPr>
              <a:t>el risc </a:t>
            </a:r>
            <a:endParaRPr lang="ca-ES" sz="2400" dirty="0" smtClean="0">
              <a:latin typeface="+mn-lt"/>
            </a:endParaRPr>
          </a:p>
          <a:p>
            <a:r>
              <a:rPr lang="ca-ES" sz="2400" dirty="0" smtClean="0">
                <a:latin typeface="+mn-lt"/>
              </a:rPr>
              <a:t>Fixar </a:t>
            </a:r>
            <a:r>
              <a:rPr lang="ca-ES" sz="2400" dirty="0">
                <a:latin typeface="+mn-lt"/>
              </a:rPr>
              <a:t>objectius </a:t>
            </a:r>
            <a:r>
              <a:rPr lang="ca-ES" sz="2400" dirty="0" smtClean="0">
                <a:latin typeface="+mn-lt"/>
              </a:rPr>
              <a:t>clars</a:t>
            </a:r>
          </a:p>
          <a:p>
            <a:r>
              <a:rPr lang="ca-ES" sz="2400" dirty="0" smtClean="0">
                <a:latin typeface="+mn-lt"/>
              </a:rPr>
              <a:t>Iniciar </a:t>
            </a:r>
            <a:r>
              <a:rPr lang="ca-ES" sz="2400" dirty="0">
                <a:latin typeface="+mn-lt"/>
              </a:rPr>
              <a:t>teràpia intensiva basada </a:t>
            </a:r>
            <a:r>
              <a:rPr lang="ca-ES" sz="2400" dirty="0">
                <a:latin typeface="+mn-lt"/>
              </a:rPr>
              <a:t>en canvis en el estil de </a:t>
            </a:r>
            <a:r>
              <a:rPr lang="ca-ES" sz="2400" dirty="0" smtClean="0">
                <a:latin typeface="+mn-lt"/>
              </a:rPr>
              <a:t>vida i</a:t>
            </a:r>
            <a:r>
              <a:rPr lang="ca-ES" sz="2400" dirty="0" smtClean="0">
                <a:latin typeface="+mn-lt"/>
              </a:rPr>
              <a:t> estatines.</a:t>
            </a:r>
          </a:p>
          <a:p>
            <a:r>
              <a:rPr lang="ca-ES" sz="2400" dirty="0" smtClean="0">
                <a:latin typeface="+mn-lt"/>
              </a:rPr>
              <a:t> Escalar </a:t>
            </a:r>
            <a:r>
              <a:rPr lang="ca-ES" sz="2400" dirty="0">
                <a:latin typeface="+mn-lt"/>
              </a:rPr>
              <a:t>amb teràpies combinades (ezetimiba, PCSK9, </a:t>
            </a:r>
            <a:r>
              <a:rPr lang="ca-ES" sz="2400" dirty="0" err="1">
                <a:latin typeface="+mn-lt"/>
              </a:rPr>
              <a:t>siRNA</a:t>
            </a:r>
            <a:r>
              <a:rPr lang="ca-ES" sz="2400" dirty="0">
                <a:latin typeface="+mn-lt"/>
              </a:rPr>
              <a:t>) quan no s'assoleix </a:t>
            </a:r>
            <a:r>
              <a:rPr lang="ca-ES" sz="2400" dirty="0" smtClean="0">
                <a:latin typeface="+mn-lt"/>
              </a:rPr>
              <a:t>l'objectiu.</a:t>
            </a:r>
            <a:endParaRPr lang="ca-ES" sz="2400" dirty="0">
              <a:latin typeface="+mn-lt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96" y="1143000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293812" y="301736"/>
            <a:ext cx="7315200" cy="438150"/>
          </a:xfrm>
        </p:spPr>
        <p:txBody>
          <a:bodyPr/>
          <a:lstStyle/>
          <a:p>
            <a:r>
              <a:rPr lang="ca-ES" b="0" dirty="0" smtClean="0">
                <a:latin typeface="+mn-lt"/>
              </a:rPr>
              <a:t>1. </a:t>
            </a:r>
            <a:r>
              <a:rPr lang="ca-ES" dirty="0" smtClean="0">
                <a:latin typeface="+mn-lt"/>
              </a:rPr>
              <a:t>Avaluació </a:t>
            </a:r>
            <a:r>
              <a:rPr lang="ca-ES" dirty="0">
                <a:latin typeface="+mn-lt"/>
              </a:rPr>
              <a:t>del risc </a:t>
            </a:r>
            <a:r>
              <a:rPr lang="ca-ES" dirty="0" smtClean="0">
                <a:latin typeface="+mn-lt"/>
              </a:rPr>
              <a:t>cardiovascular  (RCV)</a:t>
            </a:r>
            <a:endParaRPr lang="ca-ES" dirty="0">
              <a:latin typeface="+mn-lt"/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12"/>
          </p:nvPr>
        </p:nvSpPr>
        <p:spPr>
          <a:xfrm>
            <a:off x="1361975" y="1039826"/>
            <a:ext cx="4808637" cy="4455579"/>
          </a:xfrm>
        </p:spPr>
        <p:txBody>
          <a:bodyPr wrap="square">
            <a:spAutoFit/>
          </a:bodyPr>
          <a:lstStyle/>
          <a:p>
            <a:r>
              <a:rPr lang="es-ES" dirty="0">
                <a:latin typeface="+mn-lt"/>
              </a:rPr>
              <a:t>El </a:t>
            </a:r>
            <a:r>
              <a:rPr lang="es-ES" dirty="0" err="1">
                <a:latin typeface="+mn-lt"/>
              </a:rPr>
              <a:t>risc</a:t>
            </a:r>
            <a:r>
              <a:rPr lang="es-ES" dirty="0">
                <a:latin typeface="+mn-lt"/>
              </a:rPr>
              <a:t> CV total es </a:t>
            </a:r>
            <a:r>
              <a:rPr lang="es-ES" dirty="0" err="1">
                <a:latin typeface="+mn-lt"/>
              </a:rPr>
              <a:t>defineix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com</a:t>
            </a:r>
            <a:r>
              <a:rPr lang="es-ES" dirty="0">
                <a:latin typeface="+mn-lt"/>
              </a:rPr>
              <a:t> la </a:t>
            </a:r>
            <a:r>
              <a:rPr lang="es-ES" dirty="0" err="1">
                <a:latin typeface="+mn-lt"/>
              </a:rPr>
              <a:t>probabilitat</a:t>
            </a:r>
            <a:r>
              <a:rPr lang="es-ES" dirty="0">
                <a:latin typeface="+mn-lt"/>
              </a:rPr>
              <a:t> de </a:t>
            </a:r>
            <a:r>
              <a:rPr lang="es-ES" dirty="0" err="1">
                <a:latin typeface="+mn-lt"/>
              </a:rPr>
              <a:t>patir</a:t>
            </a:r>
            <a:r>
              <a:rPr lang="es-ES" dirty="0">
                <a:latin typeface="+mn-lt"/>
              </a:rPr>
              <a:t> un </a:t>
            </a:r>
            <a:r>
              <a:rPr lang="ca-ES" dirty="0">
                <a:latin typeface="+mn-lt"/>
              </a:rPr>
              <a:t>esdeveniment CV mortal o no mortal en un període de temps determinat.</a:t>
            </a:r>
          </a:p>
          <a:p>
            <a:r>
              <a:rPr lang="es-ES" dirty="0">
                <a:latin typeface="+mn-lt"/>
              </a:rPr>
              <a:t>La </a:t>
            </a:r>
            <a:r>
              <a:rPr lang="es-ES" dirty="0" err="1">
                <a:latin typeface="+mn-lt"/>
              </a:rPr>
              <a:t>decisió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terapèutica</a:t>
            </a:r>
            <a:r>
              <a:rPr lang="es-ES" dirty="0">
                <a:latin typeface="+mn-lt"/>
              </a:rPr>
              <a:t> es basa en les </a:t>
            </a:r>
            <a:r>
              <a:rPr lang="es-ES" dirty="0" err="1">
                <a:latin typeface="+mn-lt"/>
              </a:rPr>
              <a:t>concentracions</a:t>
            </a:r>
            <a:r>
              <a:rPr lang="es-ES" dirty="0">
                <a:latin typeface="+mn-lt"/>
              </a:rPr>
              <a:t> de colesterol i el RCV </a:t>
            </a:r>
            <a:r>
              <a:rPr lang="es-ES" dirty="0" err="1">
                <a:latin typeface="+mn-lt"/>
              </a:rPr>
              <a:t>dels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pacients</a:t>
            </a:r>
            <a:r>
              <a:rPr lang="es-ES" dirty="0">
                <a:latin typeface="+mn-lt"/>
              </a:rPr>
              <a:t>. </a:t>
            </a:r>
          </a:p>
          <a:p>
            <a:r>
              <a:rPr lang="es-ES" dirty="0">
                <a:latin typeface="+mn-lt"/>
              </a:rPr>
              <a:t>No </a:t>
            </a:r>
            <a:r>
              <a:rPr lang="es-ES" dirty="0" err="1">
                <a:latin typeface="+mn-lt"/>
              </a:rPr>
              <a:t>hem</a:t>
            </a:r>
            <a:r>
              <a:rPr lang="es-ES" dirty="0">
                <a:latin typeface="+mn-lt"/>
              </a:rPr>
              <a:t> de </a:t>
            </a:r>
            <a:r>
              <a:rPr lang="es-ES" dirty="0" err="1">
                <a:latin typeface="+mn-lt"/>
              </a:rPr>
              <a:t>tractar</a:t>
            </a:r>
            <a:r>
              <a:rPr lang="es-ES" dirty="0">
                <a:latin typeface="+mn-lt"/>
              </a:rPr>
              <a:t> el colesterol </a:t>
            </a:r>
            <a:r>
              <a:rPr lang="es-ES" dirty="0" err="1">
                <a:latin typeface="+mn-lt"/>
              </a:rPr>
              <a:t>elevat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sinó</a:t>
            </a:r>
            <a:r>
              <a:rPr lang="es-ES" dirty="0">
                <a:latin typeface="+mn-lt"/>
              </a:rPr>
              <a:t> el colesterol </a:t>
            </a:r>
            <a:r>
              <a:rPr lang="es-ES" dirty="0" err="1">
                <a:latin typeface="+mn-lt"/>
              </a:rPr>
              <a:t>dels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pacients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amb</a:t>
            </a:r>
            <a:r>
              <a:rPr lang="es-ES" dirty="0">
                <a:latin typeface="+mn-lt"/>
              </a:rPr>
              <a:t> RCV </a:t>
            </a:r>
            <a:r>
              <a:rPr lang="es-ES" dirty="0" err="1">
                <a:latin typeface="+mn-lt"/>
              </a:rPr>
              <a:t>alt</a:t>
            </a:r>
            <a:endParaRPr lang="es-ES" dirty="0">
              <a:latin typeface="+mn-lt"/>
            </a:endParaRPr>
          </a:p>
          <a:p>
            <a:r>
              <a:rPr lang="es-ES" dirty="0">
                <a:latin typeface="+mn-lt"/>
              </a:rPr>
              <a:t>Es </a:t>
            </a:r>
            <a:r>
              <a:rPr lang="es-ES" dirty="0" err="1">
                <a:latin typeface="+mn-lt"/>
              </a:rPr>
              <a:t>Recomanan</a:t>
            </a:r>
            <a:r>
              <a:rPr lang="es-ES" dirty="0">
                <a:latin typeface="+mn-lt"/>
              </a:rPr>
              <a:t> el </a:t>
            </a:r>
            <a:r>
              <a:rPr lang="es-ES" dirty="0" err="1">
                <a:latin typeface="+mn-lt"/>
              </a:rPr>
              <a:t>càlcul</a:t>
            </a:r>
            <a:r>
              <a:rPr lang="es-ES" dirty="0">
                <a:latin typeface="+mn-lt"/>
              </a:rPr>
              <a:t> del RCV a les persones </a:t>
            </a:r>
            <a:r>
              <a:rPr lang="ca-ES" dirty="0">
                <a:latin typeface="+mn-lt"/>
              </a:rPr>
              <a:t>sense determinants de risc predeterminats </a:t>
            </a:r>
            <a:r>
              <a:rPr lang="fr-FR" dirty="0">
                <a:latin typeface="+mn-lt"/>
              </a:rPr>
              <a:t>amb les taules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SCORE2/SCORE2-OP,  i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REGICOR.</a:t>
            </a:r>
          </a:p>
          <a:p>
            <a:endParaRPr lang="ca-ES" sz="1800" dirty="0"/>
          </a:p>
        </p:txBody>
      </p:sp>
      <p:sp>
        <p:nvSpPr>
          <p:cNvPr id="6" name="Rectangle 5"/>
          <p:cNvSpPr/>
          <p:nvPr/>
        </p:nvSpPr>
        <p:spPr>
          <a:xfrm>
            <a:off x="6170612" y="945682"/>
            <a:ext cx="5638800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 defTabSz="914126">
              <a:lnSpc>
                <a:spcPct val="90000"/>
              </a:lnSpc>
              <a:spcBef>
                <a:spcPts val="1000"/>
              </a:spcBef>
              <a:buClr>
                <a:srgbClr val="7ABB3B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taules SCORE actualitzades (SCORE 2 i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SCORE2-OP):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calculen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risc a 10 anys de patir un esdeveniment CV (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cardíac o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cerebral) mortal i no mortal en persones aparentment sanes</a:t>
            </a:r>
          </a:p>
          <a:p>
            <a:pPr defTabSz="914126">
              <a:lnSpc>
                <a:spcPct val="90000"/>
              </a:lnSpc>
              <a:spcBef>
                <a:spcPts val="1000"/>
              </a:spcBef>
              <a:buClr>
                <a:srgbClr val="7ABB3B"/>
              </a:buClr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-SCORE2: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dels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 fins als 69 anys </a:t>
            </a:r>
            <a:endParaRPr lang="ca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126">
              <a:lnSpc>
                <a:spcPct val="90000"/>
              </a:lnSpc>
              <a:spcBef>
                <a:spcPts val="1000"/>
              </a:spcBef>
              <a:buClr>
                <a:srgbClr val="7ABB3B"/>
              </a:buClr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-SCORE2-OP: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89 anys</a:t>
            </a:r>
          </a:p>
          <a:p>
            <a:pPr marL="228531" indent="-228531" defTabSz="914126">
              <a:lnSpc>
                <a:spcPct val="90000"/>
              </a:lnSpc>
              <a:spcBef>
                <a:spcPts val="1000"/>
              </a:spcBef>
              <a:buClr>
                <a:srgbClr val="7ABB3B"/>
              </a:buClr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paràmetres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defineixen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risc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són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tabaquisme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edat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tensió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arterial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sistòlica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E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tractament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 colesterol no HDL (C-no-HDL) (Colesterol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Total–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C-HDL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28531" indent="-228531" defTabSz="914126">
              <a:lnSpc>
                <a:spcPct val="90000"/>
              </a:lnSpc>
              <a:spcBef>
                <a:spcPts val="1000"/>
              </a:spcBef>
              <a:buClr>
                <a:srgbClr val="7ABB3B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S’estableixen tres categories de risc: risc baix-moderat, alt </a:t>
            </a:r>
            <a:r>
              <a:rPr lang="ca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molt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alt.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4969107"/>
            <a:ext cx="2895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6</a:t>
            </a:fld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914399"/>
            <a:ext cx="3810000" cy="5206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6212" y="4191000"/>
            <a:ext cx="60960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REGICOR:</a:t>
            </a:r>
            <a:r>
              <a:rPr lang="ca-ES" dirty="0" smtClean="0"/>
              <a:t> 34-74 Anys</a:t>
            </a:r>
          </a:p>
          <a:p>
            <a:r>
              <a:rPr lang="ca-ES" dirty="0"/>
              <a:t>S</a:t>
            </a:r>
            <a:r>
              <a:rPr lang="ca-ES" dirty="0" smtClean="0"/>
              <a:t>’han </a:t>
            </a:r>
            <a:r>
              <a:rPr lang="ca-ES" dirty="0"/>
              <a:t>elaborat utilitzant dades </a:t>
            </a:r>
            <a:r>
              <a:rPr lang="ca-ES" dirty="0" smtClean="0"/>
              <a:t>d’incidència </a:t>
            </a:r>
            <a:r>
              <a:rPr lang="pt-BR" dirty="0" smtClean="0"/>
              <a:t>i </a:t>
            </a:r>
            <a:r>
              <a:rPr lang="pt-BR" dirty="0" err="1"/>
              <a:t>prevalença</a:t>
            </a:r>
            <a:r>
              <a:rPr lang="pt-BR" dirty="0"/>
              <a:t> </a:t>
            </a:r>
            <a:r>
              <a:rPr lang="pt-BR" dirty="0" err="1"/>
              <a:t>locals</a:t>
            </a:r>
            <a:r>
              <a:rPr lang="pt-BR" dirty="0"/>
              <a:t> i </a:t>
            </a:r>
            <a:r>
              <a:rPr lang="pt-BR" dirty="0" err="1"/>
              <a:t>han</a:t>
            </a:r>
            <a:r>
              <a:rPr lang="pt-BR" dirty="0"/>
              <a:t> </a:t>
            </a:r>
            <a:r>
              <a:rPr lang="pt-BR" dirty="0" err="1"/>
              <a:t>estat</a:t>
            </a:r>
            <a:r>
              <a:rPr lang="pt-BR" dirty="0"/>
              <a:t> </a:t>
            </a:r>
            <a:r>
              <a:rPr lang="pt-BR" dirty="0" smtClean="0"/>
              <a:t>validades </a:t>
            </a:r>
            <a:r>
              <a:rPr lang="pt-BR" dirty="0" err="1" smtClean="0"/>
              <a:t>clínicament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Per </a:t>
            </a:r>
            <a:r>
              <a:rPr lang="es-ES" dirty="0" err="1" smtClean="0"/>
              <a:t>tant</a:t>
            </a:r>
            <a:r>
              <a:rPr lang="es-ES" dirty="0"/>
              <a:t>, es </a:t>
            </a:r>
            <a:r>
              <a:rPr lang="es-ES" dirty="0" err="1"/>
              <a:t>recomana</a:t>
            </a:r>
            <a:r>
              <a:rPr lang="es-ES" dirty="0"/>
              <a:t> 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ús</a:t>
            </a:r>
            <a:r>
              <a:rPr lang="es-ES" dirty="0"/>
              <a:t>, al igual que les </a:t>
            </a:r>
            <a:r>
              <a:rPr lang="es-ES" dirty="0" smtClean="0"/>
              <a:t> SCORE2</a:t>
            </a:r>
            <a:r>
              <a:rPr lang="es-ES" dirty="0"/>
              <a:t>, en </a:t>
            </a:r>
            <a:r>
              <a:rPr lang="es-ES" dirty="0" err="1" smtClean="0"/>
              <a:t>pacients</a:t>
            </a:r>
            <a:r>
              <a:rPr lang="es-ES" dirty="0" smtClean="0"/>
              <a:t> </a:t>
            </a:r>
            <a:r>
              <a:rPr lang="ca-ES" dirty="0" smtClean="0"/>
              <a:t>sense </a:t>
            </a:r>
            <a:r>
              <a:rPr lang="ca-ES" dirty="0"/>
              <a:t>determinants de risc a </a:t>
            </a:r>
            <a:r>
              <a:rPr lang="ca-ES" dirty="0" smtClean="0"/>
              <a:t>priori.</a:t>
            </a:r>
            <a:endParaRPr lang="ca-ES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73" y="1524000"/>
            <a:ext cx="6335596" cy="2281238"/>
          </a:xfrm>
          <a:prstGeom prst="rect">
            <a:avLst/>
          </a:prstGeom>
        </p:spPr>
      </p:pic>
      <p:sp>
        <p:nvSpPr>
          <p:cNvPr id="10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989012" y="283368"/>
            <a:ext cx="7315200" cy="438150"/>
          </a:xfrm>
        </p:spPr>
        <p:txBody>
          <a:bodyPr/>
          <a:lstStyle/>
          <a:p>
            <a:r>
              <a:rPr lang="ca-ES" dirty="0" smtClean="0">
                <a:latin typeface="+mn-lt"/>
              </a:rPr>
              <a:t>1. Avaluació </a:t>
            </a:r>
            <a:r>
              <a:rPr lang="ca-ES" dirty="0">
                <a:latin typeface="+mn-lt"/>
              </a:rPr>
              <a:t>del risc </a:t>
            </a:r>
            <a:r>
              <a:rPr lang="ca-ES" dirty="0" smtClean="0">
                <a:latin typeface="+mn-lt"/>
              </a:rPr>
              <a:t>cardiovascular  (RCV)</a:t>
            </a:r>
            <a:endParaRPr lang="ca-E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2012" y="1138238"/>
            <a:ext cx="10818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dirty="0" smtClean="0"/>
              <a:t> </a:t>
            </a:r>
            <a:r>
              <a:rPr lang="es-ES" dirty="0"/>
              <a:t>SCORE2,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176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1370012" y="1143000"/>
            <a:ext cx="5105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No </a:t>
            </a:r>
            <a:r>
              <a:rPr lang="es-ES" b="1" dirty="0" err="1"/>
              <a:t>està</a:t>
            </a:r>
            <a:r>
              <a:rPr lang="es-ES" b="1" dirty="0"/>
              <a:t> </a:t>
            </a:r>
            <a:r>
              <a:rPr lang="es-ES" b="1" dirty="0" err="1"/>
              <a:t>indicat</a:t>
            </a:r>
            <a:r>
              <a:rPr lang="es-ES" b="1" dirty="0"/>
              <a:t> calcular el R</a:t>
            </a:r>
            <a:r>
              <a:rPr lang="ca-ES" b="1" dirty="0" smtClean="0"/>
              <a:t>CV </a:t>
            </a:r>
            <a:r>
              <a:rPr lang="ca-ES" b="1" dirty="0"/>
              <a:t>amb les taules</a:t>
            </a:r>
            <a:r>
              <a:rPr lang="ca-ES" dirty="0"/>
              <a:t>:</a:t>
            </a:r>
          </a:p>
          <a:p>
            <a:r>
              <a:rPr lang="ca-ES" dirty="0"/>
              <a:t>• Malaltia cardiovascular ateromatosa establerta</a:t>
            </a:r>
          </a:p>
          <a:p>
            <a:r>
              <a:rPr lang="ca-ES" dirty="0"/>
              <a:t>• Diabetis Mellitus 1 i 2</a:t>
            </a:r>
          </a:p>
          <a:p>
            <a:r>
              <a:rPr lang="ca-ES" dirty="0"/>
              <a:t>• Malaltia Renal Crònica</a:t>
            </a:r>
          </a:p>
          <a:p>
            <a:r>
              <a:rPr lang="ca-ES" dirty="0"/>
              <a:t>• Hipercolesterolèmia Familiar</a:t>
            </a:r>
          </a:p>
          <a:p>
            <a:r>
              <a:rPr lang="fr-FR" dirty="0"/>
              <a:t>• Nivells molt alts de factors de risc individuals </a:t>
            </a:r>
            <a:r>
              <a:rPr lang="fr-FR" dirty="0" smtClean="0"/>
              <a:t>Colesterol </a:t>
            </a:r>
            <a:r>
              <a:rPr lang="ca-ES" dirty="0" smtClean="0"/>
              <a:t>Total </a:t>
            </a:r>
            <a:r>
              <a:rPr lang="ca-ES" dirty="0"/>
              <a:t>≥ 310 mg/</a:t>
            </a:r>
            <a:r>
              <a:rPr lang="ca-ES" dirty="0" err="1"/>
              <a:t>dL</a:t>
            </a:r>
            <a:r>
              <a:rPr lang="ca-ES" dirty="0"/>
              <a:t>; C-no-HDL ≥ 220 mg/</a:t>
            </a:r>
            <a:r>
              <a:rPr lang="ca-ES" dirty="0" err="1"/>
              <a:t>dL</a:t>
            </a:r>
            <a:r>
              <a:rPr lang="ca-ES" dirty="0"/>
              <a:t>; C-LDL&gt; </a:t>
            </a:r>
            <a:r>
              <a:rPr lang="ca-ES" dirty="0" smtClean="0"/>
              <a:t>190 mg/</a:t>
            </a:r>
            <a:r>
              <a:rPr lang="ca-ES" dirty="0" err="1" smtClean="0"/>
              <a:t>dL</a:t>
            </a:r>
            <a:r>
              <a:rPr lang="ca-ES" dirty="0"/>
              <a:t>, </a:t>
            </a:r>
            <a:endParaRPr lang="ca-ES" dirty="0" smtClean="0"/>
          </a:p>
          <a:p>
            <a:r>
              <a:rPr lang="ca-ES" dirty="0"/>
              <a:t>P</a:t>
            </a:r>
            <a:r>
              <a:rPr lang="ca-ES" dirty="0" smtClean="0"/>
              <a:t>ressió </a:t>
            </a:r>
            <a:r>
              <a:rPr lang="ca-ES" dirty="0"/>
              <a:t>arterial &gt; 180/100 mmHg; </a:t>
            </a:r>
            <a:r>
              <a:rPr lang="ca-ES" dirty="0" smtClean="0"/>
              <a:t> </a:t>
            </a:r>
          </a:p>
          <a:p>
            <a:r>
              <a:rPr lang="ca-ES" dirty="0" smtClean="0"/>
              <a:t>Lipoproteïna (a</a:t>
            </a:r>
            <a:r>
              <a:rPr lang="ca-ES" dirty="0"/>
              <a:t>) &gt; 180 </a:t>
            </a:r>
            <a:r>
              <a:rPr lang="ca-ES" dirty="0" smtClean="0"/>
              <a:t>mg/dl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7085743" y="82733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M</a:t>
            </a:r>
            <a:r>
              <a:rPr lang="ca-ES" b="1" dirty="0" smtClean="0"/>
              <a:t>odificadors potencials de risc</a:t>
            </a:r>
            <a:endParaRPr lang="ca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7085743" y="1196671"/>
            <a:ext cx="4876800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1. Obesitat </a:t>
            </a:r>
            <a:r>
              <a:rPr lang="ca-ES" sz="1400" dirty="0"/>
              <a:t>(IMC&gt; 30 Kg/m2) i l’obesitat central.</a:t>
            </a:r>
          </a:p>
          <a:p>
            <a:r>
              <a:rPr lang="ca-ES" sz="1400" dirty="0"/>
              <a:t>2. Dislipèmia aterògena (hipertrigliceridèmia i HDL baix)</a:t>
            </a:r>
          </a:p>
          <a:p>
            <a:r>
              <a:rPr lang="pt-BR" sz="1400" dirty="0"/>
              <a:t>3. </a:t>
            </a:r>
            <a:r>
              <a:rPr lang="pt-BR" sz="1400" dirty="0" err="1"/>
              <a:t>Lp</a:t>
            </a:r>
            <a:r>
              <a:rPr lang="pt-BR" sz="1400" dirty="0"/>
              <a:t>(a) elevada (&gt; 50 mg/</a:t>
            </a:r>
            <a:r>
              <a:rPr lang="pt-BR" sz="1400" dirty="0" err="1"/>
              <a:t>dL</a:t>
            </a:r>
            <a:r>
              <a:rPr lang="pt-BR" sz="1400" dirty="0"/>
              <a:t>)</a:t>
            </a:r>
          </a:p>
          <a:p>
            <a:r>
              <a:rPr lang="ca-ES" sz="1400" dirty="0"/>
              <a:t>4. Història familiar de MCVA precoç.</a:t>
            </a:r>
          </a:p>
          <a:p>
            <a:r>
              <a:rPr lang="fr-FR" sz="1400" dirty="0"/>
              <a:t>5. Malalties inflamatòries cròniques mitjançades per</a:t>
            </a:r>
          </a:p>
          <a:p>
            <a:r>
              <a:rPr lang="ca-ES" sz="1400" dirty="0"/>
              <a:t>immunitat. (L’artritis reumatoide i la psoriasi s’haurien de</a:t>
            </a:r>
          </a:p>
          <a:p>
            <a:r>
              <a:rPr lang="ca-ES" sz="1400" dirty="0"/>
              <a:t>considerar directament alt risc)</a:t>
            </a:r>
          </a:p>
          <a:p>
            <a:r>
              <a:rPr lang="es-ES" sz="1400" dirty="0"/>
              <a:t>6. </a:t>
            </a:r>
            <a:r>
              <a:rPr lang="es-ES" sz="1400" dirty="0" err="1"/>
              <a:t>Infecció</a:t>
            </a:r>
            <a:r>
              <a:rPr lang="es-ES" sz="1400" dirty="0"/>
              <a:t> </a:t>
            </a:r>
            <a:r>
              <a:rPr lang="es-ES" sz="1400" dirty="0" err="1"/>
              <a:t>pel</a:t>
            </a:r>
            <a:r>
              <a:rPr lang="es-ES" sz="1400" dirty="0"/>
              <a:t> virus de la </a:t>
            </a:r>
            <a:r>
              <a:rPr lang="es-ES" sz="1400" dirty="0" err="1"/>
              <a:t>immunodeficiència</a:t>
            </a:r>
            <a:r>
              <a:rPr lang="es-ES" sz="1400" dirty="0"/>
              <a:t> humana (VIH).</a:t>
            </a:r>
          </a:p>
          <a:p>
            <a:r>
              <a:rPr lang="ca-ES" sz="1400" dirty="0"/>
              <a:t>7. Síndrome d’apnea obstructiva de la son</a:t>
            </a:r>
          </a:p>
          <a:p>
            <a:r>
              <a:rPr lang="ca-ES" sz="1400" dirty="0"/>
              <a:t>8. Malaltia del fetge gras no alcohòlic</a:t>
            </a:r>
            <a:r>
              <a:rPr lang="ca-ES" sz="1400" dirty="0" smtClean="0"/>
              <a:t>.</a:t>
            </a:r>
          </a:p>
          <a:p>
            <a:endParaRPr lang="ca-ES" sz="1400" dirty="0"/>
          </a:p>
          <a:p>
            <a:r>
              <a:rPr lang="fr-FR" sz="1400" b="1" dirty="0"/>
              <a:t>Altres factors moduladors a tenir en compte</a:t>
            </a:r>
          </a:p>
          <a:p>
            <a:r>
              <a:rPr lang="ca-ES" sz="1400" dirty="0"/>
              <a:t>a. Inactivitat física.</a:t>
            </a:r>
          </a:p>
          <a:p>
            <a:r>
              <a:rPr lang="ca-ES" sz="1400" dirty="0"/>
              <a:t>b. Fragilitat</a:t>
            </a:r>
          </a:p>
          <a:p>
            <a:r>
              <a:rPr lang="es-ES" sz="1400" dirty="0"/>
              <a:t>c. </a:t>
            </a:r>
            <a:r>
              <a:rPr lang="es-ES" sz="1400" dirty="0" err="1"/>
              <a:t>Nivell</a:t>
            </a:r>
            <a:r>
              <a:rPr lang="es-ES" sz="1400" dirty="0"/>
              <a:t> </a:t>
            </a:r>
            <a:r>
              <a:rPr lang="es-ES" sz="1400" dirty="0" err="1"/>
              <a:t>socioeconòmic</a:t>
            </a:r>
            <a:r>
              <a:rPr lang="es-ES" sz="1400" dirty="0"/>
              <a:t> (</a:t>
            </a:r>
            <a:r>
              <a:rPr lang="es-ES" sz="1400" dirty="0" err="1"/>
              <a:t>marginació</a:t>
            </a:r>
            <a:r>
              <a:rPr lang="es-ES" sz="1400" dirty="0"/>
              <a:t> social)</a:t>
            </a:r>
          </a:p>
          <a:p>
            <a:r>
              <a:rPr lang="ca-ES" sz="1400" dirty="0"/>
              <a:t>d. Ètnia asiàtica</a:t>
            </a:r>
          </a:p>
          <a:p>
            <a:r>
              <a:rPr lang="ca-ES" sz="1400" dirty="0"/>
              <a:t>e. Estrès psicosocial, inclòs l’esgotament vital</a:t>
            </a:r>
          </a:p>
          <a:p>
            <a:r>
              <a:rPr lang="ca-ES" sz="1400" dirty="0"/>
              <a:t>f. Trastorns psiquiàtrics majors.</a:t>
            </a:r>
          </a:p>
          <a:p>
            <a:r>
              <a:rPr lang="ca-ES" sz="1400" dirty="0"/>
              <a:t>g. Fibril·lació auricular.</a:t>
            </a:r>
          </a:p>
          <a:p>
            <a:r>
              <a:rPr lang="ca-ES" sz="1400" dirty="0"/>
              <a:t>h. Hipertròfia ventricular esquerra</a:t>
            </a:r>
          </a:p>
          <a:p>
            <a:r>
              <a:rPr lang="ca-ES" sz="1400" dirty="0"/>
              <a:t>i. Migranya</a:t>
            </a:r>
          </a:p>
        </p:txBody>
      </p:sp>
      <p:sp>
        <p:nvSpPr>
          <p:cNvPr id="9" name="Fletxa dreta 8"/>
          <p:cNvSpPr/>
          <p:nvPr/>
        </p:nvSpPr>
        <p:spPr>
          <a:xfrm>
            <a:off x="6476143" y="482966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1218012" y="4558500"/>
            <a:ext cx="5181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  <a:r>
              <a:rPr lang="es-ES" dirty="0" smtClean="0"/>
              <a:t> o </a:t>
            </a:r>
            <a:r>
              <a:rPr lang="es-ES" dirty="0"/>
              <a:t>mes </a:t>
            </a:r>
            <a:r>
              <a:rPr lang="es-ES" dirty="0" err="1"/>
              <a:t>factors</a:t>
            </a:r>
            <a:r>
              <a:rPr lang="es-ES" dirty="0"/>
              <a:t> de l’1 al 8 </a:t>
            </a:r>
            <a:r>
              <a:rPr lang="es-ES" dirty="0" smtClean="0"/>
              <a:t>eleva el </a:t>
            </a:r>
            <a:r>
              <a:rPr lang="es-ES" dirty="0" err="1" smtClean="0"/>
              <a:t>risc</a:t>
            </a:r>
            <a:r>
              <a:rPr lang="es-ES" dirty="0"/>
              <a:t> </a:t>
            </a:r>
            <a:r>
              <a:rPr lang="ca-ES" dirty="0" smtClean="0"/>
              <a:t>una categoria. </a:t>
            </a:r>
          </a:p>
          <a:p>
            <a:r>
              <a:rPr lang="ca-ES" dirty="0" smtClean="0"/>
              <a:t>1 </a:t>
            </a:r>
            <a:r>
              <a:rPr lang="ca-ES" dirty="0"/>
              <a:t>factor del 1 al 8 o 3 dels factors de </a:t>
            </a:r>
            <a:r>
              <a:rPr lang="ca-ES" dirty="0" smtClean="0"/>
              <a:t>a- </a:t>
            </a:r>
            <a:r>
              <a:rPr lang="ca-ES" dirty="0"/>
              <a:t>g) incrementi</a:t>
            </a:r>
          </a:p>
          <a:p>
            <a:r>
              <a:rPr lang="it-IT" dirty="0"/>
              <a:t>un punt el percentatge de risc calculat a SCORE2/OP.</a:t>
            </a:r>
            <a:endParaRPr lang="ca-ES" dirty="0"/>
          </a:p>
        </p:txBody>
      </p:sp>
      <p:sp>
        <p:nvSpPr>
          <p:cNvPr id="13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195569" y="206780"/>
            <a:ext cx="7315200" cy="438150"/>
          </a:xfrm>
        </p:spPr>
        <p:txBody>
          <a:bodyPr/>
          <a:lstStyle/>
          <a:p>
            <a:r>
              <a:rPr lang="ca-ES" dirty="0" smtClean="0">
                <a:latin typeface="+mn-lt"/>
              </a:rPr>
              <a:t>1. Avaluació </a:t>
            </a:r>
            <a:r>
              <a:rPr lang="ca-ES" dirty="0">
                <a:latin typeface="+mn-lt"/>
              </a:rPr>
              <a:t>del risc </a:t>
            </a:r>
            <a:r>
              <a:rPr lang="ca-ES" dirty="0" smtClean="0">
                <a:latin typeface="+mn-lt"/>
              </a:rPr>
              <a:t>cardiovascular  (RCV)</a:t>
            </a:r>
            <a:endParaRPr lang="ca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3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1103312" y="297425"/>
            <a:ext cx="5454746" cy="438150"/>
          </a:xfrm>
        </p:spPr>
        <p:txBody>
          <a:bodyPr/>
          <a:lstStyle/>
          <a:p>
            <a:r>
              <a:rPr lang="ca-ES" dirty="0" smtClean="0">
                <a:latin typeface="+mn-lt"/>
              </a:rPr>
              <a:t>2. Canvis de </a:t>
            </a:r>
            <a:r>
              <a:rPr lang="ca-ES" dirty="0">
                <a:latin typeface="+mn-lt"/>
              </a:rPr>
              <a:t>l'estil de </a:t>
            </a:r>
            <a:r>
              <a:rPr lang="ca-ES" dirty="0" smtClean="0">
                <a:latin typeface="+mn-lt"/>
              </a:rPr>
              <a:t>vida</a:t>
            </a:r>
            <a:endParaRPr lang="ca-ES" dirty="0">
              <a:latin typeface="+mn-lt"/>
            </a:endParaRPr>
          </a:p>
          <a:p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1195109" y="1749718"/>
            <a:ext cx="780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dirty="0">
                <a:latin typeface="+mj-lt"/>
              </a:rPr>
              <a:t>Dieta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9148" y="3836524"/>
            <a:ext cx="148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Activitat física</a:t>
            </a:r>
            <a:endParaRPr lang="ca-ES" dirty="0"/>
          </a:p>
        </p:txBody>
      </p:sp>
      <p:pic>
        <p:nvPicPr>
          <p:cNvPr id="8" name="Google Shape;17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7212" y="1561279"/>
            <a:ext cx="2286000" cy="146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412" y="1561279"/>
            <a:ext cx="33528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812" y="3672011"/>
            <a:ext cx="3718925" cy="186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3" y="2861603"/>
            <a:ext cx="2619375" cy="1743075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8151812" y="209138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No Fumar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371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990600"/>
            <a:ext cx="8779146" cy="4495800"/>
          </a:xfrm>
          <a:prstGeom prst="rect">
            <a:avLst/>
          </a:prstGeom>
        </p:spPr>
      </p:pic>
      <p:sp>
        <p:nvSpPr>
          <p:cNvPr id="4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989012" y="304800"/>
            <a:ext cx="5454746" cy="438150"/>
          </a:xfrm>
        </p:spPr>
        <p:txBody>
          <a:bodyPr/>
          <a:lstStyle/>
          <a:p>
            <a:r>
              <a:rPr lang="ca-ES" dirty="0" smtClean="0">
                <a:latin typeface="+mn-lt"/>
              </a:rPr>
              <a:t>2. Canvis de l'estil </a:t>
            </a:r>
            <a:r>
              <a:rPr lang="ca-ES" dirty="0">
                <a:latin typeface="+mn-lt"/>
              </a:rPr>
              <a:t>de </a:t>
            </a:r>
            <a:r>
              <a:rPr lang="ca-ES" dirty="0" smtClean="0">
                <a:latin typeface="+mn-lt"/>
              </a:rPr>
              <a:t>vida</a:t>
            </a:r>
            <a:endParaRPr lang="ca-ES" dirty="0">
              <a:latin typeface="+mn-lt"/>
            </a:endParaRPr>
          </a:p>
          <a:p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6443758" y="5562600"/>
            <a:ext cx="563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Masana L, et al. Guia clínica sobre el maneig de les dislipèmies per la prevenció cardiovascular. Girona: Xarxa d’Unitats de Lípids de Catalunya, 2022.</a:t>
            </a:r>
          </a:p>
        </p:txBody>
      </p:sp>
    </p:spTree>
    <p:extLst>
      <p:ext uri="{BB962C8B-B14F-4D97-AF65-F5344CB8AC3E}">
        <p14:creationId xmlns:p14="http://schemas.microsoft.com/office/powerpoint/2010/main" val="12277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camfic</Template>
  <TotalTime>1264</TotalTime>
  <Words>1829</Words>
  <Application>Microsoft Office PowerPoint</Application>
  <PresentationFormat>Personalitzat</PresentationFormat>
  <Paragraphs>188</Paragraphs>
  <Slides>25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Raavi</vt:lpstr>
      <vt:lpstr>Wingdings</vt:lpstr>
      <vt:lpstr>Tema de l'Office</vt:lpstr>
      <vt:lpstr>I Jornada catalana d’habilitats pràctiques en Risc Cardiovascular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JORNADES</dc:title>
  <dc:creator>CAMFiC</dc:creator>
  <cp:keywords>Jornades</cp:keywords>
  <cp:lastModifiedBy>Maria Elena Perez Contreras</cp:lastModifiedBy>
  <cp:revision>108</cp:revision>
  <dcterms:created xsi:type="dcterms:W3CDTF">2017-03-27T19:09:21Z</dcterms:created>
  <dcterms:modified xsi:type="dcterms:W3CDTF">2025-12-15T02:22:09Z</dcterms:modified>
</cp:coreProperties>
</file>