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1" r:id="rId4"/>
    <p:sldId id="259" r:id="rId5"/>
    <p:sldId id="271" r:id="rId6"/>
    <p:sldId id="264" r:id="rId7"/>
    <p:sldId id="266" r:id="rId8"/>
    <p:sldId id="268" r:id="rId9"/>
    <p:sldId id="269" r:id="rId10"/>
    <p:sldId id="260" r:id="rId11"/>
  </p:sldIdLst>
  <p:sldSz cx="12188825" cy="6858000"/>
  <p:notesSz cx="7104063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B3B"/>
    <a:srgbClr val="55983A"/>
    <a:srgbClr val="F2F2F2"/>
    <a:srgbClr val="4472C4"/>
    <a:srgbClr val="B7B7B7"/>
    <a:srgbClr val="FE9202"/>
    <a:srgbClr val="D64242"/>
    <a:srgbClr val="E46C0A"/>
    <a:srgbClr val="896FA8"/>
    <a:srgbClr val="AC7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Estil clar 3 - èmfasi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3" autoAdjust="0"/>
    <p:restoredTop sz="94660"/>
  </p:normalViewPr>
  <p:slideViewPr>
    <p:cSldViewPr>
      <p:cViewPr varScale="1">
        <p:scale>
          <a:sx n="48" d="100"/>
          <a:sy n="48" d="100"/>
        </p:scale>
        <p:origin x="60" y="354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85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EDDF99-6BD7-984E-8F6C-052E9DB4FDB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E8E1AD96-28EC-9B43-981F-B1E91119108D}">
      <dgm:prSet phldrT="[Text]" phldr="0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Obesitat</a:t>
          </a:r>
          <a:endParaRPr lang="ca-ES" dirty="0">
            <a:solidFill>
              <a:schemeClr val="tx1"/>
            </a:solidFill>
          </a:endParaRPr>
        </a:p>
      </dgm:t>
    </dgm:pt>
    <dgm:pt modelId="{E554A2F9-A86A-774C-AD81-4B9B16C89770}" type="parTrans" cxnId="{26C17AF6-491E-4741-AE76-FAF4C91AFBED}">
      <dgm:prSet/>
      <dgm:spPr/>
      <dgm:t>
        <a:bodyPr/>
        <a:lstStyle/>
        <a:p>
          <a:endParaRPr lang="ca-ES"/>
        </a:p>
      </dgm:t>
    </dgm:pt>
    <dgm:pt modelId="{EC54B42B-A13F-BD42-9CD3-988EA7E74A35}" type="sibTrans" cxnId="{26C17AF6-491E-4741-AE76-FAF4C91AFBED}">
      <dgm:prSet/>
      <dgm:spPr/>
      <dgm:t>
        <a:bodyPr/>
        <a:lstStyle/>
        <a:p>
          <a:endParaRPr lang="ca-ES"/>
        </a:p>
      </dgm:t>
    </dgm:pt>
    <dgm:pt modelId="{46323B1C-12CA-334E-8A8E-6815949B0572}">
      <dgm:prSet phldrT="[Text]" phldr="0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Adipositat</a:t>
          </a:r>
          <a:endParaRPr lang="ca-ES" dirty="0">
            <a:solidFill>
              <a:schemeClr val="tx1"/>
            </a:solidFill>
          </a:endParaRPr>
        </a:p>
      </dgm:t>
    </dgm:pt>
    <dgm:pt modelId="{E7B5A51D-BC9E-0840-909C-4A6C73E52C80}" type="parTrans" cxnId="{451FA17A-A9E4-C540-A112-B7CE2C698622}">
      <dgm:prSet/>
      <dgm:spPr/>
      <dgm:t>
        <a:bodyPr/>
        <a:lstStyle/>
        <a:p>
          <a:endParaRPr lang="ca-ES"/>
        </a:p>
      </dgm:t>
    </dgm:pt>
    <dgm:pt modelId="{02DCD06C-5F0B-494E-B0BB-715BCA11DA7D}" type="sibTrans" cxnId="{451FA17A-A9E4-C540-A112-B7CE2C698622}">
      <dgm:prSet/>
      <dgm:spPr/>
      <dgm:t>
        <a:bodyPr/>
        <a:lstStyle/>
        <a:p>
          <a:endParaRPr lang="ca-ES"/>
        </a:p>
      </dgm:t>
    </dgm:pt>
    <dgm:pt modelId="{C7BACDB1-B476-C547-B6CC-8E4F563D7A45}">
      <dgm:prSet phldrT="[Text]" phldr="0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Lipotoxicitat</a:t>
          </a:r>
          <a:endParaRPr lang="en-US" dirty="0">
            <a:solidFill>
              <a:schemeClr val="tx1"/>
            </a:solidFill>
          </a:endParaRPr>
        </a:p>
      </dgm:t>
    </dgm:pt>
    <dgm:pt modelId="{8C1E561C-5DB9-C24C-8C12-30C427169AD7}" type="parTrans" cxnId="{FB036450-CD83-1144-861B-DB63BB96B940}">
      <dgm:prSet/>
      <dgm:spPr/>
      <dgm:t>
        <a:bodyPr/>
        <a:lstStyle/>
        <a:p>
          <a:endParaRPr lang="ca-ES"/>
        </a:p>
      </dgm:t>
    </dgm:pt>
    <dgm:pt modelId="{31357955-53A4-AB47-82FF-E0A8B8D4D605}" type="sibTrans" cxnId="{FB036450-CD83-1144-861B-DB63BB96B940}">
      <dgm:prSet/>
      <dgm:spPr/>
      <dgm:t>
        <a:bodyPr/>
        <a:lstStyle/>
        <a:p>
          <a:endParaRPr lang="ca-ES"/>
        </a:p>
      </dgm:t>
    </dgm:pt>
    <dgm:pt modelId="{06CB7A50-9A4F-B349-88F9-BE4ECB1689C1}" type="pres">
      <dgm:prSet presAssocID="{E9EDDF99-6BD7-984E-8F6C-052E9DB4FDB5}" presName="CompostProcess" presStyleCnt="0">
        <dgm:presLayoutVars>
          <dgm:dir/>
          <dgm:resizeHandles val="exact"/>
        </dgm:presLayoutVars>
      </dgm:prSet>
      <dgm:spPr/>
    </dgm:pt>
    <dgm:pt modelId="{25A3D4F2-DC37-854F-9BB7-F20D783BA0AB}" type="pres">
      <dgm:prSet presAssocID="{E9EDDF99-6BD7-984E-8F6C-052E9DB4FDB5}" presName="arrow" presStyleLbl="bgShp" presStyleIdx="0" presStyleCnt="1"/>
      <dgm:spPr>
        <a:solidFill>
          <a:schemeClr val="accent6"/>
        </a:solidFill>
      </dgm:spPr>
    </dgm:pt>
    <dgm:pt modelId="{88DAF9FC-6E23-C243-992A-7F0C59498A9B}" type="pres">
      <dgm:prSet presAssocID="{E9EDDF99-6BD7-984E-8F6C-052E9DB4FDB5}" presName="linearProcess" presStyleCnt="0"/>
      <dgm:spPr/>
    </dgm:pt>
    <dgm:pt modelId="{5A6EEF0E-2945-D54F-9BED-2167223278F5}" type="pres">
      <dgm:prSet presAssocID="{E8E1AD96-28EC-9B43-981F-B1E91119108D}" presName="textNode" presStyleLbl="node1" presStyleIdx="0" presStyleCnt="3">
        <dgm:presLayoutVars>
          <dgm:bulletEnabled val="1"/>
        </dgm:presLayoutVars>
      </dgm:prSet>
      <dgm:spPr/>
    </dgm:pt>
    <dgm:pt modelId="{4F93C3F5-1714-834D-9730-60E2F22D9E52}" type="pres">
      <dgm:prSet presAssocID="{EC54B42B-A13F-BD42-9CD3-988EA7E74A35}" presName="sibTrans" presStyleCnt="0"/>
      <dgm:spPr/>
    </dgm:pt>
    <dgm:pt modelId="{7DF99C51-46A6-C846-90AD-250F46F57655}" type="pres">
      <dgm:prSet presAssocID="{46323B1C-12CA-334E-8A8E-6815949B0572}" presName="textNode" presStyleLbl="node1" presStyleIdx="1" presStyleCnt="3">
        <dgm:presLayoutVars>
          <dgm:bulletEnabled val="1"/>
        </dgm:presLayoutVars>
      </dgm:prSet>
      <dgm:spPr/>
    </dgm:pt>
    <dgm:pt modelId="{15FED7AC-6FB3-BE4F-85DD-B4ADA2C165B4}" type="pres">
      <dgm:prSet presAssocID="{02DCD06C-5F0B-494E-B0BB-715BCA11DA7D}" presName="sibTrans" presStyleCnt="0"/>
      <dgm:spPr/>
    </dgm:pt>
    <dgm:pt modelId="{3BD169E8-D95D-484B-AA43-547D07439A6C}" type="pres">
      <dgm:prSet presAssocID="{C7BACDB1-B476-C547-B6CC-8E4F563D7A45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9140680E-9E73-A04B-A6FD-5C51D0CE63E0}" type="presOf" srcId="{46323B1C-12CA-334E-8A8E-6815949B0572}" destId="{7DF99C51-46A6-C846-90AD-250F46F57655}" srcOrd="0" destOrd="0" presId="urn:microsoft.com/office/officeart/2005/8/layout/hProcess9"/>
    <dgm:cxn modelId="{F318E410-5BC0-E64B-8C21-BEF5390EFF56}" type="presOf" srcId="{E9EDDF99-6BD7-984E-8F6C-052E9DB4FDB5}" destId="{06CB7A50-9A4F-B349-88F9-BE4ECB1689C1}" srcOrd="0" destOrd="0" presId="urn:microsoft.com/office/officeart/2005/8/layout/hProcess9"/>
    <dgm:cxn modelId="{93216C1C-2B60-DD46-97F3-4089E702A3ED}" type="presOf" srcId="{C7BACDB1-B476-C547-B6CC-8E4F563D7A45}" destId="{3BD169E8-D95D-484B-AA43-547D07439A6C}" srcOrd="0" destOrd="0" presId="urn:microsoft.com/office/officeart/2005/8/layout/hProcess9"/>
    <dgm:cxn modelId="{FB036450-CD83-1144-861B-DB63BB96B940}" srcId="{E9EDDF99-6BD7-984E-8F6C-052E9DB4FDB5}" destId="{C7BACDB1-B476-C547-B6CC-8E4F563D7A45}" srcOrd="2" destOrd="0" parTransId="{8C1E561C-5DB9-C24C-8C12-30C427169AD7}" sibTransId="{31357955-53A4-AB47-82FF-E0A8B8D4D605}"/>
    <dgm:cxn modelId="{451FA17A-A9E4-C540-A112-B7CE2C698622}" srcId="{E9EDDF99-6BD7-984E-8F6C-052E9DB4FDB5}" destId="{46323B1C-12CA-334E-8A8E-6815949B0572}" srcOrd="1" destOrd="0" parTransId="{E7B5A51D-BC9E-0840-909C-4A6C73E52C80}" sibTransId="{02DCD06C-5F0B-494E-B0BB-715BCA11DA7D}"/>
    <dgm:cxn modelId="{4D4BBCCF-045E-7F47-86F7-0878ACDEE7B9}" type="presOf" srcId="{E8E1AD96-28EC-9B43-981F-B1E91119108D}" destId="{5A6EEF0E-2945-D54F-9BED-2167223278F5}" srcOrd="0" destOrd="0" presId="urn:microsoft.com/office/officeart/2005/8/layout/hProcess9"/>
    <dgm:cxn modelId="{26C17AF6-491E-4741-AE76-FAF4C91AFBED}" srcId="{E9EDDF99-6BD7-984E-8F6C-052E9DB4FDB5}" destId="{E8E1AD96-28EC-9B43-981F-B1E91119108D}" srcOrd="0" destOrd="0" parTransId="{E554A2F9-A86A-774C-AD81-4B9B16C89770}" sibTransId="{EC54B42B-A13F-BD42-9CD3-988EA7E74A35}"/>
    <dgm:cxn modelId="{102A278A-2309-1F46-88A8-D61A1B7F3BFF}" type="presParOf" srcId="{06CB7A50-9A4F-B349-88F9-BE4ECB1689C1}" destId="{25A3D4F2-DC37-854F-9BB7-F20D783BA0AB}" srcOrd="0" destOrd="0" presId="urn:microsoft.com/office/officeart/2005/8/layout/hProcess9"/>
    <dgm:cxn modelId="{4FFCB713-689F-9544-8E88-A49E8434FE61}" type="presParOf" srcId="{06CB7A50-9A4F-B349-88F9-BE4ECB1689C1}" destId="{88DAF9FC-6E23-C243-992A-7F0C59498A9B}" srcOrd="1" destOrd="0" presId="urn:microsoft.com/office/officeart/2005/8/layout/hProcess9"/>
    <dgm:cxn modelId="{57CF3125-739B-514F-8E0D-10D3C5A23782}" type="presParOf" srcId="{88DAF9FC-6E23-C243-992A-7F0C59498A9B}" destId="{5A6EEF0E-2945-D54F-9BED-2167223278F5}" srcOrd="0" destOrd="0" presId="urn:microsoft.com/office/officeart/2005/8/layout/hProcess9"/>
    <dgm:cxn modelId="{97A83379-9138-EF4A-A218-8165B58A89F2}" type="presParOf" srcId="{88DAF9FC-6E23-C243-992A-7F0C59498A9B}" destId="{4F93C3F5-1714-834D-9730-60E2F22D9E52}" srcOrd="1" destOrd="0" presId="urn:microsoft.com/office/officeart/2005/8/layout/hProcess9"/>
    <dgm:cxn modelId="{56E657CB-493C-1143-80E6-235C4A063397}" type="presParOf" srcId="{88DAF9FC-6E23-C243-992A-7F0C59498A9B}" destId="{7DF99C51-46A6-C846-90AD-250F46F57655}" srcOrd="2" destOrd="0" presId="urn:microsoft.com/office/officeart/2005/8/layout/hProcess9"/>
    <dgm:cxn modelId="{0B601237-402C-764C-A260-2C7DB9C931C4}" type="presParOf" srcId="{88DAF9FC-6E23-C243-992A-7F0C59498A9B}" destId="{15FED7AC-6FB3-BE4F-85DD-B4ADA2C165B4}" srcOrd="3" destOrd="0" presId="urn:microsoft.com/office/officeart/2005/8/layout/hProcess9"/>
    <dgm:cxn modelId="{1E6C8820-FCE4-C643-8081-7FDF2FA49629}" type="presParOf" srcId="{88DAF9FC-6E23-C243-992A-7F0C59498A9B}" destId="{3BD169E8-D95D-484B-AA43-547D07439A6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3D4F2-DC37-854F-9BB7-F20D783BA0AB}">
      <dsp:nvSpPr>
        <dsp:cNvPr id="0" name=""/>
        <dsp:cNvSpPr/>
      </dsp:nvSpPr>
      <dsp:spPr>
        <a:xfrm>
          <a:off x="383567" y="0"/>
          <a:ext cx="4347098" cy="2095938"/>
        </a:xfrm>
        <a:prstGeom prst="rightArrow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6EEF0E-2945-D54F-9BED-2167223278F5}">
      <dsp:nvSpPr>
        <dsp:cNvPr id="0" name=""/>
        <dsp:cNvSpPr/>
      </dsp:nvSpPr>
      <dsp:spPr>
        <a:xfrm>
          <a:off x="93" y="628781"/>
          <a:ext cx="1624106" cy="838375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solidFill>
                <a:schemeClr val="tx1"/>
              </a:solidFill>
            </a:rPr>
            <a:t>Obesitat</a:t>
          </a:r>
          <a:endParaRPr lang="ca-ES" sz="2100" kern="1200" dirty="0">
            <a:solidFill>
              <a:schemeClr val="tx1"/>
            </a:solidFill>
          </a:endParaRPr>
        </a:p>
      </dsp:txBody>
      <dsp:txXfrm>
        <a:off x="41019" y="669707"/>
        <a:ext cx="1542254" cy="756523"/>
      </dsp:txXfrm>
    </dsp:sp>
    <dsp:sp modelId="{7DF99C51-46A6-C846-90AD-250F46F57655}">
      <dsp:nvSpPr>
        <dsp:cNvPr id="0" name=""/>
        <dsp:cNvSpPr/>
      </dsp:nvSpPr>
      <dsp:spPr>
        <a:xfrm>
          <a:off x="1745063" y="628781"/>
          <a:ext cx="1624106" cy="838375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solidFill>
                <a:schemeClr val="tx1"/>
              </a:solidFill>
            </a:rPr>
            <a:t>Adipositat</a:t>
          </a:r>
          <a:endParaRPr lang="ca-ES" sz="2100" kern="1200" dirty="0">
            <a:solidFill>
              <a:schemeClr val="tx1"/>
            </a:solidFill>
          </a:endParaRPr>
        </a:p>
      </dsp:txBody>
      <dsp:txXfrm>
        <a:off x="1785989" y="669707"/>
        <a:ext cx="1542254" cy="756523"/>
      </dsp:txXfrm>
    </dsp:sp>
    <dsp:sp modelId="{3BD169E8-D95D-484B-AA43-547D07439A6C}">
      <dsp:nvSpPr>
        <dsp:cNvPr id="0" name=""/>
        <dsp:cNvSpPr/>
      </dsp:nvSpPr>
      <dsp:spPr>
        <a:xfrm>
          <a:off x="3490033" y="628781"/>
          <a:ext cx="1624106" cy="838375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solidFill>
                <a:schemeClr val="tx1"/>
              </a:solidFill>
            </a:rPr>
            <a:t>Lipotoxicitat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530959" y="669707"/>
        <a:ext cx="1542254" cy="756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914D5AA-41B6-011F-F641-40A8005430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C3F380F-D8BA-5716-3C10-59BAA70772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4D59CA81-0ABA-4975-BA1E-7DCB469F825F}" type="datetimeFigureOut">
              <a:rPr lang="ca-ES" smtClean="0"/>
              <a:t>12/12/2025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5004CEF-D526-40EA-ECE1-9339D3F0BF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CE7923D-F435-4FB6-BE14-8FE4336D25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2595C56-A2EE-4093-A8F5-BD97A43DE40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356807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7AB488F7-1FAC-40D2-BB7E-BA3CE28D8950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CA2D21D1-52E2-420B-B491-CFF6D7BB79F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 </a:t>
            </a:r>
            <a:r>
              <a:rPr lang="en-US" dirty="0" err="1"/>
              <a:t>recomana</a:t>
            </a:r>
            <a:r>
              <a:rPr lang="en-US" dirty="0"/>
              <a:t> </a:t>
            </a:r>
            <a:r>
              <a:rPr lang="en-US" dirty="0" err="1"/>
              <a:t>cribratge</a:t>
            </a:r>
            <a:r>
              <a:rPr lang="en-US" dirty="0"/>
              <a:t> a </a:t>
            </a:r>
            <a:r>
              <a:rPr lang="en-US" dirty="0" err="1"/>
              <a:t>partir</a:t>
            </a:r>
            <a:r>
              <a:rPr lang="en-US" dirty="0"/>
              <a:t> del 45 </a:t>
            </a:r>
            <a:r>
              <a:rPr lang="en-US" dirty="0" err="1"/>
              <a:t>anys</a:t>
            </a:r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16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ca-ES" b="0" i="0" u="none" strike="noStrike" dirty="0">
                <a:solidFill>
                  <a:srgbClr val="2A2A2A"/>
                </a:solidFill>
                <a:effectLst/>
                <a:latin typeface="inherit"/>
              </a:rPr>
              <a:t>A meta-analysis of 73 randomized controlled trials found that weight loss decreased triglycerides and LDL-C and increased HDL-C, with the greatest effects on triglycerides.</a:t>
            </a:r>
            <a:r>
              <a:rPr lang="ca-ES" b="0" i="0" u="none" strike="noStrike" baseline="30000" dirty="0">
                <a:solidFill>
                  <a:srgbClr val="006FB7"/>
                </a:solidFill>
                <a:effectLst/>
                <a:latin typeface="inherit"/>
              </a:rPr>
              <a:t>89</a:t>
            </a:r>
            <a:endParaRPr lang="ca-ES" b="0" i="0" u="none" strike="noStrike" dirty="0">
              <a:solidFill>
                <a:srgbClr val="2A2A2A"/>
              </a:solidFill>
              <a:effectLst/>
              <a:latin typeface="inherit"/>
            </a:endParaRPr>
          </a:p>
          <a:p>
            <a:pPr fontAlgn="base"/>
            <a:r>
              <a:rPr lang="ca-ES" b="0" i="0" u="none" strike="noStrike" dirty="0">
                <a:solidFill>
                  <a:srgbClr val="2A2A2A"/>
                </a:solidFill>
                <a:effectLst/>
                <a:latin typeface="inherit"/>
              </a:rPr>
              <a:t>5%–10% weight loss can decrease triglyceride levels by 20%</a:t>
            </a:r>
            <a:endParaRPr lang="en-US" b="0" i="0" u="none" strike="noStrike" dirty="0">
              <a:solidFill>
                <a:srgbClr val="2A2A2A"/>
              </a:solidFill>
              <a:effectLst/>
              <a:latin typeface="inherit"/>
            </a:endParaRPr>
          </a:p>
          <a:p>
            <a:pPr fontAlgn="base"/>
            <a:endParaRPr lang="en-US" b="0" i="0" u="none" strike="noStrike" dirty="0">
              <a:solidFill>
                <a:srgbClr val="2A2A2A"/>
              </a:solidFill>
              <a:effectLst/>
              <a:latin typeface="inherit"/>
            </a:endParaRPr>
          </a:p>
          <a:p>
            <a:pPr fontAlgn="base"/>
            <a:endParaRPr lang="en-US" b="0" i="0" u="none" strike="noStrike" dirty="0">
              <a:solidFill>
                <a:srgbClr val="2A2A2A"/>
              </a:solidFill>
              <a:effectLst/>
              <a:latin typeface="inherit"/>
            </a:endParaRPr>
          </a:p>
          <a:p>
            <a:pPr fontAlgn="base"/>
            <a:r>
              <a:rPr lang="en-US" b="0" i="0" u="none" strike="noStrike" dirty="0" err="1">
                <a:solidFill>
                  <a:srgbClr val="2A2A2A"/>
                </a:solidFill>
                <a:effectLst/>
                <a:latin typeface="inherit"/>
              </a:rPr>
              <a:t>L’apolipoproteïna</a:t>
            </a:r>
            <a:r>
              <a:rPr lang="en-US" b="0" i="0" u="none" strike="noStrike" dirty="0">
                <a:solidFill>
                  <a:srgbClr val="2A2A2A"/>
                </a:solidFill>
                <a:effectLst/>
                <a:latin typeface="inherit"/>
              </a:rPr>
              <a:t> B (</a:t>
            </a:r>
            <a:r>
              <a:rPr lang="en-US" b="0" i="0" u="none" strike="noStrike" dirty="0" err="1">
                <a:solidFill>
                  <a:srgbClr val="2A2A2A"/>
                </a:solidFill>
                <a:effectLst/>
                <a:latin typeface="inherit"/>
              </a:rPr>
              <a:t>apoB</a:t>
            </a:r>
            <a:r>
              <a:rPr lang="en-US" b="0" i="0" u="none" strike="noStrike" dirty="0">
                <a:solidFill>
                  <a:srgbClr val="2A2A2A"/>
                </a:solidFill>
                <a:effectLst/>
                <a:latin typeface="inherit"/>
              </a:rPr>
              <a:t>) </a:t>
            </a:r>
            <a:r>
              <a:rPr lang="en-US" b="0" i="0" u="none" strike="noStrike" dirty="0" err="1">
                <a:solidFill>
                  <a:srgbClr val="2A2A2A"/>
                </a:solidFill>
                <a:effectLst/>
                <a:latin typeface="inherit"/>
              </a:rPr>
              <a:t>és</a:t>
            </a:r>
            <a:r>
              <a:rPr lang="en-US" b="0" i="0" u="none" strike="noStrike" dirty="0">
                <a:solidFill>
                  <a:srgbClr val="2A2A2A"/>
                </a:solidFill>
                <a:effectLst/>
                <a:latin typeface="inherit"/>
              </a:rPr>
              <a:t> crucial en </a:t>
            </a:r>
            <a:r>
              <a:rPr lang="en-US" b="0" i="0" u="none" strike="noStrike" dirty="0" err="1">
                <a:solidFill>
                  <a:srgbClr val="2A2A2A"/>
                </a:solidFill>
                <a:effectLst/>
                <a:latin typeface="inherit"/>
              </a:rPr>
              <a:t>l’avaluació</a:t>
            </a:r>
            <a:r>
              <a:rPr lang="en-US" b="0" i="0" u="none" strike="noStrike" dirty="0">
                <a:solidFill>
                  <a:srgbClr val="2A2A2A"/>
                </a:solidFill>
                <a:effectLst/>
                <a:latin typeface="inherit"/>
              </a:rPr>
              <a:t> del </a:t>
            </a:r>
            <a:r>
              <a:rPr lang="en-US" b="0" i="0" u="none" strike="noStrike" dirty="0" err="1">
                <a:solidFill>
                  <a:srgbClr val="2A2A2A"/>
                </a:solidFill>
                <a:effectLst/>
                <a:latin typeface="inherit"/>
              </a:rPr>
              <a:t>risc</a:t>
            </a:r>
            <a:r>
              <a:rPr lang="en-US" b="0" i="0" u="none" strike="noStrike" dirty="0">
                <a:solidFill>
                  <a:srgbClr val="2A2A2A"/>
                </a:solidFill>
                <a:effectLst/>
                <a:latin typeface="inherit"/>
              </a:rPr>
              <a:t> cardiovascular en </a:t>
            </a:r>
            <a:r>
              <a:rPr lang="en-US" b="0" i="0" u="none" strike="noStrike" dirty="0" err="1">
                <a:solidFill>
                  <a:srgbClr val="2A2A2A"/>
                </a:solidFill>
                <a:effectLst/>
                <a:latin typeface="inherit"/>
              </a:rPr>
              <a:t>pacients</a:t>
            </a:r>
            <a:r>
              <a:rPr lang="en-US" b="0" i="0" u="none" strike="noStrike" dirty="0">
                <a:solidFill>
                  <a:srgbClr val="2A2A2A"/>
                </a:solidFill>
                <a:effectLst/>
                <a:latin typeface="inherit"/>
              </a:rPr>
              <a:t> </a:t>
            </a:r>
            <a:r>
              <a:rPr lang="en-US" b="0" i="0" u="none" strike="noStrike" dirty="0" err="1">
                <a:solidFill>
                  <a:srgbClr val="2A2A2A"/>
                </a:solidFill>
                <a:effectLst/>
                <a:latin typeface="inherit"/>
              </a:rPr>
              <a:t>amb</a:t>
            </a:r>
            <a:r>
              <a:rPr lang="en-US" b="0" i="0" u="none" strike="noStrike" dirty="0">
                <a:solidFill>
                  <a:srgbClr val="2A2A2A"/>
                </a:solidFill>
                <a:effectLst/>
                <a:latin typeface="inherit"/>
              </a:rPr>
              <a:t> </a:t>
            </a:r>
            <a:r>
              <a:rPr lang="en-US" b="0" i="0" u="none" strike="noStrike" dirty="0" err="1">
                <a:solidFill>
                  <a:srgbClr val="2A2A2A"/>
                </a:solidFill>
                <a:effectLst/>
                <a:latin typeface="inherit"/>
              </a:rPr>
              <a:t>obesitat</a:t>
            </a:r>
            <a:r>
              <a:rPr lang="en-US" b="0" i="0" u="none" strike="noStrike" dirty="0">
                <a:solidFill>
                  <a:srgbClr val="2A2A2A"/>
                </a:solidFill>
                <a:effectLst/>
                <a:latin typeface="inherit"/>
              </a:rPr>
              <a:t> perquè </a:t>
            </a:r>
            <a:r>
              <a:rPr lang="en-US" b="0" i="0" u="none" strike="noStrike" dirty="0" err="1">
                <a:solidFill>
                  <a:srgbClr val="2A2A2A"/>
                </a:solidFill>
                <a:effectLst/>
                <a:latin typeface="inherit"/>
              </a:rPr>
              <a:t>representa</a:t>
            </a:r>
            <a:r>
              <a:rPr lang="en-US" b="0" i="0" u="none" strike="noStrike" dirty="0">
                <a:solidFill>
                  <a:srgbClr val="2A2A2A"/>
                </a:solidFill>
                <a:effectLst/>
                <a:latin typeface="inherit"/>
              </a:rPr>
              <a:t> el </a:t>
            </a:r>
            <a:r>
              <a:rPr lang="en-US" b="0" i="0" u="none" strike="noStrike" dirty="0" err="1">
                <a:solidFill>
                  <a:srgbClr val="2A2A2A"/>
                </a:solidFill>
                <a:effectLst/>
                <a:latin typeface="inherit"/>
              </a:rPr>
              <a:t>nombre</a:t>
            </a:r>
            <a:r>
              <a:rPr lang="en-US" b="0" i="0" u="none" strike="noStrike" dirty="0">
                <a:solidFill>
                  <a:srgbClr val="2A2A2A"/>
                </a:solidFill>
                <a:effectLst/>
                <a:latin typeface="inherit"/>
              </a:rPr>
              <a:t> total de </a:t>
            </a:r>
            <a:r>
              <a:rPr lang="en-US" b="0" i="0" u="none" strike="noStrike" dirty="0" err="1">
                <a:solidFill>
                  <a:srgbClr val="2A2A2A"/>
                </a:solidFill>
                <a:effectLst/>
                <a:latin typeface="inherit"/>
              </a:rPr>
              <a:t>partícules</a:t>
            </a:r>
            <a:r>
              <a:rPr lang="en-US" b="0" i="0" u="none" strike="noStrike" dirty="0">
                <a:solidFill>
                  <a:srgbClr val="2A2A2A"/>
                </a:solidFill>
                <a:effectLst/>
                <a:latin typeface="inherit"/>
              </a:rPr>
              <a:t> </a:t>
            </a:r>
            <a:r>
              <a:rPr lang="en-US" b="0" i="0" u="none" strike="noStrike" dirty="0" err="1">
                <a:solidFill>
                  <a:srgbClr val="2A2A2A"/>
                </a:solidFill>
                <a:effectLst/>
                <a:latin typeface="inherit"/>
              </a:rPr>
              <a:t>lipoproteiques</a:t>
            </a:r>
            <a:r>
              <a:rPr lang="en-US" b="0" i="0" u="none" strike="noStrike" dirty="0">
                <a:solidFill>
                  <a:srgbClr val="2A2A2A"/>
                </a:solidFill>
                <a:effectLst/>
                <a:latin typeface="inherit"/>
              </a:rPr>
              <a:t> </a:t>
            </a:r>
            <a:r>
              <a:rPr lang="en-US" b="0" i="0" u="none" strike="noStrike" dirty="0" err="1">
                <a:solidFill>
                  <a:srgbClr val="2A2A2A"/>
                </a:solidFill>
                <a:effectLst/>
                <a:latin typeface="inherit"/>
              </a:rPr>
              <a:t>aterogèniques</a:t>
            </a:r>
            <a:r>
              <a:rPr lang="en-US" b="0" i="0" u="none" strike="noStrike" dirty="0">
                <a:solidFill>
                  <a:srgbClr val="2A2A2A"/>
                </a:solidFill>
                <a:effectLst/>
                <a:latin typeface="inherit"/>
              </a:rPr>
              <a:t> (LDL, VLDL, IDL), </a:t>
            </a:r>
            <a:r>
              <a:rPr lang="en-US" b="0" i="0" u="none" strike="noStrike" dirty="0" err="1">
                <a:solidFill>
                  <a:srgbClr val="2A2A2A"/>
                </a:solidFill>
                <a:effectLst/>
                <a:latin typeface="inherit"/>
              </a:rPr>
              <a:t>independentment</a:t>
            </a:r>
            <a:r>
              <a:rPr lang="en-US" b="0" i="0" u="none" strike="noStrike" dirty="0">
                <a:solidFill>
                  <a:srgbClr val="2A2A2A"/>
                </a:solidFill>
                <a:effectLst/>
                <a:latin typeface="inherit"/>
              </a:rPr>
              <a:t> del </a:t>
            </a:r>
            <a:r>
              <a:rPr lang="en-US" b="0" i="0" u="none" strike="noStrike" dirty="0" err="1">
                <a:solidFill>
                  <a:srgbClr val="2A2A2A"/>
                </a:solidFill>
                <a:effectLst/>
                <a:latin typeface="inherit"/>
              </a:rPr>
              <a:t>seu</a:t>
            </a:r>
            <a:r>
              <a:rPr lang="en-US" b="0" i="0" u="none" strike="noStrike" dirty="0">
                <a:solidFill>
                  <a:srgbClr val="2A2A2A"/>
                </a:solidFill>
                <a:effectLst/>
                <a:latin typeface="inherit"/>
              </a:rPr>
              <a:t> </a:t>
            </a:r>
            <a:r>
              <a:rPr lang="en-US" b="0" i="0" u="none" strike="noStrike" dirty="0" err="1">
                <a:solidFill>
                  <a:srgbClr val="2A2A2A"/>
                </a:solidFill>
                <a:effectLst/>
                <a:latin typeface="inherit"/>
              </a:rPr>
              <a:t>contingut</a:t>
            </a:r>
            <a:r>
              <a:rPr lang="en-US" b="0" i="0" u="none" strike="noStrike" dirty="0">
                <a:solidFill>
                  <a:srgbClr val="2A2A2A"/>
                </a:solidFill>
                <a:effectLst/>
                <a:latin typeface="inherit"/>
              </a:rPr>
              <a:t> de </a:t>
            </a:r>
            <a:r>
              <a:rPr lang="en-US" b="0" i="0" u="none" strike="noStrike" dirty="0" err="1">
                <a:solidFill>
                  <a:srgbClr val="2A2A2A"/>
                </a:solidFill>
                <a:effectLst/>
                <a:latin typeface="inherit"/>
              </a:rPr>
              <a:t>colesterol</a:t>
            </a:r>
            <a:r>
              <a:rPr lang="en-US" b="0" i="0" u="none" strike="noStrike" dirty="0">
                <a:solidFill>
                  <a:srgbClr val="2A2A2A"/>
                </a:solidFill>
                <a:effectLst/>
                <a:latin typeface="inherit"/>
              </a:rPr>
              <a:t>. En </a:t>
            </a:r>
            <a:r>
              <a:rPr lang="en-US" b="0" i="0" u="none" strike="noStrike" dirty="0" err="1">
                <a:solidFill>
                  <a:srgbClr val="2A2A2A"/>
                </a:solidFill>
                <a:effectLst/>
                <a:latin typeface="inherit"/>
              </a:rPr>
              <a:t>pacients</a:t>
            </a:r>
            <a:r>
              <a:rPr lang="en-US" b="0" i="0" u="none" strike="noStrike" dirty="0">
                <a:solidFill>
                  <a:srgbClr val="2A2A2A"/>
                </a:solidFill>
                <a:effectLst/>
                <a:latin typeface="inherit"/>
              </a:rPr>
              <a:t> </a:t>
            </a:r>
            <a:r>
              <a:rPr lang="en-US" b="0" i="0" u="none" strike="noStrike" dirty="0" err="1">
                <a:solidFill>
                  <a:srgbClr val="2A2A2A"/>
                </a:solidFill>
                <a:effectLst/>
                <a:latin typeface="inherit"/>
              </a:rPr>
              <a:t>amb</a:t>
            </a:r>
            <a:r>
              <a:rPr lang="en-US" b="0" i="0" u="none" strike="noStrike" dirty="0">
                <a:solidFill>
                  <a:srgbClr val="2A2A2A"/>
                </a:solidFill>
                <a:effectLst/>
                <a:latin typeface="inherit"/>
              </a:rPr>
              <a:t> </a:t>
            </a:r>
            <a:r>
              <a:rPr lang="en-US" b="0" i="0" u="none" strike="noStrike" dirty="0" err="1">
                <a:solidFill>
                  <a:srgbClr val="2A2A2A"/>
                </a:solidFill>
                <a:effectLst/>
                <a:latin typeface="inherit"/>
              </a:rPr>
              <a:t>obesitat</a:t>
            </a:r>
            <a:r>
              <a:rPr lang="en-US" b="0" i="0" u="none" strike="noStrike" dirty="0">
                <a:solidFill>
                  <a:srgbClr val="2A2A2A"/>
                </a:solidFill>
                <a:effectLst/>
                <a:latin typeface="inherit"/>
              </a:rPr>
              <a:t>, </a:t>
            </a:r>
            <a:r>
              <a:rPr lang="en-US" b="0" i="0" u="none" strike="noStrike" dirty="0" err="1">
                <a:solidFill>
                  <a:srgbClr val="2A2A2A"/>
                </a:solidFill>
                <a:effectLst/>
                <a:latin typeface="inherit"/>
              </a:rPr>
              <a:t>diabetis</a:t>
            </a:r>
            <a:r>
              <a:rPr lang="en-US" b="0" i="0" u="none" strike="noStrike" dirty="0">
                <a:solidFill>
                  <a:srgbClr val="2A2A2A"/>
                </a:solidFill>
                <a:effectLst/>
                <a:latin typeface="inherit"/>
              </a:rPr>
              <a:t>, </a:t>
            </a:r>
            <a:r>
              <a:rPr lang="en-US" b="0" i="0" u="none" strike="noStrike" dirty="0" err="1">
                <a:solidFill>
                  <a:srgbClr val="2A2A2A"/>
                </a:solidFill>
                <a:effectLst/>
                <a:latin typeface="inherit"/>
              </a:rPr>
              <a:t>síndrome</a:t>
            </a:r>
            <a:r>
              <a:rPr lang="en-US" b="0" i="0" u="none" strike="noStrike" dirty="0">
                <a:solidFill>
                  <a:srgbClr val="2A2A2A"/>
                </a:solidFill>
                <a:effectLst/>
                <a:latin typeface="inherit"/>
              </a:rPr>
              <a:t> </a:t>
            </a:r>
            <a:r>
              <a:rPr lang="en-US" b="0" i="0" u="none" strike="noStrike" dirty="0" err="1">
                <a:solidFill>
                  <a:srgbClr val="2A2A2A"/>
                </a:solidFill>
                <a:effectLst/>
                <a:latin typeface="inherit"/>
              </a:rPr>
              <a:t>metabòlica</a:t>
            </a:r>
            <a:r>
              <a:rPr lang="en-US" b="0" i="0" u="none" strike="noStrike" dirty="0">
                <a:solidFill>
                  <a:srgbClr val="2A2A2A"/>
                </a:solidFill>
                <a:effectLst/>
                <a:latin typeface="inherit"/>
              </a:rPr>
              <a:t> o </a:t>
            </a:r>
            <a:r>
              <a:rPr lang="en-US" b="0" i="0" u="none" strike="noStrike" dirty="0" err="1">
                <a:solidFill>
                  <a:srgbClr val="2A2A2A"/>
                </a:solidFill>
                <a:effectLst/>
                <a:latin typeface="inherit"/>
              </a:rPr>
              <a:t>hipertrigliceridèmia</a:t>
            </a:r>
            <a:r>
              <a:rPr lang="en-US" b="0" i="0" u="none" strike="noStrike" dirty="0">
                <a:solidFill>
                  <a:srgbClr val="2A2A2A"/>
                </a:solidFill>
                <a:effectLst/>
                <a:latin typeface="inherit"/>
              </a:rPr>
              <a:t>, la </a:t>
            </a:r>
            <a:r>
              <a:rPr lang="en-US" b="0" i="0" u="none" strike="noStrike" dirty="0" err="1">
                <a:solidFill>
                  <a:srgbClr val="2A2A2A"/>
                </a:solidFill>
                <a:effectLst/>
                <a:latin typeface="inherit"/>
              </a:rPr>
              <a:t>concentració</a:t>
            </a:r>
            <a:r>
              <a:rPr lang="en-US" b="0" i="0" u="none" strike="noStrike" dirty="0">
                <a:solidFill>
                  <a:srgbClr val="2A2A2A"/>
                </a:solidFill>
                <a:effectLst/>
                <a:latin typeface="inherit"/>
              </a:rPr>
              <a:t> </a:t>
            </a:r>
            <a:r>
              <a:rPr lang="en-US" b="0" i="0" u="none" strike="noStrike" dirty="0" err="1">
                <a:solidFill>
                  <a:srgbClr val="2A2A2A"/>
                </a:solidFill>
                <a:effectLst/>
                <a:latin typeface="inherit"/>
              </a:rPr>
              <a:t>d’apoB</a:t>
            </a:r>
            <a:r>
              <a:rPr lang="en-US" b="0" i="0" u="none" strike="noStrike" dirty="0">
                <a:solidFill>
                  <a:srgbClr val="2A2A2A"/>
                </a:solidFill>
                <a:effectLst/>
                <a:latin typeface="inherit"/>
              </a:rPr>
              <a:t> pot </a:t>
            </a:r>
            <a:r>
              <a:rPr lang="en-US" b="0" i="0" u="none" strike="noStrike" dirty="0" err="1">
                <a:solidFill>
                  <a:srgbClr val="2A2A2A"/>
                </a:solidFill>
                <a:effectLst/>
                <a:latin typeface="inherit"/>
              </a:rPr>
              <a:t>ser</a:t>
            </a:r>
            <a:r>
              <a:rPr lang="en-US" b="0" i="0" u="none" strike="noStrike" dirty="0">
                <a:solidFill>
                  <a:srgbClr val="2A2A2A"/>
                </a:solidFill>
                <a:effectLst/>
                <a:latin typeface="inherit"/>
              </a:rPr>
              <a:t> </a:t>
            </a:r>
            <a:r>
              <a:rPr lang="en-US" b="0" i="0" u="none" strike="noStrike" dirty="0" err="1">
                <a:solidFill>
                  <a:srgbClr val="2A2A2A"/>
                </a:solidFill>
                <a:effectLst/>
                <a:latin typeface="inherit"/>
              </a:rPr>
              <a:t>elevada</a:t>
            </a:r>
            <a:r>
              <a:rPr lang="en-US" b="0" i="0" u="none" strike="noStrike" dirty="0">
                <a:solidFill>
                  <a:srgbClr val="2A2A2A"/>
                </a:solidFill>
                <a:effectLst/>
                <a:latin typeface="inherit"/>
              </a:rPr>
              <a:t> tot i </a:t>
            </a:r>
            <a:r>
              <a:rPr lang="en-US" b="0" i="0" u="none" strike="noStrike" dirty="0" err="1">
                <a:solidFill>
                  <a:srgbClr val="2A2A2A"/>
                </a:solidFill>
                <a:effectLst/>
                <a:latin typeface="inherit"/>
              </a:rPr>
              <a:t>tenir</a:t>
            </a:r>
            <a:r>
              <a:rPr lang="en-US" b="0" i="0" u="none" strike="noStrike" dirty="0">
                <a:solidFill>
                  <a:srgbClr val="2A2A2A"/>
                </a:solidFill>
                <a:effectLst/>
                <a:latin typeface="inherit"/>
              </a:rPr>
              <a:t> </a:t>
            </a:r>
            <a:r>
              <a:rPr lang="en-US" b="0" i="0" u="none" strike="noStrike" dirty="0" err="1">
                <a:solidFill>
                  <a:srgbClr val="2A2A2A"/>
                </a:solidFill>
                <a:effectLst/>
                <a:latin typeface="inherit"/>
              </a:rPr>
              <a:t>nivells</a:t>
            </a:r>
            <a:r>
              <a:rPr lang="en-US" b="0" i="0" u="none" strike="noStrike" dirty="0">
                <a:solidFill>
                  <a:srgbClr val="2A2A2A"/>
                </a:solidFill>
                <a:effectLst/>
                <a:latin typeface="inherit"/>
              </a:rPr>
              <a:t> de LDL-c </a:t>
            </a:r>
            <a:r>
              <a:rPr lang="en-US" b="0" i="0" u="none" strike="noStrike" dirty="0" err="1">
                <a:solidFill>
                  <a:srgbClr val="2A2A2A"/>
                </a:solidFill>
                <a:effectLst/>
                <a:latin typeface="inherit"/>
              </a:rPr>
              <a:t>aparentment</a:t>
            </a:r>
            <a:r>
              <a:rPr lang="en-US" b="0" i="0" u="none" strike="noStrike" dirty="0">
                <a:solidFill>
                  <a:srgbClr val="2A2A2A"/>
                </a:solidFill>
                <a:effectLst/>
                <a:latin typeface="inherit"/>
              </a:rPr>
              <a:t> </a:t>
            </a:r>
            <a:r>
              <a:rPr lang="en-US" b="0" i="0" u="none" strike="noStrike" dirty="0" err="1">
                <a:solidFill>
                  <a:srgbClr val="2A2A2A"/>
                </a:solidFill>
                <a:effectLst/>
                <a:latin typeface="inherit"/>
              </a:rPr>
              <a:t>controlats</a:t>
            </a:r>
            <a:r>
              <a:rPr lang="en-US" b="0" i="0" u="none" strike="noStrike" dirty="0">
                <a:solidFill>
                  <a:srgbClr val="2A2A2A"/>
                </a:solidFill>
                <a:effectLst/>
                <a:latin typeface="inherit"/>
              </a:rPr>
              <a:t>, </a:t>
            </a:r>
            <a:r>
              <a:rPr lang="en-US" b="0" i="0" u="none" strike="noStrike" dirty="0" err="1">
                <a:solidFill>
                  <a:srgbClr val="2A2A2A"/>
                </a:solidFill>
                <a:effectLst/>
                <a:latin typeface="inherit"/>
              </a:rPr>
              <a:t>reflectint</a:t>
            </a:r>
            <a:r>
              <a:rPr lang="en-US" b="0" i="0" u="none" strike="noStrike" dirty="0">
                <a:solidFill>
                  <a:srgbClr val="2A2A2A"/>
                </a:solidFill>
                <a:effectLst/>
                <a:latin typeface="inherit"/>
              </a:rPr>
              <a:t> un </a:t>
            </a:r>
            <a:r>
              <a:rPr lang="en-US" b="0" i="0" u="none" strike="noStrike" dirty="0" err="1">
                <a:solidFill>
                  <a:srgbClr val="2A2A2A"/>
                </a:solidFill>
                <a:effectLst/>
                <a:latin typeface="inherit"/>
              </a:rPr>
              <a:t>risc</a:t>
            </a:r>
            <a:r>
              <a:rPr lang="en-US" b="0" i="0" u="none" strike="noStrike" dirty="0">
                <a:solidFill>
                  <a:srgbClr val="2A2A2A"/>
                </a:solidFill>
                <a:effectLst/>
                <a:latin typeface="inherit"/>
              </a:rPr>
              <a:t> residual </a:t>
            </a:r>
            <a:r>
              <a:rPr lang="en-US" b="0" i="0" u="none" strike="noStrike" dirty="0" err="1">
                <a:solidFill>
                  <a:srgbClr val="2A2A2A"/>
                </a:solidFill>
                <a:effectLst/>
                <a:latin typeface="inherit"/>
              </a:rPr>
              <a:t>que</a:t>
            </a:r>
            <a:r>
              <a:rPr lang="en-US" b="0" i="0" u="none" strike="noStrike" dirty="0">
                <a:solidFill>
                  <a:srgbClr val="2A2A2A"/>
                </a:solidFill>
                <a:effectLst/>
                <a:latin typeface="inherit"/>
              </a:rPr>
              <a:t> no es </a:t>
            </a:r>
            <a:r>
              <a:rPr lang="en-US" b="0" i="0" u="none" strike="noStrike" dirty="0" err="1">
                <a:solidFill>
                  <a:srgbClr val="2A2A2A"/>
                </a:solidFill>
                <a:effectLst/>
                <a:latin typeface="inherit"/>
              </a:rPr>
              <a:t>detecta</a:t>
            </a:r>
            <a:r>
              <a:rPr lang="en-US" b="0" i="0" u="none" strike="noStrike" dirty="0">
                <a:solidFill>
                  <a:srgbClr val="2A2A2A"/>
                </a:solidFill>
                <a:effectLst/>
                <a:latin typeface="inherit"/>
              </a:rPr>
              <a:t> </a:t>
            </a:r>
            <a:r>
              <a:rPr lang="en-US" b="0" i="0" u="none" strike="noStrike" dirty="0" err="1">
                <a:solidFill>
                  <a:srgbClr val="2A2A2A"/>
                </a:solidFill>
                <a:effectLst/>
                <a:latin typeface="inherit"/>
              </a:rPr>
              <a:t>amb</a:t>
            </a:r>
            <a:r>
              <a:rPr lang="en-US" b="0" i="0" u="none" strike="noStrike" dirty="0">
                <a:solidFill>
                  <a:srgbClr val="2A2A2A"/>
                </a:solidFill>
                <a:effectLst/>
                <a:latin typeface="inherit"/>
              </a:rPr>
              <a:t> el </a:t>
            </a:r>
            <a:r>
              <a:rPr lang="en-US" b="0" i="0" u="none" strike="noStrike" dirty="0" err="1">
                <a:solidFill>
                  <a:srgbClr val="2A2A2A"/>
                </a:solidFill>
                <a:effectLst/>
                <a:latin typeface="inherit"/>
              </a:rPr>
              <a:t>perfil</a:t>
            </a:r>
            <a:r>
              <a:rPr lang="en-US" b="0" i="0" u="none" strike="noStrike" dirty="0">
                <a:solidFill>
                  <a:srgbClr val="2A2A2A"/>
                </a:solidFill>
                <a:effectLst/>
                <a:latin typeface="inherit"/>
              </a:rPr>
              <a:t> </a:t>
            </a:r>
            <a:r>
              <a:rPr lang="en-US" b="0" i="0" u="none" strike="noStrike" dirty="0" err="1">
                <a:solidFill>
                  <a:srgbClr val="2A2A2A"/>
                </a:solidFill>
                <a:effectLst/>
                <a:latin typeface="inherit"/>
              </a:rPr>
              <a:t>lipídic</a:t>
            </a:r>
            <a:r>
              <a:rPr lang="en-US" b="0" i="0" u="none" strike="noStrike" dirty="0">
                <a:solidFill>
                  <a:srgbClr val="2A2A2A"/>
                </a:solidFill>
                <a:effectLst/>
                <a:latin typeface="inherit"/>
              </a:rPr>
              <a:t> </a:t>
            </a:r>
            <a:r>
              <a:rPr lang="en-US" b="0" i="0" u="none" strike="noStrike" dirty="0" err="1">
                <a:solidFill>
                  <a:srgbClr val="2A2A2A"/>
                </a:solidFill>
                <a:effectLst/>
                <a:latin typeface="inherit"/>
              </a:rPr>
              <a:t>convencional</a:t>
            </a:r>
            <a:r>
              <a:rPr lang="en-US" b="0" i="0" u="none" strike="noStrike" dirty="0">
                <a:solidFill>
                  <a:srgbClr val="2A2A2A"/>
                </a:solidFill>
                <a:effectLst/>
                <a:latin typeface="inherit"/>
              </a:rPr>
              <a:t>.[1][2][3][4] </a:t>
            </a:r>
          </a:p>
          <a:p>
            <a:pPr fontAlgn="base"/>
            <a:endParaRPr lang="en-US" b="0" i="0" u="none" strike="noStrike" dirty="0">
              <a:solidFill>
                <a:srgbClr val="2A2A2A"/>
              </a:solidFill>
              <a:effectLst/>
              <a:latin typeface="inherit"/>
            </a:endParaRPr>
          </a:p>
          <a:p>
            <a:pPr fontAlgn="base"/>
            <a:r>
              <a:rPr lang="en-US" b="0" i="0" u="none" strike="noStrike" dirty="0">
                <a:solidFill>
                  <a:srgbClr val="2A2A2A"/>
                </a:solidFill>
                <a:effectLst/>
                <a:latin typeface="inherit"/>
              </a:rPr>
              <a:t>E</a:t>
            </a:r>
            <a:r>
              <a:rPr lang="ca-ES" b="0" i="0" u="none" strike="noStrike" dirty="0">
                <a:solidFill>
                  <a:srgbClr val="2A2A2A"/>
                </a:solidFill>
                <a:effectLst/>
                <a:latin typeface="inherit"/>
              </a:rPr>
              <a:t>n pacients amb obesitat, diabetis, síndrome metabòlica o hipertrigliceridèmia, la concentració d’apoB pot ser elevada tot i tenir nivells de LDL-c aparentment controlats, reflectint un risc residual que no es detecta amb el perfil lipídic convencional</a:t>
            </a:r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83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sz="2000" dirty="0"/>
              <a:t>En la població general, els canvis en l’obesitat central i l’adipositat visceral s’observen anys abans que la ICFEp (HFpEF) es manifesti clínicament</a:t>
            </a:r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56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7ED434B-9AF7-27CE-B69E-8DE0796821E7}"/>
              </a:ext>
            </a:extLst>
          </p:cNvPr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399" dirty="0"/>
          </a:p>
        </p:txBody>
      </p:sp>
      <p:pic>
        <p:nvPicPr>
          <p:cNvPr id="15" name="Imatge 14" descr="Imatge que conté verd, captura de pantalla&#10;&#10;Descripció generada automàticament">
            <a:extLst>
              <a:ext uri="{FF2B5EF4-FFF2-40B4-BE49-F238E27FC236}">
                <a16:creationId xmlns:a16="http://schemas.microsoft.com/office/drawing/2014/main" id="{2D0D9D98-3B54-6E21-446A-C9AD0D210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-42730"/>
            <a:ext cx="9601200" cy="6966959"/>
          </a:xfrm>
          <a:prstGeom prst="rect">
            <a:avLst/>
          </a:prstGeom>
        </p:spPr>
      </p:pic>
      <p:sp>
        <p:nvSpPr>
          <p:cNvPr id="18" name="Títol 1">
            <a:extLst>
              <a:ext uri="{FF2B5EF4-FFF2-40B4-BE49-F238E27FC236}">
                <a16:creationId xmlns:a16="http://schemas.microsoft.com/office/drawing/2014/main" id="{7D073FC2-DDFB-A9DD-11CC-861666AF01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9412" y="1219200"/>
            <a:ext cx="7520254" cy="1253352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4600" b="1">
                <a:solidFill>
                  <a:schemeClr val="bg1"/>
                </a:solidFill>
                <a:latin typeface="Calibri" panose="020F0502020204030204" pitchFamily="34" charset="0"/>
                <a:cs typeface="Raavi" panose="020B0502040204020203" pitchFamily="34" charset="0"/>
              </a:defRPr>
            </a:lvl1pPr>
          </a:lstStyle>
          <a:p>
            <a:r>
              <a:rPr lang="ca-ES" noProof="0" dirty="0"/>
              <a:t>III Jornada de Malalties Infeccioses a l’Atenció Primària</a:t>
            </a:r>
          </a:p>
        </p:txBody>
      </p:sp>
      <p:sp>
        <p:nvSpPr>
          <p:cNvPr id="19" name="Subtítol 2">
            <a:extLst>
              <a:ext uri="{FF2B5EF4-FFF2-40B4-BE49-F238E27FC236}">
                <a16:creationId xmlns:a16="http://schemas.microsoft.com/office/drawing/2014/main" id="{1FEC5BC9-93D9-E08A-9E72-9483744A3E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46612" y="3124200"/>
            <a:ext cx="7355479" cy="6772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s-ES" dirty="0"/>
              <a:t>Inserir Autor/a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4744D3-1B97-2318-F37A-B80DB41BC3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46023" y="3953892"/>
            <a:ext cx="7355478" cy="1295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57063" indent="0">
              <a:buNone/>
              <a:defRPr/>
            </a:lvl2pPr>
          </a:lstStyle>
          <a:p>
            <a:pPr lvl="0"/>
            <a:r>
              <a:rPr lang="es-ES" dirty="0"/>
              <a:t>Inserir </a:t>
            </a:r>
            <a:r>
              <a:rPr lang="ca-ES" noProof="0" dirty="0"/>
              <a:t>càrrec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5C36345-148D-4193-D1B5-D2643B5795DD}"/>
              </a:ext>
            </a:extLst>
          </p:cNvPr>
          <p:cNvSpPr txBox="1"/>
          <p:nvPr userDrawn="1"/>
        </p:nvSpPr>
        <p:spPr>
          <a:xfrm>
            <a:off x="4722812" y="6096000"/>
            <a:ext cx="739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>
                <a:solidFill>
                  <a:schemeClr val="bg1"/>
                </a:solidFill>
              </a:rPr>
              <a:t>Terrassa, 17 de desembre de 2025</a:t>
            </a:r>
            <a:endParaRPr lang="ca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60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259;g29bb40c2923_0_275">
            <a:extLst>
              <a:ext uri="{FF2B5EF4-FFF2-40B4-BE49-F238E27FC236}">
                <a16:creationId xmlns:a16="http://schemas.microsoft.com/office/drawing/2014/main" id="{13D5B0A7-6997-7A60-372C-2B7063B01050}"/>
              </a:ext>
            </a:extLst>
          </p:cNvPr>
          <p:cNvSpPr/>
          <p:nvPr userDrawn="1"/>
        </p:nvSpPr>
        <p:spPr>
          <a:xfrm flipH="1">
            <a:off x="50" y="0"/>
            <a:ext cx="785195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F971F8E-90CE-7271-A255-D0E0EA656B60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www.camfic.cat</a:t>
            </a:r>
            <a:endParaRPr lang="ca-ES" sz="1600" dirty="0"/>
          </a:p>
        </p:txBody>
      </p:sp>
      <p:pic>
        <p:nvPicPr>
          <p:cNvPr id="22" name="Imatge 21" descr="Imatge que conté Font, Gràfics, disseny gràfic, text&#10;&#10;Descripció generada automàticament">
            <a:extLst>
              <a:ext uri="{FF2B5EF4-FFF2-40B4-BE49-F238E27FC236}">
                <a16:creationId xmlns:a16="http://schemas.microsoft.com/office/drawing/2014/main" id="{CDFA5CD2-D3D3-BC26-358A-60017D61AE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255387" cy="380520"/>
          </a:xfrm>
          <a:prstGeom prst="rect">
            <a:avLst/>
          </a:prstGeom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D9EE388-7E7E-B18F-9465-495583C773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1412" y="199785"/>
            <a:ext cx="9067800" cy="43815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s-ES" dirty="0" err="1"/>
              <a:t>Títol</a:t>
            </a:r>
            <a:r>
              <a:rPr lang="es-ES" dirty="0"/>
              <a:t> de la </a:t>
            </a:r>
            <a:r>
              <a:rPr lang="es-ES" dirty="0" err="1"/>
              <a:t>pàgina</a:t>
            </a:r>
            <a:r>
              <a:rPr lang="es-ES" dirty="0"/>
              <a:t> </a:t>
            </a:r>
          </a:p>
        </p:txBody>
      </p:sp>
      <p:sp>
        <p:nvSpPr>
          <p:cNvPr id="30" name="Marcador de número de diapositiva 5">
            <a:extLst>
              <a:ext uri="{FF2B5EF4-FFF2-40B4-BE49-F238E27FC236}">
                <a16:creationId xmlns:a16="http://schemas.microsoft.com/office/drawing/2014/main" id="{F6C79653-EDB6-0162-7962-11A71F35FB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-76200" y="152400"/>
            <a:ext cx="912812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769BE91-3E09-4FBD-9F56-401223EB8FFA}" type="slidenum">
              <a:rPr lang="ca-ES" smtClean="0"/>
              <a:pPr/>
              <a:t>‹Nº›</a:t>
            </a:fld>
            <a:endParaRPr lang="ca-ES" dirty="0"/>
          </a:p>
        </p:txBody>
      </p:sp>
      <p:sp>
        <p:nvSpPr>
          <p:cNvPr id="36" name="Marcador de texto 35">
            <a:extLst>
              <a:ext uri="{FF2B5EF4-FFF2-40B4-BE49-F238E27FC236}">
                <a16:creationId xmlns:a16="http://schemas.microsoft.com/office/drawing/2014/main" id="{DE88595A-4460-47B0-0D23-92FFD42224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4125" y="1829280"/>
            <a:ext cx="6221887" cy="685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7ABB3B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endParaRPr lang="es-ES" dirty="0"/>
          </a:p>
        </p:txBody>
      </p:sp>
      <p:sp>
        <p:nvSpPr>
          <p:cNvPr id="38" name="Marcador de texto 37">
            <a:extLst>
              <a:ext uri="{FF2B5EF4-FFF2-40B4-BE49-F238E27FC236}">
                <a16:creationId xmlns:a16="http://schemas.microsoft.com/office/drawing/2014/main" id="{04938A06-5B05-9E5C-0291-8F01BFCD46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4600" y="2667000"/>
            <a:ext cx="6221413" cy="30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do </a:t>
            </a:r>
            <a:r>
              <a:rPr lang="es-ES" dirty="0" err="1"/>
              <a:t>eiusmod</a:t>
            </a:r>
            <a:r>
              <a:rPr lang="es-ES" dirty="0"/>
              <a:t> </a:t>
            </a:r>
            <a:r>
              <a:rPr lang="es-ES" dirty="0" err="1"/>
              <a:t>tempor</a:t>
            </a:r>
            <a:r>
              <a:rPr lang="es-ES" dirty="0"/>
              <a:t> </a:t>
            </a:r>
            <a:r>
              <a:rPr lang="es-ES" dirty="0" err="1"/>
              <a:t>incididunt</a:t>
            </a:r>
            <a:r>
              <a:rPr lang="es-ES" dirty="0"/>
              <a:t> ut labore et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</a:t>
            </a:r>
            <a:r>
              <a:rPr lang="es-ES" dirty="0"/>
              <a:t>. Ut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exercitation</a:t>
            </a:r>
            <a:r>
              <a:rPr lang="es-ES" dirty="0"/>
              <a:t> </a:t>
            </a:r>
            <a:r>
              <a:rPr lang="es-ES" dirty="0" err="1"/>
              <a:t>ullamco</a:t>
            </a:r>
            <a:r>
              <a:rPr lang="es-ES" dirty="0"/>
              <a:t> </a:t>
            </a:r>
            <a:r>
              <a:rPr lang="es-ES" dirty="0" err="1"/>
              <a:t>laboris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</a:t>
            </a:r>
            <a:r>
              <a:rPr lang="es-ES" dirty="0"/>
              <a:t> </a:t>
            </a:r>
            <a:r>
              <a:rPr lang="es-ES" dirty="0" err="1"/>
              <a:t>irure</a:t>
            </a:r>
            <a:r>
              <a:rPr lang="es-ES" dirty="0"/>
              <a:t> dolor in </a:t>
            </a:r>
            <a:r>
              <a:rPr lang="es-ES" dirty="0" err="1"/>
              <a:t>reprehenderit</a:t>
            </a:r>
            <a:r>
              <a:rPr lang="es-ES" dirty="0"/>
              <a:t> in </a:t>
            </a:r>
            <a:r>
              <a:rPr lang="es-ES" dirty="0" err="1"/>
              <a:t>voluptate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cillum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pariatur</a:t>
            </a:r>
            <a:r>
              <a:rPr lang="es-ES" dirty="0"/>
              <a:t>. </a:t>
            </a:r>
            <a:r>
              <a:rPr lang="es-ES" dirty="0" err="1"/>
              <a:t>Excepteur</a:t>
            </a:r>
            <a:r>
              <a:rPr lang="es-ES" dirty="0"/>
              <a:t> </a:t>
            </a:r>
            <a:r>
              <a:rPr lang="es-ES" dirty="0" err="1"/>
              <a:t>sint</a:t>
            </a:r>
            <a:r>
              <a:rPr lang="es-ES" dirty="0"/>
              <a:t> </a:t>
            </a:r>
            <a:r>
              <a:rPr lang="es-ES" dirty="0" err="1"/>
              <a:t>occaecat</a:t>
            </a:r>
            <a:r>
              <a:rPr lang="es-ES" dirty="0"/>
              <a:t> </a:t>
            </a:r>
            <a:r>
              <a:rPr lang="es-ES" dirty="0" err="1"/>
              <a:t>cupidatat</a:t>
            </a:r>
            <a:r>
              <a:rPr lang="es-ES" dirty="0"/>
              <a:t> non </a:t>
            </a:r>
            <a:r>
              <a:rPr lang="es-ES" dirty="0" err="1"/>
              <a:t>proident</a:t>
            </a:r>
            <a:r>
              <a:rPr lang="es-ES" dirty="0"/>
              <a:t>, sunt in culpa qui </a:t>
            </a:r>
            <a:r>
              <a:rPr lang="es-ES" dirty="0" err="1"/>
              <a:t>officia</a:t>
            </a:r>
            <a:r>
              <a:rPr lang="es-ES" dirty="0"/>
              <a:t> </a:t>
            </a:r>
            <a:r>
              <a:rPr lang="es-ES" dirty="0" err="1"/>
              <a:t>deserunt</a:t>
            </a:r>
            <a:r>
              <a:rPr lang="es-ES" dirty="0"/>
              <a:t> </a:t>
            </a:r>
            <a:r>
              <a:rPr lang="es-ES" dirty="0" err="1"/>
              <a:t>mollit</a:t>
            </a:r>
            <a:r>
              <a:rPr lang="es-ES" dirty="0"/>
              <a:t> </a:t>
            </a:r>
            <a:r>
              <a:rPr lang="es-ES" dirty="0" err="1"/>
              <a:t>anim</a:t>
            </a:r>
            <a:r>
              <a:rPr lang="es-ES" dirty="0"/>
              <a:t> id </a:t>
            </a:r>
            <a:r>
              <a:rPr lang="es-ES" dirty="0" err="1"/>
              <a:t>est</a:t>
            </a:r>
            <a:r>
              <a:rPr lang="es-ES" dirty="0"/>
              <a:t> </a:t>
            </a:r>
            <a:r>
              <a:rPr lang="es-ES" dirty="0" err="1"/>
              <a:t>laborum</a:t>
            </a:r>
            <a:r>
              <a:rPr lang="es-ES" dirty="0"/>
              <a:t>.</a:t>
            </a:r>
            <a:endParaRPr lang="ca-ES" dirty="0"/>
          </a:p>
        </p:txBody>
      </p:sp>
      <p:sp>
        <p:nvSpPr>
          <p:cNvPr id="40" name="Marcador de posición de imagen 39">
            <a:extLst>
              <a:ext uri="{FF2B5EF4-FFF2-40B4-BE49-F238E27FC236}">
                <a16:creationId xmlns:a16="http://schemas.microsoft.com/office/drawing/2014/main" id="{AB20C6EF-D302-7657-4730-B5138A2D87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18413" y="1828800"/>
            <a:ext cx="3998912" cy="3886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s-ES" dirty="0" err="1"/>
              <a:t>Imatge</a:t>
            </a:r>
            <a:r>
              <a:rPr lang="es-ES" dirty="0"/>
              <a:t>:</a:t>
            </a:r>
            <a:endParaRPr lang="ca-ES" dirty="0"/>
          </a:p>
        </p:txBody>
      </p:sp>
      <p:sp>
        <p:nvSpPr>
          <p:cNvPr id="42" name="Google Shape;260;g29bb40c2923_0_275">
            <a:extLst>
              <a:ext uri="{FF2B5EF4-FFF2-40B4-BE49-F238E27FC236}">
                <a16:creationId xmlns:a16="http://schemas.microsoft.com/office/drawing/2014/main" id="{1D5AE1A9-7866-9C23-E976-85B7FD058BF1}"/>
              </a:ext>
            </a:extLst>
          </p:cNvPr>
          <p:cNvSpPr/>
          <p:nvPr userDrawn="1"/>
        </p:nvSpPr>
        <p:spPr>
          <a:xfrm rot="5400000" flipH="1">
            <a:off x="5701713" y="379887"/>
            <a:ext cx="785400" cy="12188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8EFFFBF6-30D2-0243-3F2C-60765CAE2F06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/>
              <a:t>www.camfic.cat</a:t>
            </a:r>
            <a:endParaRPr lang="ca-ES" sz="1600"/>
          </a:p>
        </p:txBody>
      </p:sp>
      <p:sp>
        <p:nvSpPr>
          <p:cNvPr id="48" name="Marcador de texto 47">
            <a:extLst>
              <a:ext uri="{FF2B5EF4-FFF2-40B4-BE49-F238E27FC236}">
                <a16:creationId xmlns:a16="http://schemas.microsoft.com/office/drawing/2014/main" id="{A96C3AF8-A0C4-CA8A-38EA-967358147F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60512" y="790335"/>
            <a:ext cx="8648700" cy="3289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  <a:lvl2pPr marL="457063" indent="0">
              <a:buNone/>
              <a:defRPr/>
            </a:lvl2pPr>
          </a:lstStyle>
          <a:p>
            <a:pPr lvl="0"/>
            <a:r>
              <a:rPr lang="es-ES" dirty="0" err="1"/>
              <a:t>Subtítol</a:t>
            </a:r>
            <a:r>
              <a:rPr lang="es-ES" dirty="0"/>
              <a:t> de la </a:t>
            </a:r>
            <a:r>
              <a:rPr lang="es-ES" dirty="0" err="1"/>
              <a:t>pàgina</a:t>
            </a:r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2CD4FE6-95C3-0FA7-6B29-BD15F9B48EA4}"/>
              </a:ext>
            </a:extLst>
          </p:cNvPr>
          <p:cNvSpPr/>
          <p:nvPr userDrawn="1"/>
        </p:nvSpPr>
        <p:spPr>
          <a:xfrm>
            <a:off x="2665412" y="6284040"/>
            <a:ext cx="9504161" cy="380520"/>
          </a:xfrm>
          <a:prstGeom prst="rect">
            <a:avLst/>
          </a:prstGeom>
          <a:solidFill>
            <a:srgbClr val="98C7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I Jornada catalana d’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habilitats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pràctiques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Risc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Cardiovascular</a:t>
            </a:r>
            <a:r>
              <a:rPr lang="ca-ES" noProof="0" dirty="0"/>
              <a:t>. Terrassa, 17/12/2025</a:t>
            </a:r>
          </a:p>
        </p:txBody>
      </p:sp>
    </p:spTree>
    <p:extLst>
      <p:ext uri="{BB962C8B-B14F-4D97-AF65-F5344CB8AC3E}">
        <p14:creationId xmlns:p14="http://schemas.microsoft.com/office/powerpoint/2010/main" val="151202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259;g29bb40c2923_0_275">
            <a:extLst>
              <a:ext uri="{FF2B5EF4-FFF2-40B4-BE49-F238E27FC236}">
                <a16:creationId xmlns:a16="http://schemas.microsoft.com/office/drawing/2014/main" id="{13D5B0A7-6997-7A60-372C-2B7063B01050}"/>
              </a:ext>
            </a:extLst>
          </p:cNvPr>
          <p:cNvSpPr/>
          <p:nvPr userDrawn="1"/>
        </p:nvSpPr>
        <p:spPr>
          <a:xfrm flipH="1">
            <a:off x="50" y="0"/>
            <a:ext cx="785195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F971F8E-90CE-7271-A255-D0E0EA656B60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www.camfic.cat</a:t>
            </a:r>
            <a:endParaRPr lang="ca-ES" sz="1600" dirty="0"/>
          </a:p>
        </p:txBody>
      </p:sp>
      <p:pic>
        <p:nvPicPr>
          <p:cNvPr id="22" name="Imatge 21" descr="Imatge que conté Font, Gràfics, disseny gràfic, text&#10;&#10;Descripció generada automàticament">
            <a:extLst>
              <a:ext uri="{FF2B5EF4-FFF2-40B4-BE49-F238E27FC236}">
                <a16:creationId xmlns:a16="http://schemas.microsoft.com/office/drawing/2014/main" id="{CDFA5CD2-D3D3-BC26-358A-60017D61AE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255387" cy="380520"/>
          </a:xfrm>
          <a:prstGeom prst="rect">
            <a:avLst/>
          </a:prstGeom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D9EE388-7E7E-B18F-9465-495583C773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1412" y="199785"/>
            <a:ext cx="9067800" cy="43815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s-ES" dirty="0" err="1"/>
              <a:t>Títol</a:t>
            </a:r>
            <a:r>
              <a:rPr lang="es-ES" dirty="0"/>
              <a:t> de la </a:t>
            </a:r>
            <a:r>
              <a:rPr lang="es-ES" dirty="0" err="1"/>
              <a:t>pàgina</a:t>
            </a:r>
            <a:r>
              <a:rPr lang="es-ES" dirty="0"/>
              <a:t> </a:t>
            </a:r>
          </a:p>
        </p:txBody>
      </p:sp>
      <p:sp>
        <p:nvSpPr>
          <p:cNvPr id="30" name="Marcador de número de diapositiva 5">
            <a:extLst>
              <a:ext uri="{FF2B5EF4-FFF2-40B4-BE49-F238E27FC236}">
                <a16:creationId xmlns:a16="http://schemas.microsoft.com/office/drawing/2014/main" id="{F6C79653-EDB6-0162-7962-11A71F35FB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-76200" y="152400"/>
            <a:ext cx="912812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769BE91-3E09-4FBD-9F56-401223EB8FFA}" type="slidenum">
              <a:rPr lang="ca-ES" smtClean="0"/>
              <a:pPr/>
              <a:t>‹Nº›</a:t>
            </a:fld>
            <a:endParaRPr lang="ca-ES" dirty="0"/>
          </a:p>
        </p:txBody>
      </p:sp>
      <p:sp>
        <p:nvSpPr>
          <p:cNvPr id="42" name="Google Shape;260;g29bb40c2923_0_275">
            <a:extLst>
              <a:ext uri="{FF2B5EF4-FFF2-40B4-BE49-F238E27FC236}">
                <a16:creationId xmlns:a16="http://schemas.microsoft.com/office/drawing/2014/main" id="{1D5AE1A9-7866-9C23-E976-85B7FD058BF1}"/>
              </a:ext>
            </a:extLst>
          </p:cNvPr>
          <p:cNvSpPr/>
          <p:nvPr userDrawn="1"/>
        </p:nvSpPr>
        <p:spPr>
          <a:xfrm rot="5400000" flipH="1">
            <a:off x="5701713" y="379887"/>
            <a:ext cx="785400" cy="12188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8EFFFBF6-30D2-0243-3F2C-60765CAE2F06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/>
              <a:t>www.camfic.cat</a:t>
            </a:r>
            <a:endParaRPr lang="ca-ES" sz="160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2B0579D-3D86-0C91-3244-06A773910074}"/>
              </a:ext>
            </a:extLst>
          </p:cNvPr>
          <p:cNvSpPr/>
          <p:nvPr userDrawn="1"/>
        </p:nvSpPr>
        <p:spPr>
          <a:xfrm>
            <a:off x="2665412" y="6284040"/>
            <a:ext cx="9504161" cy="380520"/>
          </a:xfrm>
          <a:prstGeom prst="rect">
            <a:avLst/>
          </a:prstGeom>
          <a:solidFill>
            <a:srgbClr val="98C7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I Jornada catalana d’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habilitats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pràctiques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Risc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Cardiovascular</a:t>
            </a:r>
            <a:r>
              <a:rPr lang="ca-ES" noProof="0" dirty="0"/>
              <a:t>. Terrassa, 17/12/2025</a:t>
            </a:r>
          </a:p>
        </p:txBody>
      </p:sp>
    </p:spTree>
    <p:extLst>
      <p:ext uri="{BB962C8B-B14F-4D97-AF65-F5344CB8AC3E}">
        <p14:creationId xmlns:p14="http://schemas.microsoft.com/office/powerpoint/2010/main" val="46917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t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F971F8E-90CE-7271-A255-D0E0EA656B60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www.camfic.cat</a:t>
            </a:r>
            <a:endParaRPr lang="ca-ES" sz="1600" dirty="0"/>
          </a:p>
        </p:txBody>
      </p:sp>
      <p:pic>
        <p:nvPicPr>
          <p:cNvPr id="22" name="Imatge 21" descr="Imatge que conté Font, Gràfics, disseny gràfic, text&#10;&#10;Descripció generada automàticament">
            <a:extLst>
              <a:ext uri="{FF2B5EF4-FFF2-40B4-BE49-F238E27FC236}">
                <a16:creationId xmlns:a16="http://schemas.microsoft.com/office/drawing/2014/main" id="{CDFA5CD2-D3D3-BC26-358A-60017D61AE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255387" cy="380520"/>
          </a:xfrm>
          <a:prstGeom prst="rect">
            <a:avLst/>
          </a:prstGeom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D9EE388-7E7E-B18F-9465-495583C773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1412" y="199785"/>
            <a:ext cx="9067800" cy="43815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s-ES" dirty="0" err="1"/>
              <a:t>Títol</a:t>
            </a:r>
            <a:r>
              <a:rPr lang="es-ES" dirty="0"/>
              <a:t> de la </a:t>
            </a:r>
            <a:r>
              <a:rPr lang="es-ES" dirty="0" err="1"/>
              <a:t>pàgina</a:t>
            </a:r>
            <a:r>
              <a:rPr lang="es-ES" dirty="0"/>
              <a:t> </a:t>
            </a:r>
          </a:p>
        </p:txBody>
      </p:sp>
      <p:sp>
        <p:nvSpPr>
          <p:cNvPr id="30" name="Marcador de número de diapositiva 5">
            <a:extLst>
              <a:ext uri="{FF2B5EF4-FFF2-40B4-BE49-F238E27FC236}">
                <a16:creationId xmlns:a16="http://schemas.microsoft.com/office/drawing/2014/main" id="{F6C79653-EDB6-0162-7962-11A71F35FB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-76200" y="152400"/>
            <a:ext cx="912812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769BE91-3E09-4FBD-9F56-401223EB8FFA}" type="slidenum">
              <a:rPr lang="ca-ES" smtClean="0"/>
              <a:pPr/>
              <a:t>‹Nº›</a:t>
            </a:fld>
            <a:endParaRPr lang="ca-ES" dirty="0"/>
          </a:p>
        </p:txBody>
      </p:sp>
      <p:sp>
        <p:nvSpPr>
          <p:cNvPr id="40" name="Marcador de posición de imagen 39">
            <a:extLst>
              <a:ext uri="{FF2B5EF4-FFF2-40B4-BE49-F238E27FC236}">
                <a16:creationId xmlns:a16="http://schemas.microsoft.com/office/drawing/2014/main" id="{AB20C6EF-D302-7657-4730-B5138A2D87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41413" y="1219200"/>
            <a:ext cx="102870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s-ES" dirty="0" err="1"/>
              <a:t>Imatge</a:t>
            </a:r>
            <a:r>
              <a:rPr lang="es-ES" dirty="0"/>
              <a:t>:</a:t>
            </a:r>
            <a:endParaRPr lang="ca-ES" dirty="0"/>
          </a:p>
        </p:txBody>
      </p:sp>
      <p:sp>
        <p:nvSpPr>
          <p:cNvPr id="42" name="Google Shape;260;g29bb40c2923_0_275">
            <a:extLst>
              <a:ext uri="{FF2B5EF4-FFF2-40B4-BE49-F238E27FC236}">
                <a16:creationId xmlns:a16="http://schemas.microsoft.com/office/drawing/2014/main" id="{1D5AE1A9-7866-9C23-E976-85B7FD058BF1}"/>
              </a:ext>
            </a:extLst>
          </p:cNvPr>
          <p:cNvSpPr/>
          <p:nvPr userDrawn="1"/>
        </p:nvSpPr>
        <p:spPr>
          <a:xfrm rot="5400000" flipH="1">
            <a:off x="5701713" y="379887"/>
            <a:ext cx="785400" cy="12188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8EFFFBF6-30D2-0243-3F2C-60765CAE2F06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/>
              <a:t>www.camfic.cat</a:t>
            </a:r>
            <a:endParaRPr lang="ca-ES" sz="160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772E2BB-98FC-8FFF-C1C3-52EEF2285AD1}"/>
              </a:ext>
            </a:extLst>
          </p:cNvPr>
          <p:cNvSpPr/>
          <p:nvPr userDrawn="1"/>
        </p:nvSpPr>
        <p:spPr>
          <a:xfrm>
            <a:off x="2665412" y="6284040"/>
            <a:ext cx="9504161" cy="380520"/>
          </a:xfrm>
          <a:prstGeom prst="rect">
            <a:avLst/>
          </a:prstGeom>
          <a:solidFill>
            <a:srgbClr val="98C7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I Jornada catalana d’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habilitats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pràctiques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Risc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Cardiovascular</a:t>
            </a:r>
            <a:r>
              <a:rPr lang="ca-ES" noProof="0" dirty="0"/>
              <a:t>. Terrassa, 17/12/2025</a:t>
            </a:r>
          </a:p>
        </p:txBody>
      </p:sp>
    </p:spTree>
    <p:extLst>
      <p:ext uri="{BB962C8B-B14F-4D97-AF65-F5344CB8AC3E}">
        <p14:creationId xmlns:p14="http://schemas.microsoft.com/office/powerpoint/2010/main" val="1385328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e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259;g29bb40c2923_0_275">
            <a:extLst>
              <a:ext uri="{FF2B5EF4-FFF2-40B4-BE49-F238E27FC236}">
                <a16:creationId xmlns:a16="http://schemas.microsoft.com/office/drawing/2014/main" id="{13D5B0A7-6997-7A60-372C-2B7063B01050}"/>
              </a:ext>
            </a:extLst>
          </p:cNvPr>
          <p:cNvSpPr/>
          <p:nvPr userDrawn="1"/>
        </p:nvSpPr>
        <p:spPr>
          <a:xfrm flipH="1">
            <a:off x="50" y="0"/>
            <a:ext cx="785195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F971F8E-90CE-7271-A255-D0E0EA656B60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www.camfic.cat</a:t>
            </a:r>
            <a:endParaRPr lang="ca-ES" sz="1600" dirty="0"/>
          </a:p>
        </p:txBody>
      </p:sp>
      <p:pic>
        <p:nvPicPr>
          <p:cNvPr id="22" name="Imatge 21" descr="Imatge que conté Font, Gràfics, disseny gràfic, text&#10;&#10;Descripció generada automàticament">
            <a:extLst>
              <a:ext uri="{FF2B5EF4-FFF2-40B4-BE49-F238E27FC236}">
                <a16:creationId xmlns:a16="http://schemas.microsoft.com/office/drawing/2014/main" id="{CDFA5CD2-D3D3-BC26-358A-60017D61AE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255387" cy="380520"/>
          </a:xfrm>
          <a:prstGeom prst="rect">
            <a:avLst/>
          </a:prstGeom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D9EE388-7E7E-B18F-9465-495583C773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1412" y="199785"/>
            <a:ext cx="9067800" cy="43815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s-ES" dirty="0"/>
              <a:t>ÍNDEX</a:t>
            </a:r>
          </a:p>
        </p:txBody>
      </p:sp>
      <p:sp>
        <p:nvSpPr>
          <p:cNvPr id="30" name="Marcador de número de diapositiva 5">
            <a:extLst>
              <a:ext uri="{FF2B5EF4-FFF2-40B4-BE49-F238E27FC236}">
                <a16:creationId xmlns:a16="http://schemas.microsoft.com/office/drawing/2014/main" id="{F6C79653-EDB6-0162-7962-11A71F35FB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-76200" y="152400"/>
            <a:ext cx="912812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769BE91-3E09-4FBD-9F56-401223EB8FFA}" type="slidenum">
              <a:rPr lang="ca-ES" smtClean="0"/>
              <a:pPr/>
              <a:t>‹Nº›</a:t>
            </a:fld>
            <a:endParaRPr lang="ca-ES" dirty="0"/>
          </a:p>
        </p:txBody>
      </p:sp>
      <p:sp>
        <p:nvSpPr>
          <p:cNvPr id="42" name="Google Shape;260;g29bb40c2923_0_275">
            <a:extLst>
              <a:ext uri="{FF2B5EF4-FFF2-40B4-BE49-F238E27FC236}">
                <a16:creationId xmlns:a16="http://schemas.microsoft.com/office/drawing/2014/main" id="{1D5AE1A9-7866-9C23-E976-85B7FD058BF1}"/>
              </a:ext>
            </a:extLst>
          </p:cNvPr>
          <p:cNvSpPr/>
          <p:nvPr userDrawn="1"/>
        </p:nvSpPr>
        <p:spPr>
          <a:xfrm rot="5400000" flipH="1">
            <a:off x="5701713" y="379887"/>
            <a:ext cx="785400" cy="12188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8EFFFBF6-30D2-0243-3F2C-60765CAE2F06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/>
              <a:t>www.camfic.cat</a:t>
            </a:r>
            <a:endParaRPr lang="ca-ES" sz="160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F4D3A3C8-752E-FE51-8246-6C6ACCC0C9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7612" y="1447800"/>
            <a:ext cx="4648200" cy="3429000"/>
          </a:xfrm>
          <a:prstGeom prst="rect">
            <a:avLst/>
          </a:prstGeom>
        </p:spPr>
        <p:txBody>
          <a:bodyPr/>
          <a:lstStyle>
            <a:lvl1pPr marL="228531" indent="-228531">
              <a:buClr>
                <a:srgbClr val="7ABB3B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Segundo nivel</a:t>
            </a:r>
          </a:p>
          <a:p>
            <a:pPr lvl="0"/>
            <a:r>
              <a:rPr lang="es-ES" dirty="0"/>
              <a:t>Tercer nivel</a:t>
            </a:r>
          </a:p>
          <a:p>
            <a:pPr lvl="0"/>
            <a:r>
              <a:rPr lang="es-ES" dirty="0"/>
              <a:t>Cuarto nivel</a:t>
            </a:r>
          </a:p>
          <a:p>
            <a:pPr lvl="0"/>
            <a:r>
              <a:rPr lang="es-ES" dirty="0"/>
              <a:t>Quinto nivel</a:t>
            </a:r>
            <a:endParaRPr lang="ca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EA3CE5-E993-2D18-72D3-88CE7E93BAE8}"/>
              </a:ext>
            </a:extLst>
          </p:cNvPr>
          <p:cNvSpPr/>
          <p:nvPr userDrawn="1"/>
        </p:nvSpPr>
        <p:spPr>
          <a:xfrm>
            <a:off x="2665412" y="6284040"/>
            <a:ext cx="9504161" cy="380520"/>
          </a:xfrm>
          <a:prstGeom prst="rect">
            <a:avLst/>
          </a:prstGeom>
          <a:solidFill>
            <a:srgbClr val="98C7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I Jornada catalana d’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habilitats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pràctiques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Risc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Cardiovascular</a:t>
            </a:r>
            <a:r>
              <a:rPr lang="ca-ES" noProof="0" dirty="0"/>
              <a:t>. Terrassa, 17/12/2025</a:t>
            </a:r>
          </a:p>
        </p:txBody>
      </p:sp>
    </p:spTree>
    <p:extLst>
      <p:ext uri="{BB962C8B-B14F-4D97-AF65-F5344CB8AC3E}">
        <p14:creationId xmlns:p14="http://schemas.microsoft.com/office/powerpoint/2010/main" val="628343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F971F8E-90CE-7271-A255-D0E0EA656B60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www.camfic.cat</a:t>
            </a:r>
            <a:endParaRPr lang="ca-ES" sz="1600" dirty="0"/>
          </a:p>
        </p:txBody>
      </p:sp>
      <p:pic>
        <p:nvPicPr>
          <p:cNvPr id="22" name="Imatge 21" descr="Imatge que conté Font, Gràfics, disseny gràfic, text&#10;&#10;Descripció generada automàticament">
            <a:extLst>
              <a:ext uri="{FF2B5EF4-FFF2-40B4-BE49-F238E27FC236}">
                <a16:creationId xmlns:a16="http://schemas.microsoft.com/office/drawing/2014/main" id="{CDFA5CD2-D3D3-BC26-358A-60017D61AE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255387" cy="380520"/>
          </a:xfrm>
          <a:prstGeom prst="rect">
            <a:avLst/>
          </a:prstGeom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D9EE388-7E7E-B18F-9465-495583C773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1412" y="199785"/>
            <a:ext cx="9067800" cy="438150"/>
          </a:xfrm>
          <a:prstGeom prst="rect">
            <a:avLst/>
          </a:prstGeom>
          <a:solidFill>
            <a:srgbClr val="F2F2F2"/>
          </a:solidFill>
        </p:spPr>
        <p:txBody>
          <a:bodyPr/>
          <a:lstStyle>
            <a:lvl1pPr marL="0" indent="0">
              <a:buNone/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s-ES" dirty="0"/>
              <a:t>TÍTOL DE LA PÀGINA </a:t>
            </a:r>
          </a:p>
        </p:txBody>
      </p:sp>
      <p:sp>
        <p:nvSpPr>
          <p:cNvPr id="30" name="Marcador de número de diapositiva 5">
            <a:extLst>
              <a:ext uri="{FF2B5EF4-FFF2-40B4-BE49-F238E27FC236}">
                <a16:creationId xmlns:a16="http://schemas.microsoft.com/office/drawing/2014/main" id="{F6C79653-EDB6-0162-7962-11A71F35FB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-76200" y="152400"/>
            <a:ext cx="912812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769BE91-3E09-4FBD-9F56-401223EB8FFA}" type="slidenum">
              <a:rPr lang="ca-ES" smtClean="0"/>
              <a:pPr/>
              <a:t>‹Nº›</a:t>
            </a:fld>
            <a:endParaRPr lang="ca-ES" dirty="0"/>
          </a:p>
        </p:txBody>
      </p:sp>
      <p:sp>
        <p:nvSpPr>
          <p:cNvPr id="36" name="Marcador de texto 35">
            <a:extLst>
              <a:ext uri="{FF2B5EF4-FFF2-40B4-BE49-F238E27FC236}">
                <a16:creationId xmlns:a16="http://schemas.microsoft.com/office/drawing/2014/main" id="{DE88595A-4460-47B0-0D23-92FFD42224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4125" y="1829280"/>
            <a:ext cx="6221887" cy="685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7ABB3B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endParaRPr lang="es-ES" dirty="0"/>
          </a:p>
        </p:txBody>
      </p:sp>
      <p:sp>
        <p:nvSpPr>
          <p:cNvPr id="38" name="Marcador de texto 37">
            <a:extLst>
              <a:ext uri="{FF2B5EF4-FFF2-40B4-BE49-F238E27FC236}">
                <a16:creationId xmlns:a16="http://schemas.microsoft.com/office/drawing/2014/main" id="{04938A06-5B05-9E5C-0291-8F01BFCD46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4600" y="2667000"/>
            <a:ext cx="6221413" cy="30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do </a:t>
            </a:r>
            <a:r>
              <a:rPr lang="es-ES" dirty="0" err="1"/>
              <a:t>eiusmod</a:t>
            </a:r>
            <a:r>
              <a:rPr lang="es-ES" dirty="0"/>
              <a:t> </a:t>
            </a:r>
            <a:r>
              <a:rPr lang="es-ES" dirty="0" err="1"/>
              <a:t>tempor</a:t>
            </a:r>
            <a:r>
              <a:rPr lang="es-ES" dirty="0"/>
              <a:t> </a:t>
            </a:r>
            <a:r>
              <a:rPr lang="es-ES" dirty="0" err="1"/>
              <a:t>incididunt</a:t>
            </a:r>
            <a:r>
              <a:rPr lang="es-ES" dirty="0"/>
              <a:t> ut labore et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</a:t>
            </a:r>
            <a:r>
              <a:rPr lang="es-ES" dirty="0"/>
              <a:t>. Ut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exercitation</a:t>
            </a:r>
            <a:r>
              <a:rPr lang="es-ES" dirty="0"/>
              <a:t> </a:t>
            </a:r>
            <a:r>
              <a:rPr lang="es-ES" dirty="0" err="1"/>
              <a:t>ullamco</a:t>
            </a:r>
            <a:r>
              <a:rPr lang="es-ES" dirty="0"/>
              <a:t> </a:t>
            </a:r>
            <a:r>
              <a:rPr lang="es-ES" dirty="0" err="1"/>
              <a:t>laboris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</a:t>
            </a:r>
            <a:r>
              <a:rPr lang="es-ES" dirty="0"/>
              <a:t> </a:t>
            </a:r>
            <a:r>
              <a:rPr lang="es-ES" dirty="0" err="1"/>
              <a:t>irure</a:t>
            </a:r>
            <a:r>
              <a:rPr lang="es-ES" dirty="0"/>
              <a:t> dolor in </a:t>
            </a:r>
            <a:r>
              <a:rPr lang="es-ES" dirty="0" err="1"/>
              <a:t>reprehenderit</a:t>
            </a:r>
            <a:r>
              <a:rPr lang="es-ES" dirty="0"/>
              <a:t> in </a:t>
            </a:r>
            <a:r>
              <a:rPr lang="es-ES" dirty="0" err="1"/>
              <a:t>voluptate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cillum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pariatur</a:t>
            </a:r>
            <a:r>
              <a:rPr lang="es-ES" dirty="0"/>
              <a:t>. </a:t>
            </a:r>
            <a:r>
              <a:rPr lang="es-ES" dirty="0" err="1"/>
              <a:t>Excepteur</a:t>
            </a:r>
            <a:r>
              <a:rPr lang="es-ES" dirty="0"/>
              <a:t> </a:t>
            </a:r>
            <a:r>
              <a:rPr lang="es-ES" dirty="0" err="1"/>
              <a:t>sint</a:t>
            </a:r>
            <a:r>
              <a:rPr lang="es-ES" dirty="0"/>
              <a:t> </a:t>
            </a:r>
            <a:r>
              <a:rPr lang="es-ES" dirty="0" err="1"/>
              <a:t>occaecat</a:t>
            </a:r>
            <a:r>
              <a:rPr lang="es-ES" dirty="0"/>
              <a:t> </a:t>
            </a:r>
            <a:r>
              <a:rPr lang="es-ES" dirty="0" err="1"/>
              <a:t>cupidatat</a:t>
            </a:r>
            <a:r>
              <a:rPr lang="es-ES" dirty="0"/>
              <a:t> non </a:t>
            </a:r>
            <a:r>
              <a:rPr lang="es-ES" dirty="0" err="1"/>
              <a:t>proident</a:t>
            </a:r>
            <a:r>
              <a:rPr lang="es-ES" dirty="0"/>
              <a:t>, sunt in culpa qui </a:t>
            </a:r>
            <a:r>
              <a:rPr lang="es-ES" dirty="0" err="1"/>
              <a:t>officia</a:t>
            </a:r>
            <a:r>
              <a:rPr lang="es-ES" dirty="0"/>
              <a:t> </a:t>
            </a:r>
            <a:r>
              <a:rPr lang="es-ES" dirty="0" err="1"/>
              <a:t>deserunt</a:t>
            </a:r>
            <a:r>
              <a:rPr lang="es-ES" dirty="0"/>
              <a:t> </a:t>
            </a:r>
            <a:r>
              <a:rPr lang="es-ES" dirty="0" err="1"/>
              <a:t>mollit</a:t>
            </a:r>
            <a:r>
              <a:rPr lang="es-ES" dirty="0"/>
              <a:t> </a:t>
            </a:r>
            <a:r>
              <a:rPr lang="es-ES" dirty="0" err="1"/>
              <a:t>anim</a:t>
            </a:r>
            <a:r>
              <a:rPr lang="es-ES" dirty="0"/>
              <a:t> id </a:t>
            </a:r>
            <a:r>
              <a:rPr lang="es-ES" dirty="0" err="1"/>
              <a:t>est</a:t>
            </a:r>
            <a:r>
              <a:rPr lang="es-ES" dirty="0"/>
              <a:t> </a:t>
            </a:r>
            <a:r>
              <a:rPr lang="es-ES" dirty="0" err="1"/>
              <a:t>laborum</a:t>
            </a:r>
            <a:r>
              <a:rPr lang="es-ES" dirty="0"/>
              <a:t>.</a:t>
            </a:r>
            <a:endParaRPr lang="ca-ES" dirty="0"/>
          </a:p>
        </p:txBody>
      </p:sp>
      <p:sp>
        <p:nvSpPr>
          <p:cNvPr id="40" name="Marcador de posición de imagen 39">
            <a:extLst>
              <a:ext uri="{FF2B5EF4-FFF2-40B4-BE49-F238E27FC236}">
                <a16:creationId xmlns:a16="http://schemas.microsoft.com/office/drawing/2014/main" id="{AB20C6EF-D302-7657-4730-B5138A2D87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18413" y="1828800"/>
            <a:ext cx="3998912" cy="3886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s-ES" dirty="0" err="1"/>
              <a:t>Imatge</a:t>
            </a:r>
            <a:r>
              <a:rPr lang="es-ES" dirty="0"/>
              <a:t>:</a:t>
            </a:r>
            <a:endParaRPr lang="ca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6DF0A1-BB4F-0EB7-15BE-D5F5332B54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8011" y="770360"/>
            <a:ext cx="6298001" cy="372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s-ES" dirty="0" err="1"/>
              <a:t>Subtítol</a:t>
            </a:r>
            <a:r>
              <a:rPr lang="es-ES" dirty="0"/>
              <a:t> de la </a:t>
            </a:r>
            <a:r>
              <a:rPr lang="es-ES" dirty="0" err="1"/>
              <a:t>pàgina</a:t>
            </a:r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DF34254-9AB4-14E7-628D-4AD8570F48A6}"/>
              </a:ext>
            </a:extLst>
          </p:cNvPr>
          <p:cNvSpPr/>
          <p:nvPr userDrawn="1"/>
        </p:nvSpPr>
        <p:spPr>
          <a:xfrm>
            <a:off x="2665412" y="6284040"/>
            <a:ext cx="9504161" cy="380520"/>
          </a:xfrm>
          <a:prstGeom prst="rect">
            <a:avLst/>
          </a:prstGeom>
          <a:solidFill>
            <a:srgbClr val="98C7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I Jornada catalana d’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habilitats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pràctiques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Risc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Cardiovascular</a:t>
            </a:r>
            <a:r>
              <a:rPr lang="ca-ES" noProof="0" dirty="0"/>
              <a:t>. Terrassa, 17/12/2025</a:t>
            </a:r>
          </a:p>
        </p:txBody>
      </p:sp>
    </p:spTree>
    <p:extLst>
      <p:ext uri="{BB962C8B-B14F-4D97-AF65-F5344CB8AC3E}">
        <p14:creationId xmlns:p14="http://schemas.microsoft.com/office/powerpoint/2010/main" val="2692107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F971F8E-90CE-7271-A255-D0E0EA656B60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www.camfic.cat</a:t>
            </a:r>
            <a:endParaRPr lang="ca-ES" sz="1600" dirty="0"/>
          </a:p>
        </p:txBody>
      </p:sp>
      <p:pic>
        <p:nvPicPr>
          <p:cNvPr id="22" name="Imatge 21" descr="Imatge que conté Font, Gràfics, disseny gràfic, text&#10;&#10;Descripció generada automàticament">
            <a:extLst>
              <a:ext uri="{FF2B5EF4-FFF2-40B4-BE49-F238E27FC236}">
                <a16:creationId xmlns:a16="http://schemas.microsoft.com/office/drawing/2014/main" id="{CDFA5CD2-D3D3-BC26-358A-60017D61AE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255387" cy="380520"/>
          </a:xfrm>
          <a:prstGeom prst="rect">
            <a:avLst/>
          </a:prstGeom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D9EE388-7E7E-B18F-9465-495583C773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1412" y="199785"/>
            <a:ext cx="9067800" cy="438150"/>
          </a:xfrm>
          <a:prstGeom prst="rect">
            <a:avLst/>
          </a:prstGeom>
          <a:solidFill>
            <a:srgbClr val="F2F2F2"/>
          </a:solidFill>
        </p:spPr>
        <p:txBody>
          <a:bodyPr/>
          <a:lstStyle>
            <a:lvl1pPr marL="0" indent="0">
              <a:buNone/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s-ES" dirty="0"/>
              <a:t>TÍTOL DE LA PÀGINA </a:t>
            </a:r>
          </a:p>
        </p:txBody>
      </p:sp>
      <p:sp>
        <p:nvSpPr>
          <p:cNvPr id="30" name="Marcador de número de diapositiva 5">
            <a:extLst>
              <a:ext uri="{FF2B5EF4-FFF2-40B4-BE49-F238E27FC236}">
                <a16:creationId xmlns:a16="http://schemas.microsoft.com/office/drawing/2014/main" id="{F6C79653-EDB6-0162-7962-11A71F35FB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-76200" y="152400"/>
            <a:ext cx="912812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769BE91-3E09-4FBD-9F56-401223EB8FFA}" type="slidenum">
              <a:rPr lang="ca-ES" smtClean="0"/>
              <a:pPr/>
              <a:t>‹Nº›</a:t>
            </a:fld>
            <a:endParaRPr lang="ca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2C25681-0C85-60CF-6EE6-B005ED6B5D86}"/>
              </a:ext>
            </a:extLst>
          </p:cNvPr>
          <p:cNvSpPr/>
          <p:nvPr userDrawn="1"/>
        </p:nvSpPr>
        <p:spPr>
          <a:xfrm>
            <a:off x="2665412" y="6284040"/>
            <a:ext cx="9504161" cy="380520"/>
          </a:xfrm>
          <a:prstGeom prst="rect">
            <a:avLst/>
          </a:prstGeom>
          <a:solidFill>
            <a:srgbClr val="98C7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I Jornada catalana d’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habilitats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pràctiques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Risc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Cardiovascular</a:t>
            </a:r>
            <a:r>
              <a:rPr lang="ca-ES" noProof="0" dirty="0"/>
              <a:t>. Terrassa, 17/12/2025</a:t>
            </a:r>
          </a:p>
        </p:txBody>
      </p:sp>
    </p:spTree>
    <p:extLst>
      <p:ext uri="{BB962C8B-B14F-4D97-AF65-F5344CB8AC3E}">
        <p14:creationId xmlns:p14="http://schemas.microsoft.com/office/powerpoint/2010/main" val="112682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 Cap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F116501-7032-EEB5-0342-024B5124D47C}"/>
              </a:ext>
            </a:extLst>
          </p:cNvPr>
          <p:cNvSpPr/>
          <p:nvPr/>
        </p:nvSpPr>
        <p:spPr>
          <a:xfrm>
            <a:off x="-1588" y="9001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399" dirty="0"/>
          </a:p>
        </p:txBody>
      </p:sp>
      <p:sp>
        <p:nvSpPr>
          <p:cNvPr id="7" name="Google Shape;259;g29bb40c2923_0_275">
            <a:extLst>
              <a:ext uri="{FF2B5EF4-FFF2-40B4-BE49-F238E27FC236}">
                <a16:creationId xmlns:a16="http://schemas.microsoft.com/office/drawing/2014/main" id="{94FA1B92-D486-EE7D-F601-D284B098780A}"/>
              </a:ext>
            </a:extLst>
          </p:cNvPr>
          <p:cNvSpPr/>
          <p:nvPr/>
        </p:nvSpPr>
        <p:spPr>
          <a:xfrm flipH="1">
            <a:off x="50" y="0"/>
            <a:ext cx="7851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60;g29bb40c2923_0_275">
            <a:extLst>
              <a:ext uri="{FF2B5EF4-FFF2-40B4-BE49-F238E27FC236}">
                <a16:creationId xmlns:a16="http://schemas.microsoft.com/office/drawing/2014/main" id="{21438F77-6225-EAAC-122B-6462F38DA99C}"/>
              </a:ext>
            </a:extLst>
          </p:cNvPr>
          <p:cNvSpPr/>
          <p:nvPr/>
        </p:nvSpPr>
        <p:spPr>
          <a:xfrm rot="5400000" flipH="1">
            <a:off x="6094310" y="772485"/>
            <a:ext cx="785400" cy="114036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265;g29bb40c2923_0_275">
            <a:extLst>
              <a:ext uri="{FF2B5EF4-FFF2-40B4-BE49-F238E27FC236}">
                <a16:creationId xmlns:a16="http://schemas.microsoft.com/office/drawing/2014/main" id="{BC276484-043A-D13A-AADD-6B4BB7DC452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78024" y="6430469"/>
            <a:ext cx="2640487" cy="18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67;g29bb40c2923_0_275">
            <a:extLst>
              <a:ext uri="{FF2B5EF4-FFF2-40B4-BE49-F238E27FC236}">
                <a16:creationId xmlns:a16="http://schemas.microsoft.com/office/drawing/2014/main" id="{4E9A15CC-1F80-CC6C-A87D-6CCBB994DDA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2324" y="6430469"/>
            <a:ext cx="2640487" cy="18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tge 19" descr="Imatge que conté Font, Gràfics, disseny gràfic, text&#10;&#10;Descripció generada automàticament">
            <a:extLst>
              <a:ext uri="{FF2B5EF4-FFF2-40B4-BE49-F238E27FC236}">
                <a16:creationId xmlns:a16="http://schemas.microsoft.com/office/drawing/2014/main" id="{8311E997-C118-E4C7-AB64-2DFDB719EB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718" y="6284040"/>
            <a:ext cx="1255387" cy="380520"/>
          </a:xfrm>
          <a:prstGeom prst="rect">
            <a:avLst/>
          </a:prstGeom>
        </p:spPr>
      </p:pic>
      <p:sp>
        <p:nvSpPr>
          <p:cNvPr id="3" name="Marcador de número de diapositiva 5">
            <a:extLst>
              <a:ext uri="{FF2B5EF4-FFF2-40B4-BE49-F238E27FC236}">
                <a16:creationId xmlns:a16="http://schemas.microsoft.com/office/drawing/2014/main" id="{5D19E4AE-49C5-E332-B8A7-3E2922C5F9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-76200" y="152400"/>
            <a:ext cx="912812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769BE91-3E09-4FBD-9F56-401223EB8FFA}" type="slidenum">
              <a:rPr lang="ca-ES" smtClean="0"/>
              <a:pPr/>
              <a:t>‹Nº›</a:t>
            </a:fld>
            <a:endParaRPr lang="ca-ES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AF02C388-7FBC-A844-65E0-DDB37B4B14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7174" y="2057400"/>
            <a:ext cx="3717924" cy="2438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s-ES" sz="3600" kern="1200" dirty="0" smtClean="0">
                <a:solidFill>
                  <a:srgbClr val="B7B7B7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 dirty="0"/>
              <a:t>TÍTOL DEL CAPÍTOL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0006B1A8-60EF-1E4B-223B-186C345969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35922" y="0"/>
            <a:ext cx="6846889" cy="6081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s-ES" sz="39988" b="0" i="0" u="none" strike="noStrike" kern="1200" cap="none" dirty="0" smtClean="0">
                <a:solidFill>
                  <a:srgbClr val="B7B7B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/>
              <a:t>02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723952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B2EA0A1-5CA8-4A96-EBEA-B87DD97F1F18}"/>
              </a:ext>
            </a:extLst>
          </p:cNvPr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399" dirty="0"/>
          </a:p>
        </p:txBody>
      </p:sp>
      <p:sp>
        <p:nvSpPr>
          <p:cNvPr id="8" name="Google Shape;273;g29d5ecdd936_0_0">
            <a:extLst>
              <a:ext uri="{FF2B5EF4-FFF2-40B4-BE49-F238E27FC236}">
                <a16:creationId xmlns:a16="http://schemas.microsoft.com/office/drawing/2014/main" id="{3AAABB3F-0A4D-2CBC-811C-AE7F0E56A19B}"/>
              </a:ext>
            </a:extLst>
          </p:cNvPr>
          <p:cNvSpPr/>
          <p:nvPr/>
        </p:nvSpPr>
        <p:spPr>
          <a:xfrm>
            <a:off x="0" y="0"/>
            <a:ext cx="12188875" cy="6075000"/>
          </a:xfrm>
          <a:prstGeom prst="rect">
            <a:avLst/>
          </a:prstGeom>
          <a:solidFill>
            <a:srgbClr val="84B037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rgbClr val="097688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9" name="Google Shape;274;g29d5ecdd936_0_0">
            <a:extLst>
              <a:ext uri="{FF2B5EF4-FFF2-40B4-BE49-F238E27FC236}">
                <a16:creationId xmlns:a16="http://schemas.microsoft.com/office/drawing/2014/main" id="{AAD98DB5-DA0F-8641-88C1-A05501F88514}"/>
              </a:ext>
            </a:extLst>
          </p:cNvPr>
          <p:cNvSpPr txBox="1"/>
          <p:nvPr/>
        </p:nvSpPr>
        <p:spPr>
          <a:xfrm>
            <a:off x="1189353" y="179800"/>
            <a:ext cx="3232558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pic>
        <p:nvPicPr>
          <p:cNvPr id="11" name="Google Shape;276;g29d5ecdd936_0_0">
            <a:extLst>
              <a:ext uri="{FF2B5EF4-FFF2-40B4-BE49-F238E27FC236}">
                <a16:creationId xmlns:a16="http://schemas.microsoft.com/office/drawing/2014/main" id="{0161787C-6C0F-5838-8E87-FE5E878D8D3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78024" y="6430469"/>
            <a:ext cx="2640487" cy="18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78;g29d5ecdd936_0_0">
            <a:extLst>
              <a:ext uri="{FF2B5EF4-FFF2-40B4-BE49-F238E27FC236}">
                <a16:creationId xmlns:a16="http://schemas.microsoft.com/office/drawing/2014/main" id="{4F2CAF94-71D8-A90D-68FB-ED0E5D71954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2324" y="6430469"/>
            <a:ext cx="2640487" cy="1886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361;g29bb40c2923_0_1762">
            <a:extLst>
              <a:ext uri="{FF2B5EF4-FFF2-40B4-BE49-F238E27FC236}">
                <a16:creationId xmlns:a16="http://schemas.microsoft.com/office/drawing/2014/main" id="{ED5AC11C-CA47-4324-9405-3A69D42B6E26}"/>
              </a:ext>
            </a:extLst>
          </p:cNvPr>
          <p:cNvSpPr txBox="1"/>
          <p:nvPr/>
        </p:nvSpPr>
        <p:spPr>
          <a:xfrm>
            <a:off x="2403774" y="2068350"/>
            <a:ext cx="8166573" cy="19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99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799" b="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799" b="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799" b="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799" b="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br>
              <a:rPr lang="es-ES" sz="1799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</a:br>
            <a:endParaRPr sz="1799" b="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799" b="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tge 11" descr="Imatge 11">
            <a:extLst>
              <a:ext uri="{FF2B5EF4-FFF2-40B4-BE49-F238E27FC236}">
                <a16:creationId xmlns:a16="http://schemas.microsoft.com/office/drawing/2014/main" id="{DBE399E1-2DB7-F10E-65FE-FB4FB37177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4812" y="5105400"/>
            <a:ext cx="1495050" cy="43082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0FA0BA5-AC96-1474-C88E-C4F48371FA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8024" y="1927125"/>
            <a:ext cx="5867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063" indent="0">
              <a:buNone/>
              <a:defRPr/>
            </a:lvl2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41263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59;g29bb40c2923_0_275">
            <a:extLst>
              <a:ext uri="{FF2B5EF4-FFF2-40B4-BE49-F238E27FC236}">
                <a16:creationId xmlns:a16="http://schemas.microsoft.com/office/drawing/2014/main" id="{4ABC2957-2E95-F1C4-AB69-015879D9C554}"/>
              </a:ext>
            </a:extLst>
          </p:cNvPr>
          <p:cNvSpPr/>
          <p:nvPr/>
        </p:nvSpPr>
        <p:spPr>
          <a:xfrm flipH="1">
            <a:off x="0" y="0"/>
            <a:ext cx="7851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59;g29bb40c2923_0_275">
            <a:extLst>
              <a:ext uri="{FF2B5EF4-FFF2-40B4-BE49-F238E27FC236}">
                <a16:creationId xmlns:a16="http://schemas.microsoft.com/office/drawing/2014/main" id="{769B6140-A97C-7ADA-6B72-C1B3F1F85289}"/>
              </a:ext>
            </a:extLst>
          </p:cNvPr>
          <p:cNvSpPr/>
          <p:nvPr/>
        </p:nvSpPr>
        <p:spPr>
          <a:xfrm rot="5400000" flipH="1">
            <a:off x="5701713" y="370889"/>
            <a:ext cx="785400" cy="121888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180B901-9C21-FDC6-E34E-187815539E44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www.camfic.cat</a:t>
            </a:r>
            <a:endParaRPr lang="ca-ES" sz="16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697C253-4AC2-4A24-A7E4-DFB270CDDC23}"/>
              </a:ext>
            </a:extLst>
          </p:cNvPr>
          <p:cNvSpPr/>
          <p:nvPr userDrawn="1"/>
        </p:nvSpPr>
        <p:spPr>
          <a:xfrm>
            <a:off x="2684664" y="6284040"/>
            <a:ext cx="9504161" cy="380520"/>
          </a:xfrm>
          <a:prstGeom prst="rect">
            <a:avLst/>
          </a:prstGeom>
          <a:solidFill>
            <a:srgbClr val="98C7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2759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9" r:id="rId3"/>
    <p:sldLayoutId id="2147483688" r:id="rId4"/>
    <p:sldLayoutId id="2147483687" r:id="rId5"/>
    <p:sldLayoutId id="2147483686" r:id="rId6"/>
    <p:sldLayoutId id="2147483690" r:id="rId7"/>
    <p:sldLayoutId id="2147483683" r:id="rId8"/>
    <p:sldLayoutId id="2147483685" r:id="rId9"/>
  </p:sldLayoutIdLst>
  <p:hf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cid:image003.png@01DC440A.12104490" TargetMode="Externa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5192E0-9982-246D-2AA9-5B7276444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1558" y="457200"/>
            <a:ext cx="7520254" cy="2366270"/>
          </a:xfrm>
        </p:spPr>
        <p:txBody>
          <a:bodyPr/>
          <a:lstStyle/>
          <a:p>
            <a:r>
              <a:rPr lang="pt-BR" b="0" dirty="0"/>
              <a:t>I Jornada catalana d’</a:t>
            </a:r>
            <a:r>
              <a:rPr lang="pt-BR" b="0" dirty="0" err="1"/>
              <a:t>habilitats</a:t>
            </a:r>
            <a:r>
              <a:rPr lang="pt-BR" b="0" dirty="0"/>
              <a:t> </a:t>
            </a:r>
            <a:r>
              <a:rPr lang="pt-BR" b="0" dirty="0" err="1"/>
              <a:t>pràctiques</a:t>
            </a:r>
            <a:r>
              <a:rPr lang="pt-BR" b="0" dirty="0"/>
              <a:t> </a:t>
            </a:r>
            <a:r>
              <a:rPr lang="pt-BR" b="0" dirty="0" err="1"/>
              <a:t>en</a:t>
            </a:r>
            <a:r>
              <a:rPr lang="pt-BR" b="0" dirty="0"/>
              <a:t> </a:t>
            </a:r>
            <a:r>
              <a:rPr lang="pt-BR" b="0" dirty="0" err="1"/>
              <a:t>Risc</a:t>
            </a:r>
            <a:r>
              <a:rPr lang="pt-BR" b="0" dirty="0"/>
              <a:t> Cardiovascular</a:t>
            </a:r>
            <a:endParaRPr lang="ca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FCC0CA4-A72F-FB1C-B7C9-5D328E15AC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8412" y="4123308"/>
            <a:ext cx="8193679" cy="685800"/>
          </a:xfrm>
        </p:spPr>
        <p:txBody>
          <a:bodyPr/>
          <a:lstStyle/>
          <a:p>
            <a:r>
              <a:rPr lang="ca-ES" b="0" i="0" dirty="0">
                <a:effectLst/>
                <a:latin typeface="Helvetica" pitchFamily="2" charset="0"/>
              </a:rPr>
              <a:t>L’obesitat en el risc CV , un nou convidat a taula?</a:t>
            </a:r>
            <a:endParaRPr lang="ca-ES" dirty="0">
              <a:effectLst/>
              <a:latin typeface="Helvetica" pitchFamily="2" charset="0"/>
            </a:endParaRPr>
          </a:p>
          <a:p>
            <a:endParaRPr lang="ca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25AD69F-9286-C2E1-5F29-CFE09A34FA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65612" y="4953000"/>
            <a:ext cx="7507878" cy="685800"/>
          </a:xfrm>
        </p:spPr>
        <p:txBody>
          <a:bodyPr/>
          <a:lstStyle/>
          <a:p>
            <a:r>
              <a:rPr lang="en-US" dirty="0"/>
              <a:t>Gabriel Cuatrecasas, EAP Sarrià Barcelona</a:t>
            </a:r>
          </a:p>
          <a:p>
            <a:r>
              <a:rPr lang="en-US" dirty="0" err="1"/>
              <a:t>Coordinador</a:t>
            </a:r>
            <a:r>
              <a:rPr lang="en-US" dirty="0"/>
              <a:t> GdT </a:t>
            </a:r>
            <a:r>
              <a:rPr lang="en-US" dirty="0" err="1"/>
              <a:t>Obesitat</a:t>
            </a:r>
            <a:r>
              <a:rPr lang="en-US" dirty="0"/>
              <a:t> de la CAMFIC</a:t>
            </a:r>
            <a:endParaRPr lang="ca-ES" dirty="0"/>
          </a:p>
        </p:txBody>
      </p:sp>
      <p:pic>
        <p:nvPicPr>
          <p:cNvPr id="21" name="Imatge 20" descr="Imatge que conté Font, Gràfics, disseny gràfic, text&#10;&#10;Descripció generada automàticament">
            <a:extLst>
              <a:ext uri="{FF2B5EF4-FFF2-40B4-BE49-F238E27FC236}">
                <a16:creationId xmlns:a16="http://schemas.microsoft.com/office/drawing/2014/main" id="{4140A265-6F8B-98A4-7AF0-AF3EDDA5D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" y="2971800"/>
            <a:ext cx="2513944" cy="762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96FB153-8FA1-592D-93F7-4FC64677200E}"/>
              </a:ext>
            </a:extLst>
          </p:cNvPr>
          <p:cNvSpPr txBox="1"/>
          <p:nvPr/>
        </p:nvSpPr>
        <p:spPr>
          <a:xfrm>
            <a:off x="-458788" y="4431268"/>
            <a:ext cx="611024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spcBef>
                <a:spcPts val="5"/>
              </a:spcBef>
              <a:buNone/>
              <a:tabLst>
                <a:tab pos="2340610" algn="l"/>
              </a:tabLst>
            </a:pPr>
            <a:r>
              <a:rPr lang="ca-E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Amb l’aval:                        </a:t>
            </a:r>
          </a:p>
          <a:p>
            <a:pPr marL="457200" algn="just">
              <a:spcBef>
                <a:spcPts val="5"/>
              </a:spcBef>
              <a:buNone/>
              <a:tabLst>
                <a:tab pos="2340610" algn="l"/>
              </a:tabLst>
            </a:pPr>
            <a:endParaRPr lang="ca-ES" sz="12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algn="just">
              <a:spcBef>
                <a:spcPts val="5"/>
              </a:spcBef>
              <a:buNone/>
              <a:tabLst>
                <a:tab pos="2340610" algn="l"/>
              </a:tabLst>
            </a:pPr>
            <a:endParaRPr lang="ca-ES" sz="1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algn="just">
              <a:spcBef>
                <a:spcPts val="5"/>
              </a:spcBef>
              <a:buNone/>
              <a:tabLst>
                <a:tab pos="2340610" algn="l"/>
              </a:tabLst>
            </a:pPr>
            <a:endParaRPr lang="ca-ES" sz="12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algn="just">
              <a:spcBef>
                <a:spcPts val="5"/>
              </a:spcBef>
              <a:buNone/>
              <a:tabLst>
                <a:tab pos="2340610" algn="l"/>
              </a:tabLst>
            </a:pPr>
            <a:endParaRPr lang="ca-ES" sz="1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algn="just">
              <a:spcBef>
                <a:spcPts val="5"/>
              </a:spcBef>
              <a:buNone/>
              <a:tabLst>
                <a:tab pos="2340610" algn="l"/>
              </a:tabLst>
            </a:pPr>
            <a:endParaRPr lang="ca-ES" sz="12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algn="just">
              <a:spcBef>
                <a:spcPts val="5"/>
              </a:spcBef>
              <a:buNone/>
              <a:tabLst>
                <a:tab pos="2340610" algn="l"/>
              </a:tabLst>
            </a:pPr>
            <a:r>
              <a:rPr lang="ca-E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Col·labora: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Imatge 8" descr="Imatge que conté Font, símbol, disseny&#10;&#10;Pot ser que el contingut generat per IA no sigui correcte.">
            <a:extLst>
              <a:ext uri="{FF2B5EF4-FFF2-40B4-BE49-F238E27FC236}">
                <a16:creationId xmlns:a16="http://schemas.microsoft.com/office/drawing/2014/main" id="{1F45CD08-1A20-839E-DC0E-8BAB9F8A7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" y="4800600"/>
            <a:ext cx="864870" cy="45418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DA2ECC1-D791-14B8-CA92-84BF7C101B7B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" y="5761724"/>
            <a:ext cx="100012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Logotipo&#10;&#10;El contenido generado por IA puede ser incorrecto.">
            <a:extLst>
              <a:ext uri="{FF2B5EF4-FFF2-40B4-BE49-F238E27FC236}">
                <a16:creationId xmlns:a16="http://schemas.microsoft.com/office/drawing/2014/main" id="{D338D2B0-0F17-9636-1634-549F8904A1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2" y="5867933"/>
            <a:ext cx="1074424" cy="45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3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7087632-8557-0EA6-6A10-FC70AFF526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60712" y="762959"/>
            <a:ext cx="5867400" cy="845708"/>
          </a:xfrm>
        </p:spPr>
        <p:txBody>
          <a:bodyPr/>
          <a:lstStyle/>
          <a:p>
            <a:r>
              <a:rPr lang="en-US" dirty="0" err="1"/>
              <a:t>Moltes</a:t>
            </a:r>
            <a:r>
              <a:rPr lang="en-US" dirty="0"/>
              <a:t> </a:t>
            </a:r>
            <a:r>
              <a:rPr lang="en-US" dirty="0" err="1"/>
              <a:t>gràcies</a:t>
            </a:r>
            <a:endParaRPr lang="ca-ES" dirty="0"/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DCAE0774-CDD5-4F6D-C65E-017DEAAD4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353" y="1849436"/>
            <a:ext cx="3494617" cy="262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71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5E6E2D9-BD0E-F79C-E382-867893B63A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984AFB9-EF1B-2F71-4153-2A78BF245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2</a:t>
            </a:fld>
            <a:endParaRPr lang="ca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92AA6A-42B1-3574-4123-2D79CEB2A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17611" y="1447799"/>
            <a:ext cx="10381721" cy="368511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a-ES" b="1" dirty="0"/>
              <a:t>Fisiopatologia</a:t>
            </a:r>
            <a:r>
              <a:rPr lang="en-US" b="1" dirty="0"/>
              <a:t> de </a:t>
            </a:r>
            <a:r>
              <a:rPr lang="en-US" b="1" dirty="0" err="1"/>
              <a:t>l’obesitat</a:t>
            </a:r>
            <a:r>
              <a:rPr lang="ca-ES" b="1" dirty="0"/>
              <a:t>: què la fa perillosa?</a:t>
            </a: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ca-ES" b="1" dirty="0"/>
              <a:t>L’obesitat com a “</a:t>
            </a:r>
            <a:r>
              <a:rPr lang="en-US" b="1" dirty="0"/>
              <a:t>vector</a:t>
            </a:r>
            <a:r>
              <a:rPr lang="ca-ES" b="1" dirty="0"/>
              <a:t>” d’altres factors de RCV</a:t>
            </a:r>
            <a:r>
              <a:rPr lang="en-US" b="1" dirty="0"/>
              <a:t> (HTA i DM2)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err="1"/>
              <a:t>Obesitat</a:t>
            </a:r>
            <a:r>
              <a:rPr lang="en-US" b="1" dirty="0"/>
              <a:t> i </a:t>
            </a:r>
            <a:r>
              <a:rPr lang="en-US" b="1" dirty="0" err="1"/>
              <a:t>dislipèmia</a:t>
            </a:r>
            <a:r>
              <a:rPr lang="en-US" b="1" dirty="0"/>
              <a:t> </a:t>
            </a:r>
            <a:r>
              <a:rPr lang="en-US" b="1" dirty="0" err="1"/>
              <a:t>aterogènica</a:t>
            </a: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ca-ES" b="1" dirty="0"/>
              <a:t>Obesitat i insuficiència cardíaca</a:t>
            </a: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ca-ES" b="1" dirty="0"/>
              <a:t>Obesitat i MACE</a:t>
            </a: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b="1" dirty="0" err="1"/>
              <a:t>Tractaments</a:t>
            </a:r>
            <a:r>
              <a:rPr lang="en-US" b="1" dirty="0"/>
              <a:t> </a:t>
            </a:r>
            <a:r>
              <a:rPr lang="en-US" b="1" dirty="0" err="1"/>
              <a:t>farmacològic</a:t>
            </a:r>
            <a:r>
              <a:rPr lang="en-US" b="1" dirty="0"/>
              <a:t> i </a:t>
            </a:r>
            <a:r>
              <a:rPr lang="en-US" b="1" dirty="0" err="1"/>
              <a:t>quirúrgics</a:t>
            </a:r>
            <a:r>
              <a:rPr lang="en-US" b="1" dirty="0"/>
              <a:t> en </a:t>
            </a:r>
            <a:r>
              <a:rPr lang="en-US" b="1" dirty="0" err="1"/>
              <a:t>malaltia</a:t>
            </a:r>
            <a:r>
              <a:rPr lang="en-US" b="1" dirty="0"/>
              <a:t> CV </a:t>
            </a:r>
            <a:r>
              <a:rPr lang="en-US" b="1" dirty="0" err="1"/>
              <a:t>establerta</a:t>
            </a:r>
            <a:r>
              <a:rPr lang="en-US" b="1" dirty="0"/>
              <a:t> en </a:t>
            </a:r>
            <a:r>
              <a:rPr lang="en-US" b="1" dirty="0" err="1"/>
              <a:t>l’Obesitat</a:t>
            </a:r>
            <a:endParaRPr lang="en-US" b="1" dirty="0"/>
          </a:p>
          <a:p>
            <a:pPr marL="457200" indent="-457200">
              <a:buFont typeface="+mj-lt"/>
              <a:buAutoNum type="arabicPeriod"/>
            </a:pPr>
            <a:endParaRPr lang="ca-ES" b="1" dirty="0"/>
          </a:p>
          <a:p>
            <a:pPr marL="457200" indent="-457200">
              <a:buFont typeface="+mj-lt"/>
              <a:buAutoNum type="arabicPeriod"/>
            </a:pPr>
            <a:endParaRPr lang="ca-ES" b="1" dirty="0"/>
          </a:p>
          <a:p>
            <a:endParaRPr lang="ca-ES" b="1" dirty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002715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8A357EE-BC3A-DEB3-7D86-9CA949E20A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1. </a:t>
            </a:r>
            <a:r>
              <a:rPr lang="ca-ES" b="1" dirty="0"/>
              <a:t>Fisiopatologia</a:t>
            </a:r>
            <a:r>
              <a:rPr lang="en-US" b="1" dirty="0"/>
              <a:t> de </a:t>
            </a:r>
            <a:r>
              <a:rPr lang="en-US" b="1" dirty="0" err="1"/>
              <a:t>l’obesitat</a:t>
            </a:r>
            <a:r>
              <a:rPr lang="ca-ES" b="1" dirty="0"/>
              <a:t>: què la fa perillosa?</a:t>
            </a:r>
          </a:p>
          <a:p>
            <a:endParaRPr lang="ca-ES" b="1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899DC78-6694-81CE-E3E3-B0C93AA36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3</a:t>
            </a:fld>
            <a:endParaRPr lang="ca-ES" dirty="0"/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3621507C-5373-5768-A90A-1745BAB1B37C}"/>
              </a:ext>
            </a:extLst>
          </p:cNvPr>
          <p:cNvSpPr txBox="1"/>
          <p:nvPr/>
        </p:nvSpPr>
        <p:spPr>
          <a:xfrm>
            <a:off x="7895823" y="1192582"/>
            <a:ext cx="3235325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a-ES" dirty="0"/>
              <a:t>Resistència a la insulina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dirty="0"/>
              <a:t>Inflamació crònica de baix grau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dirty="0"/>
              <a:t>Disfunció endotelial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dirty="0"/>
              <a:t>Activació neurohormonal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8AC49136-354A-0295-1CCB-FF376CD8D3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7156920"/>
              </p:ext>
            </p:extLst>
          </p:nvPr>
        </p:nvGraphicFramePr>
        <p:xfrm>
          <a:off x="1586112" y="736017"/>
          <a:ext cx="5114234" cy="2095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Imatge 10">
            <a:extLst>
              <a:ext uri="{FF2B5EF4-FFF2-40B4-BE49-F238E27FC236}">
                <a16:creationId xmlns:a16="http://schemas.microsoft.com/office/drawing/2014/main" id="{7D1197CF-B03E-C738-62EB-4470F82E15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6955" y="3142084"/>
            <a:ext cx="5143896" cy="2281510"/>
          </a:xfrm>
          <a:prstGeom prst="rect">
            <a:avLst/>
          </a:prstGeom>
        </p:spPr>
      </p:pic>
      <p:pic>
        <p:nvPicPr>
          <p:cNvPr id="14" name="Imatge 13">
            <a:extLst>
              <a:ext uri="{FF2B5EF4-FFF2-40B4-BE49-F238E27FC236}">
                <a16:creationId xmlns:a16="http://schemas.microsoft.com/office/drawing/2014/main" id="{4BB72351-91AD-F3DE-AFF5-B5B6A0ACFF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6112" y="2871268"/>
            <a:ext cx="4661028" cy="2823143"/>
          </a:xfrm>
          <a:prstGeom prst="rect">
            <a:avLst/>
          </a:prstGeom>
        </p:spPr>
      </p:pic>
      <p:sp>
        <p:nvSpPr>
          <p:cNvPr id="16" name="QuadreDeText 15">
            <a:extLst>
              <a:ext uri="{FF2B5EF4-FFF2-40B4-BE49-F238E27FC236}">
                <a16:creationId xmlns:a16="http://schemas.microsoft.com/office/drawing/2014/main" id="{07E3BF4F-B931-F603-7632-FF6F27E4A1F4}"/>
              </a:ext>
            </a:extLst>
          </p:cNvPr>
          <p:cNvSpPr txBox="1"/>
          <p:nvPr/>
        </p:nvSpPr>
        <p:spPr>
          <a:xfrm>
            <a:off x="836612" y="5875762"/>
            <a:ext cx="61489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ca-ES" sz="1000" dirty="0"/>
              <a:t>npj Metabolic Health and Disease</a:t>
            </a:r>
            <a:r>
              <a:rPr lang="en-US" sz="1000" dirty="0"/>
              <a:t> </a:t>
            </a:r>
            <a:r>
              <a:rPr lang="ca-ES" sz="1000" dirty="0"/>
              <a:t>(2024) 2:34</a:t>
            </a:r>
          </a:p>
        </p:txBody>
      </p:sp>
      <p:sp>
        <p:nvSpPr>
          <p:cNvPr id="17" name="Fletxa: dreta 16">
            <a:extLst>
              <a:ext uri="{FF2B5EF4-FFF2-40B4-BE49-F238E27FC236}">
                <a16:creationId xmlns:a16="http://schemas.microsoft.com/office/drawing/2014/main" id="{C3D03527-C633-3C9D-A278-54A464C98B1A}"/>
              </a:ext>
            </a:extLst>
          </p:cNvPr>
          <p:cNvSpPr/>
          <p:nvPr/>
        </p:nvSpPr>
        <p:spPr>
          <a:xfrm>
            <a:off x="6779175" y="1616754"/>
            <a:ext cx="997987" cy="33446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64474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4739C06-49A3-9F3F-FF19-66348B3FB2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b="1" dirty="0"/>
              <a:t>2. </a:t>
            </a:r>
            <a:r>
              <a:rPr lang="ca-ES" sz="2800" b="1" dirty="0"/>
              <a:t>La visió Clàssica: ’obesitat com a “</a:t>
            </a:r>
            <a:r>
              <a:rPr lang="en-US" sz="2800" b="1" dirty="0"/>
              <a:t>vector</a:t>
            </a:r>
            <a:r>
              <a:rPr lang="ca-ES" sz="2800" b="1" dirty="0"/>
              <a:t>” d’altres factors de RCV</a:t>
            </a:r>
          </a:p>
          <a:p>
            <a:endParaRPr lang="ca-ES" sz="2800" b="1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310B371-556C-CFF1-99FB-9BF33658B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4</a:t>
            </a:fld>
            <a:endParaRPr lang="ca-ES" dirty="0"/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FF69D434-4D82-EA06-25E6-F9DA3C832B5E}"/>
              </a:ext>
            </a:extLst>
          </p:cNvPr>
          <p:cNvSpPr txBox="1"/>
          <p:nvPr/>
        </p:nvSpPr>
        <p:spPr>
          <a:xfrm>
            <a:off x="1044973" y="1105100"/>
            <a:ext cx="584411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a-ES" b="1" dirty="0"/>
              <a:t>HTA</a:t>
            </a:r>
            <a:r>
              <a:rPr lang="en-US" dirty="0"/>
              <a:t>: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ca-ES" dirty="0"/>
              <a:t>Les estimacions de risc relatiu atribuïble a l’adipositat </a:t>
            </a:r>
            <a:r>
              <a:rPr lang="en-US" dirty="0" err="1"/>
              <a:t>són</a:t>
            </a:r>
            <a:r>
              <a:rPr lang="ca-ES" dirty="0"/>
              <a:t> del </a:t>
            </a:r>
            <a:r>
              <a:rPr lang="ca-ES" b="1" dirty="0"/>
              <a:t>78% en els homes i del 65% en les dones </a:t>
            </a:r>
            <a:r>
              <a:rPr lang="ca-ES" dirty="0"/>
              <a:t>d’entre 20 i 49 anys</a:t>
            </a:r>
            <a:endParaRPr lang="en-US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err="1"/>
              <a:t>Canvis</a:t>
            </a:r>
            <a:r>
              <a:rPr lang="en-US" dirty="0"/>
              <a:t> </a:t>
            </a:r>
            <a:r>
              <a:rPr lang="en-US" dirty="0" err="1"/>
              <a:t>estil</a:t>
            </a:r>
            <a:r>
              <a:rPr lang="en-US" dirty="0"/>
              <a:t> de vida (Look AHEAD) : 5-10% </a:t>
            </a:r>
            <a:r>
              <a:rPr lang="en-US" dirty="0" err="1"/>
              <a:t>pèrdua</a:t>
            </a:r>
            <a:r>
              <a:rPr lang="en-US" dirty="0"/>
              <a:t> de </a:t>
            </a:r>
            <a:r>
              <a:rPr lang="en-US" dirty="0" err="1"/>
              <a:t>pes</a:t>
            </a:r>
            <a:r>
              <a:rPr lang="en-US" dirty="0"/>
              <a:t> </a:t>
            </a:r>
            <a:r>
              <a:rPr lang="en-US" dirty="0" err="1"/>
              <a:t>s’associa</a:t>
            </a:r>
            <a:r>
              <a:rPr lang="en-US" dirty="0"/>
              <a:t> ≈ 50% de </a:t>
            </a:r>
            <a:r>
              <a:rPr lang="en-US" dirty="0" err="1"/>
              <a:t>probabilitat</a:t>
            </a:r>
            <a:r>
              <a:rPr lang="en-US" dirty="0"/>
              <a:t>  - 5 mmHg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ca-ES" dirty="0"/>
              <a:t>L’obesitat s’associa amb un augment del volum sanguini i de la retenció de líquids, especialment en el teixit adipós</a:t>
            </a:r>
            <a:r>
              <a:rPr lang="en-US" dirty="0"/>
              <a:t> i</a:t>
            </a:r>
            <a:r>
              <a:rPr lang="ca-ES" dirty="0"/>
              <a:t> al seu torn incrementa el retorn venós i el cabal cardíac</a:t>
            </a:r>
            <a:endParaRPr lang="en-US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ca-ES" dirty="0"/>
              <a:t>L’excés de greix retroperitoneal comprimeix la vascularització i els nervis renals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ca-ES" dirty="0"/>
              <a:t>augment de la pressió intrarenal, de l’activitat de la renina plasmàtica, de l’angiotensinogen, de l’activitat de l’enzim convertidor d’angiotensina, de l’angiotensina II i de l’aldosterona.</a:t>
            </a: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a-ES" dirty="0"/>
          </a:p>
        </p:txBody>
      </p:sp>
      <p:sp>
        <p:nvSpPr>
          <p:cNvPr id="6" name="QuadreDeText 5">
            <a:extLst>
              <a:ext uri="{FF2B5EF4-FFF2-40B4-BE49-F238E27FC236}">
                <a16:creationId xmlns:a16="http://schemas.microsoft.com/office/drawing/2014/main" id="{2AFC9CDB-9F07-A903-3D05-905E750F65FD}"/>
              </a:ext>
            </a:extLst>
          </p:cNvPr>
          <p:cNvSpPr txBox="1"/>
          <p:nvPr/>
        </p:nvSpPr>
        <p:spPr>
          <a:xfrm>
            <a:off x="836612" y="5835829"/>
            <a:ext cx="61489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European Journal of Preventive Cardiology. 2025;32(3):184-220.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J Ultrasound Med. 2024 Oct 20;28(1):e12407. </a:t>
            </a:r>
            <a:endParaRPr lang="ca-ES" sz="1200" dirty="0"/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0991A500-E63A-2AB4-F855-5CFFC1828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067" y="3337721"/>
            <a:ext cx="3180146" cy="251136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EBA7395-FA58-BC85-AF6B-642BC8318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188" y="1114079"/>
            <a:ext cx="1016848" cy="124563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2620DE0-DEF4-7357-E19E-1F7BB5B26938}"/>
              </a:ext>
            </a:extLst>
          </p:cNvPr>
          <p:cNvSpPr txBox="1"/>
          <p:nvPr/>
        </p:nvSpPr>
        <p:spPr>
          <a:xfrm>
            <a:off x="7666916" y="1110665"/>
            <a:ext cx="42884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a-ES" b="1" dirty="0"/>
              <a:t>Diabetis tipus 2</a:t>
            </a:r>
            <a:r>
              <a:rPr lang="en-US" b="1" dirty="0"/>
              <a:t>: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/>
              <a:t>80-85% DM2 </a:t>
            </a:r>
            <a:r>
              <a:rPr lang="en-US" dirty="0" err="1"/>
              <a:t>tenen</a:t>
            </a:r>
            <a:r>
              <a:rPr lang="en-US" dirty="0"/>
              <a:t> </a:t>
            </a:r>
            <a:r>
              <a:rPr lang="en-US" dirty="0" err="1"/>
              <a:t>obesitat</a:t>
            </a:r>
            <a:endParaRPr lang="en-US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err="1"/>
              <a:t>PaO</a:t>
            </a:r>
            <a:r>
              <a:rPr lang="en-US" dirty="0"/>
              <a:t> </a:t>
            </a:r>
            <a:r>
              <a:rPr lang="en-US" dirty="0" err="1"/>
              <a:t>tenen</a:t>
            </a:r>
            <a:r>
              <a:rPr lang="en-US" dirty="0"/>
              <a:t> </a:t>
            </a:r>
            <a:r>
              <a:rPr lang="en-US" dirty="0" err="1"/>
              <a:t>més</a:t>
            </a:r>
            <a:r>
              <a:rPr lang="en-US" dirty="0"/>
              <a:t> </a:t>
            </a:r>
            <a:r>
              <a:rPr lang="en-US" dirty="0" err="1"/>
              <a:t>probabilitat</a:t>
            </a:r>
            <a:r>
              <a:rPr lang="en-US" dirty="0"/>
              <a:t> de </a:t>
            </a:r>
            <a:r>
              <a:rPr lang="en-US" dirty="0" err="1"/>
              <a:t>patir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DM2 (20% vs 7,3%)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/>
              <a:t>Risc </a:t>
            </a:r>
            <a:r>
              <a:rPr lang="en-US" dirty="0" err="1"/>
              <a:t>relatiu</a:t>
            </a:r>
            <a:r>
              <a:rPr lang="en-US" dirty="0"/>
              <a:t> </a:t>
            </a:r>
            <a:r>
              <a:rPr lang="en-US" dirty="0" err="1"/>
              <a:t>encaramés</a:t>
            </a:r>
            <a:r>
              <a:rPr lang="en-US" dirty="0"/>
              <a:t> alt </a:t>
            </a:r>
            <a:r>
              <a:rPr lang="en-US" dirty="0" err="1"/>
              <a:t>en</a:t>
            </a:r>
            <a:r>
              <a:rPr lang="en-US" dirty="0"/>
              <a:t> adolescents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DCE40AF-CB81-8FA7-35E3-80F457B0A2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5528" y="1105100"/>
            <a:ext cx="1007301" cy="124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60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>
            <a:extLst>
              <a:ext uri="{FF2B5EF4-FFF2-40B4-BE49-F238E27FC236}">
                <a16:creationId xmlns:a16="http://schemas.microsoft.com/office/drawing/2014/main" id="{A3D89DAA-FE3B-9D3D-C53E-B628C1FCF8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3. </a:t>
            </a:r>
            <a:r>
              <a:rPr lang="en-US" b="1" dirty="0" err="1"/>
              <a:t>Obesitat</a:t>
            </a:r>
            <a:r>
              <a:rPr lang="en-US" b="1" dirty="0"/>
              <a:t> i </a:t>
            </a:r>
            <a:r>
              <a:rPr lang="en-US" b="1" dirty="0" err="1"/>
              <a:t>dislipèmia</a:t>
            </a:r>
            <a:r>
              <a:rPr lang="en-US" b="1" dirty="0"/>
              <a:t> </a:t>
            </a:r>
            <a:r>
              <a:rPr lang="en-US" b="1" dirty="0" err="1"/>
              <a:t>aterogènica</a:t>
            </a:r>
            <a:endParaRPr lang="ca-ES" b="1" dirty="0"/>
          </a:p>
        </p:txBody>
      </p:sp>
      <p:sp>
        <p:nvSpPr>
          <p:cNvPr id="3" name="Contenidor de número de diapositiva 2">
            <a:extLst>
              <a:ext uri="{FF2B5EF4-FFF2-40B4-BE49-F238E27FC236}">
                <a16:creationId xmlns:a16="http://schemas.microsoft.com/office/drawing/2014/main" id="{5E97A030-4E99-EF14-47CC-72225B841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5</a:t>
            </a:fld>
            <a:endParaRPr lang="ca-ES" dirty="0"/>
          </a:p>
        </p:txBody>
      </p:sp>
      <p:sp>
        <p:nvSpPr>
          <p:cNvPr id="4" name="Contenidor d'imatge 3">
            <a:extLst>
              <a:ext uri="{FF2B5EF4-FFF2-40B4-BE49-F238E27FC236}">
                <a16:creationId xmlns:a16="http://schemas.microsoft.com/office/drawing/2014/main" id="{442FECF2-02F9-9F17-78B0-260144BF896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41413" y="789444"/>
            <a:ext cx="10287000" cy="1496556"/>
          </a:xfrm>
        </p:spPr>
        <p:txBody>
          <a:bodyPr/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No hi ha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relació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linear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entre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IMC i LDL. </a:t>
            </a:r>
            <a:r>
              <a:rPr lang="ca-ES" sz="1800" dirty="0">
                <a:solidFill>
                  <a:schemeClr val="tx1"/>
                </a:solidFill>
                <a:latin typeface="+mn-lt"/>
              </a:rPr>
              <a:t>S’ha descrit una correlació en forma de U inversa entre l’IMC i el colesterol LDL. 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ca-ES" sz="1800" dirty="0">
                <a:solidFill>
                  <a:schemeClr val="tx1"/>
                </a:solidFill>
                <a:latin typeface="+mn-lt"/>
              </a:rPr>
              <a:t>L’obesitat s’associa amb un </a:t>
            </a:r>
            <a:r>
              <a:rPr lang="ca-ES" sz="1800" b="1" dirty="0">
                <a:solidFill>
                  <a:schemeClr val="tx1"/>
                </a:solidFill>
                <a:latin typeface="+mn-lt"/>
              </a:rPr>
              <a:t>fenotip lipoproteic aterogènic </a:t>
            </a:r>
            <a:r>
              <a:rPr lang="ca-ES" sz="1800" dirty="0">
                <a:solidFill>
                  <a:schemeClr val="tx1"/>
                </a:solidFill>
                <a:latin typeface="+mn-lt"/>
              </a:rPr>
              <a:t>que inclou l’elevació dels triglicèrids en dejú i postprandials, de l’Apolipoproteïna B (ApoB) i de les partícules de LDL petites i denses, així com nivells baixos de colesterol HDL (HDL-C) i d’Apolipoproteïna A1 (ApoA1).</a:t>
            </a:r>
          </a:p>
          <a:p>
            <a:endParaRPr lang="ca-ES" dirty="0"/>
          </a:p>
        </p:txBody>
      </p:sp>
      <p:sp>
        <p:nvSpPr>
          <p:cNvPr id="6" name="QuadreDeText 5">
            <a:extLst>
              <a:ext uri="{FF2B5EF4-FFF2-40B4-BE49-F238E27FC236}">
                <a16:creationId xmlns:a16="http://schemas.microsoft.com/office/drawing/2014/main" id="{EF0A3FB3-D60F-3FD2-7BFD-2F47E1A8D326}"/>
              </a:ext>
            </a:extLst>
          </p:cNvPr>
          <p:cNvSpPr txBox="1"/>
          <p:nvPr/>
        </p:nvSpPr>
        <p:spPr>
          <a:xfrm>
            <a:off x="291041" y="5911032"/>
            <a:ext cx="1170826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100" dirty="0"/>
              <a:t>Physiological Bases for the Superiority of Apolipoprotein B Over Low-Density Lipoprotein Cholesterol and Non-High-Density Lipoprotein Cholesterol as a Marker of Cardiovascular Risk. Glavinovic T, Thanassoulis G, de Graaf J, et al. Journal of the American Heart Association. 2022;11(20)</a:t>
            </a:r>
          </a:p>
        </p:txBody>
      </p:sp>
      <p:pic>
        <p:nvPicPr>
          <p:cNvPr id="12" name="Imatge 11">
            <a:extLst>
              <a:ext uri="{FF2B5EF4-FFF2-40B4-BE49-F238E27FC236}">
                <a16:creationId xmlns:a16="http://schemas.microsoft.com/office/drawing/2014/main" id="{A3C9A984-8389-49A7-84AA-25127039C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12" y="3733800"/>
            <a:ext cx="6007094" cy="215585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4FC9BA6-950D-4750-8EB6-4F2781C7342F}"/>
              </a:ext>
            </a:extLst>
          </p:cNvPr>
          <p:cNvSpPr txBox="1"/>
          <p:nvPr/>
        </p:nvSpPr>
        <p:spPr>
          <a:xfrm>
            <a:off x="291287" y="2371906"/>
            <a:ext cx="11606250" cy="12618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55983A"/>
            </a:solidFill>
          </a:ln>
        </p:spPr>
        <p:txBody>
          <a:bodyPr wrap="square">
            <a:spAutoFit/>
          </a:bodyPr>
          <a:lstStyle/>
          <a:p>
            <a:r>
              <a:rPr lang="ca-ES" sz="2000" dirty="0">
                <a:solidFill>
                  <a:schemeClr val="tx1"/>
                </a:solidFill>
                <a:latin typeface="+mn-lt"/>
              </a:rPr>
              <a:t>L’anàlisi de </a:t>
            </a:r>
            <a:r>
              <a:rPr lang="ca-ES" sz="2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ca-ES" sz="2800" b="1" dirty="0" err="1">
                <a:solidFill>
                  <a:schemeClr val="tx1"/>
                </a:solidFill>
                <a:latin typeface="+mn-lt"/>
              </a:rPr>
              <a:t>ApoB</a:t>
            </a:r>
            <a:r>
              <a:rPr lang="ca-ES" sz="2000" dirty="0">
                <a:solidFill>
                  <a:schemeClr val="tx1"/>
                </a:solidFill>
                <a:latin typeface="+mn-lt"/>
              </a:rPr>
              <a:t> es recomana per a l’avaluació del risc com a alternativa al LDL-C, si està disponible, </a:t>
            </a:r>
            <a:r>
              <a:rPr lang="ca-ES" sz="2000" dirty="0"/>
              <a:t>pel </a:t>
            </a:r>
            <a:r>
              <a:rPr lang="ca-ES" sz="2000" b="1" dirty="0">
                <a:solidFill>
                  <a:schemeClr val="tx1"/>
                </a:solidFill>
                <a:latin typeface="+mn-lt"/>
              </a:rPr>
              <a:t>cribratge, diagnòstic i maneig</a:t>
            </a:r>
            <a:r>
              <a:rPr lang="ca-ES" sz="2000" dirty="0">
                <a:solidFill>
                  <a:schemeClr val="tx1"/>
                </a:solidFill>
                <a:latin typeface="+mn-lt"/>
              </a:rPr>
              <a:t> de la </a:t>
            </a:r>
            <a:r>
              <a:rPr lang="ca-ES" sz="2000" dirty="0" err="1">
                <a:solidFill>
                  <a:schemeClr val="tx1"/>
                </a:solidFill>
                <a:latin typeface="+mn-lt"/>
              </a:rPr>
              <a:t>dislipidèmia</a:t>
            </a:r>
            <a:endParaRPr lang="ca-ES" sz="2000" dirty="0">
              <a:solidFill>
                <a:schemeClr val="tx1"/>
              </a:solidFill>
              <a:latin typeface="+mn-lt"/>
            </a:endParaRPr>
          </a:p>
          <a:p>
            <a:r>
              <a:rPr lang="ca-ES" sz="2000" b="1" dirty="0">
                <a:sym typeface="Wingdings" panose="05000000000000000000" pitchFamily="2" charset="2"/>
              </a:rPr>
              <a:t> </a:t>
            </a:r>
            <a:r>
              <a:rPr lang="ca-ES" sz="2800" b="1" dirty="0">
                <a:solidFill>
                  <a:schemeClr val="tx1"/>
                </a:solidFill>
                <a:latin typeface="+mn-lt"/>
              </a:rPr>
              <a:t>Classe I, nivell d’evidència C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- </a:t>
            </a:r>
            <a:r>
              <a:rPr lang="ca-ES" sz="2000" i="0" u="none" strike="noStrike" dirty="0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ESC </a:t>
            </a:r>
            <a:r>
              <a:rPr lang="ca-ES" sz="2000" i="0" u="none" strike="noStrike" dirty="0" err="1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Guidelines</a:t>
            </a:r>
            <a:r>
              <a:rPr lang="ca-ES" sz="2000" i="0" u="none" strike="noStrike" dirty="0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ca-ES" sz="2000" i="0" u="none" strike="noStrike" dirty="0" err="1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recommendation</a:t>
            </a:r>
            <a:r>
              <a:rPr lang="ca-ES" sz="2000" i="0" u="none" strike="noStrike" dirty="0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 on </a:t>
            </a:r>
            <a:r>
              <a:rPr lang="ca-ES" sz="2000" i="0" u="none" strike="noStrike" dirty="0" err="1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lipid</a:t>
            </a:r>
            <a:r>
              <a:rPr lang="ca-ES" sz="2000" i="0" u="none" strike="noStrike" dirty="0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ca-ES" sz="2000" i="0" u="none" strike="noStrike" dirty="0" err="1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measurements</a:t>
            </a:r>
            <a:endParaRPr lang="ca-ES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C1ED73D-77E5-7C60-0CC2-4468455EB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6012" y="3733800"/>
            <a:ext cx="3962401" cy="218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1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>
            <a:extLst>
              <a:ext uri="{FF2B5EF4-FFF2-40B4-BE49-F238E27FC236}">
                <a16:creationId xmlns:a16="http://schemas.microsoft.com/office/drawing/2014/main" id="{C89F16D2-2341-C4C1-C79A-1297CABE31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4. </a:t>
            </a:r>
            <a:r>
              <a:rPr lang="ca-ES" b="1" dirty="0"/>
              <a:t>Obesitat i insuficiència cardíaca</a:t>
            </a:r>
          </a:p>
          <a:p>
            <a:endParaRPr lang="ca-ES" dirty="0"/>
          </a:p>
        </p:txBody>
      </p:sp>
      <p:sp>
        <p:nvSpPr>
          <p:cNvPr id="3" name="Contenidor de número de diapositiva 2">
            <a:extLst>
              <a:ext uri="{FF2B5EF4-FFF2-40B4-BE49-F238E27FC236}">
                <a16:creationId xmlns:a16="http://schemas.microsoft.com/office/drawing/2014/main" id="{3F3FA6E2-83C3-1DFA-FF09-DB678CC5F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6</a:t>
            </a:fld>
            <a:endParaRPr lang="ca-ES" dirty="0"/>
          </a:p>
        </p:txBody>
      </p:sp>
      <p:sp>
        <p:nvSpPr>
          <p:cNvPr id="4" name="Contenidor d'imatge 3">
            <a:extLst>
              <a:ext uri="{FF2B5EF4-FFF2-40B4-BE49-F238E27FC236}">
                <a16:creationId xmlns:a16="http://schemas.microsoft.com/office/drawing/2014/main" id="{8963DC8C-46FC-947F-992B-5235447E3F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6998" y="996302"/>
            <a:ext cx="6203420" cy="4495800"/>
          </a:xfrm>
        </p:spPr>
        <p:txBody>
          <a:bodyPr/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+mn-lt"/>
              </a:rPr>
              <a:t>A</a:t>
            </a:r>
            <a:r>
              <a:rPr lang="ca-ES" dirty="0">
                <a:solidFill>
                  <a:schemeClr val="tx1"/>
                </a:solidFill>
                <a:latin typeface="+mn-lt"/>
              </a:rPr>
              <a:t>favoreix la disfunció diastòlica i la insuficiència cardíaca amb fracció d'ejecció preservada (HFpEF)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971344" lvl="1" indent="-285750">
              <a:buFont typeface="Wingdings" pitchFamily="2" charset="2"/>
              <a:buChar char="Ø"/>
            </a:pPr>
            <a:endParaRPr lang="en-US" sz="1800" dirty="0"/>
          </a:p>
          <a:p>
            <a:pPr marL="971344" lvl="1" indent="-285750">
              <a:buFont typeface="Wingdings" pitchFamily="2" charset="2"/>
              <a:buChar char="Ø"/>
            </a:pPr>
            <a:endParaRPr lang="en-US" sz="1800" dirty="0"/>
          </a:p>
          <a:p>
            <a:pPr marL="971344" lvl="1" indent="-285750">
              <a:buFont typeface="Wingdings" pitchFamily="2" charset="2"/>
              <a:buChar char="Ø"/>
            </a:pPr>
            <a:endParaRPr lang="en-US" sz="1800" dirty="0"/>
          </a:p>
          <a:p>
            <a:pPr marL="971344" lvl="1" indent="-285750">
              <a:buFont typeface="Wingdings" pitchFamily="2" charset="2"/>
              <a:buChar char="Ø"/>
            </a:pPr>
            <a:endParaRPr lang="en-US" sz="1800" dirty="0"/>
          </a:p>
          <a:p>
            <a:pPr marL="971344" lvl="1" indent="-285750">
              <a:buFont typeface="Wingdings" pitchFamily="2" charset="2"/>
              <a:buChar char="Ø"/>
            </a:pPr>
            <a:endParaRPr lang="en-US" sz="1800" dirty="0"/>
          </a:p>
          <a:p>
            <a:pPr marL="971344" lvl="1" indent="-285750">
              <a:buFont typeface="Wingdings" pitchFamily="2" charset="2"/>
              <a:buChar char="Ø"/>
            </a:pPr>
            <a:endParaRPr lang="en-US" sz="18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err="1">
                <a:solidFill>
                  <a:schemeClr val="tx1"/>
                </a:solidFill>
                <a:latin typeface="+mn-lt"/>
              </a:rPr>
              <a:t>També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incrementa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el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risc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d’IC a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través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comorbiditats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com la DM2, la HTA i la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síndrome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d'apnea del son,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que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contribueixen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a la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disfunció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miocàrdica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i a la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insuficiència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cardíaca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amb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fracció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d'ejecció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reduïda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(HFrEF)</a:t>
            </a:r>
            <a:endParaRPr lang="ca-ES" dirty="0">
              <a:solidFill>
                <a:schemeClr val="tx1"/>
              </a:solidFill>
              <a:latin typeface="+mn-lt"/>
            </a:endParaRPr>
          </a:p>
          <a:p>
            <a:endParaRPr lang="ca-ES" dirty="0"/>
          </a:p>
        </p:txBody>
      </p:sp>
      <p:sp>
        <p:nvSpPr>
          <p:cNvPr id="6" name="QuadreDeText 5">
            <a:extLst>
              <a:ext uri="{FF2B5EF4-FFF2-40B4-BE49-F238E27FC236}">
                <a16:creationId xmlns:a16="http://schemas.microsoft.com/office/drawing/2014/main" id="{031D512B-33BC-E532-F1CF-17E502317D97}"/>
              </a:ext>
            </a:extLst>
          </p:cNvPr>
          <p:cNvSpPr txBox="1"/>
          <p:nvPr/>
        </p:nvSpPr>
        <p:spPr>
          <a:xfrm>
            <a:off x="135996" y="5691719"/>
            <a:ext cx="94207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Adiposity or Hypertension: Which Drives Heart Failure With a Preserved Ejection Fraction?. </a:t>
            </a:r>
            <a:r>
              <a:rPr lang="ca-ES" sz="1200" b="0" i="1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JACC. </a:t>
            </a:r>
            <a:r>
              <a:rPr lang="ca-ES" sz="12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2025 Nov, 86 (20) 1935–1949.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European Heart Journal. 2025;:ehaf645.</a:t>
            </a:r>
          </a:p>
        </p:txBody>
      </p:sp>
      <p:pic>
        <p:nvPicPr>
          <p:cNvPr id="13" name="Imatge 12">
            <a:extLst>
              <a:ext uri="{FF2B5EF4-FFF2-40B4-BE49-F238E27FC236}">
                <a16:creationId xmlns:a16="http://schemas.microsoft.com/office/drawing/2014/main" id="{84946626-6859-FE04-EAC4-64509C0C7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015" y="1883833"/>
            <a:ext cx="4572167" cy="215476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6E48B80-67A0-2765-EC92-7818A10B9F36}"/>
              </a:ext>
            </a:extLst>
          </p:cNvPr>
          <p:cNvSpPr txBox="1"/>
          <p:nvPr/>
        </p:nvSpPr>
        <p:spPr>
          <a:xfrm>
            <a:off x="516998" y="2057400"/>
            <a:ext cx="6433310" cy="15388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+mn-lt"/>
              </a:rPr>
              <a:t>L</a:t>
            </a:r>
            <a:r>
              <a:rPr lang="ca-ES" dirty="0">
                <a:solidFill>
                  <a:schemeClr val="tx1"/>
                </a:solidFill>
                <a:latin typeface="+mn-lt"/>
              </a:rPr>
              <a:t>'obesitat complica el diagnòstic, empitjora la capacitat funcional i s'associa amb pitjor pronòstic en insuficiència cardíaca</a:t>
            </a:r>
            <a:endParaRPr lang="en-US" sz="1600" dirty="0"/>
          </a:p>
          <a:p>
            <a:pPr marL="971344" lvl="1" indent="-285750">
              <a:buFont typeface="Wingdings" pitchFamily="2" charset="2"/>
              <a:buChar char="Ø"/>
            </a:pPr>
            <a:r>
              <a:rPr lang="ca-ES" sz="2000" dirty="0"/>
              <a:t>l’obesitat central és present en més </a:t>
            </a:r>
            <a:r>
              <a:rPr lang="ca-ES" sz="2000" b="1" dirty="0"/>
              <a:t>del 80% a 90% </a:t>
            </a:r>
            <a:r>
              <a:rPr lang="ca-ES" sz="2000" dirty="0"/>
              <a:t>dels pacients amb </a:t>
            </a:r>
            <a:r>
              <a:rPr lang="ca-ES" sz="2000" dirty="0" err="1"/>
              <a:t>ICFEp</a:t>
            </a:r>
            <a:r>
              <a:rPr lang="ca-ES" sz="2000" dirty="0"/>
              <a:t> establerta</a:t>
            </a:r>
            <a:r>
              <a:rPr lang="ca-ES" sz="1800" dirty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26029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>
            <a:extLst>
              <a:ext uri="{FF2B5EF4-FFF2-40B4-BE49-F238E27FC236}">
                <a16:creationId xmlns:a16="http://schemas.microsoft.com/office/drawing/2014/main" id="{42CB5ACA-EE93-6143-A35A-5DE109704E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5. </a:t>
            </a:r>
            <a:r>
              <a:rPr lang="ca-ES" b="1" dirty="0"/>
              <a:t>Obesitat i MACE</a:t>
            </a:r>
            <a:endParaRPr lang="ca-ES" dirty="0"/>
          </a:p>
        </p:txBody>
      </p:sp>
      <p:sp>
        <p:nvSpPr>
          <p:cNvPr id="3" name="Contenidor de número de diapositiva 2">
            <a:extLst>
              <a:ext uri="{FF2B5EF4-FFF2-40B4-BE49-F238E27FC236}">
                <a16:creationId xmlns:a16="http://schemas.microsoft.com/office/drawing/2014/main" id="{5C2FF691-D2D1-2C31-9642-89E15E2D0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7</a:t>
            </a:fld>
            <a:endParaRPr lang="ca-ES" dirty="0"/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58E7D1DB-F50C-14E5-F1DA-84C67B75CBA0}"/>
              </a:ext>
            </a:extLst>
          </p:cNvPr>
          <p:cNvSpPr txBox="1"/>
          <p:nvPr/>
        </p:nvSpPr>
        <p:spPr>
          <a:xfrm>
            <a:off x="1285875" y="1612441"/>
            <a:ext cx="614891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El risc de MACE augmenta amb la </a:t>
            </a:r>
            <a:r>
              <a:rPr lang="ca-ES" b="1" dirty="0"/>
              <a:t>gravetat i la durada</a:t>
            </a:r>
            <a:r>
              <a:rPr lang="ca-ES" dirty="0"/>
              <a:t> de l’obesitat; l’exposició acumulada a excés de greix corporal i abdominal (IMC anys, PC-anys) correlaciona amb més risc d’esdeveniments.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L’obesitat contribueix a MACE tant directament com a través de factors de risc associats (hipertensió, dislipidèmia, diabetis), però existeix un </a:t>
            </a:r>
            <a:r>
              <a:rPr lang="ca-ES" b="1" dirty="0"/>
              <a:t>risc residual independent </a:t>
            </a:r>
            <a:r>
              <a:rPr lang="ca-ES" dirty="0"/>
              <a:t>d’aquests factors.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L’obesitat genera </a:t>
            </a:r>
            <a:r>
              <a:rPr lang="ca-ES" b="1" dirty="0"/>
              <a:t>alteracions hemodinàmiques, funcionals i estructurals cardíaques.</a:t>
            </a:r>
            <a:endParaRPr lang="ca-ES" dirty="0"/>
          </a:p>
        </p:txBody>
      </p:sp>
      <p:sp>
        <p:nvSpPr>
          <p:cNvPr id="7" name="QuadreDeText 6">
            <a:extLst>
              <a:ext uri="{FF2B5EF4-FFF2-40B4-BE49-F238E27FC236}">
                <a16:creationId xmlns:a16="http://schemas.microsoft.com/office/drawing/2014/main" id="{1C1C47BB-5516-07A6-5DD6-0ABD78337F13}"/>
              </a:ext>
            </a:extLst>
          </p:cNvPr>
          <p:cNvSpPr txBox="1"/>
          <p:nvPr/>
        </p:nvSpPr>
        <p:spPr>
          <a:xfrm>
            <a:off x="836612" y="5727284"/>
            <a:ext cx="614891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ca-ES" sz="1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Circulation . 2021 May 25; 143(21): e984–e1010.</a:t>
            </a:r>
            <a:endParaRPr lang="ca-ES" sz="11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0" name="Imatge 9">
            <a:extLst>
              <a:ext uri="{FF2B5EF4-FFF2-40B4-BE49-F238E27FC236}">
                <a16:creationId xmlns:a16="http://schemas.microsoft.com/office/drawing/2014/main" id="{4633C806-B42F-93FF-41CB-1D665B5A9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702" y="1539450"/>
            <a:ext cx="3552952" cy="355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32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>
            <a:extLst>
              <a:ext uri="{FF2B5EF4-FFF2-40B4-BE49-F238E27FC236}">
                <a16:creationId xmlns:a16="http://schemas.microsoft.com/office/drawing/2014/main" id="{B0A925FE-6E74-8541-DB10-EC4AF8E200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dirty="0"/>
              <a:t>6</a:t>
            </a:r>
            <a:r>
              <a:rPr lang="en-US" dirty="0"/>
              <a:t>. </a:t>
            </a:r>
            <a:r>
              <a:rPr lang="en-US" b="1" dirty="0" err="1"/>
              <a:t>Tractaments</a:t>
            </a:r>
            <a:r>
              <a:rPr lang="en-US" b="1" dirty="0"/>
              <a:t> </a:t>
            </a:r>
            <a:r>
              <a:rPr lang="en-US" b="1" dirty="0" err="1"/>
              <a:t>farmacològics</a:t>
            </a:r>
            <a:r>
              <a:rPr lang="en-US" b="1" dirty="0"/>
              <a:t> i </a:t>
            </a:r>
            <a:r>
              <a:rPr lang="en-US" b="1" dirty="0" err="1"/>
              <a:t>quirúrgics</a:t>
            </a:r>
            <a:r>
              <a:rPr lang="en-US" b="1" dirty="0"/>
              <a:t> per </a:t>
            </a:r>
            <a:r>
              <a:rPr lang="en-US" b="1" dirty="0" err="1"/>
              <a:t>malaltia</a:t>
            </a:r>
            <a:r>
              <a:rPr lang="en-US" b="1" dirty="0"/>
              <a:t> CV </a:t>
            </a:r>
            <a:r>
              <a:rPr lang="en-US" b="1" dirty="0" err="1"/>
              <a:t>establerta</a:t>
            </a:r>
            <a:r>
              <a:rPr lang="en-US" dirty="0"/>
              <a:t> en</a:t>
            </a:r>
            <a:r>
              <a:rPr lang="en-US" b="1" dirty="0"/>
              <a:t> </a:t>
            </a:r>
            <a:r>
              <a:rPr lang="en-US" b="1" dirty="0" err="1"/>
              <a:t>l’Obesitat</a:t>
            </a:r>
            <a:endParaRPr lang="en-US" b="1" dirty="0"/>
          </a:p>
          <a:p>
            <a:endParaRPr lang="ca-ES" dirty="0"/>
          </a:p>
        </p:txBody>
      </p:sp>
      <p:sp>
        <p:nvSpPr>
          <p:cNvPr id="3" name="Contenidor de número de diapositiva 2">
            <a:extLst>
              <a:ext uri="{FF2B5EF4-FFF2-40B4-BE49-F238E27FC236}">
                <a16:creationId xmlns:a16="http://schemas.microsoft.com/office/drawing/2014/main" id="{C6AC5D95-3D8F-DDCD-8356-D91CE59D32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8</a:t>
            </a:fld>
            <a:endParaRPr lang="ca-ES" dirty="0"/>
          </a:p>
        </p:txBody>
      </p:sp>
      <p:graphicFrame>
        <p:nvGraphicFramePr>
          <p:cNvPr id="4" name="Taula 3">
            <a:extLst>
              <a:ext uri="{FF2B5EF4-FFF2-40B4-BE49-F238E27FC236}">
                <a16:creationId xmlns:a16="http://schemas.microsoft.com/office/drawing/2014/main" id="{CE380B0A-8B0D-9DEC-D4FF-FEB059211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691939"/>
              </p:ext>
            </p:extLst>
          </p:nvPr>
        </p:nvGraphicFramePr>
        <p:xfrm>
          <a:off x="1078372" y="1258047"/>
          <a:ext cx="10837270" cy="4167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562497272"/>
                    </a:ext>
                  </a:extLst>
                </a:gridCol>
                <a:gridCol w="2805656">
                  <a:extLst>
                    <a:ext uri="{9D8B030D-6E8A-4147-A177-3AD203B41FA5}">
                      <a16:colId xmlns:a16="http://schemas.microsoft.com/office/drawing/2014/main" val="773684077"/>
                    </a:ext>
                  </a:extLst>
                </a:gridCol>
                <a:gridCol w="2164828">
                  <a:extLst>
                    <a:ext uri="{9D8B030D-6E8A-4147-A177-3AD203B41FA5}">
                      <a16:colId xmlns:a16="http://schemas.microsoft.com/office/drawing/2014/main" val="3195936512"/>
                    </a:ext>
                  </a:extLst>
                </a:gridCol>
                <a:gridCol w="2164828">
                  <a:extLst>
                    <a:ext uri="{9D8B030D-6E8A-4147-A177-3AD203B41FA5}">
                      <a16:colId xmlns:a16="http://schemas.microsoft.com/office/drawing/2014/main" val="2711352365"/>
                    </a:ext>
                  </a:extLst>
                </a:gridCol>
                <a:gridCol w="2177958">
                  <a:extLst>
                    <a:ext uri="{9D8B030D-6E8A-4147-A177-3AD203B41FA5}">
                      <a16:colId xmlns:a16="http://schemas.microsoft.com/office/drawing/2014/main" val="771359015"/>
                    </a:ext>
                  </a:extLst>
                </a:gridCol>
              </a:tblGrid>
              <a:tr h="478980">
                <a:tc>
                  <a:txBody>
                    <a:bodyPr/>
                    <a:lstStyle/>
                    <a:p>
                      <a:endParaRPr lang="ca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/>
                        <a:t>Semaglutida</a:t>
                      </a:r>
                      <a:r>
                        <a:rPr lang="en-US" sz="1500" dirty="0"/>
                        <a:t> 2.4</a:t>
                      </a:r>
                      <a:endParaRPr lang="ca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Tirzepatida 5,10,15</a:t>
                      </a:r>
                      <a:endParaRPr lang="ca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/>
                        <a:t>Cirurgia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Metabòlica</a:t>
                      </a:r>
                      <a:endParaRPr lang="ca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/>
                        <a:t>Nivell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Evidència</a:t>
                      </a:r>
                      <a:endParaRPr lang="ca-E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397352"/>
                  </a:ext>
                </a:extLst>
              </a:tr>
              <a:tr h="695938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MACE</a:t>
                      </a:r>
                      <a:endParaRPr lang="ca-E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dirty="0"/>
                        <a:t>↓ MACE (mort CV, IAM, ictus) en persones amb obesitat/sobrepès i malaltia CV establerta; estudi SELECT: HR 0,80 (0,72–0,88)</a:t>
                      </a:r>
                    </a:p>
                  </a:txBody>
                  <a:tcPr>
                    <a:solidFill>
                      <a:srgbClr val="7ABB3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dirty="0"/>
                        <a:t>↓ MACE en DM2 i alt risc CV; SURPASS-CVOT: HR 0,87 (0,75–1,01); dades del món real: similars a semaglutida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dirty="0"/>
                        <a:t>↓ IAM i esdeveniments CV en obesitat severa; dades de cohorts a llarg termini, però no assaigs RCT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dirty="0"/>
                        <a:t>Alt (RCTs per a fàrmacs), moderat (cohorts per a cirurgia)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269586"/>
                  </a:ext>
                </a:extLst>
              </a:tr>
              <a:tr h="992904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IC</a:t>
                      </a:r>
                      <a:endParaRPr lang="ca-E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a-ES" sz="1400" dirty="0"/>
                        <a:t>↓ Esdeveniments i símptomes en HFpEF (STEP-HFpEF, SELECT); HR 0,79 (0,64–0,98) per l’endpoint combinat; millora de la qualitat de vida i de la distància caminada (6MWD)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dirty="0"/>
                        <a:t>↓ Esdeveniments en HFpEF (SUMMIT); millora de símptomes i pes; nombre d’esdeveniments petit, no definitiu</a:t>
                      </a:r>
                    </a:p>
                    <a:p>
                      <a:endParaRPr lang="ca-ES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dirty="0"/>
                        <a:t>↓ Incidència i hospitalitzacions per HF; millora de símptomes; dades de cohorts</a:t>
                      </a:r>
                    </a:p>
                    <a:p>
                      <a:endParaRPr lang="ca-E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dirty="0"/>
                        <a:t>Alt per semaglutida (RCT), moderat per tirzepatida (RCT amb N petit), moderat per cirurgia (cohorts)</a:t>
                      </a:r>
                    </a:p>
                    <a:p>
                      <a:endParaRPr lang="ca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998620"/>
                  </a:ext>
                </a:extLst>
              </a:tr>
              <a:tr h="68951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/>
                        <a:t>Malaltia</a:t>
                      </a:r>
                      <a:r>
                        <a:rPr lang="en-US" sz="1500" b="1" dirty="0"/>
                        <a:t> arterial </a:t>
                      </a:r>
                      <a:r>
                        <a:rPr lang="en-US" sz="1500" b="1" dirty="0" err="1"/>
                        <a:t>perifèrica</a:t>
                      </a:r>
                      <a:endParaRPr lang="ca-E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dirty="0"/>
                        <a:t>Sense RCT específic; </a:t>
                      </a:r>
                      <a:r>
                        <a:rPr lang="en-US" sz="1400" dirty="0"/>
                        <a:t>en </a:t>
                      </a:r>
                      <a:r>
                        <a:rPr lang="en-US" sz="1400" dirty="0" err="1"/>
                        <a:t>pacients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amb</a:t>
                      </a:r>
                      <a:r>
                        <a:rPr lang="en-US" sz="1400" dirty="0"/>
                        <a:t> DM2, </a:t>
                      </a:r>
                      <a:r>
                        <a:rPr lang="en-US" sz="1400" dirty="0" err="1"/>
                        <a:t>estudi</a:t>
                      </a:r>
                      <a:r>
                        <a:rPr lang="en-US" sz="1400" dirty="0"/>
                        <a:t> STRIDE </a:t>
                      </a:r>
                      <a:r>
                        <a:rPr lang="en-US" sz="1400" dirty="0" err="1"/>
                        <a:t>resultats</a:t>
                      </a:r>
                      <a:r>
                        <a:rPr lang="en-US" sz="1400" dirty="0"/>
                        <a:t> (</a:t>
                      </a:r>
                      <a:r>
                        <a:rPr lang="en-US" sz="1400" dirty="0" err="1"/>
                        <a:t>benefici</a:t>
                      </a:r>
                      <a:r>
                        <a:rPr lang="en-US" sz="1400" dirty="0"/>
                        <a:t> independent de IMC i HbA1c)</a:t>
                      </a:r>
                      <a:endParaRPr lang="ca-ES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dirty="0"/>
                        <a:t>Sense RCT específic; reducció de MACE en DM2/alt risc CV</a:t>
                      </a:r>
                    </a:p>
                    <a:p>
                      <a:endParaRPr lang="ca-E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dirty="0"/>
                        <a:t>↓ Progressió de PAD i esdeveniments en obesitat severa; dades observacionals</a:t>
                      </a:r>
                    </a:p>
                    <a:p>
                      <a:endParaRPr lang="ca-E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dirty="0"/>
                        <a:t>Moderat (evidència indirecta)</a:t>
                      </a:r>
                    </a:p>
                    <a:p>
                      <a:endParaRPr lang="ca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488010"/>
                  </a:ext>
                </a:extLst>
              </a:tr>
            </a:tbl>
          </a:graphicData>
        </a:graphic>
      </p:graphicFrame>
      <p:sp>
        <p:nvSpPr>
          <p:cNvPr id="6" name="QuadreDeText 5">
            <a:extLst>
              <a:ext uri="{FF2B5EF4-FFF2-40B4-BE49-F238E27FC236}">
                <a16:creationId xmlns:a16="http://schemas.microsoft.com/office/drawing/2014/main" id="{3C226EE9-C2E2-06DB-C80F-92BC85B705A5}"/>
              </a:ext>
            </a:extLst>
          </p:cNvPr>
          <p:cNvSpPr txBox="1"/>
          <p:nvPr/>
        </p:nvSpPr>
        <p:spPr>
          <a:xfrm>
            <a:off x="273182" y="5622789"/>
            <a:ext cx="1164246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600" dirty="0"/>
              <a:t>1. Semaglutide and Cardiovascular Outcomes in Patients With Obesity and Prevalent Heart Failure: A Prespecified Analysis of the SELECT Trial. Deanfield J, Verma S, Scirica BM, et al. Lancet (London, England). 2024;404(10454):773-786. 2. Semaglutide and Cardiovascular Outcomes by Baseline and Changes in Adiposity Measurements: A Prespecified Analysis of the SELECT Trial. Deanfield J, Lincoff AM, Kahn SE, et al. Lancet (London, England). 2025;406(10516):2257-2268. 3. Semaglutide Versus Placebo in Patients With Heart Failure and Mildly Reduced or Preserved Ejection Fraction: A Pooled Analysis of the SELECT, FLOW, STEP-HFpEF, and STEP-HFpEF DM Randomised Trials. Kosiborod MN, Deanfield J, Pratley R, et al. Lancet (London, England). 2024;404(10456):949-961.4. Cardiovascular Outcomes of Semaglutide and Tirzepatide for Patients With Type 2 Diabetes in Clinical Practice. Krüger N, Schneeweiss S, Desai RJ, et al. Nature Medicine. 2025;:10.1038/s41591-025-04102-x.. 2025 ACC Scientific Statement on the Management of Obesity in Adults With Heart Failure: A Report of the American College of Cardiology. Kittleson MM, Benjamin EJ, Blumer V, et al. Journal of the American College of Cardiology. 2025;:S0735-1097(25)06481-2. 6. Cardiovascular, Kidney, and Metabolic Health: An Actionable Vision for Heart Failure Prevention. Ostrominski JW, Cheng AYY, Nelson AJ, et al. Lancet (London, England). 2025;406(10508):1171-1192..7. Cardiovascular Benefits of Semaglutide: A Systematic Review and Meta-Analysis of Randomized Controlled Trials. Sadraei S, Aarabi A, Rajai Firouzabadi S, et al. BMC Cardiovascular Disorders. 2025;:10.1186/s12872-025-05278-3.</a:t>
            </a:r>
          </a:p>
        </p:txBody>
      </p:sp>
    </p:spTree>
    <p:extLst>
      <p:ext uri="{BB962C8B-B14F-4D97-AF65-F5344CB8AC3E}">
        <p14:creationId xmlns:p14="http://schemas.microsoft.com/office/powerpoint/2010/main" val="2261166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>
            <a:extLst>
              <a:ext uri="{FF2B5EF4-FFF2-40B4-BE49-F238E27FC236}">
                <a16:creationId xmlns:a16="http://schemas.microsoft.com/office/drawing/2014/main" id="{83848365-FE1E-1B08-01EB-E594EDF474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err="1"/>
              <a:t>Missatges</a:t>
            </a:r>
            <a:r>
              <a:rPr lang="en-US" b="1" dirty="0"/>
              <a:t> </a:t>
            </a:r>
            <a:r>
              <a:rPr lang="en-US" b="1" dirty="0" err="1"/>
              <a:t>clau</a:t>
            </a:r>
            <a:endParaRPr lang="ca-ES" b="1" dirty="0"/>
          </a:p>
        </p:txBody>
      </p:sp>
      <p:sp>
        <p:nvSpPr>
          <p:cNvPr id="3" name="Contenidor de número de diapositiva 2">
            <a:extLst>
              <a:ext uri="{FF2B5EF4-FFF2-40B4-BE49-F238E27FC236}">
                <a16:creationId xmlns:a16="http://schemas.microsoft.com/office/drawing/2014/main" id="{32BC74FC-E498-43BE-0471-DCA759E9C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9</a:t>
            </a:fld>
            <a:endParaRPr lang="ca-ES" dirty="0"/>
          </a:p>
        </p:txBody>
      </p:sp>
      <p:sp>
        <p:nvSpPr>
          <p:cNvPr id="4" name="Contenidor d'imatge 3">
            <a:extLst>
              <a:ext uri="{FF2B5EF4-FFF2-40B4-BE49-F238E27FC236}">
                <a16:creationId xmlns:a16="http://schemas.microsoft.com/office/drawing/2014/main" id="{ACBBA7DE-C974-2177-588D-61CE071211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4212" y="1219200"/>
            <a:ext cx="11201400" cy="2743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L</a:t>
            </a:r>
            <a:r>
              <a:rPr lang="ca-ES" b="1" dirty="0"/>
              <a:t>’obesitat </a:t>
            </a:r>
            <a:r>
              <a:rPr lang="en-US" b="1" dirty="0" err="1"/>
              <a:t>és</a:t>
            </a:r>
            <a:r>
              <a:rPr lang="en-US" b="1" dirty="0"/>
              <a:t> un </a:t>
            </a:r>
            <a:r>
              <a:rPr lang="ca-ES" b="1" dirty="0"/>
              <a:t> factor de risc independent</a:t>
            </a:r>
            <a:r>
              <a:rPr lang="en-US" b="1" dirty="0"/>
              <a:t>, fins i tot </a:t>
            </a:r>
            <a:r>
              <a:rPr lang="en-US" b="1" dirty="0" err="1"/>
              <a:t>amb</a:t>
            </a:r>
            <a:r>
              <a:rPr lang="en-US" b="1" dirty="0"/>
              <a:t> determinants </a:t>
            </a:r>
            <a:r>
              <a:rPr lang="en-US" b="1" dirty="0" err="1"/>
              <a:t>clàssics</a:t>
            </a:r>
            <a:r>
              <a:rPr lang="en-US" b="1" dirty="0"/>
              <a:t> </a:t>
            </a:r>
            <a:r>
              <a:rPr lang="en-US" b="1" dirty="0" err="1"/>
              <a:t>controlats</a:t>
            </a:r>
            <a:endParaRPr lang="ca-E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b="1" dirty="0"/>
              <a:t>Tot i que l’obesitat marcada (IMC ≥35 kg/m²) és un fenotip emergent, s’espera que la majoria de casos de malaltia cardiovascular relacionada amb l’obesitat provinguin de persones amb un IMC &lt;35 kg/m²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b="1" dirty="0"/>
              <a:t>Les mesures preventives s’haurien de centrar especialment en la infància i la primera edat adulta, i abordar les desigualtats socioeconòmiques</a:t>
            </a: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b="1" dirty="0"/>
              <a:t>La quantificació del teixit adipós perivascular, </a:t>
            </a:r>
            <a:r>
              <a:rPr lang="en-US" b="1" dirty="0"/>
              <a:t>perirenal, </a:t>
            </a:r>
            <a:r>
              <a:rPr lang="ca-ES" b="1" dirty="0"/>
              <a:t>epicardíac i pericardial pot millorar l’avaluació del risc cardiovascul</a:t>
            </a:r>
            <a:r>
              <a:rPr lang="en-US" b="1" dirty="0" err="1"/>
              <a:t>ar</a:t>
            </a:r>
            <a:r>
              <a:rPr lang="en-US" b="1" dirty="0"/>
              <a:t>, </a:t>
            </a:r>
            <a:r>
              <a:rPr lang="en-US" b="1" dirty="0" err="1"/>
              <a:t>però</a:t>
            </a:r>
            <a:r>
              <a:rPr lang="en-US" b="1" dirty="0"/>
              <a:t> </a:t>
            </a:r>
            <a:r>
              <a:rPr lang="en-US" b="1" dirty="0" err="1"/>
              <a:t>està</a:t>
            </a:r>
            <a:r>
              <a:rPr lang="en-US" b="1" dirty="0"/>
              <a:t> pendent de </a:t>
            </a:r>
            <a:r>
              <a:rPr lang="en-US" b="1" dirty="0" err="1"/>
              <a:t>validar</a:t>
            </a:r>
            <a:r>
              <a:rPr lang="en-US" b="1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La </a:t>
            </a:r>
            <a:r>
              <a:rPr lang="en-US" b="1" dirty="0" err="1"/>
              <a:t>mesura</a:t>
            </a:r>
            <a:r>
              <a:rPr lang="en-US" b="1" dirty="0"/>
              <a:t> de </a:t>
            </a:r>
            <a:r>
              <a:rPr lang="en-US" b="1" dirty="0" err="1"/>
              <a:t>ApoB</a:t>
            </a:r>
            <a:r>
              <a:rPr lang="en-US" b="1" dirty="0"/>
              <a:t> pot </a:t>
            </a:r>
            <a:r>
              <a:rPr lang="en-US" b="1" dirty="0" err="1"/>
              <a:t>ajudar</a:t>
            </a:r>
            <a:r>
              <a:rPr lang="en-US" b="1" dirty="0"/>
              <a:t> a </a:t>
            </a:r>
            <a:r>
              <a:rPr lang="en-US" b="1" dirty="0" err="1"/>
              <a:t>avaluar</a:t>
            </a:r>
            <a:r>
              <a:rPr lang="en-US" b="1" dirty="0"/>
              <a:t> </a:t>
            </a:r>
            <a:r>
              <a:rPr lang="en-US" b="1" dirty="0" err="1"/>
              <a:t>millor</a:t>
            </a:r>
            <a:r>
              <a:rPr lang="en-US" b="1" dirty="0"/>
              <a:t> el </a:t>
            </a:r>
            <a:r>
              <a:rPr lang="en-US" b="1" dirty="0" err="1"/>
              <a:t>risc</a:t>
            </a:r>
            <a:r>
              <a:rPr lang="en-US" b="1" dirty="0"/>
              <a:t> CV de les </a:t>
            </a:r>
            <a:r>
              <a:rPr lang="en-US" b="1" dirty="0" err="1"/>
              <a:t>persones</a:t>
            </a:r>
            <a:r>
              <a:rPr lang="en-US" b="1" dirty="0"/>
              <a:t> </a:t>
            </a:r>
            <a:r>
              <a:rPr lang="en-US" b="1" dirty="0" err="1"/>
              <a:t>amb</a:t>
            </a:r>
            <a:r>
              <a:rPr lang="en-US" b="1" dirty="0"/>
              <a:t> </a:t>
            </a:r>
            <a:r>
              <a:rPr lang="en-US" b="1" dirty="0" err="1"/>
              <a:t>Obesitat</a:t>
            </a:r>
            <a:endParaRPr lang="ca-ES" b="1" dirty="0"/>
          </a:p>
          <a:p>
            <a:endParaRPr lang="ca-ES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A6550C1-2D6A-E137-1106-15A4B3AA5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013" y="4290367"/>
            <a:ext cx="6705600" cy="169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1751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camfic</Template>
  <TotalTime>812</TotalTime>
  <Words>1601</Words>
  <Application>Microsoft Office PowerPoint</Application>
  <PresentationFormat>Personalizado</PresentationFormat>
  <Paragraphs>116</Paragraphs>
  <Slides>10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2" baseType="lpstr">
      <vt:lpstr>Arial</vt:lpstr>
      <vt:lpstr>BlinkMacSystemFont</vt:lpstr>
      <vt:lpstr>Calibri</vt:lpstr>
      <vt:lpstr>Calibri Light</vt:lpstr>
      <vt:lpstr>Courier New</vt:lpstr>
      <vt:lpstr>Helvetica</vt:lpstr>
      <vt:lpstr>inherit</vt:lpstr>
      <vt:lpstr>Roboto</vt:lpstr>
      <vt:lpstr>Source Sans Pro</vt:lpstr>
      <vt:lpstr>Times New Roman</vt:lpstr>
      <vt:lpstr>Wingdings</vt:lpstr>
      <vt:lpstr>Tema de l'Office</vt:lpstr>
      <vt:lpstr>I Jornada catalana d’habilitats pràctiques en Risc Cardiovascular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JORNADES</dc:title>
  <dc:creator>CAMFiC</dc:creator>
  <cp:keywords>Jornades</cp:keywords>
  <cp:lastModifiedBy>Gabriel Cuatrecasas</cp:lastModifiedBy>
  <cp:revision>58</cp:revision>
  <cp:lastPrinted>2025-12-12T10:38:37Z</cp:lastPrinted>
  <dcterms:created xsi:type="dcterms:W3CDTF">2017-03-27T19:09:21Z</dcterms:created>
  <dcterms:modified xsi:type="dcterms:W3CDTF">2025-12-12T10:50:20Z</dcterms:modified>
</cp:coreProperties>
</file>