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888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 uri="GoogleSlidesCustomDataVersion2">
      <go:slidesCustomData xmlns:go="http://customooxmlschemas.google.com/" r:id="rId25" roundtripDataSignature="AMtx7mjW5ohvCSqnyV74OIN1aW5n81g8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077860861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b077860861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3b077860861_0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b077860861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b077860861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3b077860861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077860861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b077860861_0_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b077860861_0_4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b077860861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b077860861_0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3b077860861_0_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b077860861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b077860861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3b077860861_0_6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b077860861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b077860861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3b077860861_0_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b077860861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b077860861_0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3b077860861_0_10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ae52f2bfe8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ae52f2bfe8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ae52f2bfe8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b077860861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b077860861_0_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b077860861_0_9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b077860861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b077860861_0_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3b077860861_0_10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b077860861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b077860861_0_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3b077860861_0_1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ae52f2bfe8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ae52f2bfe8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ae52f2bfe8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b06dca445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b06dca445b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b06dca445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b077860861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b077860861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b077860861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b077860861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b077860861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b077860861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ol">
  <p:cSld name="Diapositiva de títol">
    <p:spTree>
      <p:nvGrpSpPr>
        <p:cNvPr id="14" name="Shape 14"/>
        <p:cNvGrpSpPr/>
        <p:nvPr/>
      </p:nvGrpSpPr>
      <p:grpSpPr>
        <a:xfrm>
          <a:off x="0" y="0"/>
          <a:ext cx="0" cy="0"/>
          <a:chOff x="0" y="0"/>
          <a:chExt cx="0" cy="0"/>
        </a:xfrm>
      </p:grpSpPr>
      <p:sp>
        <p:nvSpPr>
          <p:cNvPr id="15" name="Google Shape;15;p7"/>
          <p:cNvSpPr/>
          <p:nvPr/>
        </p:nvSpPr>
        <p:spPr>
          <a:xfrm>
            <a:off x="0" y="0"/>
            <a:ext cx="12188825"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399" u="none" cap="none" strike="noStrike">
              <a:solidFill>
                <a:schemeClr val="lt1"/>
              </a:solidFill>
              <a:latin typeface="Calibri"/>
              <a:ea typeface="Calibri"/>
              <a:cs typeface="Calibri"/>
              <a:sym typeface="Calibri"/>
            </a:endParaRPr>
          </a:p>
        </p:txBody>
      </p:sp>
      <p:pic>
        <p:nvPicPr>
          <p:cNvPr descr="Imatge que conté verd, captura de pantalla&#10;&#10;Descripció generada automàticament" id="16" name="Google Shape;16;p7"/>
          <p:cNvPicPr preferRelativeResize="0"/>
          <p:nvPr/>
        </p:nvPicPr>
        <p:blipFill rotWithShape="1">
          <a:blip r:embed="rId2">
            <a:alphaModFix/>
          </a:blip>
          <a:srcRect b="0" l="0" r="0" t="0"/>
          <a:stretch/>
        </p:blipFill>
        <p:spPr>
          <a:xfrm>
            <a:off x="2589212" y="-42730"/>
            <a:ext cx="9601200" cy="6966959"/>
          </a:xfrm>
          <a:prstGeom prst="rect">
            <a:avLst/>
          </a:prstGeom>
          <a:noFill/>
          <a:ln>
            <a:noFill/>
          </a:ln>
        </p:spPr>
      </p:pic>
      <p:sp>
        <p:nvSpPr>
          <p:cNvPr id="17" name="Google Shape;17;p7"/>
          <p:cNvSpPr txBox="1"/>
          <p:nvPr>
            <p:ph type="ctrTitle"/>
          </p:nvPr>
        </p:nvSpPr>
        <p:spPr>
          <a:xfrm>
            <a:off x="4189412" y="1219200"/>
            <a:ext cx="7520254" cy="1253352"/>
          </a:xfrm>
          <a:prstGeom prst="rect">
            <a:avLst/>
          </a:prstGeom>
          <a:noFill/>
          <a:ln>
            <a:noFill/>
          </a:ln>
        </p:spPr>
        <p:txBody>
          <a:bodyPr anchorCtr="0" anchor="b" bIns="45700" lIns="91425" spcFirstLastPara="1" rIns="91425" wrap="square" tIns="45700">
            <a:noAutofit/>
          </a:bodyPr>
          <a:lstStyle>
            <a:lvl1pPr lvl="0" marR="0" rtl="0" algn="r">
              <a:lnSpc>
                <a:spcPct val="90000"/>
              </a:lnSpc>
              <a:spcBef>
                <a:spcPts val="0"/>
              </a:spcBef>
              <a:spcAft>
                <a:spcPts val="0"/>
              </a:spcAft>
              <a:buClr>
                <a:schemeClr val="lt1"/>
              </a:buClr>
              <a:buSzPts val="4600"/>
              <a:buFont typeface="Calibri"/>
              <a:buNone/>
              <a:defRPr b="1" i="0" sz="4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7"/>
          <p:cNvSpPr txBox="1"/>
          <p:nvPr>
            <p:ph idx="1" type="subTitle"/>
          </p:nvPr>
        </p:nvSpPr>
        <p:spPr>
          <a:xfrm>
            <a:off x="4646612" y="3124200"/>
            <a:ext cx="7355479" cy="67729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1999"/>
              <a:buFont typeface="Arial"/>
              <a:buNone/>
              <a:defRPr b="0" i="0" sz="1999"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799"/>
              <a:buFont typeface="Arial"/>
              <a:buNone/>
              <a:defRPr b="0" i="0" sz="1799"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7"/>
          <p:cNvSpPr txBox="1"/>
          <p:nvPr>
            <p:ph idx="2" type="body"/>
          </p:nvPr>
        </p:nvSpPr>
        <p:spPr>
          <a:xfrm>
            <a:off x="4646023" y="3953892"/>
            <a:ext cx="7355478" cy="1295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399"/>
              <a:buFont typeface="Arial"/>
              <a:buNone/>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20" name="Google Shape;20;p7"/>
          <p:cNvSpPr txBox="1"/>
          <p:nvPr/>
        </p:nvSpPr>
        <p:spPr>
          <a:xfrm>
            <a:off x="4722812" y="6096000"/>
            <a:ext cx="7391400" cy="381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Terrassa, 17 de desembre de 2025</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Índex">
  <p:cSld name="Índex">
    <p:bg>
      <p:bgPr>
        <a:solidFill>
          <a:schemeClr val="lt1"/>
        </a:solidFill>
      </p:bgPr>
    </p:bg>
    <p:spTree>
      <p:nvGrpSpPr>
        <p:cNvPr id="21" name="Shape 21"/>
        <p:cNvGrpSpPr/>
        <p:nvPr/>
      </p:nvGrpSpPr>
      <p:grpSpPr>
        <a:xfrm>
          <a:off x="0" y="0"/>
          <a:ext cx="0" cy="0"/>
          <a:chOff x="0" y="0"/>
          <a:chExt cx="0" cy="0"/>
        </a:xfrm>
      </p:grpSpPr>
      <p:sp>
        <p:nvSpPr>
          <p:cNvPr id="22" name="Google Shape;22;p8"/>
          <p:cNvSpPr/>
          <p:nvPr/>
        </p:nvSpPr>
        <p:spPr>
          <a:xfrm flipH="1">
            <a:off x="50" y="0"/>
            <a:ext cx="785195" cy="6858000"/>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pic>
        <p:nvPicPr>
          <p:cNvPr descr="Imatge que conté Font, Gràfics, disseny gràfic, text&#10;&#10;Descripció generada automàticament" id="24" name="Google Shape;24;p8"/>
          <p:cNvPicPr preferRelativeResize="0"/>
          <p:nvPr/>
        </p:nvPicPr>
        <p:blipFill rotWithShape="1">
          <a:blip r:embed="rId2">
            <a:alphaModFix/>
          </a:blip>
          <a:srcRect b="0" l="0" r="0" t="0"/>
          <a:stretch/>
        </p:blipFill>
        <p:spPr>
          <a:xfrm>
            <a:off x="10361612" y="228600"/>
            <a:ext cx="1255387" cy="380520"/>
          </a:xfrm>
          <a:prstGeom prst="rect">
            <a:avLst/>
          </a:prstGeom>
          <a:noFill/>
          <a:ln>
            <a:noFill/>
          </a:ln>
        </p:spPr>
      </p:pic>
      <p:sp>
        <p:nvSpPr>
          <p:cNvPr id="25" name="Google Shape;25;p8"/>
          <p:cNvSpPr txBox="1"/>
          <p:nvPr>
            <p:ph idx="1" type="body"/>
          </p:nvPr>
        </p:nvSpPr>
        <p:spPr>
          <a:xfrm>
            <a:off x="1141412" y="199785"/>
            <a:ext cx="9067800" cy="4381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3200"/>
              <a:buFont typeface="Arial"/>
              <a:buNone/>
              <a:defRPr b="1" i="0" sz="32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26" name="Google Shape;26;p8"/>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7" name="Google Shape;27;p8"/>
          <p:cNvSpPr/>
          <p:nvPr/>
        </p:nvSpPr>
        <p:spPr>
          <a:xfrm flipH="1" rot="5400000">
            <a:off x="5701713" y="379887"/>
            <a:ext cx="785400" cy="12188825"/>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8"/>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sp>
        <p:nvSpPr>
          <p:cNvPr id="29" name="Google Shape;29;p8"/>
          <p:cNvSpPr txBox="1"/>
          <p:nvPr>
            <p:ph idx="2" type="body"/>
          </p:nvPr>
        </p:nvSpPr>
        <p:spPr>
          <a:xfrm>
            <a:off x="1217612" y="1447800"/>
            <a:ext cx="4648200" cy="34290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7ABB3B"/>
              </a:buClr>
              <a:buSzPts val="2000"/>
              <a:buFont typeface="Noto Sans Symbols"/>
              <a:buChar char="▪"/>
              <a:defRPr b="0" i="0" sz="20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30" name="Google Shape;30;p8"/>
          <p:cNvSpPr/>
          <p:nvPr/>
        </p:nvSpPr>
        <p:spPr>
          <a:xfrm>
            <a:off x="2665412"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I Jornada catalana d’habilitats pràctiques en Risc Cardiovascular. Terrassa, 17/12/2025</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01">
  <p:cSld name="Default 01">
    <p:bg>
      <p:bgPr>
        <a:solidFill>
          <a:schemeClr val="lt1"/>
        </a:solidFill>
      </p:bgPr>
    </p:bg>
    <p:spTree>
      <p:nvGrpSpPr>
        <p:cNvPr id="31" name="Shape 31"/>
        <p:cNvGrpSpPr/>
        <p:nvPr/>
      </p:nvGrpSpPr>
      <p:grpSpPr>
        <a:xfrm>
          <a:off x="0" y="0"/>
          <a:ext cx="0" cy="0"/>
          <a:chOff x="0" y="0"/>
          <a:chExt cx="0" cy="0"/>
        </a:xfrm>
      </p:grpSpPr>
      <p:sp>
        <p:nvSpPr>
          <p:cNvPr id="32" name="Google Shape;32;p9"/>
          <p:cNvSpPr/>
          <p:nvPr/>
        </p:nvSpPr>
        <p:spPr>
          <a:xfrm flipH="1">
            <a:off x="50" y="0"/>
            <a:ext cx="785195" cy="6858000"/>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9"/>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pic>
        <p:nvPicPr>
          <p:cNvPr descr="Imatge que conté Font, Gràfics, disseny gràfic, text&#10;&#10;Descripció generada automàticament" id="34" name="Google Shape;34;p9"/>
          <p:cNvPicPr preferRelativeResize="0"/>
          <p:nvPr/>
        </p:nvPicPr>
        <p:blipFill rotWithShape="1">
          <a:blip r:embed="rId2">
            <a:alphaModFix/>
          </a:blip>
          <a:srcRect b="0" l="0" r="0" t="0"/>
          <a:stretch/>
        </p:blipFill>
        <p:spPr>
          <a:xfrm>
            <a:off x="10361612" y="228600"/>
            <a:ext cx="1255387" cy="380520"/>
          </a:xfrm>
          <a:prstGeom prst="rect">
            <a:avLst/>
          </a:prstGeom>
          <a:noFill/>
          <a:ln>
            <a:noFill/>
          </a:ln>
        </p:spPr>
      </p:pic>
      <p:sp>
        <p:nvSpPr>
          <p:cNvPr id="35" name="Google Shape;35;p9"/>
          <p:cNvSpPr txBox="1"/>
          <p:nvPr>
            <p:ph idx="1" type="body"/>
          </p:nvPr>
        </p:nvSpPr>
        <p:spPr>
          <a:xfrm>
            <a:off x="1141412" y="199785"/>
            <a:ext cx="9067800" cy="4381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3200"/>
              <a:buFont typeface="Arial"/>
              <a:buNone/>
              <a:defRPr b="0" i="0" sz="32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36" name="Google Shape;36;p9"/>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37" name="Google Shape;37;p9"/>
          <p:cNvSpPr/>
          <p:nvPr/>
        </p:nvSpPr>
        <p:spPr>
          <a:xfrm flipH="1" rot="5400000">
            <a:off x="5701713" y="379887"/>
            <a:ext cx="785400" cy="12188825"/>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9"/>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sp>
        <p:nvSpPr>
          <p:cNvPr id="39" name="Google Shape;39;p9"/>
          <p:cNvSpPr/>
          <p:nvPr/>
        </p:nvSpPr>
        <p:spPr>
          <a:xfrm>
            <a:off x="2665412"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I Jornada catalana d’habilitats pràctiques en Risc Cardiovascular. Terrassa, 17/12/2025</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02">
  <p:cSld name="Default 02">
    <p:spTree>
      <p:nvGrpSpPr>
        <p:cNvPr id="40" name="Shape 40"/>
        <p:cNvGrpSpPr/>
        <p:nvPr/>
      </p:nvGrpSpPr>
      <p:grpSpPr>
        <a:xfrm>
          <a:off x="0" y="0"/>
          <a:ext cx="0" cy="0"/>
          <a:chOff x="0" y="0"/>
          <a:chExt cx="0" cy="0"/>
        </a:xfrm>
      </p:grpSpPr>
      <p:sp>
        <p:nvSpPr>
          <p:cNvPr id="41" name="Google Shape;41;p10"/>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pic>
        <p:nvPicPr>
          <p:cNvPr descr="Imatge que conté Font, Gràfics, disseny gràfic, text&#10;&#10;Descripció generada automàticament" id="42" name="Google Shape;42;p10"/>
          <p:cNvPicPr preferRelativeResize="0"/>
          <p:nvPr/>
        </p:nvPicPr>
        <p:blipFill rotWithShape="1">
          <a:blip r:embed="rId2">
            <a:alphaModFix/>
          </a:blip>
          <a:srcRect b="0" l="0" r="0" t="0"/>
          <a:stretch/>
        </p:blipFill>
        <p:spPr>
          <a:xfrm>
            <a:off x="10361612" y="228600"/>
            <a:ext cx="1255387" cy="380520"/>
          </a:xfrm>
          <a:prstGeom prst="rect">
            <a:avLst/>
          </a:prstGeom>
          <a:noFill/>
          <a:ln>
            <a:noFill/>
          </a:ln>
        </p:spPr>
      </p:pic>
      <p:sp>
        <p:nvSpPr>
          <p:cNvPr id="43" name="Google Shape;43;p10"/>
          <p:cNvSpPr txBox="1"/>
          <p:nvPr>
            <p:ph idx="1" type="body"/>
          </p:nvPr>
        </p:nvSpPr>
        <p:spPr>
          <a:xfrm>
            <a:off x="1141412" y="199785"/>
            <a:ext cx="9067800" cy="438150"/>
          </a:xfrm>
          <a:prstGeom prst="rect">
            <a:avLst/>
          </a:prstGeom>
          <a:solidFill>
            <a:srgbClr val="F2F2F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3200"/>
              <a:buFont typeface="Arial"/>
              <a:buNone/>
              <a:defRPr b="1" i="0" sz="32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44" name="Google Shape;44;p10"/>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45" name="Google Shape;45;p10"/>
          <p:cNvSpPr/>
          <p:nvPr/>
        </p:nvSpPr>
        <p:spPr>
          <a:xfrm>
            <a:off x="2665412"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I Jornada catalana d’habilitats pràctiques en Risc Cardiovascular. Terrassa, 17/12/2025</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os objectes">
  <p:cSld name="1_Dos objectes">
    <p:spTree>
      <p:nvGrpSpPr>
        <p:cNvPr id="46" name="Shape 46"/>
        <p:cNvGrpSpPr/>
        <p:nvPr/>
      </p:nvGrpSpPr>
      <p:grpSpPr>
        <a:xfrm>
          <a:off x="0" y="0"/>
          <a:ext cx="0" cy="0"/>
          <a:chOff x="0" y="0"/>
          <a:chExt cx="0" cy="0"/>
        </a:xfrm>
      </p:grpSpPr>
      <p:sp>
        <p:nvSpPr>
          <p:cNvPr id="47" name="Google Shape;47;p11"/>
          <p:cNvSpPr/>
          <p:nvPr/>
        </p:nvSpPr>
        <p:spPr>
          <a:xfrm>
            <a:off x="0" y="0"/>
            <a:ext cx="12188825"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399" u="none" cap="none" strike="noStrike">
              <a:solidFill>
                <a:schemeClr val="lt1"/>
              </a:solidFill>
              <a:latin typeface="Calibri"/>
              <a:ea typeface="Calibri"/>
              <a:cs typeface="Calibri"/>
              <a:sym typeface="Calibri"/>
            </a:endParaRPr>
          </a:p>
        </p:txBody>
      </p:sp>
      <p:sp>
        <p:nvSpPr>
          <p:cNvPr id="48" name="Google Shape;48;p11"/>
          <p:cNvSpPr/>
          <p:nvPr/>
        </p:nvSpPr>
        <p:spPr>
          <a:xfrm>
            <a:off x="0" y="0"/>
            <a:ext cx="12188875" cy="6075000"/>
          </a:xfrm>
          <a:prstGeom prst="rect">
            <a:avLst/>
          </a:prstGeom>
          <a:solidFill>
            <a:srgbClr val="84B037"/>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97688"/>
              </a:solidFill>
              <a:latin typeface="Calibri"/>
              <a:ea typeface="Calibri"/>
              <a:cs typeface="Calibri"/>
              <a:sym typeface="Calibri"/>
            </a:endParaRPr>
          </a:p>
        </p:txBody>
      </p:sp>
      <p:sp>
        <p:nvSpPr>
          <p:cNvPr id="49" name="Google Shape;49;p11"/>
          <p:cNvSpPr txBox="1"/>
          <p:nvPr/>
        </p:nvSpPr>
        <p:spPr>
          <a:xfrm>
            <a:off x="1189353" y="179800"/>
            <a:ext cx="3232558" cy="5196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50" name="Google Shape;50;p11"/>
          <p:cNvPicPr preferRelativeResize="0"/>
          <p:nvPr/>
        </p:nvPicPr>
        <p:blipFill rotWithShape="1">
          <a:blip r:embed="rId2">
            <a:alphaModFix/>
          </a:blip>
          <a:srcRect b="0" l="0" r="0" t="0"/>
          <a:stretch/>
        </p:blipFill>
        <p:spPr>
          <a:xfrm>
            <a:off x="3078024" y="6430469"/>
            <a:ext cx="2640487" cy="188650"/>
          </a:xfrm>
          <a:prstGeom prst="rect">
            <a:avLst/>
          </a:prstGeom>
          <a:noFill/>
          <a:ln>
            <a:noFill/>
          </a:ln>
        </p:spPr>
      </p:pic>
      <p:pic>
        <p:nvPicPr>
          <p:cNvPr id="51" name="Google Shape;51;p11"/>
          <p:cNvPicPr preferRelativeResize="0"/>
          <p:nvPr/>
        </p:nvPicPr>
        <p:blipFill rotWithShape="1">
          <a:blip r:embed="rId2">
            <a:alphaModFix/>
          </a:blip>
          <a:srcRect b="0" l="0" r="0" t="0"/>
          <a:stretch/>
        </p:blipFill>
        <p:spPr>
          <a:xfrm>
            <a:off x="5642324" y="6430469"/>
            <a:ext cx="2640487" cy="188650"/>
          </a:xfrm>
          <a:prstGeom prst="rect">
            <a:avLst/>
          </a:prstGeom>
          <a:noFill/>
          <a:ln>
            <a:noFill/>
          </a:ln>
        </p:spPr>
      </p:pic>
      <p:sp>
        <p:nvSpPr>
          <p:cNvPr id="52" name="Google Shape;52;p11"/>
          <p:cNvSpPr txBox="1"/>
          <p:nvPr/>
        </p:nvSpPr>
        <p:spPr>
          <a:xfrm>
            <a:off x="2403774" y="2068350"/>
            <a:ext cx="8166573" cy="1938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chemeClr val="dk1"/>
              </a:buClr>
              <a:buSzPts val="1100"/>
              <a:buFont typeface="Arial"/>
              <a:buNone/>
            </a:pPr>
            <a:r>
              <a:t/>
            </a:r>
            <a:endParaRPr b="0" i="0" sz="1799"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799"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799"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799"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799" u="none" cap="none" strike="noStrike">
              <a:solidFill>
                <a:srgbClr val="7F7F7F"/>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2300"/>
              <a:buFont typeface="Arial"/>
              <a:buNone/>
            </a:pPr>
            <a:br>
              <a:rPr b="0" i="0" lang="pt-BR" sz="1799" u="none" cap="none" strike="noStrike">
                <a:solidFill>
                  <a:srgbClr val="7F7F7F"/>
                </a:solidFill>
                <a:latin typeface="Calibri"/>
                <a:ea typeface="Calibri"/>
                <a:cs typeface="Calibri"/>
                <a:sym typeface="Calibri"/>
              </a:rPr>
            </a:br>
            <a:endParaRPr b="0" i="0" sz="1799"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799" u="none" cap="none" strike="noStrike">
              <a:solidFill>
                <a:srgbClr val="7F7F7F"/>
              </a:solidFill>
              <a:latin typeface="Arial"/>
              <a:ea typeface="Arial"/>
              <a:cs typeface="Arial"/>
              <a:sym typeface="Arial"/>
            </a:endParaRPr>
          </a:p>
        </p:txBody>
      </p:sp>
      <p:pic>
        <p:nvPicPr>
          <p:cNvPr descr="Imatge 11" id="53" name="Google Shape;53;p11"/>
          <p:cNvPicPr preferRelativeResize="0"/>
          <p:nvPr/>
        </p:nvPicPr>
        <p:blipFill rotWithShape="1">
          <a:blip r:embed="rId3">
            <a:alphaModFix/>
          </a:blip>
          <a:srcRect b="0" l="0" r="0" t="0"/>
          <a:stretch/>
        </p:blipFill>
        <p:spPr>
          <a:xfrm>
            <a:off x="5484812" y="5105400"/>
            <a:ext cx="1495050" cy="430823"/>
          </a:xfrm>
          <a:prstGeom prst="rect">
            <a:avLst/>
          </a:prstGeom>
          <a:noFill/>
          <a:ln>
            <a:noFill/>
          </a:ln>
        </p:spPr>
      </p:pic>
      <p:sp>
        <p:nvSpPr>
          <p:cNvPr id="54" name="Google Shape;54;p11"/>
          <p:cNvSpPr txBox="1"/>
          <p:nvPr>
            <p:ph idx="1" type="body"/>
          </p:nvPr>
        </p:nvSpPr>
        <p:spPr>
          <a:xfrm>
            <a:off x="3078024" y="1927125"/>
            <a:ext cx="5867400" cy="17526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399"/>
              <a:buFont typeface="Arial"/>
              <a:buNone/>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01">
  <p:cSld name="Demo 01">
    <p:bg>
      <p:bgPr>
        <a:solidFill>
          <a:schemeClr val="lt1"/>
        </a:solidFill>
      </p:bgPr>
    </p:bg>
    <p:spTree>
      <p:nvGrpSpPr>
        <p:cNvPr id="55" name="Shape 55"/>
        <p:cNvGrpSpPr/>
        <p:nvPr/>
      </p:nvGrpSpPr>
      <p:grpSpPr>
        <a:xfrm>
          <a:off x="0" y="0"/>
          <a:ext cx="0" cy="0"/>
          <a:chOff x="0" y="0"/>
          <a:chExt cx="0" cy="0"/>
        </a:xfrm>
      </p:grpSpPr>
      <p:sp>
        <p:nvSpPr>
          <p:cNvPr id="56" name="Google Shape;56;p12"/>
          <p:cNvSpPr/>
          <p:nvPr/>
        </p:nvSpPr>
        <p:spPr>
          <a:xfrm flipH="1">
            <a:off x="50" y="0"/>
            <a:ext cx="785195" cy="6858000"/>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2"/>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pic>
        <p:nvPicPr>
          <p:cNvPr descr="Imatge que conté Font, Gràfics, disseny gràfic, text&#10;&#10;Descripció generada automàticament" id="58" name="Google Shape;58;p12"/>
          <p:cNvPicPr preferRelativeResize="0"/>
          <p:nvPr/>
        </p:nvPicPr>
        <p:blipFill rotWithShape="1">
          <a:blip r:embed="rId2">
            <a:alphaModFix/>
          </a:blip>
          <a:srcRect b="0" l="0" r="0" t="0"/>
          <a:stretch/>
        </p:blipFill>
        <p:spPr>
          <a:xfrm>
            <a:off x="10361612" y="228600"/>
            <a:ext cx="1255387" cy="380520"/>
          </a:xfrm>
          <a:prstGeom prst="rect">
            <a:avLst/>
          </a:prstGeom>
          <a:noFill/>
          <a:ln>
            <a:noFill/>
          </a:ln>
        </p:spPr>
      </p:pic>
      <p:sp>
        <p:nvSpPr>
          <p:cNvPr id="59" name="Google Shape;59;p12"/>
          <p:cNvSpPr txBox="1"/>
          <p:nvPr>
            <p:ph idx="1" type="body"/>
          </p:nvPr>
        </p:nvSpPr>
        <p:spPr>
          <a:xfrm>
            <a:off x="1141412" y="199785"/>
            <a:ext cx="9067800" cy="4381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3200"/>
              <a:buFont typeface="Arial"/>
              <a:buNone/>
              <a:defRPr b="0" i="0" sz="32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60" name="Google Shape;60;p12"/>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61" name="Google Shape;61;p12"/>
          <p:cNvSpPr txBox="1"/>
          <p:nvPr>
            <p:ph idx="2" type="body"/>
          </p:nvPr>
        </p:nvSpPr>
        <p:spPr>
          <a:xfrm>
            <a:off x="1244125" y="1829280"/>
            <a:ext cx="6221887" cy="685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ABB3B"/>
              </a:buClr>
              <a:buSzPts val="2799"/>
              <a:buFont typeface="Arial"/>
              <a:buNone/>
              <a:defRPr b="0" i="0" sz="2799" u="none" cap="none" strike="noStrike">
                <a:solidFill>
                  <a:srgbClr val="7ABB3B"/>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62" name="Google Shape;62;p12"/>
          <p:cNvSpPr txBox="1"/>
          <p:nvPr>
            <p:ph idx="3" type="body"/>
          </p:nvPr>
        </p:nvSpPr>
        <p:spPr>
          <a:xfrm>
            <a:off x="1244600" y="2667000"/>
            <a:ext cx="6221413"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A3838"/>
              </a:buClr>
              <a:buSzPts val="1600"/>
              <a:buFont typeface="Arial"/>
              <a:buNone/>
              <a:defRPr b="0" i="0" sz="1600" u="none" cap="none" strike="noStrike">
                <a:solidFill>
                  <a:srgbClr val="3A3838"/>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63" name="Google Shape;63;p12"/>
          <p:cNvSpPr/>
          <p:nvPr>
            <p:ph idx="4" type="pic"/>
          </p:nvPr>
        </p:nvSpPr>
        <p:spPr>
          <a:xfrm>
            <a:off x="7618413" y="1828800"/>
            <a:ext cx="3998912" cy="3886200"/>
          </a:xfrm>
          <a:prstGeom prst="rect">
            <a:avLst/>
          </a:prstGeom>
          <a:noFill/>
          <a:ln>
            <a:noFill/>
          </a:ln>
        </p:spPr>
      </p:sp>
      <p:sp>
        <p:nvSpPr>
          <p:cNvPr id="64" name="Google Shape;64;p12"/>
          <p:cNvSpPr/>
          <p:nvPr/>
        </p:nvSpPr>
        <p:spPr>
          <a:xfrm flipH="1" rot="5400000">
            <a:off x="5701713" y="379887"/>
            <a:ext cx="785400" cy="12188825"/>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2"/>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sp>
        <p:nvSpPr>
          <p:cNvPr id="66" name="Google Shape;66;p12"/>
          <p:cNvSpPr txBox="1"/>
          <p:nvPr>
            <p:ph idx="5" type="body"/>
          </p:nvPr>
        </p:nvSpPr>
        <p:spPr>
          <a:xfrm>
            <a:off x="1560512" y="790335"/>
            <a:ext cx="8648700" cy="32891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2000"/>
              <a:buFont typeface="Arial"/>
              <a:buNone/>
              <a:defRPr b="0" i="0" sz="20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399"/>
              <a:buFont typeface="Arial"/>
              <a:buNone/>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67" name="Google Shape;67;p12"/>
          <p:cNvSpPr/>
          <p:nvPr/>
        </p:nvSpPr>
        <p:spPr>
          <a:xfrm>
            <a:off x="2665412"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I Jornada catalana d’habilitats pràctiques en Risc Cardiovascular. Terrassa, 17/12/2025</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tge">
  <p:cSld name="Imatge">
    <p:bg>
      <p:bgPr>
        <a:solidFill>
          <a:schemeClr val="lt1"/>
        </a:solidFill>
      </p:bgPr>
    </p:bg>
    <p:spTree>
      <p:nvGrpSpPr>
        <p:cNvPr id="68" name="Shape 68"/>
        <p:cNvGrpSpPr/>
        <p:nvPr/>
      </p:nvGrpSpPr>
      <p:grpSpPr>
        <a:xfrm>
          <a:off x="0" y="0"/>
          <a:ext cx="0" cy="0"/>
          <a:chOff x="0" y="0"/>
          <a:chExt cx="0" cy="0"/>
        </a:xfrm>
      </p:grpSpPr>
      <p:sp>
        <p:nvSpPr>
          <p:cNvPr id="69" name="Google Shape;69;p13"/>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pic>
        <p:nvPicPr>
          <p:cNvPr descr="Imatge que conté Font, Gràfics, disseny gràfic, text&#10;&#10;Descripció generada automàticament" id="70" name="Google Shape;70;p13"/>
          <p:cNvPicPr preferRelativeResize="0"/>
          <p:nvPr/>
        </p:nvPicPr>
        <p:blipFill rotWithShape="1">
          <a:blip r:embed="rId2">
            <a:alphaModFix/>
          </a:blip>
          <a:srcRect b="0" l="0" r="0" t="0"/>
          <a:stretch/>
        </p:blipFill>
        <p:spPr>
          <a:xfrm>
            <a:off x="10361612" y="228600"/>
            <a:ext cx="1255387" cy="380520"/>
          </a:xfrm>
          <a:prstGeom prst="rect">
            <a:avLst/>
          </a:prstGeom>
          <a:noFill/>
          <a:ln>
            <a:noFill/>
          </a:ln>
        </p:spPr>
      </p:pic>
      <p:sp>
        <p:nvSpPr>
          <p:cNvPr id="71" name="Google Shape;71;p13"/>
          <p:cNvSpPr txBox="1"/>
          <p:nvPr>
            <p:ph idx="1" type="body"/>
          </p:nvPr>
        </p:nvSpPr>
        <p:spPr>
          <a:xfrm>
            <a:off x="1141412" y="199785"/>
            <a:ext cx="9067800" cy="4381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3200"/>
              <a:buFont typeface="Arial"/>
              <a:buNone/>
              <a:defRPr b="0" i="0" sz="32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72" name="Google Shape;72;p13"/>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73" name="Google Shape;73;p13"/>
          <p:cNvSpPr/>
          <p:nvPr>
            <p:ph idx="2" type="pic"/>
          </p:nvPr>
        </p:nvSpPr>
        <p:spPr>
          <a:xfrm>
            <a:off x="1141413" y="1219200"/>
            <a:ext cx="10287000" cy="4495800"/>
          </a:xfrm>
          <a:prstGeom prst="rect">
            <a:avLst/>
          </a:prstGeom>
          <a:noFill/>
          <a:ln>
            <a:noFill/>
          </a:ln>
        </p:spPr>
      </p:sp>
      <p:sp>
        <p:nvSpPr>
          <p:cNvPr id="74" name="Google Shape;74;p13"/>
          <p:cNvSpPr/>
          <p:nvPr/>
        </p:nvSpPr>
        <p:spPr>
          <a:xfrm flipH="1" rot="5400000">
            <a:off x="5701713" y="379887"/>
            <a:ext cx="785400" cy="12188825"/>
          </a:xfrm>
          <a:prstGeom prst="rect">
            <a:avLst/>
          </a:prstGeom>
          <a:solidFill>
            <a:srgbClr val="F2F2F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3"/>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sp>
        <p:nvSpPr>
          <p:cNvPr id="76" name="Google Shape;76;p13"/>
          <p:cNvSpPr/>
          <p:nvPr/>
        </p:nvSpPr>
        <p:spPr>
          <a:xfrm>
            <a:off x="2665412"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I Jornada catalana d’habilitats pràctiques en Risc Cardiovascular. Terrassa, 17/12/2025</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02">
  <p:cSld name="Demo 02">
    <p:spTree>
      <p:nvGrpSpPr>
        <p:cNvPr id="77" name="Shape 77"/>
        <p:cNvGrpSpPr/>
        <p:nvPr/>
      </p:nvGrpSpPr>
      <p:grpSpPr>
        <a:xfrm>
          <a:off x="0" y="0"/>
          <a:ext cx="0" cy="0"/>
          <a:chOff x="0" y="0"/>
          <a:chExt cx="0" cy="0"/>
        </a:xfrm>
      </p:grpSpPr>
      <p:sp>
        <p:nvSpPr>
          <p:cNvPr id="78" name="Google Shape;78;p14"/>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pic>
        <p:nvPicPr>
          <p:cNvPr descr="Imatge que conté Font, Gràfics, disseny gràfic, text&#10;&#10;Descripció generada automàticament" id="79" name="Google Shape;79;p14"/>
          <p:cNvPicPr preferRelativeResize="0"/>
          <p:nvPr/>
        </p:nvPicPr>
        <p:blipFill rotWithShape="1">
          <a:blip r:embed="rId2">
            <a:alphaModFix/>
          </a:blip>
          <a:srcRect b="0" l="0" r="0" t="0"/>
          <a:stretch/>
        </p:blipFill>
        <p:spPr>
          <a:xfrm>
            <a:off x="10361612" y="228600"/>
            <a:ext cx="1255387" cy="380520"/>
          </a:xfrm>
          <a:prstGeom prst="rect">
            <a:avLst/>
          </a:prstGeom>
          <a:noFill/>
          <a:ln>
            <a:noFill/>
          </a:ln>
        </p:spPr>
      </p:pic>
      <p:sp>
        <p:nvSpPr>
          <p:cNvPr id="80" name="Google Shape;80;p14"/>
          <p:cNvSpPr txBox="1"/>
          <p:nvPr>
            <p:ph idx="1" type="body"/>
          </p:nvPr>
        </p:nvSpPr>
        <p:spPr>
          <a:xfrm>
            <a:off x="1141412" y="199785"/>
            <a:ext cx="9067800" cy="438150"/>
          </a:xfrm>
          <a:prstGeom prst="rect">
            <a:avLst/>
          </a:prstGeom>
          <a:solidFill>
            <a:srgbClr val="F2F2F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3200"/>
              <a:buFont typeface="Arial"/>
              <a:buNone/>
              <a:defRPr b="1" i="0" sz="32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81" name="Google Shape;81;p14"/>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82" name="Google Shape;82;p14"/>
          <p:cNvSpPr txBox="1"/>
          <p:nvPr>
            <p:ph idx="2" type="body"/>
          </p:nvPr>
        </p:nvSpPr>
        <p:spPr>
          <a:xfrm>
            <a:off x="1244125" y="1829280"/>
            <a:ext cx="6221887" cy="685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ABB3B"/>
              </a:buClr>
              <a:buSzPts val="2799"/>
              <a:buFont typeface="Arial"/>
              <a:buNone/>
              <a:defRPr b="0" i="0" sz="2799" u="none" cap="none" strike="noStrike">
                <a:solidFill>
                  <a:srgbClr val="7ABB3B"/>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83" name="Google Shape;83;p14"/>
          <p:cNvSpPr txBox="1"/>
          <p:nvPr>
            <p:ph idx="3" type="body"/>
          </p:nvPr>
        </p:nvSpPr>
        <p:spPr>
          <a:xfrm>
            <a:off x="1244600" y="2667000"/>
            <a:ext cx="6221413"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A3838"/>
              </a:buClr>
              <a:buSzPts val="1600"/>
              <a:buFont typeface="Arial"/>
              <a:buNone/>
              <a:defRPr b="0" i="0" sz="1600" u="none" cap="none" strike="noStrike">
                <a:solidFill>
                  <a:srgbClr val="3A3838"/>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84" name="Google Shape;84;p14"/>
          <p:cNvSpPr/>
          <p:nvPr>
            <p:ph idx="4" type="pic"/>
          </p:nvPr>
        </p:nvSpPr>
        <p:spPr>
          <a:xfrm>
            <a:off x="7618413" y="1828800"/>
            <a:ext cx="3998912" cy="3886200"/>
          </a:xfrm>
          <a:prstGeom prst="rect">
            <a:avLst/>
          </a:prstGeom>
          <a:noFill/>
          <a:ln>
            <a:noFill/>
          </a:ln>
        </p:spPr>
      </p:sp>
      <p:sp>
        <p:nvSpPr>
          <p:cNvPr id="85" name="Google Shape;85;p14"/>
          <p:cNvSpPr txBox="1"/>
          <p:nvPr>
            <p:ph idx="5" type="body"/>
          </p:nvPr>
        </p:nvSpPr>
        <p:spPr>
          <a:xfrm>
            <a:off x="1168011" y="770360"/>
            <a:ext cx="6298001" cy="3726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95959"/>
              </a:buClr>
              <a:buSzPts val="1800"/>
              <a:buFont typeface="Arial"/>
              <a:buNone/>
              <a:defRPr b="0" i="0" sz="1800" u="none" cap="none" strike="noStrike">
                <a:solidFill>
                  <a:srgbClr val="595959"/>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86" name="Google Shape;86;p14"/>
          <p:cNvSpPr/>
          <p:nvPr/>
        </p:nvSpPr>
        <p:spPr>
          <a:xfrm>
            <a:off x="2665412"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pt-BR" sz="1800" u="none" cap="none" strike="noStrike">
                <a:solidFill>
                  <a:schemeClr val="lt1"/>
                </a:solidFill>
                <a:latin typeface="Calibri"/>
                <a:ea typeface="Calibri"/>
                <a:cs typeface="Calibri"/>
                <a:sym typeface="Calibri"/>
              </a:rPr>
              <a:t>I Jornada catalana d’habilitats pràctiques en Risc Cardiovascular. Terrassa, 17/12/2025</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 Capítol">
  <p:cSld name="Num Capítol">
    <p:spTree>
      <p:nvGrpSpPr>
        <p:cNvPr id="87" name="Shape 87"/>
        <p:cNvGrpSpPr/>
        <p:nvPr/>
      </p:nvGrpSpPr>
      <p:grpSpPr>
        <a:xfrm>
          <a:off x="0" y="0"/>
          <a:ext cx="0" cy="0"/>
          <a:chOff x="0" y="0"/>
          <a:chExt cx="0" cy="0"/>
        </a:xfrm>
      </p:grpSpPr>
      <p:sp>
        <p:nvSpPr>
          <p:cNvPr id="88" name="Google Shape;88;p15"/>
          <p:cNvSpPr/>
          <p:nvPr/>
        </p:nvSpPr>
        <p:spPr>
          <a:xfrm>
            <a:off x="-1588" y="9001"/>
            <a:ext cx="12188825"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399" u="none" cap="none" strike="noStrike">
              <a:solidFill>
                <a:schemeClr val="lt1"/>
              </a:solidFill>
              <a:latin typeface="Calibri"/>
              <a:ea typeface="Calibri"/>
              <a:cs typeface="Calibri"/>
              <a:sym typeface="Calibri"/>
            </a:endParaRPr>
          </a:p>
        </p:txBody>
      </p:sp>
      <p:sp>
        <p:nvSpPr>
          <p:cNvPr id="89" name="Google Shape;89;p15"/>
          <p:cNvSpPr/>
          <p:nvPr/>
        </p:nvSpPr>
        <p:spPr>
          <a:xfrm flipH="1">
            <a:off x="50" y="0"/>
            <a:ext cx="785195" cy="6858000"/>
          </a:xfrm>
          <a:prstGeom prst="rect">
            <a:avLst/>
          </a:pr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5"/>
          <p:cNvSpPr/>
          <p:nvPr/>
        </p:nvSpPr>
        <p:spPr>
          <a:xfrm flipH="1" rot="5400000">
            <a:off x="6094310" y="772485"/>
            <a:ext cx="785400" cy="11403630"/>
          </a:xfrm>
          <a:prstGeom prst="rect">
            <a:avLst/>
          </a:pr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5"/>
          <p:cNvPicPr preferRelativeResize="0"/>
          <p:nvPr/>
        </p:nvPicPr>
        <p:blipFill rotWithShape="1">
          <a:blip r:embed="rId2">
            <a:alphaModFix/>
          </a:blip>
          <a:srcRect b="0" l="0" r="0" t="0"/>
          <a:stretch/>
        </p:blipFill>
        <p:spPr>
          <a:xfrm>
            <a:off x="3078024" y="6430469"/>
            <a:ext cx="2640487" cy="188650"/>
          </a:xfrm>
          <a:prstGeom prst="rect">
            <a:avLst/>
          </a:prstGeom>
          <a:noFill/>
          <a:ln>
            <a:noFill/>
          </a:ln>
        </p:spPr>
      </p:pic>
      <p:pic>
        <p:nvPicPr>
          <p:cNvPr id="92" name="Google Shape;92;p15"/>
          <p:cNvPicPr preferRelativeResize="0"/>
          <p:nvPr/>
        </p:nvPicPr>
        <p:blipFill rotWithShape="1">
          <a:blip r:embed="rId2">
            <a:alphaModFix/>
          </a:blip>
          <a:srcRect b="0" l="0" r="0" t="0"/>
          <a:stretch/>
        </p:blipFill>
        <p:spPr>
          <a:xfrm>
            <a:off x="5642324" y="6430469"/>
            <a:ext cx="2640487" cy="188650"/>
          </a:xfrm>
          <a:prstGeom prst="rect">
            <a:avLst/>
          </a:prstGeom>
          <a:noFill/>
          <a:ln>
            <a:noFill/>
          </a:ln>
        </p:spPr>
      </p:pic>
      <p:pic>
        <p:nvPicPr>
          <p:cNvPr descr="Imatge que conté Font, Gràfics, disseny gràfic, text&#10;&#10;Descripció generada automàticament" id="93" name="Google Shape;93;p15"/>
          <p:cNvPicPr preferRelativeResize="0"/>
          <p:nvPr/>
        </p:nvPicPr>
        <p:blipFill rotWithShape="1">
          <a:blip r:embed="rId3">
            <a:alphaModFix/>
          </a:blip>
          <a:srcRect b="0" l="0" r="0" t="0"/>
          <a:stretch/>
        </p:blipFill>
        <p:spPr>
          <a:xfrm>
            <a:off x="10628718" y="6284040"/>
            <a:ext cx="1255387" cy="380520"/>
          </a:xfrm>
          <a:prstGeom prst="rect">
            <a:avLst/>
          </a:prstGeom>
          <a:noFill/>
          <a:ln>
            <a:noFill/>
          </a:ln>
        </p:spPr>
      </p:pic>
      <p:sp>
        <p:nvSpPr>
          <p:cNvPr id="94" name="Google Shape;94;p15"/>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800" u="none" cap="none" strike="noStrike">
                <a:solidFill>
                  <a:srgbClr val="BFBFBF"/>
                </a:solidFill>
                <a:latin typeface="Calibri"/>
                <a:ea typeface="Calibri"/>
                <a:cs typeface="Calibri"/>
                <a:sym typeface="Calibri"/>
              </a:defRPr>
            </a:lvl1pPr>
            <a:lvl2pPr indent="0" lvl="1" marL="0" marR="0" rtl="0" algn="r">
              <a:spcBef>
                <a:spcPts val="0"/>
              </a:spcBef>
              <a:buNone/>
              <a:defRPr b="0" i="0" sz="2800" u="none" cap="none" strike="noStrike">
                <a:solidFill>
                  <a:srgbClr val="BFBFBF"/>
                </a:solidFill>
                <a:latin typeface="Calibri"/>
                <a:ea typeface="Calibri"/>
                <a:cs typeface="Calibri"/>
                <a:sym typeface="Calibri"/>
              </a:defRPr>
            </a:lvl2pPr>
            <a:lvl3pPr indent="0" lvl="2" marL="0" marR="0" rtl="0" algn="r">
              <a:spcBef>
                <a:spcPts val="0"/>
              </a:spcBef>
              <a:buNone/>
              <a:defRPr b="0" i="0" sz="2800" u="none" cap="none" strike="noStrike">
                <a:solidFill>
                  <a:srgbClr val="BFBFBF"/>
                </a:solidFill>
                <a:latin typeface="Calibri"/>
                <a:ea typeface="Calibri"/>
                <a:cs typeface="Calibri"/>
                <a:sym typeface="Calibri"/>
              </a:defRPr>
            </a:lvl3pPr>
            <a:lvl4pPr indent="0" lvl="3" marL="0" marR="0" rtl="0" algn="r">
              <a:spcBef>
                <a:spcPts val="0"/>
              </a:spcBef>
              <a:buNone/>
              <a:defRPr b="0" i="0" sz="2800" u="none" cap="none" strike="noStrike">
                <a:solidFill>
                  <a:srgbClr val="BFBFBF"/>
                </a:solidFill>
                <a:latin typeface="Calibri"/>
                <a:ea typeface="Calibri"/>
                <a:cs typeface="Calibri"/>
                <a:sym typeface="Calibri"/>
              </a:defRPr>
            </a:lvl4pPr>
            <a:lvl5pPr indent="0" lvl="4" marL="0" marR="0" rtl="0" algn="r">
              <a:spcBef>
                <a:spcPts val="0"/>
              </a:spcBef>
              <a:buNone/>
              <a:defRPr b="0" i="0" sz="2800" u="none" cap="none" strike="noStrike">
                <a:solidFill>
                  <a:srgbClr val="BFBFBF"/>
                </a:solidFill>
                <a:latin typeface="Calibri"/>
                <a:ea typeface="Calibri"/>
                <a:cs typeface="Calibri"/>
                <a:sym typeface="Calibri"/>
              </a:defRPr>
            </a:lvl5pPr>
            <a:lvl6pPr indent="0" lvl="5" marL="0" marR="0" rtl="0" algn="r">
              <a:spcBef>
                <a:spcPts val="0"/>
              </a:spcBef>
              <a:buNone/>
              <a:defRPr b="0" i="0" sz="2800" u="none" cap="none" strike="noStrike">
                <a:solidFill>
                  <a:srgbClr val="BFBFBF"/>
                </a:solidFill>
                <a:latin typeface="Calibri"/>
                <a:ea typeface="Calibri"/>
                <a:cs typeface="Calibri"/>
                <a:sym typeface="Calibri"/>
              </a:defRPr>
            </a:lvl6pPr>
            <a:lvl7pPr indent="0" lvl="6" marL="0" marR="0" rtl="0" algn="r">
              <a:spcBef>
                <a:spcPts val="0"/>
              </a:spcBef>
              <a:buNone/>
              <a:defRPr b="0" i="0" sz="2800" u="none" cap="none" strike="noStrike">
                <a:solidFill>
                  <a:srgbClr val="BFBFBF"/>
                </a:solidFill>
                <a:latin typeface="Calibri"/>
                <a:ea typeface="Calibri"/>
                <a:cs typeface="Calibri"/>
                <a:sym typeface="Calibri"/>
              </a:defRPr>
            </a:lvl7pPr>
            <a:lvl8pPr indent="0" lvl="7" marL="0" marR="0" rtl="0" algn="r">
              <a:spcBef>
                <a:spcPts val="0"/>
              </a:spcBef>
              <a:buNone/>
              <a:defRPr b="0" i="0" sz="2800" u="none" cap="none" strike="noStrike">
                <a:solidFill>
                  <a:srgbClr val="BFBFBF"/>
                </a:solidFill>
                <a:latin typeface="Calibri"/>
                <a:ea typeface="Calibri"/>
                <a:cs typeface="Calibri"/>
                <a:sym typeface="Calibri"/>
              </a:defRPr>
            </a:lvl8pPr>
            <a:lvl9pPr indent="0" lvl="8" marL="0" marR="0" rtl="0" algn="r">
              <a:spcBef>
                <a:spcPts val="0"/>
              </a:spcBef>
              <a:buNone/>
              <a:defRPr b="0" i="0" sz="2800" u="none" cap="none" strike="noStrike">
                <a:solidFill>
                  <a:srgbClr val="BFBFB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95" name="Google Shape;95;p15"/>
          <p:cNvSpPr txBox="1"/>
          <p:nvPr>
            <p:ph idx="1" type="body"/>
          </p:nvPr>
        </p:nvSpPr>
        <p:spPr>
          <a:xfrm>
            <a:off x="8387174" y="2057400"/>
            <a:ext cx="3717924" cy="243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B7B7B7"/>
              </a:buClr>
              <a:buSzPts val="3600"/>
              <a:buFont typeface="Arial"/>
              <a:buNone/>
              <a:defRPr b="0" i="0" sz="3600" u="none" cap="none" strike="noStrike">
                <a:solidFill>
                  <a:srgbClr val="B7B7B7"/>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
        <p:nvSpPr>
          <p:cNvPr id="96" name="Google Shape;96;p15"/>
          <p:cNvSpPr txBox="1"/>
          <p:nvPr>
            <p:ph idx="2" type="body"/>
          </p:nvPr>
        </p:nvSpPr>
        <p:spPr>
          <a:xfrm>
            <a:off x="1435922" y="0"/>
            <a:ext cx="6846889" cy="60816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B7B7B7"/>
              </a:buClr>
              <a:buSzPts val="39988"/>
              <a:buFont typeface="Arial"/>
              <a:buNone/>
              <a:defRPr b="0" i="0" sz="39988" u="none" cap="none" strike="noStrike">
                <a:solidFill>
                  <a:srgbClr val="B7B7B7"/>
                </a:solidFill>
                <a:latin typeface="Calibri"/>
                <a:ea typeface="Calibri"/>
                <a:cs typeface="Calibri"/>
                <a:sym typeface="Calibri"/>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Calibri"/>
                <a:ea typeface="Calibri"/>
                <a:cs typeface="Calibri"/>
                <a:sym typeface="Calibri"/>
              </a:defRPr>
            </a:lvl2pPr>
            <a:lvl3pPr indent="-355536"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Calibri"/>
                <a:ea typeface="Calibri"/>
                <a:cs typeface="Calibri"/>
                <a:sym typeface="Calibri"/>
              </a:defRPr>
            </a:lvl3pPr>
            <a:lvl4pPr indent="-342836"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6"/>
          <p:cNvSpPr/>
          <p:nvPr/>
        </p:nvSpPr>
        <p:spPr>
          <a:xfrm flipH="1">
            <a:off x="0" y="0"/>
            <a:ext cx="785195" cy="6858000"/>
          </a:xfrm>
          <a:prstGeom prst="rect">
            <a:avLst/>
          </a:pr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6"/>
          <p:cNvSpPr/>
          <p:nvPr/>
        </p:nvSpPr>
        <p:spPr>
          <a:xfrm flipH="1" rot="5400000">
            <a:off x="5701713" y="370889"/>
            <a:ext cx="785400" cy="12188824"/>
          </a:xfrm>
          <a:prstGeom prst="rect">
            <a:avLst/>
          </a:pr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6"/>
          <p:cNvSpPr/>
          <p:nvPr/>
        </p:nvSpPr>
        <p:spPr>
          <a:xfrm>
            <a:off x="0" y="6284040"/>
            <a:ext cx="2589212" cy="380520"/>
          </a:xfrm>
          <a:prstGeom prst="rect">
            <a:avLst/>
          </a:prstGeom>
          <a:solidFill>
            <a:srgbClr val="0B5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pt-BR" sz="1600" u="none" cap="none" strike="noStrike">
                <a:solidFill>
                  <a:schemeClr val="lt1"/>
                </a:solidFill>
                <a:latin typeface="Calibri"/>
                <a:ea typeface="Calibri"/>
                <a:cs typeface="Calibri"/>
                <a:sym typeface="Calibri"/>
              </a:rPr>
              <a:t>www.camfic.cat</a:t>
            </a:r>
            <a:endParaRPr b="0" i="0" sz="1600" u="none" cap="none" strike="noStrike">
              <a:solidFill>
                <a:schemeClr val="lt1"/>
              </a:solidFill>
              <a:latin typeface="Calibri"/>
              <a:ea typeface="Calibri"/>
              <a:cs typeface="Calibri"/>
              <a:sym typeface="Calibri"/>
            </a:endParaRPr>
          </a:p>
        </p:txBody>
      </p:sp>
      <p:sp>
        <p:nvSpPr>
          <p:cNvPr id="13" name="Google Shape;13;p6"/>
          <p:cNvSpPr/>
          <p:nvPr/>
        </p:nvSpPr>
        <p:spPr>
          <a:xfrm>
            <a:off x="2684664" y="6284040"/>
            <a:ext cx="9504161" cy="380520"/>
          </a:xfrm>
          <a:prstGeom prst="rect">
            <a:avLst/>
          </a:prstGeom>
          <a:solidFill>
            <a:srgbClr val="98C7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2.jp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gestor.camfic.cat/uploads/ITEM_18034.pdf" TargetMode="External"/><Relationship Id="rId4" Type="http://schemas.openxmlformats.org/officeDocument/2006/relationships/hyperlink" Target="https://www.who.int/es/news-room/fact-sheets/detail/tobacco" TargetMode="External"/><Relationship Id="rId5" Type="http://schemas.openxmlformats.org/officeDocument/2006/relationships/hyperlink" Target="https://www.who.int/es/news-room/fact-sheets/detail/salt-reduction" TargetMode="External"/><Relationship Id="rId6" Type="http://schemas.openxmlformats.org/officeDocument/2006/relationships/hyperlink" Target="https://www.semfyc.es/actualidad/semana-autocuidado-actividad-fisi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4441558" y="457200"/>
            <a:ext cx="7520254" cy="236627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lt1"/>
              </a:buClr>
              <a:buSzPts val="4600"/>
              <a:buFont typeface="Calibri"/>
              <a:buNone/>
            </a:pPr>
            <a:r>
              <a:rPr b="0" lang="pt-BR"/>
              <a:t>I Jornada catalana d’habilitats pràctiques en Risc Cardiovascular</a:t>
            </a:r>
            <a:endParaRPr/>
          </a:p>
        </p:txBody>
      </p:sp>
      <p:sp>
        <p:nvSpPr>
          <p:cNvPr id="102" name="Google Shape;102;p1"/>
          <p:cNvSpPr txBox="1"/>
          <p:nvPr>
            <p:ph idx="1" type="subTitle"/>
          </p:nvPr>
        </p:nvSpPr>
        <p:spPr>
          <a:xfrm>
            <a:off x="4494212" y="4123308"/>
            <a:ext cx="7507879" cy="67729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pt-BR"/>
              <a:t>Salut Cardiovascular en contextos de migració</a:t>
            </a:r>
            <a:endParaRPr/>
          </a:p>
        </p:txBody>
      </p:sp>
      <p:sp>
        <p:nvSpPr>
          <p:cNvPr id="103" name="Google Shape;103;p1"/>
          <p:cNvSpPr txBox="1"/>
          <p:nvPr>
            <p:ph idx="2" type="body"/>
          </p:nvPr>
        </p:nvSpPr>
        <p:spPr>
          <a:xfrm>
            <a:off x="4265612" y="4953000"/>
            <a:ext cx="7507878" cy="685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000"/>
              <a:buNone/>
            </a:pPr>
            <a:r>
              <a:rPr lang="pt-BR"/>
              <a:t>Rou Sanchez Collado - CAP Garrotxa, Olot</a:t>
            </a:r>
            <a:endParaRPr/>
          </a:p>
          <a:p>
            <a:pPr indent="0" lvl="0" marL="0" rtl="0" algn="ctr">
              <a:lnSpc>
                <a:spcPct val="90000"/>
              </a:lnSpc>
              <a:spcBef>
                <a:spcPts val="0"/>
              </a:spcBef>
              <a:spcAft>
                <a:spcPts val="0"/>
              </a:spcAft>
              <a:buClr>
                <a:schemeClr val="lt1"/>
              </a:buClr>
              <a:buSzPts val="2000"/>
              <a:buNone/>
            </a:pPr>
            <a:r>
              <a:rPr lang="pt-BR"/>
              <a:t>rousancoll@gmail.com</a:t>
            </a:r>
            <a:endParaRPr/>
          </a:p>
        </p:txBody>
      </p:sp>
      <p:pic>
        <p:nvPicPr>
          <p:cNvPr descr="Imatge que conté Font, Gràfics, disseny gràfic, text&#10;&#10;Descripció generada automàticament" id="104" name="Google Shape;104;p1"/>
          <p:cNvPicPr preferRelativeResize="0"/>
          <p:nvPr/>
        </p:nvPicPr>
        <p:blipFill rotWithShape="1">
          <a:blip r:embed="rId3">
            <a:alphaModFix/>
          </a:blip>
          <a:srcRect b="0" l="0" r="0" t="0"/>
          <a:stretch/>
        </p:blipFill>
        <p:spPr>
          <a:xfrm>
            <a:off x="379412" y="2971800"/>
            <a:ext cx="2513944" cy="762000"/>
          </a:xfrm>
          <a:prstGeom prst="rect">
            <a:avLst/>
          </a:prstGeom>
          <a:noFill/>
          <a:ln>
            <a:noFill/>
          </a:ln>
        </p:spPr>
      </p:pic>
      <p:sp>
        <p:nvSpPr>
          <p:cNvPr id="105" name="Google Shape;105;p1"/>
          <p:cNvSpPr txBox="1"/>
          <p:nvPr/>
        </p:nvSpPr>
        <p:spPr>
          <a:xfrm>
            <a:off x="-458788" y="4431268"/>
            <a:ext cx="6110242" cy="1384995"/>
          </a:xfrm>
          <a:prstGeom prst="rect">
            <a:avLst/>
          </a:prstGeom>
          <a:noFill/>
          <a:ln>
            <a:noFill/>
          </a:ln>
        </p:spPr>
        <p:txBody>
          <a:bodyPr anchorCtr="0" anchor="t" bIns="45700" lIns="91425" spcFirstLastPara="1" rIns="91425" wrap="square" tIns="45700">
            <a:spAutoFit/>
          </a:bodyPr>
          <a:lstStyle/>
          <a:p>
            <a:pPr indent="0" lvl="0" marL="457200" marR="0" rtl="0" algn="just">
              <a:spcBef>
                <a:spcPts val="0"/>
              </a:spcBef>
              <a:spcAft>
                <a:spcPts val="0"/>
              </a:spcAft>
              <a:buClr>
                <a:schemeClr val="dk1"/>
              </a:buClr>
              <a:buSzPts val="1200"/>
              <a:buFont typeface="Calibri"/>
              <a:buNone/>
            </a:pPr>
            <a:r>
              <a:rPr b="1" i="0" lang="pt-BR" sz="1200" u="none" cap="none" strike="noStrike">
                <a:solidFill>
                  <a:schemeClr val="dk1"/>
                </a:solidFill>
                <a:latin typeface="Calibri"/>
                <a:ea typeface="Calibri"/>
                <a:cs typeface="Calibri"/>
                <a:sym typeface="Calibri"/>
              </a:rPr>
              <a:t>Amb l’aval:                        </a:t>
            </a:r>
            <a:endParaRPr/>
          </a:p>
          <a:p>
            <a:pPr indent="0" lvl="0" marL="457200" marR="0" rtl="0" algn="just">
              <a:spcBef>
                <a:spcPts val="5"/>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457200" marR="0" rtl="0" algn="just">
              <a:spcBef>
                <a:spcPts val="5"/>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457200" marR="0" rtl="0" algn="just">
              <a:spcBef>
                <a:spcPts val="5"/>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457200" marR="0" rtl="0" algn="just">
              <a:spcBef>
                <a:spcPts val="5"/>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457200" marR="0" rtl="0" algn="just">
              <a:spcBef>
                <a:spcPts val="5"/>
              </a:spcBef>
              <a:spcAft>
                <a:spcPts val="0"/>
              </a:spcAft>
              <a:buClr>
                <a:schemeClr val="dk1"/>
              </a:buClr>
              <a:buSzPts val="1200"/>
              <a:buFont typeface="Calibri"/>
              <a:buNone/>
            </a:pPr>
            <a:r>
              <a:t/>
            </a:r>
            <a:endParaRPr b="1" i="0" sz="1200" u="none" cap="none" strike="noStrike">
              <a:solidFill>
                <a:schemeClr val="dk1"/>
              </a:solidFill>
              <a:latin typeface="Calibri"/>
              <a:ea typeface="Calibri"/>
              <a:cs typeface="Calibri"/>
              <a:sym typeface="Calibri"/>
            </a:endParaRPr>
          </a:p>
          <a:p>
            <a:pPr indent="0" lvl="0" marL="457200" marR="0" rtl="0" algn="just">
              <a:spcBef>
                <a:spcPts val="5"/>
              </a:spcBef>
              <a:spcAft>
                <a:spcPts val="0"/>
              </a:spcAft>
              <a:buClr>
                <a:schemeClr val="dk1"/>
              </a:buClr>
              <a:buSzPts val="1200"/>
              <a:buFont typeface="Calibri"/>
              <a:buNone/>
            </a:pPr>
            <a:r>
              <a:rPr b="1" i="0" lang="pt-BR" sz="1200" u="none" cap="none" strike="noStrike">
                <a:solidFill>
                  <a:schemeClr val="dk1"/>
                </a:solidFill>
                <a:latin typeface="Calibri"/>
                <a:ea typeface="Calibri"/>
                <a:cs typeface="Calibri"/>
                <a:sym typeface="Calibri"/>
              </a:rPr>
              <a:t>Col·labora:</a:t>
            </a:r>
            <a:endParaRPr b="0" i="0" sz="1200" u="none" cap="none" strike="noStrike">
              <a:solidFill>
                <a:schemeClr val="dk1"/>
              </a:solidFill>
              <a:latin typeface="Calibri"/>
              <a:ea typeface="Calibri"/>
              <a:cs typeface="Calibri"/>
              <a:sym typeface="Calibri"/>
            </a:endParaRPr>
          </a:p>
        </p:txBody>
      </p:sp>
      <p:pic>
        <p:nvPicPr>
          <p:cNvPr descr="Imatge que conté Font, símbol, disseny&#10;&#10;Pot ser que el contingut generat per IA no sigui correcte." id="106" name="Google Shape;106;p1"/>
          <p:cNvPicPr preferRelativeResize="0"/>
          <p:nvPr/>
        </p:nvPicPr>
        <p:blipFill rotWithShape="1">
          <a:blip r:embed="rId4">
            <a:alphaModFix/>
          </a:blip>
          <a:srcRect b="0" l="0" r="0" t="0"/>
          <a:stretch/>
        </p:blipFill>
        <p:spPr>
          <a:xfrm>
            <a:off x="47942" y="4800600"/>
            <a:ext cx="864870" cy="454182"/>
          </a:xfrm>
          <a:prstGeom prst="rect">
            <a:avLst/>
          </a:prstGeom>
          <a:noFill/>
          <a:ln>
            <a:noFill/>
          </a:ln>
        </p:spPr>
      </p:pic>
      <p:pic>
        <p:nvPicPr>
          <p:cNvPr id="107" name="Google Shape;107;p1"/>
          <p:cNvPicPr preferRelativeResize="0"/>
          <p:nvPr/>
        </p:nvPicPr>
        <p:blipFill rotWithShape="1">
          <a:blip r:embed="rId5">
            <a:alphaModFix/>
          </a:blip>
          <a:srcRect b="0" l="0" r="0" t="0"/>
          <a:stretch/>
        </p:blipFill>
        <p:spPr>
          <a:xfrm>
            <a:off x="47942" y="5761724"/>
            <a:ext cx="1000125" cy="670560"/>
          </a:xfrm>
          <a:prstGeom prst="rect">
            <a:avLst/>
          </a:prstGeom>
          <a:noFill/>
          <a:ln>
            <a:noFill/>
          </a:ln>
        </p:spPr>
      </p:pic>
      <p:pic>
        <p:nvPicPr>
          <p:cNvPr descr="Logotipo&#10;&#10;El contenido generado por IA puede ser incorrecto." id="108" name="Google Shape;108;p1"/>
          <p:cNvPicPr preferRelativeResize="0"/>
          <p:nvPr/>
        </p:nvPicPr>
        <p:blipFill rotWithShape="1">
          <a:blip r:embed="rId6">
            <a:alphaModFix/>
          </a:blip>
          <a:srcRect b="0" l="0" r="0" t="0"/>
          <a:stretch/>
        </p:blipFill>
        <p:spPr>
          <a:xfrm>
            <a:off x="1293812" y="5867933"/>
            <a:ext cx="1074424" cy="458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b077860861_0_31"/>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SOBREPES I OBESITAT</a:t>
            </a:r>
            <a:endParaRPr/>
          </a:p>
        </p:txBody>
      </p:sp>
      <p:sp>
        <p:nvSpPr>
          <p:cNvPr id="184" name="Google Shape;184;g3b077860861_0_31"/>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85" name="Google Shape;185;g3b077860861_0_31"/>
          <p:cNvSpPr txBox="1"/>
          <p:nvPr>
            <p:ph idx="2" type="body"/>
          </p:nvPr>
        </p:nvSpPr>
        <p:spPr>
          <a:xfrm>
            <a:off x="836700" y="1280550"/>
            <a:ext cx="11090100" cy="5342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solidFill>
                  <a:schemeClr val="dk1"/>
                </a:solidFill>
              </a:rPr>
              <a:t>Alguns estudis realitzats en població dels Estats Units i del Regne Unit defineixen la raça com un factor independent de les variables socials i econòmiques dels diferents grups de població . La </a:t>
            </a:r>
            <a:r>
              <a:rPr lang="pt-BR" u="sng">
                <a:solidFill>
                  <a:schemeClr val="dk1"/>
                </a:solidFill>
              </a:rPr>
              <a:t>raça negra</a:t>
            </a:r>
            <a:r>
              <a:rPr lang="pt-BR">
                <a:solidFill>
                  <a:schemeClr val="dk1"/>
                </a:solidFill>
              </a:rPr>
              <a:t> mostra una prevalença més alta d'obesitat, també  és alta en els </a:t>
            </a:r>
            <a:r>
              <a:rPr lang="pt-BR" u="sng">
                <a:solidFill>
                  <a:schemeClr val="dk1"/>
                </a:solidFill>
              </a:rPr>
              <a:t>hispans</a:t>
            </a:r>
            <a:r>
              <a:rPr lang="pt-BR">
                <a:solidFill>
                  <a:schemeClr val="dk1"/>
                </a:solidFill>
              </a:rPr>
              <a:t> i en la població d'Àsia Meridional.</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 Cal avaluar la varietat i quantitat d'aliments així com els hàbits dietètics. Hem de pensar a adaptar les dietes als costums locals, així com les particularitats culturals i religioses dels individus.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També hem de pensar que algunes poblacions poden veure com saludable i bella l’obesitat, o negar l’evidència que algunes malalties es poden prevenir lluitant contra ella. </a:t>
            </a:r>
            <a:endParaRPr>
              <a:solidFill>
                <a:schemeClr val="dk1"/>
              </a:solidFill>
            </a:endParaRPr>
          </a:p>
          <a:p>
            <a:pPr indent="0" lvl="0" marL="0" rtl="0" algn="l">
              <a:spcBef>
                <a:spcPts val="1000"/>
              </a:spcBef>
              <a:spcAft>
                <a:spcPts val="0"/>
              </a:spcAft>
              <a:buNone/>
            </a:pPr>
            <a:r>
              <a:rPr lang="pt-BR">
                <a:solidFill>
                  <a:schemeClr val="dk1"/>
                </a:solidFill>
              </a:rPr>
              <a:t>.</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b077860861_0_40"/>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DIABETES MELLITUS</a:t>
            </a:r>
            <a:endParaRPr/>
          </a:p>
        </p:txBody>
      </p:sp>
      <p:sp>
        <p:nvSpPr>
          <p:cNvPr id="192" name="Google Shape;192;g3b077860861_0_40"/>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93" name="Google Shape;193;g3b077860861_0_40"/>
          <p:cNvSpPr txBox="1"/>
          <p:nvPr>
            <p:ph idx="2" type="body"/>
          </p:nvPr>
        </p:nvSpPr>
        <p:spPr>
          <a:xfrm>
            <a:off x="1217585" y="1447800"/>
            <a:ext cx="102780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pt-BR">
                <a:solidFill>
                  <a:schemeClr val="dk1"/>
                </a:solidFill>
              </a:rPr>
              <a:t>Diferents estudis a diversos països expressen una major prevalença de DM en asiàtics</a:t>
            </a:r>
            <a:endParaRPr>
              <a:solidFill>
                <a:schemeClr val="dk1"/>
              </a:solidFill>
            </a:endParaRPr>
          </a:p>
          <a:p>
            <a:pPr indent="0" lvl="0" marL="0" rtl="0" algn="l">
              <a:spcBef>
                <a:spcPts val="1000"/>
              </a:spcBef>
              <a:spcAft>
                <a:spcPts val="0"/>
              </a:spcAft>
              <a:buNone/>
            </a:pPr>
            <a:r>
              <a:rPr lang="pt-BR">
                <a:solidFill>
                  <a:schemeClr val="dk1"/>
                </a:solidFill>
              </a:rPr>
              <a:t>meridionals, hispans i negres </a:t>
            </a:r>
            <a:endParaRPr>
              <a:solidFill>
                <a:schemeClr val="dk1"/>
              </a:solidFill>
            </a:endParaRPr>
          </a:p>
          <a:p>
            <a:pPr indent="0" lvl="0" marL="0" rtl="0" algn="l">
              <a:spcBef>
                <a:spcPts val="100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Els asiàtics han sofert un augment important de DM tipus 2 en els darrers anys, amb</a:t>
            </a:r>
            <a:endParaRPr>
              <a:solidFill>
                <a:schemeClr val="dk1"/>
              </a:solidFill>
            </a:endParaRPr>
          </a:p>
          <a:p>
            <a:pPr indent="0" lvl="0" marL="0" rtl="0" algn="l">
              <a:spcBef>
                <a:spcPts val="1000"/>
              </a:spcBef>
              <a:spcAft>
                <a:spcPts val="0"/>
              </a:spcAft>
              <a:buNone/>
            </a:pPr>
            <a:r>
              <a:rPr lang="pt-BR">
                <a:solidFill>
                  <a:schemeClr val="dk1"/>
                </a:solidFill>
              </a:rPr>
              <a:t>un IMC menor i presentant-se en persones més joves que en els europeus.</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 Es caracteritzen per més complicacions renals i ictus </a:t>
            </a:r>
            <a:endParaRPr>
              <a:solidFill>
                <a:schemeClr val="dk1"/>
              </a:solidFill>
            </a:endParaRPr>
          </a:p>
          <a:p>
            <a:pPr indent="0" lvl="0" marL="0" rtl="0" algn="l">
              <a:spcBef>
                <a:spcPts val="100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None/>
            </a:pPr>
            <a:r>
              <a:rPr lang="pt-BR">
                <a:solidFill>
                  <a:schemeClr val="dk1"/>
                </a:solidFill>
              </a:rPr>
              <a:t>No està clar que sigui exclusivament per factors genètics o ètnics.</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b077860861_0_48"/>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DISLIPEMIA</a:t>
            </a:r>
            <a:endParaRPr/>
          </a:p>
        </p:txBody>
      </p:sp>
      <p:sp>
        <p:nvSpPr>
          <p:cNvPr id="200" name="Google Shape;200;g3b077860861_0_48"/>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201" name="Google Shape;201;g3b077860861_0_48"/>
          <p:cNvSpPr txBox="1"/>
          <p:nvPr>
            <p:ph idx="2" type="body"/>
          </p:nvPr>
        </p:nvSpPr>
        <p:spPr>
          <a:xfrm>
            <a:off x="1217586" y="1447800"/>
            <a:ext cx="99435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pt-BR">
                <a:solidFill>
                  <a:schemeClr val="dk1"/>
                </a:solidFill>
              </a:rPr>
              <a:t>Com l’obesitat i la DM, la dislipèmia té una major prevalença entre població negra,</a:t>
            </a:r>
            <a:endParaRPr>
              <a:solidFill>
                <a:schemeClr val="dk1"/>
              </a:solidFill>
            </a:endParaRPr>
          </a:p>
          <a:p>
            <a:pPr indent="0" lvl="0" marL="0" rtl="0" algn="l">
              <a:spcBef>
                <a:spcPts val="1000"/>
              </a:spcBef>
              <a:spcAft>
                <a:spcPts val="0"/>
              </a:spcAft>
              <a:buNone/>
            </a:pPr>
            <a:r>
              <a:rPr lang="pt-BR">
                <a:solidFill>
                  <a:schemeClr val="dk1"/>
                </a:solidFill>
              </a:rPr>
              <a:t>hispans i asiàtics.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No resulta senzill discriminar els factors genètics dels ambientals i socioeconòmics en aquest grup.</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Cal cribratge analític per diferenciar les dislipèmies familiars i determinar el risc cardiovascular dels pacients immigrants.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b077860861_0_57"/>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SEDENTARISME</a:t>
            </a:r>
            <a:endParaRPr/>
          </a:p>
        </p:txBody>
      </p:sp>
      <p:sp>
        <p:nvSpPr>
          <p:cNvPr id="208" name="Google Shape;208;g3b077860861_0_57"/>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209" name="Google Shape;209;g3b077860861_0_57"/>
          <p:cNvSpPr txBox="1"/>
          <p:nvPr>
            <p:ph idx="2" type="body"/>
          </p:nvPr>
        </p:nvSpPr>
        <p:spPr>
          <a:xfrm>
            <a:off x="1158524" y="1615075"/>
            <a:ext cx="98718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pt-BR">
                <a:solidFill>
                  <a:schemeClr val="dk1"/>
                </a:solidFill>
              </a:rPr>
              <a:t>Les dades sobre sedentarisme recollides per l'OMS no diferencien per races o ètnies i</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es poden resumir en tres idees bàsiques; més d’¼ part de la població adulta mundial</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(1400 milions d’adults) no fa prou exercici. Un 33% de les dones i un 25% dels homes al</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món no fa prou activitat per a mantenir-se sans. Els nivells d’inactivitat en països</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d’ingressos alts és el doble que en els d’ingressos baixos i aquesta tendència va</a:t>
            </a:r>
            <a:endParaRPr>
              <a:solidFill>
                <a:schemeClr val="dk1"/>
              </a:solidFill>
            </a:endParaRPr>
          </a:p>
          <a:p>
            <a:pPr indent="0" lvl="0" marL="0" rtl="0" algn="l">
              <a:spcBef>
                <a:spcPts val="1000"/>
              </a:spcBef>
              <a:spcAft>
                <a:spcPts val="0"/>
              </a:spcAft>
              <a:buNone/>
            </a:pPr>
            <a:r>
              <a:rPr lang="pt-BR">
                <a:solidFill>
                  <a:schemeClr val="dk1"/>
                </a:solidFill>
              </a:rPr>
              <a:t>incrementant amb els anys (13).</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Cal preguntar sobre la quantitat i tipus d’exercici físic que es realitza, i adaptar el</a:t>
            </a:r>
            <a:endParaRPr>
              <a:solidFill>
                <a:schemeClr val="dk1"/>
              </a:solidFill>
            </a:endParaRPr>
          </a:p>
          <a:p>
            <a:pPr indent="0" lvl="0" marL="0" rtl="0" algn="l">
              <a:spcBef>
                <a:spcPts val="1000"/>
              </a:spcBef>
              <a:spcAft>
                <a:spcPts val="0"/>
              </a:spcAft>
              <a:buNone/>
            </a:pPr>
            <a:r>
              <a:rPr lang="pt-BR">
                <a:solidFill>
                  <a:schemeClr val="dk1"/>
                </a:solidFill>
              </a:rPr>
              <a:t>consell a les característiques del pacient.</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b077860861_0_65"/>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TABAQUISME</a:t>
            </a:r>
            <a:endParaRPr/>
          </a:p>
        </p:txBody>
      </p:sp>
      <p:sp>
        <p:nvSpPr>
          <p:cNvPr id="216" name="Google Shape;216;g3b077860861_0_65"/>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217" name="Google Shape;217;g3b077860861_0_65"/>
          <p:cNvSpPr txBox="1"/>
          <p:nvPr>
            <p:ph idx="2" type="body"/>
          </p:nvPr>
        </p:nvSpPr>
        <p:spPr>
          <a:xfrm>
            <a:off x="1217585" y="1447800"/>
            <a:ext cx="103020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pt-BR">
                <a:solidFill>
                  <a:schemeClr val="dk1"/>
                </a:solidFill>
              </a:rPr>
              <a:t>Alguns estudis mostren que la població negra i hispana utilitzen menys ajudes per</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deixar de fumar i utilitzen menys els serveis mèdics per a aquest motiu. També es</a:t>
            </a:r>
            <a:endParaRPr>
              <a:solidFill>
                <a:schemeClr val="dk1"/>
              </a:solidFill>
            </a:endParaRPr>
          </a:p>
          <a:p>
            <a:pPr indent="0" lvl="0" marL="0" rtl="0" algn="l">
              <a:spcBef>
                <a:spcPts val="1000"/>
              </a:spcBef>
              <a:spcAft>
                <a:spcPts val="0"/>
              </a:spcAft>
              <a:buNone/>
            </a:pPr>
            <a:r>
              <a:rPr lang="pt-BR">
                <a:solidFill>
                  <a:schemeClr val="dk1"/>
                </a:solidFill>
              </a:rPr>
              <a:t>sap que quan els fan servir, l’abstinència sol ser més llarga.</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S’aconsella la detecció del tabaquisme i el consell oportunista oferint els</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programes de deshabituació que s’han desenvolupat en els diferents centres de</a:t>
            </a:r>
            <a:endParaRPr>
              <a:solidFill>
                <a:schemeClr val="dk1"/>
              </a:solidFill>
            </a:endParaRPr>
          </a:p>
          <a:p>
            <a:pPr indent="0" lvl="0" marL="0" rtl="0" algn="l">
              <a:spcBef>
                <a:spcPts val="1000"/>
              </a:spcBef>
              <a:spcAft>
                <a:spcPts val="0"/>
              </a:spcAft>
              <a:buClr>
                <a:schemeClr val="dk1"/>
              </a:buClr>
              <a:buSzPts val="1100"/>
              <a:buFont typeface="Arial"/>
              <a:buNone/>
            </a:pPr>
            <a:r>
              <a:rPr lang="pt-BR">
                <a:solidFill>
                  <a:schemeClr val="dk1"/>
                </a:solidFill>
              </a:rPr>
              <a:t>salut.</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b077860861_0_74"/>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ALCOHOLISME</a:t>
            </a:r>
            <a:endParaRPr/>
          </a:p>
        </p:txBody>
      </p:sp>
      <p:sp>
        <p:nvSpPr>
          <p:cNvPr id="224" name="Google Shape;224;g3b077860861_0_74"/>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225" name="Google Shape;225;g3b077860861_0_74"/>
          <p:cNvSpPr txBox="1"/>
          <p:nvPr>
            <p:ph idx="2" type="body"/>
          </p:nvPr>
        </p:nvSpPr>
        <p:spPr>
          <a:xfrm>
            <a:off x="1217575" y="1007600"/>
            <a:ext cx="10397700" cy="5141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solidFill>
                  <a:schemeClr val="dk1"/>
                </a:solidFill>
              </a:rPr>
              <a:t>L’alcoholisme té una associació amb determinades variants genètiques de l’ADH(alcohol deshidrogenasa) i l’ALDH (aldehid deshidrogenasa). Els allels ADH1B*2,ADH1B*3, ADH1C*1 i ALDH2*2 s’associen a menor dependència d’alcohol.</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 L’ADH1B *2 es troba amb freqüència en asiàtics orientals, l’ ADH1B*3 es troba predominantment en </a:t>
            </a:r>
            <a:r>
              <a:rPr lang="pt-BR">
                <a:solidFill>
                  <a:schemeClr val="dk1"/>
                </a:solidFill>
              </a:rPr>
              <a:t>persones d'ascendència africana, l’ ADH1C*1 varia entre poblacions i l’ ALDH2*2 és gairebé exclusiva d’asiàtics orientals. Aquests allels metabolitzen l’acetaldehid més lentament, afavorint la toxicitat amb menors quantitats. Això resulta en una protecció per l’alcoholisme, però repercuteix en un major risc de patir accidents de trànsit i caigudes per la toxicitat.</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pt-BR">
                <a:solidFill>
                  <a:schemeClr val="dk1"/>
                </a:solidFill>
              </a:rPr>
              <a:t>Els nadius americans tenen alta incidència d’alcoholisme, tot i tenir </a:t>
            </a:r>
            <a:r>
              <a:rPr lang="pt-BR">
                <a:solidFill>
                  <a:schemeClr val="dk1"/>
                </a:solidFill>
              </a:rPr>
              <a:t>genèticament</a:t>
            </a:r>
            <a:r>
              <a:rPr lang="pt-BR">
                <a:solidFill>
                  <a:schemeClr val="dk1"/>
                </a:solidFill>
              </a:rPr>
              <a:t> poca proporció dels allels protectors, aquest fet sol no explica l’alta incidència i s’han d’afegir factors ambientals, familiars, personals i socioeconòmics.</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31" name="Google Shape;231;p2"/>
          <p:cNvPicPr preferRelativeResize="0"/>
          <p:nvPr/>
        </p:nvPicPr>
        <p:blipFill>
          <a:blip r:embed="rId3">
            <a:alphaModFix/>
          </a:blip>
          <a:stretch>
            <a:fillRect/>
          </a:stretch>
        </p:blipFill>
        <p:spPr>
          <a:xfrm>
            <a:off x="1304675" y="687025"/>
            <a:ext cx="10113075" cy="5408550"/>
          </a:xfrm>
          <a:prstGeom prst="rect">
            <a:avLst/>
          </a:prstGeom>
          <a:noFill/>
          <a:ln>
            <a:noFill/>
          </a:ln>
        </p:spPr>
      </p:pic>
      <p:pic>
        <p:nvPicPr>
          <p:cNvPr id="232" name="Google Shape;232;p2"/>
          <p:cNvPicPr preferRelativeResize="0"/>
          <p:nvPr/>
        </p:nvPicPr>
        <p:blipFill>
          <a:blip r:embed="rId4">
            <a:alphaModFix/>
          </a:blip>
          <a:stretch>
            <a:fillRect/>
          </a:stretch>
        </p:blipFill>
        <p:spPr>
          <a:xfrm>
            <a:off x="4974050" y="2428350"/>
            <a:ext cx="2865201" cy="2865226"/>
          </a:xfrm>
          <a:prstGeom prst="rect">
            <a:avLst/>
          </a:prstGeom>
          <a:noFill/>
          <a:ln>
            <a:noFill/>
          </a:ln>
        </p:spPr>
      </p:pic>
      <p:pic>
        <p:nvPicPr>
          <p:cNvPr id="233" name="Google Shape;233;p2"/>
          <p:cNvPicPr preferRelativeResize="0"/>
          <p:nvPr/>
        </p:nvPicPr>
        <p:blipFill>
          <a:blip r:embed="rId5">
            <a:alphaModFix/>
          </a:blip>
          <a:stretch>
            <a:fillRect/>
          </a:stretch>
        </p:blipFill>
        <p:spPr>
          <a:xfrm>
            <a:off x="4974053" y="1552550"/>
            <a:ext cx="2865201" cy="4297801"/>
          </a:xfrm>
          <a:prstGeom prst="rect">
            <a:avLst/>
          </a:prstGeom>
          <a:noFill/>
          <a:ln>
            <a:noFill/>
          </a:ln>
        </p:spPr>
      </p:pic>
      <p:sp>
        <p:nvSpPr>
          <p:cNvPr id="234" name="Google Shape;234;p2"/>
          <p:cNvSpPr txBox="1"/>
          <p:nvPr/>
        </p:nvSpPr>
        <p:spPr>
          <a:xfrm>
            <a:off x="5112025" y="838200"/>
            <a:ext cx="2727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900"/>
              <a:t>SALAMATA BALDE</a:t>
            </a:r>
            <a:endParaRPr b="1"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
          <p:cNvSpPr txBox="1"/>
          <p:nvPr>
            <p:ph idx="12" type="sldNum"/>
          </p:nvPr>
        </p:nvSpPr>
        <p:spPr>
          <a:xfrm>
            <a:off x="-76200" y="152400"/>
            <a:ext cx="912812" cy="685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pic>
        <p:nvPicPr>
          <p:cNvPr id="240" name="Google Shape;240;p3"/>
          <p:cNvPicPr preferRelativeResize="0"/>
          <p:nvPr/>
        </p:nvPicPr>
        <p:blipFill>
          <a:blip r:embed="rId3">
            <a:alphaModFix/>
          </a:blip>
          <a:stretch>
            <a:fillRect/>
          </a:stretch>
        </p:blipFill>
        <p:spPr>
          <a:xfrm>
            <a:off x="1007300" y="680800"/>
            <a:ext cx="10917000" cy="5605100"/>
          </a:xfrm>
          <a:prstGeom prst="rect">
            <a:avLst/>
          </a:prstGeom>
          <a:noFill/>
          <a:ln>
            <a:noFill/>
          </a:ln>
        </p:spPr>
      </p:pic>
      <p:sp>
        <p:nvSpPr>
          <p:cNvPr id="241" name="Google Shape;241;p3"/>
          <p:cNvSpPr txBox="1"/>
          <p:nvPr/>
        </p:nvSpPr>
        <p:spPr>
          <a:xfrm rot="-513737">
            <a:off x="4098472" y="2376494"/>
            <a:ext cx="2373655" cy="880712"/>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pt-BR"/>
              <a:t>Analisi amb FG de 58 mg/dl</a:t>
            </a:r>
            <a:endParaRPr/>
          </a:p>
          <a:p>
            <a:pPr indent="0" lvl="0" marL="0" rtl="0" algn="l">
              <a:spcBef>
                <a:spcPts val="0"/>
              </a:spcBef>
              <a:spcAft>
                <a:spcPts val="0"/>
              </a:spcAft>
              <a:buNone/>
            </a:pPr>
            <a:r>
              <a:rPr lang="pt-BR"/>
              <a:t>E Famb buf sistòlic a focus aòrtic</a:t>
            </a:r>
            <a:endParaRPr/>
          </a:p>
        </p:txBody>
      </p:sp>
      <p:sp>
        <p:nvSpPr>
          <p:cNvPr id="242" name="Google Shape;242;p3"/>
          <p:cNvSpPr txBox="1"/>
          <p:nvPr/>
        </p:nvSpPr>
        <p:spPr>
          <a:xfrm rot="696562">
            <a:off x="9302848" y="2068484"/>
            <a:ext cx="2713206" cy="126208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La Salamata es vulnerable, pobre, racialitzada i dona</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Alteració dels canals del Na+ </a:t>
            </a:r>
            <a:endParaRPr/>
          </a:p>
          <a:p>
            <a:pPr indent="0" lvl="0" marL="0" rtl="0" algn="l">
              <a:spcBef>
                <a:spcPts val="0"/>
              </a:spcBef>
              <a:spcAft>
                <a:spcPts val="0"/>
              </a:spcAft>
              <a:buNone/>
            </a:pPr>
            <a:r>
              <a:rPr lang="pt-BR"/>
              <a:t>i major sensibilitat a la sal</a:t>
            </a:r>
            <a:endParaRPr/>
          </a:p>
        </p:txBody>
      </p:sp>
      <p:sp>
        <p:nvSpPr>
          <p:cNvPr id="243" name="Google Shape;243;p3"/>
          <p:cNvSpPr txBox="1"/>
          <p:nvPr/>
        </p:nvSpPr>
        <p:spPr>
          <a:xfrm rot="558024">
            <a:off x="1723351" y="4820486"/>
            <a:ext cx="2478177" cy="109894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t>Diürètics tiazidics</a:t>
            </a:r>
            <a:endParaRPr/>
          </a:p>
          <a:p>
            <a:pPr indent="0" lvl="0" marL="0" rtl="0" algn="l">
              <a:spcBef>
                <a:spcPts val="0"/>
              </a:spcBef>
              <a:spcAft>
                <a:spcPts val="0"/>
              </a:spcAft>
              <a:buNone/>
            </a:pPr>
            <a:r>
              <a:rPr lang="pt-BR"/>
              <a:t>Antagonistes dels canals del Calç</a:t>
            </a:r>
            <a:endParaRPr/>
          </a:p>
          <a:p>
            <a:pPr indent="0" lvl="0" marL="0" rtl="0" algn="l">
              <a:spcBef>
                <a:spcPts val="0"/>
              </a:spcBef>
              <a:spcAft>
                <a:spcPts val="0"/>
              </a:spcAft>
              <a:buNone/>
            </a:pPr>
            <a:r>
              <a:rPr lang="pt-BR"/>
              <a:t>IECAS I ARAII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4" name="Google Shape;244;p3"/>
          <p:cNvSpPr txBox="1"/>
          <p:nvPr/>
        </p:nvSpPr>
        <p:spPr>
          <a:xfrm rot="-575317">
            <a:off x="5430238" y="4754797"/>
            <a:ext cx="3333674" cy="192105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1"/>
                </a:solidFill>
              </a:rPr>
              <a:t>1.Major prevalença d’HTA en africans</a:t>
            </a:r>
            <a:endParaRPr sz="1300">
              <a:solidFill>
                <a:schemeClr val="dk1"/>
              </a:solidFill>
            </a:endParaRPr>
          </a:p>
          <a:p>
            <a:pPr indent="0" lvl="0" marL="0" rtl="0" algn="l">
              <a:spcBef>
                <a:spcPts val="0"/>
              </a:spcBef>
              <a:spcAft>
                <a:spcPts val="0"/>
              </a:spcAft>
              <a:buNone/>
            </a:pPr>
            <a:r>
              <a:rPr lang="pt-BR" sz="1300">
                <a:solidFill>
                  <a:schemeClr val="dk1"/>
                </a:solidFill>
              </a:rPr>
              <a:t>2. Major presència de lesio d’organ diana; malaltia renal, ictus, insuficiència cardíaca i mortalitat.</a:t>
            </a:r>
            <a:endParaRPr sz="1300">
              <a:solidFill>
                <a:schemeClr val="dk1"/>
              </a:solidFill>
            </a:endParaRPr>
          </a:p>
          <a:p>
            <a:pPr indent="0" lvl="0" marL="0" rtl="0" algn="l">
              <a:spcBef>
                <a:spcPts val="0"/>
              </a:spcBef>
              <a:spcAft>
                <a:spcPts val="0"/>
              </a:spcAft>
              <a:buClr>
                <a:schemeClr val="dk1"/>
              </a:buClr>
              <a:buFont typeface="Arial"/>
              <a:buNone/>
            </a:pPr>
            <a:r>
              <a:rPr lang="pt-BR" sz="1300">
                <a:solidFill>
                  <a:schemeClr val="dk1"/>
                </a:solidFill>
              </a:rPr>
              <a:t>3. Determinants socials de major risc</a:t>
            </a:r>
            <a:r>
              <a:rPr lang="pt-BR" sz="1300">
                <a:solidFill>
                  <a:srgbClr val="A52211"/>
                </a:solidFill>
              </a:rPr>
              <a:t> </a:t>
            </a:r>
            <a:r>
              <a:rPr lang="pt-BR" sz="1300">
                <a:solidFill>
                  <a:schemeClr val="dk1"/>
                </a:solidFill>
              </a:rPr>
              <a:t>CV: pobresa racialitzada i genere femení</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b077860861_0_101"/>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51" name="Google Shape;251;g3b077860861_0_101"/>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252" name="Google Shape;252;g3b077860861_0_101"/>
          <p:cNvSpPr txBox="1"/>
          <p:nvPr>
            <p:ph idx="2" type="body"/>
          </p:nvPr>
        </p:nvSpPr>
        <p:spPr>
          <a:xfrm>
            <a:off x="1217575" y="638075"/>
            <a:ext cx="10779900" cy="5076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sz="1800"/>
              <a:t>Agyemang C, van der Linden EL, Chilunga F, van den Born BH. International Migration and Cardiovascular Health: Unraveling the Disease Burden Among Migrants to North America and Europe. J Am Heart Assoc. 2024 May 7;13(9):e030228. doi: 10.1161/JAHA.123.030228. Epub 2024 Apr 30. PMID: 38686900; PMCID: PMC11179927.</a:t>
            </a:r>
            <a:endParaRPr sz="1800"/>
          </a:p>
          <a:p>
            <a:pPr indent="0" lvl="0" marL="0" rtl="0" algn="l">
              <a:spcBef>
                <a:spcPts val="1000"/>
              </a:spcBef>
              <a:spcAft>
                <a:spcPts val="0"/>
              </a:spcAft>
              <a:buNone/>
            </a:pPr>
            <a:r>
              <a:rPr lang="pt-BR" sz="1800" u="sng">
                <a:solidFill>
                  <a:schemeClr val="hlink"/>
                </a:solidFill>
                <a:hlinkClick r:id="rId3"/>
              </a:rPr>
              <a:t>https://gestor.camfic.cat/uploads/ITEM_18034.pdf</a:t>
            </a:r>
            <a:endParaRPr sz="1800"/>
          </a:p>
          <a:p>
            <a:pPr indent="0" lvl="0" marL="0" rtl="0" algn="l">
              <a:spcBef>
                <a:spcPts val="1000"/>
              </a:spcBef>
              <a:spcAft>
                <a:spcPts val="0"/>
              </a:spcAft>
              <a:buNone/>
            </a:pPr>
            <a:r>
              <a:rPr lang="pt-BR" sz="1800" u="sng">
                <a:solidFill>
                  <a:schemeClr val="hlink"/>
                </a:solidFill>
                <a:hlinkClick r:id="rId4"/>
              </a:rPr>
              <a:t>https://www.who.int/es/news-room/fact-sheets/detail/tobacco</a:t>
            </a:r>
            <a:r>
              <a:rPr lang="pt-BR" sz="1800"/>
              <a:t> 25/06/2025</a:t>
            </a:r>
            <a:endParaRPr sz="1800"/>
          </a:p>
          <a:p>
            <a:pPr indent="0" lvl="0" marL="0" rtl="0" algn="l">
              <a:spcBef>
                <a:spcPts val="1000"/>
              </a:spcBef>
              <a:spcAft>
                <a:spcPts val="0"/>
              </a:spcAft>
              <a:buNone/>
            </a:pPr>
            <a:r>
              <a:rPr lang="pt-BR" sz="1800" u="sng">
                <a:solidFill>
                  <a:schemeClr val="hlink"/>
                </a:solidFill>
                <a:hlinkClick r:id="rId5"/>
              </a:rPr>
              <a:t>https://www.who.int/es/news-room/fact-sheets/detail/salt-reduction</a:t>
            </a:r>
            <a:r>
              <a:rPr lang="pt-BR" sz="1800"/>
              <a:t> 14/09/2023</a:t>
            </a:r>
            <a:endParaRPr sz="1800"/>
          </a:p>
          <a:p>
            <a:pPr indent="0" lvl="0" marL="0" rtl="0" algn="l">
              <a:spcBef>
                <a:spcPts val="1000"/>
              </a:spcBef>
              <a:spcAft>
                <a:spcPts val="0"/>
              </a:spcAft>
              <a:buNone/>
            </a:pPr>
            <a:r>
              <a:rPr lang="pt-BR" sz="1800" u="sng">
                <a:solidFill>
                  <a:schemeClr val="hlink"/>
                </a:solidFill>
                <a:hlinkClick r:id="rId6"/>
              </a:rPr>
              <a:t>https://www.semfyc.es/actualidad/semana-autocuidado-actividad-fisica</a:t>
            </a:r>
            <a:r>
              <a:rPr lang="pt-BR" sz="1800"/>
              <a:t> 17/10/2023</a:t>
            </a:r>
            <a:endParaRPr sz="1800"/>
          </a:p>
          <a:p>
            <a:pPr indent="0" lvl="0" marL="0" rtl="0" algn="l">
              <a:spcBef>
                <a:spcPts val="1000"/>
              </a:spcBef>
              <a:spcAft>
                <a:spcPts val="0"/>
              </a:spcAft>
              <a:buClr>
                <a:schemeClr val="dk1"/>
              </a:buClr>
              <a:buSzPts val="1100"/>
              <a:buFont typeface="Arial"/>
              <a:buNone/>
            </a:pPr>
            <a:r>
              <a:rPr lang="pt-BR" sz="1800"/>
              <a:t> Soulakova JN, Crockett LJ. Level of Cigarette Consumption and Duration of Smoking Abstinence During Failed Quit Attempts Among Long-Term Daily Smokers: the Role of Race/Ethnicity and Cessation Aids. J Racial Ethn Health Disparities. 2018 Apr;5(2):293-303. doi: 10.1007/s40615-017-0370-0. Epub 2017 Apr 25. PMID: 28444627; PMCID: PMC5656561</a:t>
            </a:r>
            <a:endParaRPr sz="1800"/>
          </a:p>
          <a:p>
            <a:pPr indent="0" lvl="0" marL="0" rtl="0" algn="l">
              <a:spcBef>
                <a:spcPts val="1000"/>
              </a:spcBef>
              <a:spcAft>
                <a:spcPts val="0"/>
              </a:spcAft>
              <a:buNone/>
            </a:pPr>
            <a:r>
              <a:rPr lang="pt-BR" sz="1800"/>
              <a:t>Keyes KM, Liu XC, Cerda M. The role of race/ethnicity in alcohol-attributable injury in the United States. Epidemiol Rev. 2012;34(1):89-102. doi: 10.1093/epirev/mxr018. Epub 2011 Sep 19.PMID: 21930592; PMCID: PMC3283099</a:t>
            </a:r>
            <a:endParaRPr sz="1800"/>
          </a:p>
          <a:p>
            <a:pPr indent="0" lvl="0" marL="0" rtl="0" algn="l">
              <a:spcBef>
                <a:spcPts val="1000"/>
              </a:spcBef>
              <a:spcAft>
                <a:spcPts val="0"/>
              </a:spcAft>
              <a:buNone/>
            </a:pPr>
            <a:r>
              <a:rPr lang="pt-B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
          <p:cNvSpPr txBox="1"/>
          <p:nvPr>
            <p:ph idx="1" type="body"/>
          </p:nvPr>
        </p:nvSpPr>
        <p:spPr>
          <a:xfrm>
            <a:off x="1077275" y="1927125"/>
            <a:ext cx="9629700" cy="17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pt-BR" sz="4000"/>
              <a:t>GRÀCIES PER LA VOSTRA ATENCIÓ</a:t>
            </a:r>
            <a:endParaRPr sz="4000"/>
          </a:p>
          <a:p>
            <a:pPr indent="0" lvl="0" marL="0" rtl="0" algn="ctr">
              <a:lnSpc>
                <a:spcPct val="90000"/>
              </a:lnSpc>
              <a:spcBef>
                <a:spcPts val="0"/>
              </a:spcBef>
              <a:spcAft>
                <a:spcPts val="0"/>
              </a:spcAft>
              <a:buClr>
                <a:schemeClr val="lt1"/>
              </a:buClr>
              <a:buSzPts val="3600"/>
              <a:buNone/>
            </a:pPr>
            <a:r>
              <a:t/>
            </a:r>
            <a:endParaRPr/>
          </a:p>
          <a:p>
            <a:pPr indent="0" lvl="0" marL="0" rtl="0" algn="ctr">
              <a:lnSpc>
                <a:spcPct val="90000"/>
              </a:lnSpc>
              <a:spcBef>
                <a:spcPts val="0"/>
              </a:spcBef>
              <a:spcAft>
                <a:spcPts val="0"/>
              </a:spcAft>
              <a:buClr>
                <a:schemeClr val="lt1"/>
              </a:buClr>
              <a:buSzPts val="3600"/>
              <a:buNone/>
            </a:pPr>
            <a:r>
              <a:rPr lang="pt-BR" sz="2700"/>
              <a:t>Rou Sanchez Collado</a:t>
            </a:r>
            <a:endParaRPr sz="2700"/>
          </a:p>
          <a:p>
            <a:pPr indent="0" lvl="0" marL="0" rtl="0" algn="ctr">
              <a:lnSpc>
                <a:spcPct val="90000"/>
              </a:lnSpc>
              <a:spcBef>
                <a:spcPts val="0"/>
              </a:spcBef>
              <a:spcAft>
                <a:spcPts val="0"/>
              </a:spcAft>
              <a:buClr>
                <a:schemeClr val="lt1"/>
              </a:buClr>
              <a:buSzPts val="3600"/>
              <a:buNone/>
            </a:pPr>
            <a:r>
              <a:rPr lang="pt-BR" sz="2700"/>
              <a:t>rousancoll@gmail.com</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ae52f2bfe8_0_16"/>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15" name="Google Shape;115;g3ae52f2bfe8_0_16"/>
          <p:cNvSpPr txBox="1"/>
          <p:nvPr>
            <p:ph idx="2" type="body"/>
          </p:nvPr>
        </p:nvSpPr>
        <p:spPr>
          <a:xfrm>
            <a:off x="1217585" y="1447800"/>
            <a:ext cx="103971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b="1" sz="3000"/>
          </a:p>
          <a:p>
            <a:pPr indent="0" lvl="0" marL="0" rtl="0" algn="l">
              <a:spcBef>
                <a:spcPts val="1000"/>
              </a:spcBef>
              <a:spcAft>
                <a:spcPts val="0"/>
              </a:spcAft>
              <a:buNone/>
            </a:pPr>
            <a:r>
              <a:t/>
            </a:r>
            <a:endParaRPr b="1" sz="3000"/>
          </a:p>
          <a:p>
            <a:pPr indent="0" lvl="0" marL="0" rtl="0" algn="ctr">
              <a:spcBef>
                <a:spcPts val="1000"/>
              </a:spcBef>
              <a:spcAft>
                <a:spcPts val="0"/>
              </a:spcAft>
              <a:buNone/>
            </a:pPr>
            <a:r>
              <a:rPr b="1" lang="pt-BR" sz="3700"/>
              <a:t>La migració augmenta el risc cardiovascular</a:t>
            </a:r>
            <a:endParaRPr b="1" sz="3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b077860861_0_91"/>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Clr>
                <a:schemeClr val="dk1"/>
              </a:buClr>
              <a:buSzPts val="1100"/>
              <a:buFont typeface="Arial"/>
              <a:buNone/>
            </a:pPr>
            <a:r>
              <a:t/>
            </a:r>
            <a:endParaRPr/>
          </a:p>
        </p:txBody>
      </p:sp>
      <p:sp>
        <p:nvSpPr>
          <p:cNvPr id="122" name="Google Shape;122;g3b077860861_0_91"/>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23" name="Google Shape;123;g3b077860861_0_91"/>
          <p:cNvSpPr txBox="1"/>
          <p:nvPr>
            <p:ph idx="2" type="body"/>
          </p:nvPr>
        </p:nvSpPr>
        <p:spPr>
          <a:xfrm>
            <a:off x="1217612" y="1447800"/>
            <a:ext cx="46482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24" name="Google Shape;124;g3b077860861_0_91"/>
          <p:cNvPicPr preferRelativeResize="0"/>
          <p:nvPr/>
        </p:nvPicPr>
        <p:blipFill rotWithShape="1">
          <a:blip r:embed="rId3">
            <a:alphaModFix/>
          </a:blip>
          <a:srcRect b="26365" l="66092" r="3863" t="39940"/>
          <a:stretch/>
        </p:blipFill>
        <p:spPr>
          <a:xfrm>
            <a:off x="836700" y="1007600"/>
            <a:ext cx="11232500" cy="5267500"/>
          </a:xfrm>
          <a:prstGeom prst="rect">
            <a:avLst/>
          </a:prstGeom>
          <a:noFill/>
          <a:ln cap="flat" cmpd="sng" w="38150">
            <a:solidFill>
              <a:srgbClr val="AEABAB"/>
            </a:solidFill>
            <a:prstDash val="solid"/>
            <a:miter lim="8000"/>
            <a:headEnd len="sm" w="sm" type="none"/>
            <a:tailEnd len="sm" w="sm" type="none"/>
          </a:ln>
          <a:effectLst>
            <a:outerShdw rotWithShape="0" algn="ctr" dir="2700000" dist="37674">
              <a:srgbClr val="000000">
                <a:alpha val="40000"/>
              </a:srgbClr>
            </a:outerShdw>
          </a:effectLst>
        </p:spPr>
      </p:pic>
      <p:cxnSp>
        <p:nvCxnSpPr>
          <p:cNvPr id="125" name="Google Shape;125;g3b077860861_0_91"/>
          <p:cNvCxnSpPr/>
          <p:nvPr/>
        </p:nvCxnSpPr>
        <p:spPr>
          <a:xfrm flipH="1">
            <a:off x="8030875" y="1007600"/>
            <a:ext cx="549600" cy="764700"/>
          </a:xfrm>
          <a:prstGeom prst="straightConnector1">
            <a:avLst/>
          </a:prstGeom>
          <a:noFill/>
          <a:ln cap="flat" cmpd="sng" w="9525">
            <a:solidFill>
              <a:schemeClr val="dk2"/>
            </a:solidFill>
            <a:prstDash val="solid"/>
            <a:round/>
            <a:headEnd len="med" w="med" type="none"/>
            <a:tailEnd len="med" w="med" type="none"/>
          </a:ln>
        </p:spPr>
      </p:cxnSp>
      <p:cxnSp>
        <p:nvCxnSpPr>
          <p:cNvPr id="126" name="Google Shape;126;g3b077860861_0_91"/>
          <p:cNvCxnSpPr/>
          <p:nvPr/>
        </p:nvCxnSpPr>
        <p:spPr>
          <a:xfrm flipH="1">
            <a:off x="8054750" y="1079275"/>
            <a:ext cx="549600" cy="717000"/>
          </a:xfrm>
          <a:prstGeom prst="straightConnector1">
            <a:avLst/>
          </a:prstGeom>
          <a:noFill/>
          <a:ln cap="flat" cmpd="sng" w="76200">
            <a:solidFill>
              <a:schemeClr val="accent5"/>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b077860861_0_109"/>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t/>
            </a:r>
            <a:endParaRPr/>
          </a:p>
        </p:txBody>
      </p:sp>
      <p:sp>
        <p:nvSpPr>
          <p:cNvPr id="133" name="Google Shape;133;g3b077860861_0_109"/>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34" name="Google Shape;134;g3b077860861_0_109"/>
          <p:cNvSpPr txBox="1"/>
          <p:nvPr>
            <p:ph idx="2" type="body"/>
          </p:nvPr>
        </p:nvSpPr>
        <p:spPr>
          <a:xfrm>
            <a:off x="1217612" y="1447800"/>
            <a:ext cx="46482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35" name="Google Shape;135;g3b077860861_0_109"/>
          <p:cNvPicPr preferRelativeResize="0"/>
          <p:nvPr/>
        </p:nvPicPr>
        <p:blipFill rotWithShape="1">
          <a:blip r:embed="rId3">
            <a:alphaModFix/>
          </a:blip>
          <a:srcRect b="0" l="0" r="0" t="0"/>
          <a:stretch/>
        </p:blipFill>
        <p:spPr>
          <a:xfrm>
            <a:off x="981725" y="838200"/>
            <a:ext cx="9589351" cy="5283026"/>
          </a:xfrm>
          <a:prstGeom prst="rect">
            <a:avLst/>
          </a:prstGeom>
          <a:noFill/>
          <a:ln>
            <a:noFill/>
          </a:ln>
        </p:spPr>
      </p:pic>
      <p:sp>
        <p:nvSpPr>
          <p:cNvPr id="136" name="Google Shape;136;g3b077860861_0_109"/>
          <p:cNvSpPr txBox="1"/>
          <p:nvPr/>
        </p:nvSpPr>
        <p:spPr>
          <a:xfrm>
            <a:off x="2534900" y="5686525"/>
            <a:ext cx="7335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700">
                <a:solidFill>
                  <a:srgbClr val="000000"/>
                </a:solidFill>
                <a:latin typeface="Twentieth Century"/>
                <a:ea typeface="Twentieth Century"/>
                <a:cs typeface="Twentieth Century"/>
                <a:sym typeface="Twentieth Century"/>
              </a:rPr>
              <a:t>Model de determinants de la salut de dahlgren i whitehead 1991</a:t>
            </a:r>
            <a:endParaRPr sz="1700">
              <a:solidFill>
                <a:srgbClr val="000000"/>
              </a:solidFill>
              <a:latin typeface="Twentieth Century"/>
              <a:ea typeface="Twentieth Century"/>
              <a:cs typeface="Twentieth Century"/>
              <a:sym typeface="Twentieth Century"/>
            </a:endParaRPr>
          </a:p>
        </p:txBody>
      </p:sp>
      <p:cxnSp>
        <p:nvCxnSpPr>
          <p:cNvPr id="137" name="Google Shape;137;g3b077860861_0_109"/>
          <p:cNvCxnSpPr>
            <a:stCxn id="135" idx="3"/>
          </p:cNvCxnSpPr>
          <p:nvPr/>
        </p:nvCxnSpPr>
        <p:spPr>
          <a:xfrm flipH="1">
            <a:off x="9440676" y="3479713"/>
            <a:ext cx="1130400" cy="543300"/>
          </a:xfrm>
          <a:prstGeom prst="straightConnector1">
            <a:avLst/>
          </a:prstGeom>
          <a:noFill/>
          <a:ln cap="flat" cmpd="sng" w="76200">
            <a:solidFill>
              <a:schemeClr val="accent5"/>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b077860861_0_129"/>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44" name="Google Shape;144;g3b077860861_0_129"/>
          <p:cNvSpPr txBox="1"/>
          <p:nvPr>
            <p:ph idx="2" type="body"/>
          </p:nvPr>
        </p:nvSpPr>
        <p:spPr>
          <a:xfrm>
            <a:off x="1141411" y="1232750"/>
            <a:ext cx="101349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sz="3100">
                <a:solidFill>
                  <a:schemeClr val="dk1"/>
                </a:solidFill>
              </a:rPr>
              <a:t>El </a:t>
            </a:r>
            <a:r>
              <a:rPr lang="pt-BR" sz="3100">
                <a:solidFill>
                  <a:schemeClr val="dk1"/>
                </a:solidFill>
              </a:rPr>
              <a:t>treball</a:t>
            </a:r>
            <a:endParaRPr sz="3100">
              <a:solidFill>
                <a:schemeClr val="dk1"/>
              </a:solidFill>
            </a:endParaRPr>
          </a:p>
          <a:p>
            <a:pPr indent="0" lvl="0" marL="0" rtl="0" algn="l">
              <a:spcBef>
                <a:spcPts val="1000"/>
              </a:spcBef>
              <a:spcAft>
                <a:spcPts val="0"/>
              </a:spcAft>
              <a:buNone/>
            </a:pPr>
            <a:r>
              <a:rPr lang="pt-BR" sz="3100">
                <a:solidFill>
                  <a:schemeClr val="dk1"/>
                </a:solidFill>
              </a:rPr>
              <a:t>La vivenda</a:t>
            </a:r>
            <a:endParaRPr sz="3100">
              <a:solidFill>
                <a:schemeClr val="dk1"/>
              </a:solidFill>
            </a:endParaRPr>
          </a:p>
          <a:p>
            <a:pPr indent="0" lvl="0" marL="0" rtl="0" algn="l">
              <a:spcBef>
                <a:spcPts val="1000"/>
              </a:spcBef>
              <a:spcAft>
                <a:spcPts val="0"/>
              </a:spcAft>
              <a:buNone/>
            </a:pPr>
            <a:r>
              <a:rPr lang="pt-BR" sz="3100">
                <a:solidFill>
                  <a:schemeClr val="dk1"/>
                </a:solidFill>
              </a:rPr>
              <a:t>La xarxa social</a:t>
            </a:r>
            <a:endParaRPr sz="3100">
              <a:solidFill>
                <a:schemeClr val="dk1"/>
              </a:solidFill>
            </a:endParaRPr>
          </a:p>
          <a:p>
            <a:pPr indent="0" lvl="0" marL="0" rtl="0" algn="l">
              <a:spcBef>
                <a:spcPts val="1000"/>
              </a:spcBef>
              <a:spcAft>
                <a:spcPts val="0"/>
              </a:spcAft>
              <a:buNone/>
            </a:pPr>
            <a:r>
              <a:rPr lang="pt-BR" sz="3100">
                <a:solidFill>
                  <a:schemeClr val="dk1"/>
                </a:solidFill>
              </a:rPr>
              <a:t>La família</a:t>
            </a:r>
            <a:endParaRPr sz="3100">
              <a:solidFill>
                <a:schemeClr val="dk1"/>
              </a:solidFill>
            </a:endParaRPr>
          </a:p>
          <a:p>
            <a:pPr indent="0" lvl="0" marL="0" rtl="0" algn="l">
              <a:spcBef>
                <a:spcPts val="1000"/>
              </a:spcBef>
              <a:spcAft>
                <a:spcPts val="0"/>
              </a:spcAft>
              <a:buNone/>
            </a:pPr>
            <a:r>
              <a:rPr lang="pt-BR" sz="3100">
                <a:solidFill>
                  <a:schemeClr val="dk1"/>
                </a:solidFill>
              </a:rPr>
              <a:t>La documentació</a:t>
            </a:r>
            <a:endParaRPr sz="3100">
              <a:solidFill>
                <a:schemeClr val="dk1"/>
              </a:solidFill>
            </a:endParaRPr>
          </a:p>
          <a:p>
            <a:pPr indent="0" lvl="0" marL="0" rtl="0" algn="l">
              <a:spcBef>
                <a:spcPts val="1000"/>
              </a:spcBef>
              <a:spcAft>
                <a:spcPts val="0"/>
              </a:spcAft>
              <a:buNone/>
            </a:pPr>
            <a:r>
              <a:rPr lang="pt-BR" sz="3100">
                <a:solidFill>
                  <a:schemeClr val="dk1"/>
                </a:solidFill>
              </a:rPr>
              <a:t>La formació</a:t>
            </a:r>
            <a:endParaRPr sz="3100">
              <a:solidFill>
                <a:schemeClr val="dk1"/>
              </a:solidFill>
            </a:endParaRPr>
          </a:p>
          <a:p>
            <a:pPr indent="0" lvl="0" marL="0" rtl="0" algn="l">
              <a:spcBef>
                <a:spcPts val="1000"/>
              </a:spcBef>
              <a:spcAft>
                <a:spcPts val="0"/>
              </a:spcAft>
              <a:buNone/>
            </a:pPr>
            <a:r>
              <a:rPr lang="pt-BR" sz="3100">
                <a:solidFill>
                  <a:schemeClr val="dk1"/>
                </a:solidFill>
              </a:rPr>
              <a:t>Acces als serveis de salut</a:t>
            </a:r>
            <a:endParaRPr sz="3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ae52f2bfe8_0_23"/>
          <p:cNvSpPr txBox="1"/>
          <p:nvPr>
            <p:ph idx="1" type="body"/>
          </p:nvPr>
        </p:nvSpPr>
        <p:spPr>
          <a:xfrm>
            <a:off x="1045837" y="276160"/>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sz="3000"/>
              <a:t>Què ha de fer l’atenció primària amb les persones migrants?</a:t>
            </a:r>
            <a:endParaRPr sz="3000"/>
          </a:p>
          <a:p>
            <a:pPr indent="0" lvl="0" marL="0" rtl="0" algn="l">
              <a:spcBef>
                <a:spcPts val="1000"/>
              </a:spcBef>
              <a:spcAft>
                <a:spcPts val="0"/>
              </a:spcAft>
              <a:buNone/>
            </a:pPr>
            <a:r>
              <a:t/>
            </a:r>
            <a:endParaRPr sz="3000"/>
          </a:p>
          <a:p>
            <a:pPr indent="0" lvl="0" marL="0" rtl="0" algn="l">
              <a:spcBef>
                <a:spcPts val="1000"/>
              </a:spcBef>
              <a:spcAft>
                <a:spcPts val="0"/>
              </a:spcAft>
              <a:buNone/>
            </a:pPr>
            <a:r>
              <a:t/>
            </a:r>
            <a:endParaRPr sz="3000"/>
          </a:p>
          <a:p>
            <a:pPr indent="0" lvl="0" marL="0" rtl="0" algn="l">
              <a:spcBef>
                <a:spcPts val="1000"/>
              </a:spcBef>
              <a:spcAft>
                <a:spcPts val="0"/>
              </a:spcAft>
              <a:buNone/>
            </a:pPr>
            <a:r>
              <a:t/>
            </a:r>
            <a:endParaRPr sz="3000"/>
          </a:p>
          <a:p>
            <a:pPr indent="0" lvl="0" marL="0" rtl="0" algn="l">
              <a:spcBef>
                <a:spcPts val="1000"/>
              </a:spcBef>
              <a:spcAft>
                <a:spcPts val="0"/>
              </a:spcAft>
              <a:buNone/>
            </a:pPr>
            <a:r>
              <a:t/>
            </a:r>
            <a:endParaRPr sz="3000"/>
          </a:p>
        </p:txBody>
      </p:sp>
      <p:sp>
        <p:nvSpPr>
          <p:cNvPr id="151" name="Google Shape;151;g3ae52f2bfe8_0_23"/>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52" name="Google Shape;152;g3ae52f2bfe8_0_23"/>
          <p:cNvSpPr txBox="1"/>
          <p:nvPr>
            <p:ph idx="2" type="body"/>
          </p:nvPr>
        </p:nvSpPr>
        <p:spPr>
          <a:xfrm>
            <a:off x="1217600" y="1915650"/>
            <a:ext cx="10230300" cy="255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pt-BR" sz="3000"/>
              <a:t> El mateix que fa amb tothom dins del sistema sanitari</a:t>
            </a:r>
            <a:endParaRPr b="1" sz="3000"/>
          </a:p>
          <a:p>
            <a:pPr indent="-419100" lvl="0" marL="457200" rtl="0" algn="l">
              <a:spcBef>
                <a:spcPts val="1000"/>
              </a:spcBef>
              <a:spcAft>
                <a:spcPts val="0"/>
              </a:spcAft>
              <a:buSzPts val="3000"/>
              <a:buChar char="▪"/>
            </a:pPr>
            <a:r>
              <a:rPr b="1" lang="pt-BR" sz="3000"/>
              <a:t>Cribatge oportunista dels factors de risc </a:t>
            </a:r>
            <a:endParaRPr b="1" sz="3000"/>
          </a:p>
          <a:p>
            <a:pPr indent="-419100" lvl="0" marL="457200" rtl="0" algn="l">
              <a:spcBef>
                <a:spcPts val="0"/>
              </a:spcBef>
              <a:spcAft>
                <a:spcPts val="0"/>
              </a:spcAft>
              <a:buSzPts val="3000"/>
              <a:buChar char="▪"/>
            </a:pPr>
            <a:r>
              <a:rPr b="1" lang="pt-BR" sz="3000"/>
              <a:t>Seguiment dels factors de risc </a:t>
            </a:r>
            <a:endParaRPr b="1" sz="3000"/>
          </a:p>
          <a:p>
            <a:pPr indent="-419100" lvl="0" marL="457200" rtl="0" algn="l">
              <a:spcBef>
                <a:spcPts val="0"/>
              </a:spcBef>
              <a:spcAft>
                <a:spcPts val="0"/>
              </a:spcAft>
              <a:buSzPts val="3000"/>
              <a:buChar char="▪"/>
            </a:pPr>
            <a:r>
              <a:rPr b="1" lang="pt-BR" sz="3000"/>
              <a:t>Tractament i control dels factors de risc</a:t>
            </a:r>
            <a:endParaRPr b="1" sz="3000"/>
          </a:p>
          <a:p>
            <a:pPr indent="0" lvl="0" marL="0" rtl="0" algn="l">
              <a:spcBef>
                <a:spcPts val="1000"/>
              </a:spcBef>
              <a:spcAft>
                <a:spcPts val="0"/>
              </a:spcAft>
              <a:buNone/>
            </a:pPr>
            <a:r>
              <a:t/>
            </a:r>
            <a:endParaRPr b="1" sz="3000"/>
          </a:p>
          <a:p>
            <a:pPr indent="0" lvl="0" marL="0" rtl="0" algn="l">
              <a:spcBef>
                <a:spcPts val="1000"/>
              </a:spcBef>
              <a:spcAft>
                <a:spcPts val="0"/>
              </a:spcAft>
              <a:buNone/>
            </a:pPr>
            <a:r>
              <a:rPr b="1" lang="pt-BR" sz="3000"/>
              <a:t>Coneixer els actius comunitaris disponibles per a influir en el 80% que estan fora del sistema sanitari</a:t>
            </a:r>
            <a:endParaRPr b="1" sz="3000"/>
          </a:p>
          <a:p>
            <a:pPr indent="0" lvl="0" marL="0" rtl="0" algn="l">
              <a:spcBef>
                <a:spcPts val="1000"/>
              </a:spcBef>
              <a:spcAft>
                <a:spcPts val="0"/>
              </a:spcAft>
              <a:buNone/>
            </a:pPr>
            <a:r>
              <a:t/>
            </a:r>
            <a:endParaRPr b="1" sz="3300"/>
          </a:p>
          <a:p>
            <a:pPr indent="0" lvl="0" marL="0" rtl="0" algn="l">
              <a:spcBef>
                <a:spcPts val="1000"/>
              </a:spcBef>
              <a:spcAft>
                <a:spcPts val="0"/>
              </a:spcAft>
              <a:buNone/>
            </a:pPr>
            <a:r>
              <a:t/>
            </a:r>
            <a:endParaRPr b="1" sz="3300"/>
          </a:p>
          <a:p>
            <a:pPr indent="0" lvl="0" marL="0" rtl="0" algn="l">
              <a:spcBef>
                <a:spcPts val="1000"/>
              </a:spcBef>
              <a:spcAft>
                <a:spcPts val="0"/>
              </a:spcAft>
              <a:buNone/>
            </a:pPr>
            <a:r>
              <a:t/>
            </a:r>
            <a:endParaRPr b="1" sz="3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b06dca445b_0_0"/>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a:t>MODIFICACIONS D’ESTIL DE VIDA</a:t>
            </a:r>
            <a:endParaRPr/>
          </a:p>
        </p:txBody>
      </p:sp>
      <p:sp>
        <p:nvSpPr>
          <p:cNvPr id="159" name="Google Shape;159;g3b06dca445b_0_0"/>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60" name="Google Shape;160;g3b06dca445b_0_0"/>
          <p:cNvSpPr txBox="1"/>
          <p:nvPr>
            <p:ph idx="2" type="body"/>
          </p:nvPr>
        </p:nvSpPr>
        <p:spPr>
          <a:xfrm>
            <a:off x="1141411" y="1304425"/>
            <a:ext cx="10230300" cy="342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pt-BR" sz="2300">
                <a:solidFill>
                  <a:schemeClr val="dk1"/>
                </a:solidFill>
              </a:rPr>
              <a:t>El consum de tabac, la inactivitat física, el consum nociu de l’alcohol i una dieta no</a:t>
            </a:r>
            <a:endParaRPr sz="2300">
              <a:solidFill>
                <a:schemeClr val="dk1"/>
              </a:solidFill>
            </a:endParaRPr>
          </a:p>
          <a:p>
            <a:pPr indent="0" lvl="0" marL="0" rtl="0" algn="l">
              <a:spcBef>
                <a:spcPts val="1000"/>
              </a:spcBef>
              <a:spcAft>
                <a:spcPts val="0"/>
              </a:spcAft>
              <a:buNone/>
            </a:pPr>
            <a:r>
              <a:rPr lang="pt-BR" sz="2300">
                <a:solidFill>
                  <a:schemeClr val="dk1"/>
                </a:solidFill>
              </a:rPr>
              <a:t>correcta ni equilibrada augmenten el risc de morir per una MNT. </a:t>
            </a:r>
            <a:endParaRPr sz="2300">
              <a:solidFill>
                <a:schemeClr val="dk1"/>
              </a:solidFill>
            </a:endParaRPr>
          </a:p>
          <a:p>
            <a:pPr indent="0" lvl="0" marL="0" rtl="0" algn="l">
              <a:spcBef>
                <a:spcPts val="1000"/>
              </a:spcBef>
              <a:spcAft>
                <a:spcPts val="0"/>
              </a:spcAft>
              <a:buNone/>
            </a:pPr>
            <a:r>
              <a:t/>
            </a:r>
            <a:endParaRPr sz="2300">
              <a:solidFill>
                <a:schemeClr val="dk1"/>
              </a:solidFill>
            </a:endParaRPr>
          </a:p>
          <a:p>
            <a:pPr indent="-374650" lvl="0" marL="457200" rtl="0" algn="l">
              <a:spcBef>
                <a:spcPts val="1000"/>
              </a:spcBef>
              <a:spcAft>
                <a:spcPts val="0"/>
              </a:spcAft>
              <a:buClr>
                <a:schemeClr val="dk1"/>
              </a:buClr>
              <a:buSzPts val="2300"/>
              <a:buChar char="▪"/>
            </a:pPr>
            <a:r>
              <a:rPr lang="pt-BR" sz="2300">
                <a:solidFill>
                  <a:schemeClr val="dk1"/>
                </a:solidFill>
              </a:rPr>
              <a:t>El tabac és responsable de més de 8  milions de morts a l’any. (si s’inclouen els fumadors passius i fum de tercera via) </a:t>
            </a:r>
            <a:endParaRPr sz="2300">
              <a:solidFill>
                <a:schemeClr val="dk1"/>
              </a:solidFill>
            </a:endParaRPr>
          </a:p>
          <a:p>
            <a:pPr indent="0" lvl="0" marL="457200" rtl="0" algn="l">
              <a:spcBef>
                <a:spcPts val="1000"/>
              </a:spcBef>
              <a:spcAft>
                <a:spcPts val="0"/>
              </a:spcAft>
              <a:buNone/>
            </a:pPr>
            <a:r>
              <a:t/>
            </a:r>
            <a:endParaRPr sz="2300">
              <a:solidFill>
                <a:schemeClr val="dk1"/>
              </a:solidFill>
            </a:endParaRPr>
          </a:p>
          <a:p>
            <a:pPr indent="-374650" lvl="0" marL="457200" rtl="0" algn="l">
              <a:spcBef>
                <a:spcPts val="1000"/>
              </a:spcBef>
              <a:spcAft>
                <a:spcPts val="0"/>
              </a:spcAft>
              <a:buClr>
                <a:schemeClr val="dk1"/>
              </a:buClr>
              <a:buSzPts val="2300"/>
              <a:buChar char="▪"/>
            </a:pPr>
            <a:r>
              <a:rPr lang="pt-BR" sz="2300">
                <a:solidFill>
                  <a:schemeClr val="dk1"/>
                </a:solidFill>
              </a:rPr>
              <a:t>La ingesta excessiva de sodi és responsable d’uns 1,89 milions de morts a l’any.</a:t>
            </a:r>
            <a:endParaRPr sz="2300">
              <a:solidFill>
                <a:schemeClr val="dk1"/>
              </a:solidFill>
            </a:endParaRPr>
          </a:p>
          <a:p>
            <a:pPr indent="0" lvl="0" marL="457200" rtl="0" algn="l">
              <a:spcBef>
                <a:spcPts val="1000"/>
              </a:spcBef>
              <a:spcAft>
                <a:spcPts val="0"/>
              </a:spcAft>
              <a:buNone/>
            </a:pPr>
            <a:r>
              <a:t/>
            </a:r>
            <a:endParaRPr sz="2300">
              <a:solidFill>
                <a:schemeClr val="dk1"/>
              </a:solidFill>
            </a:endParaRPr>
          </a:p>
          <a:p>
            <a:pPr indent="-374650" lvl="0" marL="457200" rtl="0" algn="l">
              <a:spcBef>
                <a:spcPts val="1000"/>
              </a:spcBef>
              <a:spcAft>
                <a:spcPts val="0"/>
              </a:spcAft>
              <a:buClr>
                <a:schemeClr val="dk1"/>
              </a:buClr>
              <a:buSzPts val="2300"/>
              <a:buChar char="▪"/>
            </a:pPr>
            <a:r>
              <a:rPr lang="pt-BR" sz="2300">
                <a:solidFill>
                  <a:schemeClr val="dk1"/>
                </a:solidFill>
              </a:rPr>
              <a:t>Al voltant de 3,2  milions de morts anuals es poden atribuir a una activitat física insuficient</a:t>
            </a:r>
            <a:endParaRPr sz="2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b077860861_0_12"/>
          <p:cNvSpPr txBox="1"/>
          <p:nvPr>
            <p:ph idx="1" type="body"/>
          </p:nvPr>
        </p:nvSpPr>
        <p:spPr>
          <a:xfrm>
            <a:off x="1141412" y="199785"/>
            <a:ext cx="9067800" cy="438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sz="4200"/>
              <a:t>	HTA</a:t>
            </a:r>
            <a:endParaRPr sz="4200"/>
          </a:p>
        </p:txBody>
      </p:sp>
      <p:sp>
        <p:nvSpPr>
          <p:cNvPr id="167" name="Google Shape;167;g3b077860861_0_12"/>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68" name="Google Shape;168;g3b077860861_0_12"/>
          <p:cNvSpPr txBox="1"/>
          <p:nvPr>
            <p:ph idx="2" type="body"/>
          </p:nvPr>
        </p:nvSpPr>
        <p:spPr>
          <a:xfrm>
            <a:off x="1217575" y="1447800"/>
            <a:ext cx="4447500" cy="4554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pt-BR" sz="2100">
                <a:solidFill>
                  <a:schemeClr val="dk1"/>
                </a:solidFill>
              </a:rPr>
              <a:t>POBLACIÓ D’ASCENDENCIA AFRICANA</a:t>
            </a:r>
            <a:endParaRPr b="1" sz="2100">
              <a:solidFill>
                <a:schemeClr val="dk1"/>
              </a:solidFill>
            </a:endParaRPr>
          </a:p>
          <a:p>
            <a:pPr indent="-355600" lvl="0" marL="457200" rtl="0" algn="l">
              <a:spcBef>
                <a:spcPts val="1000"/>
              </a:spcBef>
              <a:spcAft>
                <a:spcPts val="0"/>
              </a:spcAft>
              <a:buClr>
                <a:schemeClr val="dk1"/>
              </a:buClr>
              <a:buSzPts val="2000"/>
              <a:buChar char="▪"/>
            </a:pPr>
            <a:r>
              <a:rPr lang="pt-BR">
                <a:solidFill>
                  <a:schemeClr val="dk1"/>
                </a:solidFill>
              </a:rPr>
              <a:t>HTA a edats més tempranes.</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Danys d’organ diana més joves</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HTA resistent més freqüent</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HTA nocturna més freqüent</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Mes risc de malalties renals, ictus i IC</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Major mortalitat que altres grups etnics</a:t>
            </a:r>
            <a:endParaRPr>
              <a:solidFill>
                <a:schemeClr val="dk1"/>
              </a:solidFill>
            </a:endParaRPr>
          </a:p>
          <a:p>
            <a:pPr indent="0" lvl="0" marL="0" rtl="0" algn="l">
              <a:spcBef>
                <a:spcPts val="1000"/>
              </a:spcBef>
              <a:spcAft>
                <a:spcPts val="0"/>
              </a:spcAft>
              <a:buNone/>
            </a:pPr>
            <a:r>
              <a:rPr lang="pt-BR">
                <a:solidFill>
                  <a:schemeClr val="dk1"/>
                </a:solidFill>
              </a:rPr>
              <a:t>Diferències fisiològiques: SRA inhibit, metabolisme renal del sodi alterat,, un augment de la reactivitat cardiovascular i un envelliment vascular precoç (rigidesa de grans</a:t>
            </a:r>
            <a:r>
              <a:rPr lang="pt-BR">
                <a:solidFill>
                  <a:schemeClr val="dk1"/>
                </a:solidFill>
              </a:rPr>
              <a:t> artèries).</a:t>
            </a:r>
            <a:endParaRPr>
              <a:solidFill>
                <a:schemeClr val="dk1"/>
              </a:solidFill>
            </a:endParaRPr>
          </a:p>
        </p:txBody>
      </p:sp>
      <p:sp>
        <p:nvSpPr>
          <p:cNvPr id="169" name="Google Shape;169;g3b077860861_0_12"/>
          <p:cNvSpPr txBox="1"/>
          <p:nvPr>
            <p:ph idx="2" type="body"/>
          </p:nvPr>
        </p:nvSpPr>
        <p:spPr>
          <a:xfrm>
            <a:off x="6531375" y="1447800"/>
            <a:ext cx="4447500" cy="4314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pt-BR" u="sng">
                <a:solidFill>
                  <a:schemeClr val="dk1"/>
                </a:solidFill>
              </a:rPr>
              <a:t>Tractament:</a:t>
            </a:r>
            <a:r>
              <a:rPr lang="pt-BR">
                <a:solidFill>
                  <a:schemeClr val="dk1"/>
                </a:solidFill>
              </a:rPr>
              <a:t> es recomana la teràpia farmacològica de primera línia amb </a:t>
            </a:r>
            <a:r>
              <a:rPr lang="pt-BR" u="sng">
                <a:solidFill>
                  <a:schemeClr val="dk1"/>
                </a:solidFill>
              </a:rPr>
              <a:t>monoterapia</a:t>
            </a:r>
            <a:endParaRPr u="sng">
              <a:solidFill>
                <a:schemeClr val="dk1"/>
              </a:solidFill>
            </a:endParaRPr>
          </a:p>
          <a:p>
            <a:pPr indent="-355600" lvl="0" marL="457200" rtl="0" algn="l">
              <a:spcBef>
                <a:spcPts val="1000"/>
              </a:spcBef>
              <a:spcAft>
                <a:spcPts val="0"/>
              </a:spcAft>
              <a:buClr>
                <a:schemeClr val="dk1"/>
              </a:buClr>
              <a:buSzPts val="2000"/>
              <a:buChar char="▪"/>
            </a:pPr>
            <a:r>
              <a:rPr lang="pt-BR">
                <a:solidFill>
                  <a:schemeClr val="dk1"/>
                </a:solidFill>
              </a:rPr>
              <a:t>diürètics tiazídics, </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antagonistes dels canals de calci i </a:t>
            </a:r>
            <a:endParaRPr>
              <a:solidFill>
                <a:schemeClr val="dk1"/>
              </a:solidFill>
            </a:endParaRPr>
          </a:p>
          <a:p>
            <a:pPr indent="-355600" lvl="0" marL="457200" rtl="0" algn="l">
              <a:spcBef>
                <a:spcPts val="0"/>
              </a:spcBef>
              <a:spcAft>
                <a:spcPts val="0"/>
              </a:spcAft>
              <a:buClr>
                <a:schemeClr val="dk1"/>
              </a:buClr>
              <a:buSzPts val="2000"/>
              <a:buChar char="▪"/>
            </a:pPr>
            <a:r>
              <a:rPr lang="pt-BR">
                <a:solidFill>
                  <a:schemeClr val="dk1"/>
                </a:solidFill>
              </a:rPr>
              <a:t>ARA-II. </a:t>
            </a:r>
            <a:endParaRPr>
              <a:solidFill>
                <a:schemeClr val="dk1"/>
              </a:solidFill>
            </a:endParaRPr>
          </a:p>
          <a:p>
            <a:pPr indent="0" lvl="0" marL="0" rtl="0" algn="l">
              <a:spcBef>
                <a:spcPts val="1000"/>
              </a:spcBef>
              <a:spcAft>
                <a:spcPts val="0"/>
              </a:spcAft>
              <a:buNone/>
            </a:pPr>
            <a:r>
              <a:rPr lang="pt-BR">
                <a:solidFill>
                  <a:schemeClr val="dk1"/>
                </a:solidFill>
              </a:rPr>
              <a:t>És preferible ARA-II a IECAperquè el risc d’angiedema és tres vegades més gran en pacients negres i alguns no responen bé als IECAs.  Passa el mateix amb els beta-bloquejants.</a:t>
            </a:r>
            <a:endParaRPr>
              <a:solidFill>
                <a:schemeClr val="dk1"/>
              </a:solidFill>
            </a:endParaRPr>
          </a:p>
          <a:p>
            <a:pPr indent="0" lvl="0" marL="0" rtl="0" algn="l">
              <a:spcBef>
                <a:spcPts val="1000"/>
              </a:spcBef>
              <a:spcAft>
                <a:spcPts val="0"/>
              </a:spcAft>
              <a:buNone/>
            </a:pPr>
            <a:r>
              <a:rPr lang="pt-BR" u="sng">
                <a:solidFill>
                  <a:schemeClr val="dk1"/>
                </a:solidFill>
              </a:rPr>
              <a:t>Combinació</a:t>
            </a:r>
            <a:r>
              <a:rPr lang="pt-BR">
                <a:solidFill>
                  <a:schemeClr val="dk1"/>
                </a:solidFill>
              </a:rPr>
              <a:t>:</a:t>
            </a:r>
            <a:r>
              <a:rPr lang="pt-BR" sz="1900">
                <a:solidFill>
                  <a:schemeClr val="dk1"/>
                </a:solidFill>
              </a:rPr>
              <a:t>Diürètic + antagonistes dels canals de calci o bé Antagonistes dels canals de calci + ARA-II</a:t>
            </a:r>
            <a:endParaRPr sz="1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b077860861_0_21"/>
          <p:cNvSpPr txBox="1"/>
          <p:nvPr>
            <p:ph idx="1" type="body"/>
          </p:nvPr>
        </p:nvSpPr>
        <p:spPr>
          <a:xfrm>
            <a:off x="1141400" y="199767"/>
            <a:ext cx="9067800" cy="783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pt-BR" sz="4200"/>
              <a:t>HTA</a:t>
            </a:r>
            <a:endParaRPr sz="4200"/>
          </a:p>
        </p:txBody>
      </p:sp>
      <p:sp>
        <p:nvSpPr>
          <p:cNvPr id="176" name="Google Shape;176;g3b077860861_0_21"/>
          <p:cNvSpPr txBox="1"/>
          <p:nvPr>
            <p:ph idx="12" type="sldNum"/>
          </p:nvPr>
        </p:nvSpPr>
        <p:spPr>
          <a:xfrm>
            <a:off x="-76200" y="152400"/>
            <a:ext cx="9129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
        <p:nvSpPr>
          <p:cNvPr id="177" name="Google Shape;177;g3b077860861_0_21"/>
          <p:cNvSpPr txBox="1"/>
          <p:nvPr>
            <p:ph idx="2" type="body"/>
          </p:nvPr>
        </p:nvSpPr>
        <p:spPr>
          <a:xfrm>
            <a:off x="1141400" y="1376125"/>
            <a:ext cx="10182600" cy="46575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POBLACIÓ D’ASCENDENCIA ASIÀTICA</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u="sng">
                <a:solidFill>
                  <a:schemeClr val="dk1"/>
                </a:solidFill>
                <a:latin typeface="Arial"/>
                <a:ea typeface="Arial"/>
                <a:cs typeface="Arial"/>
                <a:sym typeface="Arial"/>
              </a:rPr>
              <a:t>Asia oriental:</a:t>
            </a:r>
            <a:r>
              <a:rPr b="1" lang="pt-BR" sz="2100">
                <a:solidFill>
                  <a:schemeClr val="dk1"/>
                </a:solidFill>
                <a:latin typeface="Arial"/>
                <a:ea typeface="Arial"/>
                <a:cs typeface="Arial"/>
                <a:sym typeface="Arial"/>
              </a:rPr>
              <a:t> (Japo, Xina, Corea…)</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Major sensibiliat a la sal </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obesitat lleu. </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Major prevalença d’ictus sobretot hemorragic</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d’insuficiència cardíaca no isquèmica</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u="sng">
                <a:solidFill>
                  <a:schemeClr val="dk1"/>
                </a:solidFill>
                <a:latin typeface="Arial"/>
                <a:ea typeface="Arial"/>
                <a:cs typeface="Arial"/>
                <a:sym typeface="Arial"/>
              </a:rPr>
              <a:t>Asia meridional</a:t>
            </a:r>
            <a:r>
              <a:rPr b="1" lang="pt-BR" sz="2100">
                <a:solidFill>
                  <a:schemeClr val="dk1"/>
                </a:solidFill>
                <a:latin typeface="Arial"/>
                <a:ea typeface="Arial"/>
                <a:cs typeface="Arial"/>
                <a:sym typeface="Arial"/>
              </a:rPr>
              <a:t>: (Índia, Paquistan, Afganistan) </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Més freqüència de malalties metabòliques; DM tipus 2, THA.</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lang="pt-BR" sz="2100">
                <a:solidFill>
                  <a:schemeClr val="dk1"/>
                </a:solidFill>
                <a:latin typeface="Arial"/>
                <a:ea typeface="Arial"/>
                <a:cs typeface="Arial"/>
                <a:sym typeface="Arial"/>
              </a:rPr>
              <a:t>Es freqüent la hipertensió nocturna a Asia.</a:t>
            </a:r>
            <a:endParaRPr b="1" sz="2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l'Office">
  <a:themeElements>
    <a:clrScheme name="Ofici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2017-03-27T19:09:21Z</dcterms:created>
  <dc:creator>CAMFiC</dc:creator>
</cp:coreProperties>
</file>