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29"/>
  </p:notesMasterIdLst>
  <p:handoutMasterIdLst>
    <p:handoutMasterId r:id="rId30"/>
  </p:handoutMasterIdLst>
  <p:sldIdLst>
    <p:sldId id="256" r:id="rId2"/>
    <p:sldId id="257" r:id="rId3"/>
    <p:sldId id="261" r:id="rId4"/>
    <p:sldId id="259" r:id="rId5"/>
    <p:sldId id="262" r:id="rId6"/>
    <p:sldId id="263" r:id="rId7"/>
    <p:sldId id="265" r:id="rId8"/>
    <p:sldId id="266" r:id="rId9"/>
    <p:sldId id="264"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60" r:id="rId28"/>
  </p:sldIdLst>
  <p:sldSz cx="12188825"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7ABB3B"/>
    <a:srgbClr val="B7B7B7"/>
    <a:srgbClr val="4472C4"/>
    <a:srgbClr val="FE9202"/>
    <a:srgbClr val="55983A"/>
    <a:srgbClr val="D64242"/>
    <a:srgbClr val="E46C0A"/>
    <a:srgbClr val="896FA8"/>
    <a:srgbClr val="AC7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 clar 3 - èmfasi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59" autoAdjust="0"/>
    <p:restoredTop sz="95033" autoAdjust="0"/>
  </p:normalViewPr>
  <p:slideViewPr>
    <p:cSldViewPr>
      <p:cViewPr varScale="1">
        <p:scale>
          <a:sx n="78" d="100"/>
          <a:sy n="78" d="100"/>
        </p:scale>
        <p:origin x="331" y="72"/>
      </p:cViewPr>
      <p:guideLst>
        <p:guide orient="horz" pos="2160"/>
        <p:guide pos="3839"/>
      </p:guideLst>
    </p:cSldViewPr>
  </p:slideViewPr>
  <p:notesTextViewPr>
    <p:cViewPr>
      <p:scale>
        <a:sx n="3" d="2"/>
        <a:sy n="3" d="2"/>
      </p:scale>
      <p:origin x="0" y="0"/>
    </p:cViewPr>
  </p:notesTextViewPr>
  <p:notesViewPr>
    <p:cSldViewPr>
      <p:cViewPr varScale="1">
        <p:scale>
          <a:sx n="79" d="100"/>
          <a:sy n="79"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914D5AA-41B6-011F-F641-40A8005430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a:extLst>
              <a:ext uri="{FF2B5EF4-FFF2-40B4-BE49-F238E27FC236}">
                <a16:creationId xmlns:a16="http://schemas.microsoft.com/office/drawing/2014/main" id="{DC3F380F-D8BA-5716-3C10-59BAA70772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59CA81-0ABA-4975-BA1E-7DCB469F825F}" type="datetimeFigureOut">
              <a:rPr lang="ca-ES" smtClean="0"/>
              <a:t>14/12/2025</a:t>
            </a:fld>
            <a:endParaRPr lang="ca-ES"/>
          </a:p>
        </p:txBody>
      </p:sp>
      <p:sp>
        <p:nvSpPr>
          <p:cNvPr id="4" name="Marcador de pie de página 3">
            <a:extLst>
              <a:ext uri="{FF2B5EF4-FFF2-40B4-BE49-F238E27FC236}">
                <a16:creationId xmlns:a16="http://schemas.microsoft.com/office/drawing/2014/main" id="{25004CEF-D526-40EA-ECE1-9339D3F0BF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5" name="Marcador de número de diapositiva 4">
            <a:extLst>
              <a:ext uri="{FF2B5EF4-FFF2-40B4-BE49-F238E27FC236}">
                <a16:creationId xmlns:a16="http://schemas.microsoft.com/office/drawing/2014/main" id="{4CE7923D-F435-4FB6-BE14-8FE4336D25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595C56-A2EE-4093-A8F5-BD97A43DE40A}" type="slidenum">
              <a:rPr lang="ca-ES" smtClean="0"/>
              <a:t>‹#›</a:t>
            </a:fld>
            <a:endParaRPr lang="ca-ES"/>
          </a:p>
        </p:txBody>
      </p:sp>
    </p:spTree>
    <p:extLst>
      <p:ext uri="{BB962C8B-B14F-4D97-AF65-F5344CB8AC3E}">
        <p14:creationId xmlns:p14="http://schemas.microsoft.com/office/powerpoint/2010/main" val="1935680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IMPORTANCE Guidelines for blood pressure (BP) measurement recommend arm support on a</a:t>
            </a:r>
          </a:p>
          <a:p>
            <a:r>
              <a:rPr lang="en-US" sz="1600" b="0" i="0" u="none" strike="noStrike" kern="1200" baseline="0" dirty="0">
                <a:solidFill>
                  <a:schemeClr val="tx1"/>
                </a:solidFill>
                <a:latin typeface="+mn-lt"/>
                <a:ea typeface="+mn-ea"/>
                <a:cs typeface="+mn-cs"/>
              </a:rPr>
              <a:t>desk with the </a:t>
            </a:r>
            <a:r>
              <a:rPr lang="en-US" sz="1600" b="0" i="0" u="none" strike="noStrike" kern="1200" baseline="0" dirty="0" err="1">
                <a:solidFill>
                  <a:schemeClr val="tx1"/>
                </a:solidFill>
                <a:latin typeface="+mn-lt"/>
                <a:ea typeface="+mn-ea"/>
                <a:cs typeface="+mn-cs"/>
              </a:rPr>
              <a:t>midcuff</a:t>
            </a:r>
            <a:r>
              <a:rPr lang="en-US" sz="1600" b="0" i="0" u="none" strike="noStrike" kern="1200" baseline="0" dirty="0">
                <a:solidFill>
                  <a:schemeClr val="tx1"/>
                </a:solidFill>
                <a:latin typeface="+mn-lt"/>
                <a:ea typeface="+mn-ea"/>
                <a:cs typeface="+mn-cs"/>
              </a:rPr>
              <a:t> positioned at heart level. Still, nonstandard positions are used in clinical</a:t>
            </a:r>
          </a:p>
          <a:p>
            <a:r>
              <a:rPr lang="en-US" sz="1600" b="0" i="0" u="none" strike="noStrike" kern="1200" baseline="0" dirty="0">
                <a:solidFill>
                  <a:schemeClr val="tx1"/>
                </a:solidFill>
                <a:latin typeface="+mn-lt"/>
                <a:ea typeface="+mn-ea"/>
                <a:cs typeface="+mn-cs"/>
              </a:rPr>
              <a:t>practice (</a:t>
            </a:r>
            <a:r>
              <a:rPr lang="en-US" sz="1600" b="0" i="0" u="none" strike="noStrike" kern="1200" baseline="0" dirty="0" err="1">
                <a:solidFill>
                  <a:schemeClr val="tx1"/>
                </a:solidFill>
                <a:latin typeface="+mn-lt"/>
                <a:ea typeface="+mn-ea"/>
                <a:cs typeface="+mn-cs"/>
              </a:rPr>
              <a:t>eg</a:t>
            </a:r>
            <a:r>
              <a:rPr lang="en-US" sz="1600" b="0" i="0" u="none" strike="noStrike" kern="1200" baseline="0" dirty="0">
                <a:solidFill>
                  <a:schemeClr val="tx1"/>
                </a:solidFill>
                <a:latin typeface="+mn-lt"/>
                <a:ea typeface="+mn-ea"/>
                <a:cs typeface="+mn-cs"/>
              </a:rPr>
              <a:t>, with arm resting on the lap or unsupported on the side).</a:t>
            </a:r>
          </a:p>
          <a:p>
            <a:r>
              <a:rPr lang="en-US" sz="1600" b="0" i="0" u="none" strike="noStrike" kern="1200" baseline="0" dirty="0">
                <a:solidFill>
                  <a:schemeClr val="tx1"/>
                </a:solidFill>
                <a:latin typeface="+mn-lt"/>
                <a:ea typeface="+mn-ea"/>
                <a:cs typeface="+mn-cs"/>
              </a:rPr>
              <a:t>OBJECTIVE To determine the effect of different arm positions on BP readings.</a:t>
            </a:r>
          </a:p>
          <a:p>
            <a:r>
              <a:rPr lang="en-US" sz="1600" b="0" i="0" u="none" strike="noStrike" kern="1200" baseline="0" dirty="0">
                <a:solidFill>
                  <a:schemeClr val="tx1"/>
                </a:solidFill>
                <a:latin typeface="+mn-lt"/>
                <a:ea typeface="+mn-ea"/>
                <a:cs typeface="+mn-cs"/>
              </a:rPr>
              <a:t>DESIGN, SETTING, AND PARTICIPANTS This crossover randomized clinical trial recruited adults</a:t>
            </a:r>
          </a:p>
          <a:p>
            <a:r>
              <a:rPr lang="en-US" sz="1600" b="0" i="0" u="none" strike="noStrike" kern="1200" baseline="0" dirty="0">
                <a:solidFill>
                  <a:schemeClr val="tx1"/>
                </a:solidFill>
                <a:latin typeface="+mn-lt"/>
                <a:ea typeface="+mn-ea"/>
                <a:cs typeface="+mn-cs"/>
              </a:rPr>
              <a:t>between the ages of 18 and 80 years in Baltimore, Maryland, from August 9, 2022, to June 1,</a:t>
            </a:r>
          </a:p>
          <a:p>
            <a:r>
              <a:rPr lang="ca-ES" sz="1600" b="0" i="0" u="none" strike="noStrike" kern="1200" baseline="0" dirty="0">
                <a:solidFill>
                  <a:schemeClr val="tx1"/>
                </a:solidFill>
                <a:latin typeface="+mn-lt"/>
                <a:ea typeface="+mn-ea"/>
                <a:cs typeface="+mn-cs"/>
              </a:rPr>
              <a:t>2023.</a:t>
            </a:r>
          </a:p>
          <a:p>
            <a:r>
              <a:rPr lang="en-US" sz="1600" b="0" i="0" u="none" strike="noStrike" kern="1200" baseline="0" dirty="0">
                <a:solidFill>
                  <a:schemeClr val="tx1"/>
                </a:solidFill>
                <a:latin typeface="+mn-lt"/>
                <a:ea typeface="+mn-ea"/>
                <a:cs typeface="+mn-cs"/>
              </a:rPr>
              <a:t>INTERVENTION Participants were randomly assigned to sets of triplicate BP measurements</a:t>
            </a:r>
          </a:p>
          <a:p>
            <a:r>
              <a:rPr lang="en-US" sz="1600" b="0" i="0" u="none" strike="noStrike" kern="1200" baseline="0" dirty="0">
                <a:solidFill>
                  <a:schemeClr val="tx1"/>
                </a:solidFill>
                <a:latin typeface="+mn-lt"/>
                <a:ea typeface="+mn-ea"/>
                <a:cs typeface="+mn-cs"/>
              </a:rPr>
              <a:t>with the arm positioned in 3 ways: (1) supported on a desk (desk 1; reference), (2) hand</a:t>
            </a:r>
          </a:p>
          <a:p>
            <a:r>
              <a:rPr lang="en-US" sz="1600" b="0" i="0" u="none" strike="noStrike" kern="1200" baseline="0" dirty="0">
                <a:solidFill>
                  <a:schemeClr val="tx1"/>
                </a:solidFill>
                <a:latin typeface="+mn-lt"/>
                <a:ea typeface="+mn-ea"/>
                <a:cs typeface="+mn-cs"/>
              </a:rPr>
              <a:t>supported on lap (lap), and (3) arm unsupported at the side (side). To account for intrinsic BP</a:t>
            </a:r>
          </a:p>
          <a:p>
            <a:r>
              <a:rPr lang="en-US" sz="1600" b="0" i="0" u="none" strike="noStrike" kern="1200" baseline="0" dirty="0">
                <a:solidFill>
                  <a:schemeClr val="tx1"/>
                </a:solidFill>
                <a:latin typeface="+mn-lt"/>
                <a:ea typeface="+mn-ea"/>
                <a:cs typeface="+mn-cs"/>
              </a:rPr>
              <a:t>variability, all participants underwent a fourth set of BP measurements with the arm</a:t>
            </a:r>
          </a:p>
          <a:p>
            <a:r>
              <a:rPr lang="en-US" sz="1600" b="0" i="0" u="none" strike="noStrike" kern="1200" baseline="0" dirty="0">
                <a:solidFill>
                  <a:schemeClr val="tx1"/>
                </a:solidFill>
                <a:latin typeface="+mn-lt"/>
                <a:ea typeface="+mn-ea"/>
                <a:cs typeface="+mn-cs"/>
              </a:rPr>
              <a:t>supported on a desk (desk 2).</a:t>
            </a:r>
          </a:p>
          <a:p>
            <a:r>
              <a:rPr lang="en-US" sz="1600" b="0" i="0" u="none" strike="noStrike" kern="1200" baseline="0" dirty="0">
                <a:solidFill>
                  <a:schemeClr val="tx1"/>
                </a:solidFill>
                <a:latin typeface="+mn-lt"/>
                <a:ea typeface="+mn-ea"/>
                <a:cs typeface="+mn-cs"/>
              </a:rPr>
              <a:t>MAIN OUTCOMES AND MEASURES The primary </a:t>
            </a:r>
            <a:r>
              <a:rPr lang="en-US" sz="1600" b="0" i="0" u="none" strike="noStrike" kern="1200" baseline="0" dirty="0" err="1">
                <a:solidFill>
                  <a:schemeClr val="tx1"/>
                </a:solidFill>
                <a:latin typeface="+mn-lt"/>
                <a:ea typeface="+mn-ea"/>
                <a:cs typeface="+mn-cs"/>
              </a:rPr>
              <a:t>outcomeswere</a:t>
            </a:r>
            <a:r>
              <a:rPr lang="en-US" sz="1600" b="0" i="0" u="none" strike="noStrike" kern="1200" baseline="0" dirty="0">
                <a:solidFill>
                  <a:schemeClr val="tx1"/>
                </a:solidFill>
                <a:latin typeface="+mn-lt"/>
                <a:ea typeface="+mn-ea"/>
                <a:cs typeface="+mn-cs"/>
              </a:rPr>
              <a:t> the difference in differences in</a:t>
            </a:r>
          </a:p>
          <a:p>
            <a:r>
              <a:rPr lang="en-US" sz="1600" b="0" i="0" u="none" strike="noStrike" kern="1200" baseline="0" dirty="0">
                <a:solidFill>
                  <a:schemeClr val="tx1"/>
                </a:solidFill>
                <a:latin typeface="+mn-lt"/>
                <a:ea typeface="+mn-ea"/>
                <a:cs typeface="+mn-cs"/>
              </a:rPr>
              <a:t>mean systolic BP (SBP) and diastolic BP (DBP) between the reference BP (desk 1) and the 2</a:t>
            </a:r>
          </a:p>
          <a:p>
            <a:r>
              <a:rPr lang="en-US" sz="1600" b="0" i="0" u="none" strike="noStrike" kern="1200" baseline="0" dirty="0">
                <a:solidFill>
                  <a:schemeClr val="tx1"/>
                </a:solidFill>
                <a:latin typeface="+mn-lt"/>
                <a:ea typeface="+mn-ea"/>
                <a:cs typeface="+mn-cs"/>
              </a:rPr>
              <a:t>arm support positions (lap and side): (lap or side − desk 1) − (desk 2 − desk 1). Results were</a:t>
            </a:r>
          </a:p>
          <a:p>
            <a:r>
              <a:rPr lang="en-US" sz="1600" b="0" i="0" u="none" strike="noStrike" kern="1200" baseline="0" dirty="0">
                <a:solidFill>
                  <a:schemeClr val="tx1"/>
                </a:solidFill>
                <a:latin typeface="+mn-lt"/>
                <a:ea typeface="+mn-ea"/>
                <a:cs typeface="+mn-cs"/>
              </a:rPr>
              <a:t>also stratified by hypertensive status, age, obesity status, and access to health care within the</a:t>
            </a:r>
          </a:p>
          <a:p>
            <a:r>
              <a:rPr lang="ca-ES" sz="1600" b="0" i="0" u="none" strike="noStrike" kern="1200" baseline="0" dirty="0">
                <a:solidFill>
                  <a:schemeClr val="tx1"/>
                </a:solidFill>
                <a:latin typeface="+mn-lt"/>
                <a:ea typeface="+mn-ea"/>
                <a:cs typeface="+mn-cs"/>
              </a:rPr>
              <a:t>past </a:t>
            </a:r>
            <a:r>
              <a:rPr lang="ca-ES" sz="1600" b="0" i="0" u="none" strike="noStrike" kern="1200" baseline="0" dirty="0" err="1">
                <a:solidFill>
                  <a:schemeClr val="tx1"/>
                </a:solidFill>
                <a:latin typeface="+mn-lt"/>
                <a:ea typeface="+mn-ea"/>
                <a:cs typeface="+mn-cs"/>
              </a:rPr>
              <a:t>year</a:t>
            </a:r>
            <a:r>
              <a:rPr lang="ca-ES" sz="1600" b="0" i="0" u="none" strike="noStrike" kern="1200" baseline="0" dirty="0">
                <a:solidFill>
                  <a:schemeClr val="tx1"/>
                </a:solidFill>
                <a:latin typeface="+mn-lt"/>
                <a:ea typeface="+mn-ea"/>
                <a:cs typeface="+mn-cs"/>
              </a:rPr>
              <a:t>.</a:t>
            </a:r>
          </a:p>
          <a:p>
            <a:r>
              <a:rPr lang="en-US" sz="1600" b="0" i="0" u="none" strike="noStrike" kern="1200" baseline="0" dirty="0">
                <a:solidFill>
                  <a:schemeClr val="tx1"/>
                </a:solidFill>
                <a:latin typeface="+mn-lt"/>
                <a:ea typeface="+mn-ea"/>
                <a:cs typeface="+mn-cs"/>
              </a:rPr>
              <a:t>RESULTS The trial enrolled 133 participants (mean [SD] age, 57 [17] years; 70 [53%] female);</a:t>
            </a:r>
          </a:p>
          <a:p>
            <a:r>
              <a:rPr lang="en-US" sz="1600" b="0" i="0" u="none" strike="noStrike" kern="1200" baseline="0" dirty="0">
                <a:solidFill>
                  <a:schemeClr val="tx1"/>
                </a:solidFill>
                <a:latin typeface="+mn-lt"/>
                <a:ea typeface="+mn-ea"/>
                <a:cs typeface="+mn-cs"/>
              </a:rPr>
              <a:t>48 participants (36%) had SBP of 130mmHg or higher, and 55 participants (41%) had a body</a:t>
            </a:r>
          </a:p>
          <a:p>
            <a:r>
              <a:rPr lang="en-US" sz="1600" b="0" i="0" u="none" strike="noStrike" kern="1200" baseline="0" dirty="0">
                <a:solidFill>
                  <a:schemeClr val="tx1"/>
                </a:solidFill>
                <a:latin typeface="+mn-lt"/>
                <a:ea typeface="+mn-ea"/>
                <a:cs typeface="+mn-cs"/>
              </a:rPr>
              <a:t>mass index (calculated as weight in kilograms divided by height in meters squared) of 30 or</a:t>
            </a:r>
          </a:p>
          <a:p>
            <a:r>
              <a:rPr lang="en-US" sz="1600" b="0" i="0" u="none" strike="noStrike" kern="1200" baseline="0" dirty="0">
                <a:solidFill>
                  <a:schemeClr val="tx1"/>
                </a:solidFill>
                <a:latin typeface="+mn-lt"/>
                <a:ea typeface="+mn-ea"/>
                <a:cs typeface="+mn-cs"/>
              </a:rPr>
              <a:t>higher. Lap and side positions resulted in statistically significant higher BP readings than desk</a:t>
            </a:r>
          </a:p>
          <a:p>
            <a:r>
              <a:rPr lang="en-US" sz="1600" b="0" i="0" u="none" strike="noStrike" kern="1200" baseline="0" dirty="0">
                <a:solidFill>
                  <a:schemeClr val="tx1"/>
                </a:solidFill>
                <a:latin typeface="+mn-lt"/>
                <a:ea typeface="+mn-ea"/>
                <a:cs typeface="+mn-cs"/>
              </a:rPr>
              <a:t>positions, with the difference in differences as follows: lap, SBP Δ 3.9 (95%CI, 2.5-5.2)mm</a:t>
            </a:r>
          </a:p>
          <a:p>
            <a:r>
              <a:rPr lang="ca-ES" sz="1600" b="0" i="0" u="none" strike="noStrike" kern="1200" baseline="0" dirty="0">
                <a:solidFill>
                  <a:schemeClr val="tx1"/>
                </a:solidFill>
                <a:latin typeface="+mn-lt"/>
                <a:ea typeface="+mn-ea"/>
                <a:cs typeface="+mn-cs"/>
              </a:rPr>
              <a:t>Hg </a:t>
            </a:r>
            <a:r>
              <a:rPr lang="ca-ES" sz="1600" b="0" i="0" u="none" strike="noStrike" kern="1200" baseline="0" dirty="0" err="1">
                <a:solidFill>
                  <a:schemeClr val="tx1"/>
                </a:solidFill>
                <a:latin typeface="+mn-lt"/>
                <a:ea typeface="+mn-ea"/>
                <a:cs typeface="+mn-cs"/>
              </a:rPr>
              <a:t>and</a:t>
            </a:r>
            <a:r>
              <a:rPr lang="ca-ES" sz="1600" b="0" i="0" u="none" strike="noStrike" kern="1200" baseline="0" dirty="0">
                <a:solidFill>
                  <a:schemeClr val="tx1"/>
                </a:solidFill>
                <a:latin typeface="+mn-lt"/>
                <a:ea typeface="+mn-ea"/>
                <a:cs typeface="+mn-cs"/>
              </a:rPr>
              <a:t> DBP </a:t>
            </a:r>
            <a:r>
              <a:rPr lang="el-GR" sz="1600" b="0" i="0" u="none" strike="noStrike" kern="1200" baseline="0" dirty="0">
                <a:solidFill>
                  <a:schemeClr val="tx1"/>
                </a:solidFill>
                <a:latin typeface="+mn-lt"/>
                <a:ea typeface="+mn-ea"/>
                <a:cs typeface="+mn-cs"/>
              </a:rPr>
              <a:t>Δ 4.0 (95%</a:t>
            </a:r>
            <a:r>
              <a:rPr lang="ca-ES" sz="1600" b="0" i="0" u="none" strike="noStrike" kern="1200" baseline="0" dirty="0">
                <a:solidFill>
                  <a:schemeClr val="tx1"/>
                </a:solidFill>
                <a:latin typeface="+mn-lt"/>
                <a:ea typeface="+mn-ea"/>
                <a:cs typeface="+mn-cs"/>
              </a:rPr>
              <a:t>CI, 3.1-5.0)</a:t>
            </a:r>
            <a:r>
              <a:rPr lang="ca-ES" sz="1600" b="0" i="0" u="none" strike="noStrike" kern="1200" baseline="0" dirty="0" err="1">
                <a:solidFill>
                  <a:schemeClr val="tx1"/>
                </a:solidFill>
                <a:latin typeface="+mn-lt"/>
                <a:ea typeface="+mn-ea"/>
                <a:cs typeface="+mn-cs"/>
              </a:rPr>
              <a:t>mmHg</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and</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side</a:t>
            </a:r>
            <a:r>
              <a:rPr lang="ca-ES" sz="1600" b="0" i="0" u="none" strike="noStrike" kern="1200" baseline="0" dirty="0">
                <a:solidFill>
                  <a:schemeClr val="tx1"/>
                </a:solidFill>
                <a:latin typeface="+mn-lt"/>
                <a:ea typeface="+mn-ea"/>
                <a:cs typeface="+mn-cs"/>
              </a:rPr>
              <a:t>, SBP </a:t>
            </a:r>
            <a:r>
              <a:rPr lang="el-GR" sz="1600" b="0" i="0" u="none" strike="noStrike" kern="1200" baseline="0" dirty="0">
                <a:solidFill>
                  <a:schemeClr val="tx1"/>
                </a:solidFill>
                <a:latin typeface="+mn-lt"/>
                <a:ea typeface="+mn-ea"/>
                <a:cs typeface="+mn-cs"/>
              </a:rPr>
              <a:t>Δ 6.5 (95%</a:t>
            </a:r>
            <a:r>
              <a:rPr lang="ca-ES" sz="1600" b="0" i="0" u="none" strike="noStrike" kern="1200" baseline="0" dirty="0">
                <a:solidFill>
                  <a:schemeClr val="tx1"/>
                </a:solidFill>
                <a:latin typeface="+mn-lt"/>
                <a:ea typeface="+mn-ea"/>
                <a:cs typeface="+mn-cs"/>
              </a:rPr>
              <a:t>CI, 5.1-7.9)</a:t>
            </a:r>
            <a:r>
              <a:rPr lang="ca-ES" sz="1600" b="0" i="0" u="none" strike="noStrike" kern="1200" baseline="0" dirty="0" err="1">
                <a:solidFill>
                  <a:schemeClr val="tx1"/>
                </a:solidFill>
                <a:latin typeface="+mn-lt"/>
                <a:ea typeface="+mn-ea"/>
                <a:cs typeface="+mn-cs"/>
              </a:rPr>
              <a:t>mmHg</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and</a:t>
            </a:r>
            <a:endParaRPr lang="ca-ES"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DBP Δ 4.4 (95%CI, 3.4-5.4)mmHg. The patterns were generally consistent across</a:t>
            </a:r>
          </a:p>
          <a:p>
            <a:r>
              <a:rPr lang="ca-ES" sz="1600" b="0" i="0" u="none" strike="noStrike" kern="1200" baseline="0" dirty="0" err="1">
                <a:solidFill>
                  <a:schemeClr val="tx1"/>
                </a:solidFill>
                <a:latin typeface="+mn-lt"/>
                <a:ea typeface="+mn-ea"/>
                <a:cs typeface="+mn-cs"/>
              </a:rPr>
              <a:t>subgroups</a:t>
            </a:r>
            <a:r>
              <a:rPr lang="ca-ES" sz="1600" b="0" i="0" u="none" strike="noStrike" kern="1200" baseline="0" dirty="0">
                <a:solidFill>
                  <a:schemeClr val="tx1"/>
                </a:solidFill>
                <a:latin typeface="+mn-lt"/>
                <a:ea typeface="+mn-ea"/>
                <a:cs typeface="+mn-cs"/>
              </a:rPr>
              <a:t>.</a:t>
            </a:r>
          </a:p>
          <a:p>
            <a:r>
              <a:rPr lang="en-US" sz="1600" b="0" i="0" u="none" strike="noStrike" kern="1200" baseline="0" dirty="0">
                <a:solidFill>
                  <a:schemeClr val="tx1"/>
                </a:solidFill>
                <a:latin typeface="+mn-lt"/>
                <a:ea typeface="+mn-ea"/>
                <a:cs typeface="+mn-cs"/>
              </a:rPr>
              <a:t>CONCLUSION AND RELEVANCE This crossover randomized clinical trial showed that commonly</a:t>
            </a:r>
          </a:p>
          <a:p>
            <a:r>
              <a:rPr lang="en-US" sz="1600" b="0" i="0" u="none" strike="noStrike" kern="1200" baseline="0" dirty="0">
                <a:solidFill>
                  <a:schemeClr val="tx1"/>
                </a:solidFill>
                <a:latin typeface="+mn-lt"/>
                <a:ea typeface="+mn-ea"/>
                <a:cs typeface="+mn-cs"/>
              </a:rPr>
              <a:t>used arm positions (lap or side) resulted in substantial overestimation of BP readings and may</a:t>
            </a:r>
          </a:p>
          <a:p>
            <a:r>
              <a:rPr lang="en-US" sz="1600" b="0" i="0" u="none" strike="noStrike" kern="1200" baseline="0" dirty="0">
                <a:solidFill>
                  <a:schemeClr val="tx1"/>
                </a:solidFill>
                <a:latin typeface="+mn-lt"/>
                <a:ea typeface="+mn-ea"/>
                <a:cs typeface="+mn-cs"/>
              </a:rPr>
              <a:t>lead to misdiagnosis and overestimation of hypertension</a:t>
            </a:r>
            <a:endParaRPr lang="ca-ES" dirty="0"/>
          </a:p>
        </p:txBody>
      </p:sp>
      <p:sp>
        <p:nvSpPr>
          <p:cNvPr id="4" name="Contenidor de número de diapositiva 3"/>
          <p:cNvSpPr>
            <a:spLocks noGrp="1"/>
          </p:cNvSpPr>
          <p:nvPr>
            <p:ph type="sldNum" sz="quarter" idx="5"/>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3884262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47400-4BDA-80C7-5B32-B4F4D82529C7}"/>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DA4FBC6F-582D-02D5-28AA-29A9638A00FC}"/>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E6D205DC-5727-C669-9029-83A37E1D5834}"/>
              </a:ext>
            </a:extLst>
          </p:cNvPr>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Background: Cold ambient temperatures are known to</a:t>
            </a:r>
          </a:p>
          <a:p>
            <a:r>
              <a:rPr lang="en-US" sz="1600" b="0" i="0" u="none" strike="noStrike" kern="1200" baseline="0" dirty="0">
                <a:solidFill>
                  <a:schemeClr val="tx1"/>
                </a:solidFill>
                <a:latin typeface="+mn-lt"/>
                <a:ea typeface="+mn-ea"/>
                <a:cs typeface="+mn-cs"/>
              </a:rPr>
              <a:t>increase blood pressure (BP), but the influence of room</a:t>
            </a:r>
          </a:p>
          <a:p>
            <a:r>
              <a:rPr lang="en-US" sz="1600" b="0" i="0" u="none" strike="noStrike" kern="1200" baseline="0" dirty="0">
                <a:solidFill>
                  <a:schemeClr val="tx1"/>
                </a:solidFill>
                <a:latin typeface="+mn-lt"/>
                <a:ea typeface="+mn-ea"/>
                <a:cs typeface="+mn-cs"/>
              </a:rPr>
              <a:t>temperature remains understudied. This study examined</a:t>
            </a:r>
          </a:p>
          <a:p>
            <a:r>
              <a:rPr lang="en-US" sz="1600" b="0" i="0" u="none" strike="noStrike" kern="1200" baseline="0" dirty="0">
                <a:solidFill>
                  <a:schemeClr val="tx1"/>
                </a:solidFill>
                <a:latin typeface="+mn-lt"/>
                <a:ea typeface="+mn-ea"/>
                <a:cs typeface="+mn-cs"/>
              </a:rPr>
              <a:t>the impact of room temperature in morning, evening, and</a:t>
            </a:r>
          </a:p>
          <a:p>
            <a:r>
              <a:rPr lang="en-US" sz="1600" b="0" i="0" u="none" strike="noStrike" kern="1200" baseline="0" dirty="0">
                <a:solidFill>
                  <a:schemeClr val="tx1"/>
                </a:solidFill>
                <a:latin typeface="+mn-lt"/>
                <a:ea typeface="+mn-ea"/>
                <a:cs typeface="+mn-cs"/>
              </a:rPr>
              <a:t>sleep BP measured at home.</a:t>
            </a:r>
          </a:p>
          <a:p>
            <a:r>
              <a:rPr lang="en-US" sz="1600" b="0" i="0" u="none" strike="noStrike" kern="1200" baseline="0" dirty="0">
                <a:solidFill>
                  <a:schemeClr val="tx1"/>
                </a:solidFill>
                <a:latin typeface="+mn-lt"/>
                <a:ea typeface="+mn-ea"/>
                <a:cs typeface="+mn-cs"/>
              </a:rPr>
              <a:t>Methods: The study included 779 adults (mean age: 70.7</a:t>
            </a:r>
          </a:p>
          <a:p>
            <a:r>
              <a:rPr lang="en-US" sz="1600" b="0" i="0" u="none" strike="noStrike" kern="1200" baseline="0" dirty="0">
                <a:solidFill>
                  <a:schemeClr val="tx1"/>
                </a:solidFill>
                <a:latin typeface="+mn-lt"/>
                <a:ea typeface="+mn-ea"/>
                <a:cs typeface="+mn-cs"/>
              </a:rPr>
              <a:t>years) from a community-based longitudinal study. Home</a:t>
            </a:r>
          </a:p>
          <a:p>
            <a:r>
              <a:rPr lang="en-US" sz="1600" b="0" i="0" u="none" strike="noStrike" kern="1200" baseline="0" dirty="0">
                <a:solidFill>
                  <a:schemeClr val="tx1"/>
                </a:solidFill>
                <a:latin typeface="+mn-lt"/>
                <a:ea typeface="+mn-ea"/>
                <a:cs typeface="+mn-cs"/>
              </a:rPr>
              <a:t>BP was measured for 1week using a conventional </a:t>
            </a:r>
            <a:r>
              <a:rPr lang="en-US" sz="1600" b="0" i="0" u="none" strike="noStrike" kern="1200" baseline="0" dirty="0" err="1">
                <a:solidFill>
                  <a:schemeClr val="tx1"/>
                </a:solidFill>
                <a:latin typeface="+mn-lt"/>
                <a:ea typeface="+mn-ea"/>
                <a:cs typeface="+mn-cs"/>
              </a:rPr>
              <a:t>cuffoscillometric</a:t>
            </a:r>
            <a:endParaRPr lang="en-US"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device, whereas sleep BP was automatically</a:t>
            </a:r>
          </a:p>
          <a:p>
            <a:r>
              <a:rPr lang="en-US" sz="1600" b="0" i="0" u="none" strike="noStrike" kern="1200" baseline="0" dirty="0">
                <a:solidFill>
                  <a:schemeClr val="tx1"/>
                </a:solidFill>
                <a:latin typeface="+mn-lt"/>
                <a:ea typeface="+mn-ea"/>
                <a:cs typeface="+mn-cs"/>
              </a:rPr>
              <a:t>recorded at 00: 00, 02: 00, and 04:00 using a </a:t>
            </a:r>
            <a:r>
              <a:rPr lang="en-US" sz="1600" b="0" i="0" u="none" strike="noStrike" kern="1200" baseline="0" dirty="0" err="1">
                <a:solidFill>
                  <a:schemeClr val="tx1"/>
                </a:solidFill>
                <a:latin typeface="+mn-lt"/>
                <a:ea typeface="+mn-ea"/>
                <a:cs typeface="+mn-cs"/>
              </a:rPr>
              <a:t>timerequipped</a:t>
            </a:r>
            <a:endParaRPr lang="en-US"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BP monitor. Room temperature was measured</a:t>
            </a:r>
          </a:p>
          <a:p>
            <a:r>
              <a:rPr lang="en-US" sz="1600" b="0" i="0" u="none" strike="noStrike" kern="1200" baseline="0" dirty="0">
                <a:solidFill>
                  <a:schemeClr val="tx1"/>
                </a:solidFill>
                <a:latin typeface="+mn-lt"/>
                <a:ea typeface="+mn-ea"/>
                <a:cs typeface="+mn-cs"/>
              </a:rPr>
              <a:t>concurrently using a thermometer in the BP monitor.</a:t>
            </a:r>
          </a:p>
          <a:p>
            <a:r>
              <a:rPr lang="en-US" sz="1600" b="0" i="0" u="none" strike="noStrike" kern="1200" baseline="0" dirty="0">
                <a:solidFill>
                  <a:schemeClr val="tx1"/>
                </a:solidFill>
                <a:latin typeface="+mn-lt"/>
                <a:ea typeface="+mn-ea"/>
                <a:cs typeface="+mn-cs"/>
              </a:rPr>
              <a:t>Results: A 18C decrease in room temperature increased</a:t>
            </a:r>
          </a:p>
          <a:p>
            <a:r>
              <a:rPr lang="en-US" sz="1600" b="0" i="0" u="none" strike="noStrike" kern="1200" baseline="0" dirty="0">
                <a:solidFill>
                  <a:schemeClr val="tx1"/>
                </a:solidFill>
                <a:latin typeface="+mn-lt"/>
                <a:ea typeface="+mn-ea"/>
                <a:cs typeface="+mn-cs"/>
              </a:rPr>
              <a:t>morning systolic and diastolic BPs by 0.863 and 0.342</a:t>
            </a:r>
          </a:p>
          <a:p>
            <a:r>
              <a:rPr lang="en-US" sz="1600" b="0" i="0" u="none" strike="noStrike" kern="1200" baseline="0" dirty="0">
                <a:solidFill>
                  <a:schemeClr val="tx1"/>
                </a:solidFill>
                <a:latin typeface="+mn-lt"/>
                <a:ea typeface="+mn-ea"/>
                <a:cs typeface="+mn-cs"/>
              </a:rPr>
              <a:t>mmHg, respectively (P&lt;0.001). The evening systolic and</a:t>
            </a:r>
          </a:p>
          <a:p>
            <a:r>
              <a:rPr lang="en-US" sz="1600" b="0" i="0" u="none" strike="noStrike" kern="1200" baseline="0" dirty="0">
                <a:solidFill>
                  <a:schemeClr val="tx1"/>
                </a:solidFill>
                <a:latin typeface="+mn-lt"/>
                <a:ea typeface="+mn-ea"/>
                <a:cs typeface="+mn-cs"/>
              </a:rPr>
              <a:t>diastolic BPs increased by 0.721 and 0.320mmHg,</a:t>
            </a:r>
          </a:p>
          <a:p>
            <a:r>
              <a:rPr lang="en-US" sz="1600" b="0" i="0" u="none" strike="noStrike" kern="1200" baseline="0" dirty="0">
                <a:solidFill>
                  <a:schemeClr val="tx1"/>
                </a:solidFill>
                <a:latin typeface="+mn-lt"/>
                <a:ea typeface="+mn-ea"/>
                <a:cs typeface="+mn-cs"/>
              </a:rPr>
              <a:t>respectively (P&lt;0.001). However, sleep systolic (0.076</a:t>
            </a:r>
          </a:p>
          <a:p>
            <a:r>
              <a:rPr lang="en-US" sz="1600" b="0" i="0" u="none" strike="noStrike" kern="1200" baseline="0" dirty="0">
                <a:solidFill>
                  <a:schemeClr val="tx1"/>
                </a:solidFill>
                <a:latin typeface="+mn-lt"/>
                <a:ea typeface="+mn-ea"/>
                <a:cs typeface="+mn-cs"/>
              </a:rPr>
              <a:t>mmHg, P = 0.181) and diastolic (0.078mmHg, P=0.039)</a:t>
            </a:r>
          </a:p>
          <a:p>
            <a:r>
              <a:rPr lang="en-US" sz="1600" b="0" i="0" u="none" strike="noStrike" kern="1200" baseline="0" dirty="0">
                <a:solidFill>
                  <a:schemeClr val="tx1"/>
                </a:solidFill>
                <a:latin typeface="+mn-lt"/>
                <a:ea typeface="+mn-ea"/>
                <a:cs typeface="+mn-cs"/>
              </a:rPr>
              <a:t>BPs showed weaker associations. The association between</a:t>
            </a:r>
          </a:p>
          <a:p>
            <a:r>
              <a:rPr lang="en-US" sz="1600" b="0" i="0" u="none" strike="noStrike" kern="1200" baseline="0" dirty="0">
                <a:solidFill>
                  <a:schemeClr val="tx1"/>
                </a:solidFill>
                <a:latin typeface="+mn-lt"/>
                <a:ea typeface="+mn-ea"/>
                <a:cs typeface="+mn-cs"/>
              </a:rPr>
              <a:t>morning systolic and diastolic BPs remained significant</a:t>
            </a:r>
          </a:p>
          <a:p>
            <a:r>
              <a:rPr lang="en-US" sz="1600" b="0" i="0" u="none" strike="noStrike" kern="1200" baseline="0" dirty="0">
                <a:solidFill>
                  <a:schemeClr val="tx1"/>
                </a:solidFill>
                <a:latin typeface="+mn-lt"/>
                <a:ea typeface="+mn-ea"/>
                <a:cs typeface="+mn-cs"/>
              </a:rPr>
              <a:t>after adjusting for ambient temperature (0.809 and 0.304</a:t>
            </a:r>
          </a:p>
          <a:p>
            <a:r>
              <a:rPr lang="en-US" sz="1600" b="0" i="0" u="none" strike="noStrike" kern="1200" baseline="0" dirty="0">
                <a:solidFill>
                  <a:schemeClr val="tx1"/>
                </a:solidFill>
                <a:latin typeface="+mn-lt"/>
                <a:ea typeface="+mn-ea"/>
                <a:cs typeface="+mn-cs"/>
              </a:rPr>
              <a:t>mmHg, respectively; P&lt;0.001). Age was the only factor</a:t>
            </a:r>
          </a:p>
          <a:p>
            <a:r>
              <a:rPr lang="en-US" sz="1600" b="0" i="0" u="none" strike="noStrike" kern="1200" baseline="0" dirty="0">
                <a:solidFill>
                  <a:schemeClr val="tx1"/>
                </a:solidFill>
                <a:latin typeface="+mn-lt"/>
                <a:ea typeface="+mn-ea"/>
                <a:cs typeface="+mn-cs"/>
              </a:rPr>
              <a:t>associated with room temperature–related BP changes.</a:t>
            </a:r>
          </a:p>
          <a:p>
            <a:r>
              <a:rPr lang="en-US" sz="1600" b="0" i="0" u="none" strike="noStrike" kern="1200" baseline="0" dirty="0">
                <a:solidFill>
                  <a:schemeClr val="tx1"/>
                </a:solidFill>
                <a:latin typeface="+mn-lt"/>
                <a:ea typeface="+mn-ea"/>
                <a:cs typeface="+mn-cs"/>
              </a:rPr>
              <a:t>Among 433 normotensive individuals (based on 1-week</a:t>
            </a:r>
          </a:p>
          <a:p>
            <a:r>
              <a:rPr lang="en-US" sz="1600" b="0" i="0" u="none" strike="noStrike" kern="1200" baseline="0" dirty="0">
                <a:solidFill>
                  <a:schemeClr val="tx1"/>
                </a:solidFill>
                <a:latin typeface="+mn-lt"/>
                <a:ea typeface="+mn-ea"/>
                <a:cs typeface="+mn-cs"/>
              </a:rPr>
              <a:t>average morning BP), 93 were hypertensive on the coldest</a:t>
            </a:r>
          </a:p>
          <a:p>
            <a:r>
              <a:rPr lang="en-US" sz="1600" b="0" i="0" u="none" strike="noStrike" kern="1200" baseline="0" dirty="0">
                <a:solidFill>
                  <a:schemeClr val="tx1"/>
                </a:solidFill>
                <a:latin typeface="+mn-lt"/>
                <a:ea typeface="+mn-ea"/>
                <a:cs typeface="+mn-cs"/>
              </a:rPr>
              <a:t>day. These participants had higher average morning BPs</a:t>
            </a:r>
          </a:p>
          <a:p>
            <a:r>
              <a:rPr lang="en-US" sz="1600" b="0" i="0" u="none" strike="noStrike" kern="1200" baseline="0" dirty="0">
                <a:solidFill>
                  <a:schemeClr val="tx1"/>
                </a:solidFill>
                <a:latin typeface="+mn-lt"/>
                <a:ea typeface="+mn-ea"/>
                <a:cs typeface="+mn-cs"/>
              </a:rPr>
              <a:t>within the normal range and were more likely to use</a:t>
            </a:r>
          </a:p>
          <a:p>
            <a:r>
              <a:rPr lang="ca-ES" sz="1600" b="0" i="0" u="none" strike="noStrike" kern="1200" baseline="0" dirty="0" err="1">
                <a:solidFill>
                  <a:schemeClr val="tx1"/>
                </a:solidFill>
                <a:latin typeface="+mn-lt"/>
                <a:ea typeface="+mn-ea"/>
                <a:cs typeface="+mn-cs"/>
              </a:rPr>
              <a:t>antihypertensive</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medication</a:t>
            </a:r>
            <a:r>
              <a:rPr lang="ca-ES" sz="1600" b="0" i="0" u="none" strike="noStrike" kern="1200" baseline="0" dirty="0">
                <a:solidFill>
                  <a:schemeClr val="tx1"/>
                </a:solidFill>
                <a:latin typeface="+mn-lt"/>
                <a:ea typeface="+mn-ea"/>
                <a:cs typeface="+mn-cs"/>
              </a:rPr>
              <a:t>.</a:t>
            </a:r>
          </a:p>
          <a:p>
            <a:r>
              <a:rPr lang="en-US" sz="1600" b="0" i="0" u="none" strike="noStrike" kern="1200" baseline="0" dirty="0">
                <a:solidFill>
                  <a:schemeClr val="tx1"/>
                </a:solidFill>
                <a:latin typeface="+mn-lt"/>
                <a:ea typeface="+mn-ea"/>
                <a:cs typeface="+mn-cs"/>
              </a:rPr>
              <a:t>Conclusion: Room temperature significantly influenced</a:t>
            </a:r>
          </a:p>
          <a:p>
            <a:r>
              <a:rPr lang="en-US" sz="1600" b="0" i="0" u="none" strike="noStrike" kern="1200" baseline="0" dirty="0">
                <a:solidFill>
                  <a:schemeClr val="tx1"/>
                </a:solidFill>
                <a:latin typeface="+mn-lt"/>
                <a:ea typeface="+mn-ea"/>
                <a:cs typeface="+mn-cs"/>
              </a:rPr>
              <a:t>home morning and evening BPs but not sleep BP,</a:t>
            </a:r>
          </a:p>
          <a:p>
            <a:r>
              <a:rPr lang="en-US" sz="1600" b="0" i="0" u="none" strike="noStrike" kern="1200" baseline="0" dirty="0">
                <a:solidFill>
                  <a:schemeClr val="tx1"/>
                </a:solidFill>
                <a:latin typeface="+mn-lt"/>
                <a:ea typeface="+mn-ea"/>
                <a:cs typeface="+mn-cs"/>
              </a:rPr>
              <a:t>independent of ambient temperature. Maintaining</a:t>
            </a:r>
          </a:p>
          <a:p>
            <a:r>
              <a:rPr lang="en-US" sz="1600" b="0" i="0" u="none" strike="noStrike" kern="1200" baseline="0" dirty="0">
                <a:solidFill>
                  <a:schemeClr val="tx1"/>
                </a:solidFill>
                <a:latin typeface="+mn-lt"/>
                <a:ea typeface="+mn-ea"/>
                <a:cs typeface="+mn-cs"/>
              </a:rPr>
              <a:t>appropriate room temperatures may aid in BP</a:t>
            </a:r>
          </a:p>
          <a:p>
            <a:r>
              <a:rPr lang="ca-ES" sz="1600" b="0" i="0" u="none" strike="noStrike" kern="1200" baseline="0" dirty="0">
                <a:solidFill>
                  <a:schemeClr val="tx1"/>
                </a:solidFill>
                <a:latin typeface="+mn-lt"/>
                <a:ea typeface="+mn-ea"/>
                <a:cs typeface="+mn-cs"/>
              </a:rPr>
              <a:t>management </a:t>
            </a:r>
            <a:r>
              <a:rPr lang="ca-ES" sz="1600" b="0" i="0" u="none" strike="noStrike" kern="1200" baseline="0" dirty="0" err="1">
                <a:solidFill>
                  <a:schemeClr val="tx1"/>
                </a:solidFill>
                <a:latin typeface="+mn-lt"/>
                <a:ea typeface="+mn-ea"/>
                <a:cs typeface="+mn-cs"/>
              </a:rPr>
              <a:t>at</a:t>
            </a:r>
            <a:r>
              <a:rPr lang="ca-ES" sz="1600" b="0" i="0" u="none" strike="noStrike" kern="1200" baseline="0" dirty="0">
                <a:solidFill>
                  <a:schemeClr val="tx1"/>
                </a:solidFill>
                <a:latin typeface="+mn-lt"/>
                <a:ea typeface="+mn-ea"/>
                <a:cs typeface="+mn-cs"/>
              </a:rPr>
              <a:t> home.</a:t>
            </a:r>
            <a:endParaRPr lang="ca-ES" dirty="0"/>
          </a:p>
        </p:txBody>
      </p:sp>
      <p:sp>
        <p:nvSpPr>
          <p:cNvPr id="4" name="Contenidor de número de diapositiva 3">
            <a:extLst>
              <a:ext uri="{FF2B5EF4-FFF2-40B4-BE49-F238E27FC236}">
                <a16:creationId xmlns:a16="http://schemas.microsoft.com/office/drawing/2014/main" id="{F897781B-FA44-3A57-3C56-E8FFB6B286BA}"/>
              </a:ext>
            </a:extLst>
          </p:cNvPr>
          <p:cNvSpPr>
            <a:spLocks noGrp="1"/>
          </p:cNvSpPr>
          <p:nvPr>
            <p:ph type="sldNum" sz="quarter" idx="5"/>
          </p:nvPr>
        </p:nvSpPr>
        <p:spPr/>
        <p:txBody>
          <a:bodyPr/>
          <a:lstStyle/>
          <a:p>
            <a:fld id="{CA2D21D1-52E2-420B-B491-CFF6D7BB79FB}" type="slidenum">
              <a:rPr lang="en-US" smtClean="0"/>
              <a:pPr/>
              <a:t>26</a:t>
            </a:fld>
            <a:endParaRPr lang="en-US"/>
          </a:p>
        </p:txBody>
      </p:sp>
    </p:spTree>
    <p:extLst>
      <p:ext uri="{BB962C8B-B14F-4D97-AF65-F5344CB8AC3E}">
        <p14:creationId xmlns:p14="http://schemas.microsoft.com/office/powerpoint/2010/main" val="303947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38D84-6A5B-6674-D575-84E3F04E5C0B}"/>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8D3DD0B7-B434-B920-F577-268C8A2E77E8}"/>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D9101AC5-884A-02DF-344F-1B8EB5A1735E}"/>
              </a:ext>
            </a:extLst>
          </p:cNvPr>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IMPORTANCE Guidelines for blood pressure (BP) measurement recommend arm support on a</a:t>
            </a:r>
          </a:p>
          <a:p>
            <a:r>
              <a:rPr lang="en-US" sz="1600" b="0" i="0" u="none" strike="noStrike" kern="1200" baseline="0" dirty="0">
                <a:solidFill>
                  <a:schemeClr val="tx1"/>
                </a:solidFill>
                <a:latin typeface="+mn-lt"/>
                <a:ea typeface="+mn-ea"/>
                <a:cs typeface="+mn-cs"/>
              </a:rPr>
              <a:t>desk with the </a:t>
            </a:r>
            <a:r>
              <a:rPr lang="en-US" sz="1600" b="0" i="0" u="none" strike="noStrike" kern="1200" baseline="0" dirty="0" err="1">
                <a:solidFill>
                  <a:schemeClr val="tx1"/>
                </a:solidFill>
                <a:latin typeface="+mn-lt"/>
                <a:ea typeface="+mn-ea"/>
                <a:cs typeface="+mn-cs"/>
              </a:rPr>
              <a:t>midcuff</a:t>
            </a:r>
            <a:r>
              <a:rPr lang="en-US" sz="1600" b="0" i="0" u="none" strike="noStrike" kern="1200" baseline="0" dirty="0">
                <a:solidFill>
                  <a:schemeClr val="tx1"/>
                </a:solidFill>
                <a:latin typeface="+mn-lt"/>
                <a:ea typeface="+mn-ea"/>
                <a:cs typeface="+mn-cs"/>
              </a:rPr>
              <a:t> positioned at heart level. Still, nonstandard positions are used in clinical</a:t>
            </a:r>
          </a:p>
          <a:p>
            <a:r>
              <a:rPr lang="en-US" sz="1600" b="0" i="0" u="none" strike="noStrike" kern="1200" baseline="0" dirty="0">
                <a:solidFill>
                  <a:schemeClr val="tx1"/>
                </a:solidFill>
                <a:latin typeface="+mn-lt"/>
                <a:ea typeface="+mn-ea"/>
                <a:cs typeface="+mn-cs"/>
              </a:rPr>
              <a:t>practice (</a:t>
            </a:r>
            <a:r>
              <a:rPr lang="en-US" sz="1600" b="0" i="0" u="none" strike="noStrike" kern="1200" baseline="0" dirty="0" err="1">
                <a:solidFill>
                  <a:schemeClr val="tx1"/>
                </a:solidFill>
                <a:latin typeface="+mn-lt"/>
                <a:ea typeface="+mn-ea"/>
                <a:cs typeface="+mn-cs"/>
              </a:rPr>
              <a:t>eg</a:t>
            </a:r>
            <a:r>
              <a:rPr lang="en-US" sz="1600" b="0" i="0" u="none" strike="noStrike" kern="1200" baseline="0" dirty="0">
                <a:solidFill>
                  <a:schemeClr val="tx1"/>
                </a:solidFill>
                <a:latin typeface="+mn-lt"/>
                <a:ea typeface="+mn-ea"/>
                <a:cs typeface="+mn-cs"/>
              </a:rPr>
              <a:t>, with arm resting on the lap or unsupported on the side).</a:t>
            </a:r>
          </a:p>
          <a:p>
            <a:r>
              <a:rPr lang="en-US" sz="1600" b="0" i="0" u="none" strike="noStrike" kern="1200" baseline="0" dirty="0">
                <a:solidFill>
                  <a:schemeClr val="tx1"/>
                </a:solidFill>
                <a:latin typeface="+mn-lt"/>
                <a:ea typeface="+mn-ea"/>
                <a:cs typeface="+mn-cs"/>
              </a:rPr>
              <a:t>OBJECTIVE To determine the effect of different arm positions on BP readings.</a:t>
            </a:r>
          </a:p>
          <a:p>
            <a:r>
              <a:rPr lang="en-US" sz="1600" b="0" i="0" u="none" strike="noStrike" kern="1200" baseline="0" dirty="0">
                <a:solidFill>
                  <a:schemeClr val="tx1"/>
                </a:solidFill>
                <a:latin typeface="+mn-lt"/>
                <a:ea typeface="+mn-ea"/>
                <a:cs typeface="+mn-cs"/>
              </a:rPr>
              <a:t>DESIGN, SETTING, AND PARTICIPANTS This crossover randomized clinical trial recruited adults</a:t>
            </a:r>
          </a:p>
          <a:p>
            <a:r>
              <a:rPr lang="en-US" sz="1600" b="0" i="0" u="none" strike="noStrike" kern="1200" baseline="0" dirty="0">
                <a:solidFill>
                  <a:schemeClr val="tx1"/>
                </a:solidFill>
                <a:latin typeface="+mn-lt"/>
                <a:ea typeface="+mn-ea"/>
                <a:cs typeface="+mn-cs"/>
              </a:rPr>
              <a:t>between the ages of 18 and 80 years in Baltimore, Maryland, from August 9, 2022, to June 1,</a:t>
            </a:r>
          </a:p>
          <a:p>
            <a:r>
              <a:rPr lang="ca-ES" sz="1600" b="0" i="0" u="none" strike="noStrike" kern="1200" baseline="0" dirty="0">
                <a:solidFill>
                  <a:schemeClr val="tx1"/>
                </a:solidFill>
                <a:latin typeface="+mn-lt"/>
                <a:ea typeface="+mn-ea"/>
                <a:cs typeface="+mn-cs"/>
              </a:rPr>
              <a:t>2023.</a:t>
            </a:r>
          </a:p>
          <a:p>
            <a:r>
              <a:rPr lang="en-US" sz="1600" b="0" i="0" u="none" strike="noStrike" kern="1200" baseline="0" dirty="0">
                <a:solidFill>
                  <a:schemeClr val="tx1"/>
                </a:solidFill>
                <a:latin typeface="+mn-lt"/>
                <a:ea typeface="+mn-ea"/>
                <a:cs typeface="+mn-cs"/>
              </a:rPr>
              <a:t>INTERVENTION Participants were randomly assigned to sets of triplicate BP measurements</a:t>
            </a:r>
          </a:p>
          <a:p>
            <a:r>
              <a:rPr lang="en-US" sz="1600" b="0" i="0" u="none" strike="noStrike" kern="1200" baseline="0" dirty="0">
                <a:solidFill>
                  <a:schemeClr val="tx1"/>
                </a:solidFill>
                <a:latin typeface="+mn-lt"/>
                <a:ea typeface="+mn-ea"/>
                <a:cs typeface="+mn-cs"/>
              </a:rPr>
              <a:t>with the arm positioned in 3 ways: (1) supported on a desk (desk 1; reference), (2) hand</a:t>
            </a:r>
          </a:p>
          <a:p>
            <a:r>
              <a:rPr lang="en-US" sz="1600" b="0" i="0" u="none" strike="noStrike" kern="1200" baseline="0" dirty="0">
                <a:solidFill>
                  <a:schemeClr val="tx1"/>
                </a:solidFill>
                <a:latin typeface="+mn-lt"/>
                <a:ea typeface="+mn-ea"/>
                <a:cs typeface="+mn-cs"/>
              </a:rPr>
              <a:t>supported on lap (lap), and (3) arm unsupported at the side (side). To account for intrinsic BP</a:t>
            </a:r>
          </a:p>
          <a:p>
            <a:r>
              <a:rPr lang="en-US" sz="1600" b="0" i="0" u="none" strike="noStrike" kern="1200" baseline="0" dirty="0">
                <a:solidFill>
                  <a:schemeClr val="tx1"/>
                </a:solidFill>
                <a:latin typeface="+mn-lt"/>
                <a:ea typeface="+mn-ea"/>
                <a:cs typeface="+mn-cs"/>
              </a:rPr>
              <a:t>variability, all participants underwent a fourth set of BP measurements with the arm</a:t>
            </a:r>
          </a:p>
          <a:p>
            <a:r>
              <a:rPr lang="en-US" sz="1600" b="0" i="0" u="none" strike="noStrike" kern="1200" baseline="0" dirty="0">
                <a:solidFill>
                  <a:schemeClr val="tx1"/>
                </a:solidFill>
                <a:latin typeface="+mn-lt"/>
                <a:ea typeface="+mn-ea"/>
                <a:cs typeface="+mn-cs"/>
              </a:rPr>
              <a:t>supported on a desk (desk 2).</a:t>
            </a:r>
          </a:p>
          <a:p>
            <a:r>
              <a:rPr lang="en-US" sz="1600" b="0" i="0" u="none" strike="noStrike" kern="1200" baseline="0" dirty="0">
                <a:solidFill>
                  <a:schemeClr val="tx1"/>
                </a:solidFill>
                <a:latin typeface="+mn-lt"/>
                <a:ea typeface="+mn-ea"/>
                <a:cs typeface="+mn-cs"/>
              </a:rPr>
              <a:t>MAIN OUTCOMES AND MEASURES The primary </a:t>
            </a:r>
            <a:r>
              <a:rPr lang="en-US" sz="1600" b="0" i="0" u="none" strike="noStrike" kern="1200" baseline="0" dirty="0" err="1">
                <a:solidFill>
                  <a:schemeClr val="tx1"/>
                </a:solidFill>
                <a:latin typeface="+mn-lt"/>
                <a:ea typeface="+mn-ea"/>
                <a:cs typeface="+mn-cs"/>
              </a:rPr>
              <a:t>outcomeswere</a:t>
            </a:r>
            <a:r>
              <a:rPr lang="en-US" sz="1600" b="0" i="0" u="none" strike="noStrike" kern="1200" baseline="0" dirty="0">
                <a:solidFill>
                  <a:schemeClr val="tx1"/>
                </a:solidFill>
                <a:latin typeface="+mn-lt"/>
                <a:ea typeface="+mn-ea"/>
                <a:cs typeface="+mn-cs"/>
              </a:rPr>
              <a:t> the difference in differences in</a:t>
            </a:r>
          </a:p>
          <a:p>
            <a:r>
              <a:rPr lang="en-US" sz="1600" b="0" i="0" u="none" strike="noStrike" kern="1200" baseline="0" dirty="0">
                <a:solidFill>
                  <a:schemeClr val="tx1"/>
                </a:solidFill>
                <a:latin typeface="+mn-lt"/>
                <a:ea typeface="+mn-ea"/>
                <a:cs typeface="+mn-cs"/>
              </a:rPr>
              <a:t>mean systolic BP (SBP) and diastolic BP (DBP) between the reference BP (desk 1) and the 2</a:t>
            </a:r>
          </a:p>
          <a:p>
            <a:r>
              <a:rPr lang="en-US" sz="1600" b="0" i="0" u="none" strike="noStrike" kern="1200" baseline="0" dirty="0">
                <a:solidFill>
                  <a:schemeClr val="tx1"/>
                </a:solidFill>
                <a:latin typeface="+mn-lt"/>
                <a:ea typeface="+mn-ea"/>
                <a:cs typeface="+mn-cs"/>
              </a:rPr>
              <a:t>arm support positions (lap and side): (lap or side − desk 1) − (desk 2 − desk 1). Results were</a:t>
            </a:r>
          </a:p>
          <a:p>
            <a:r>
              <a:rPr lang="en-US" sz="1600" b="0" i="0" u="none" strike="noStrike" kern="1200" baseline="0" dirty="0">
                <a:solidFill>
                  <a:schemeClr val="tx1"/>
                </a:solidFill>
                <a:latin typeface="+mn-lt"/>
                <a:ea typeface="+mn-ea"/>
                <a:cs typeface="+mn-cs"/>
              </a:rPr>
              <a:t>also stratified by hypertensive status, age, obesity status, and access to health care within the</a:t>
            </a:r>
          </a:p>
          <a:p>
            <a:r>
              <a:rPr lang="ca-ES" sz="1600" b="0" i="0" u="none" strike="noStrike" kern="1200" baseline="0" dirty="0">
                <a:solidFill>
                  <a:schemeClr val="tx1"/>
                </a:solidFill>
                <a:latin typeface="+mn-lt"/>
                <a:ea typeface="+mn-ea"/>
                <a:cs typeface="+mn-cs"/>
              </a:rPr>
              <a:t>past </a:t>
            </a:r>
            <a:r>
              <a:rPr lang="ca-ES" sz="1600" b="0" i="0" u="none" strike="noStrike" kern="1200" baseline="0" dirty="0" err="1">
                <a:solidFill>
                  <a:schemeClr val="tx1"/>
                </a:solidFill>
                <a:latin typeface="+mn-lt"/>
                <a:ea typeface="+mn-ea"/>
                <a:cs typeface="+mn-cs"/>
              </a:rPr>
              <a:t>year</a:t>
            </a:r>
            <a:r>
              <a:rPr lang="ca-ES" sz="1600" b="0" i="0" u="none" strike="noStrike" kern="1200" baseline="0" dirty="0">
                <a:solidFill>
                  <a:schemeClr val="tx1"/>
                </a:solidFill>
                <a:latin typeface="+mn-lt"/>
                <a:ea typeface="+mn-ea"/>
                <a:cs typeface="+mn-cs"/>
              </a:rPr>
              <a:t>.</a:t>
            </a:r>
          </a:p>
          <a:p>
            <a:r>
              <a:rPr lang="en-US" sz="1600" b="0" i="0" u="none" strike="noStrike" kern="1200" baseline="0" dirty="0">
                <a:solidFill>
                  <a:schemeClr val="tx1"/>
                </a:solidFill>
                <a:latin typeface="+mn-lt"/>
                <a:ea typeface="+mn-ea"/>
                <a:cs typeface="+mn-cs"/>
              </a:rPr>
              <a:t>RESULTS The trial enrolled 133 participants (mean [SD] age, 57 [17] years; 70 [53%] female);</a:t>
            </a:r>
          </a:p>
          <a:p>
            <a:r>
              <a:rPr lang="en-US" sz="1600" b="0" i="0" u="none" strike="noStrike" kern="1200" baseline="0" dirty="0">
                <a:solidFill>
                  <a:schemeClr val="tx1"/>
                </a:solidFill>
                <a:latin typeface="+mn-lt"/>
                <a:ea typeface="+mn-ea"/>
                <a:cs typeface="+mn-cs"/>
              </a:rPr>
              <a:t>48 participants (36%) had SBP of 130mmHg or higher, and 55 participants (41%) had a body</a:t>
            </a:r>
          </a:p>
          <a:p>
            <a:r>
              <a:rPr lang="en-US" sz="1600" b="0" i="0" u="none" strike="noStrike" kern="1200" baseline="0" dirty="0">
                <a:solidFill>
                  <a:schemeClr val="tx1"/>
                </a:solidFill>
                <a:latin typeface="+mn-lt"/>
                <a:ea typeface="+mn-ea"/>
                <a:cs typeface="+mn-cs"/>
              </a:rPr>
              <a:t>mass index (calculated as weight in kilograms divided by height in meters squared) of 30 or</a:t>
            </a:r>
          </a:p>
          <a:p>
            <a:r>
              <a:rPr lang="en-US" sz="1600" b="0" i="0" u="none" strike="noStrike" kern="1200" baseline="0" dirty="0">
                <a:solidFill>
                  <a:schemeClr val="tx1"/>
                </a:solidFill>
                <a:latin typeface="+mn-lt"/>
                <a:ea typeface="+mn-ea"/>
                <a:cs typeface="+mn-cs"/>
              </a:rPr>
              <a:t>higher. Lap and side positions resulted in statistically significant higher BP readings than desk</a:t>
            </a:r>
          </a:p>
          <a:p>
            <a:r>
              <a:rPr lang="en-US" sz="1600" b="0" i="0" u="none" strike="noStrike" kern="1200" baseline="0" dirty="0">
                <a:solidFill>
                  <a:schemeClr val="tx1"/>
                </a:solidFill>
                <a:latin typeface="+mn-lt"/>
                <a:ea typeface="+mn-ea"/>
                <a:cs typeface="+mn-cs"/>
              </a:rPr>
              <a:t>positions, with the difference in differences as follows: lap, SBP Δ 3.9 (95%CI, 2.5-5.2)mm</a:t>
            </a:r>
          </a:p>
          <a:p>
            <a:r>
              <a:rPr lang="ca-ES" sz="1600" b="0" i="0" u="none" strike="noStrike" kern="1200" baseline="0" dirty="0">
                <a:solidFill>
                  <a:schemeClr val="tx1"/>
                </a:solidFill>
                <a:latin typeface="+mn-lt"/>
                <a:ea typeface="+mn-ea"/>
                <a:cs typeface="+mn-cs"/>
              </a:rPr>
              <a:t>Hg </a:t>
            </a:r>
            <a:r>
              <a:rPr lang="ca-ES" sz="1600" b="0" i="0" u="none" strike="noStrike" kern="1200" baseline="0" dirty="0" err="1">
                <a:solidFill>
                  <a:schemeClr val="tx1"/>
                </a:solidFill>
                <a:latin typeface="+mn-lt"/>
                <a:ea typeface="+mn-ea"/>
                <a:cs typeface="+mn-cs"/>
              </a:rPr>
              <a:t>and</a:t>
            </a:r>
            <a:r>
              <a:rPr lang="ca-ES" sz="1600" b="0" i="0" u="none" strike="noStrike" kern="1200" baseline="0" dirty="0">
                <a:solidFill>
                  <a:schemeClr val="tx1"/>
                </a:solidFill>
                <a:latin typeface="+mn-lt"/>
                <a:ea typeface="+mn-ea"/>
                <a:cs typeface="+mn-cs"/>
              </a:rPr>
              <a:t> DBP </a:t>
            </a:r>
            <a:r>
              <a:rPr lang="el-GR" sz="1600" b="0" i="0" u="none" strike="noStrike" kern="1200" baseline="0" dirty="0">
                <a:solidFill>
                  <a:schemeClr val="tx1"/>
                </a:solidFill>
                <a:latin typeface="+mn-lt"/>
                <a:ea typeface="+mn-ea"/>
                <a:cs typeface="+mn-cs"/>
              </a:rPr>
              <a:t>Δ 4.0 (95%</a:t>
            </a:r>
            <a:r>
              <a:rPr lang="ca-ES" sz="1600" b="0" i="0" u="none" strike="noStrike" kern="1200" baseline="0" dirty="0">
                <a:solidFill>
                  <a:schemeClr val="tx1"/>
                </a:solidFill>
                <a:latin typeface="+mn-lt"/>
                <a:ea typeface="+mn-ea"/>
                <a:cs typeface="+mn-cs"/>
              </a:rPr>
              <a:t>CI, 3.1-5.0)</a:t>
            </a:r>
            <a:r>
              <a:rPr lang="ca-ES" sz="1600" b="0" i="0" u="none" strike="noStrike" kern="1200" baseline="0" dirty="0" err="1">
                <a:solidFill>
                  <a:schemeClr val="tx1"/>
                </a:solidFill>
                <a:latin typeface="+mn-lt"/>
                <a:ea typeface="+mn-ea"/>
                <a:cs typeface="+mn-cs"/>
              </a:rPr>
              <a:t>mmHg</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and</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side</a:t>
            </a:r>
            <a:r>
              <a:rPr lang="ca-ES" sz="1600" b="0" i="0" u="none" strike="noStrike" kern="1200" baseline="0" dirty="0">
                <a:solidFill>
                  <a:schemeClr val="tx1"/>
                </a:solidFill>
                <a:latin typeface="+mn-lt"/>
                <a:ea typeface="+mn-ea"/>
                <a:cs typeface="+mn-cs"/>
              </a:rPr>
              <a:t>, SBP </a:t>
            </a:r>
            <a:r>
              <a:rPr lang="el-GR" sz="1600" b="0" i="0" u="none" strike="noStrike" kern="1200" baseline="0" dirty="0">
                <a:solidFill>
                  <a:schemeClr val="tx1"/>
                </a:solidFill>
                <a:latin typeface="+mn-lt"/>
                <a:ea typeface="+mn-ea"/>
                <a:cs typeface="+mn-cs"/>
              </a:rPr>
              <a:t>Δ 6.5 (95%</a:t>
            </a:r>
            <a:r>
              <a:rPr lang="ca-ES" sz="1600" b="0" i="0" u="none" strike="noStrike" kern="1200" baseline="0" dirty="0">
                <a:solidFill>
                  <a:schemeClr val="tx1"/>
                </a:solidFill>
                <a:latin typeface="+mn-lt"/>
                <a:ea typeface="+mn-ea"/>
                <a:cs typeface="+mn-cs"/>
              </a:rPr>
              <a:t>CI, 5.1-7.9)</a:t>
            </a:r>
            <a:r>
              <a:rPr lang="ca-ES" sz="1600" b="0" i="0" u="none" strike="noStrike" kern="1200" baseline="0" dirty="0" err="1">
                <a:solidFill>
                  <a:schemeClr val="tx1"/>
                </a:solidFill>
                <a:latin typeface="+mn-lt"/>
                <a:ea typeface="+mn-ea"/>
                <a:cs typeface="+mn-cs"/>
              </a:rPr>
              <a:t>mmHg</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and</a:t>
            </a:r>
            <a:endParaRPr lang="ca-ES"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DBP Δ 4.4 (95%CI, 3.4-5.4)mmHg. The patterns were generally consistent across</a:t>
            </a:r>
          </a:p>
          <a:p>
            <a:r>
              <a:rPr lang="ca-ES" sz="1600" b="0" i="0" u="none" strike="noStrike" kern="1200" baseline="0" dirty="0" err="1">
                <a:solidFill>
                  <a:schemeClr val="tx1"/>
                </a:solidFill>
                <a:latin typeface="+mn-lt"/>
                <a:ea typeface="+mn-ea"/>
                <a:cs typeface="+mn-cs"/>
              </a:rPr>
              <a:t>subgroups</a:t>
            </a:r>
            <a:r>
              <a:rPr lang="ca-ES" sz="1600" b="0" i="0" u="none" strike="noStrike" kern="1200" baseline="0" dirty="0">
                <a:solidFill>
                  <a:schemeClr val="tx1"/>
                </a:solidFill>
                <a:latin typeface="+mn-lt"/>
                <a:ea typeface="+mn-ea"/>
                <a:cs typeface="+mn-cs"/>
              </a:rPr>
              <a:t>.</a:t>
            </a:r>
          </a:p>
          <a:p>
            <a:r>
              <a:rPr lang="en-US" sz="1600" b="0" i="0" u="none" strike="noStrike" kern="1200" baseline="0" dirty="0">
                <a:solidFill>
                  <a:schemeClr val="tx1"/>
                </a:solidFill>
                <a:latin typeface="+mn-lt"/>
                <a:ea typeface="+mn-ea"/>
                <a:cs typeface="+mn-cs"/>
              </a:rPr>
              <a:t>CONCLUSION AND RELEVANCE This crossover randomized clinical trial showed that commonly</a:t>
            </a:r>
          </a:p>
          <a:p>
            <a:r>
              <a:rPr lang="en-US" sz="1600" b="0" i="0" u="none" strike="noStrike" kern="1200" baseline="0" dirty="0">
                <a:solidFill>
                  <a:schemeClr val="tx1"/>
                </a:solidFill>
                <a:latin typeface="+mn-lt"/>
                <a:ea typeface="+mn-ea"/>
                <a:cs typeface="+mn-cs"/>
              </a:rPr>
              <a:t>used arm positions (lap or side) resulted in substantial overestimation of BP readings and may</a:t>
            </a:r>
          </a:p>
          <a:p>
            <a:r>
              <a:rPr lang="en-US" sz="1600" b="0" i="0" u="none" strike="noStrike" kern="1200" baseline="0" dirty="0">
                <a:solidFill>
                  <a:schemeClr val="tx1"/>
                </a:solidFill>
                <a:latin typeface="+mn-lt"/>
                <a:ea typeface="+mn-ea"/>
                <a:cs typeface="+mn-cs"/>
              </a:rPr>
              <a:t>lead to misdiagnosis and overestimation of hypertension</a:t>
            </a:r>
            <a:endParaRPr lang="ca-ES" dirty="0"/>
          </a:p>
        </p:txBody>
      </p:sp>
      <p:sp>
        <p:nvSpPr>
          <p:cNvPr id="4" name="Contenidor de número de diapositiva 3">
            <a:extLst>
              <a:ext uri="{FF2B5EF4-FFF2-40B4-BE49-F238E27FC236}">
                <a16:creationId xmlns:a16="http://schemas.microsoft.com/office/drawing/2014/main" id="{4D540444-74AC-9230-BD17-2D5E01B6EA85}"/>
              </a:ext>
            </a:extLst>
          </p:cNvPr>
          <p:cNvSpPr>
            <a:spLocks noGrp="1"/>
          </p:cNvSpPr>
          <p:nvPr>
            <p:ph type="sldNum" sz="quarter" idx="5"/>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41910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74DA5-4BBD-E7F9-EC1C-FB5317D845DF}"/>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48827918-327B-0C05-D6C1-232447D31599}"/>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97F6D28D-CC4D-0BF4-F2C1-AEEC3A6DE668}"/>
              </a:ext>
            </a:extLst>
          </p:cNvPr>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Background: The risk associated with white-coat</a:t>
            </a:r>
          </a:p>
          <a:p>
            <a:r>
              <a:rPr lang="en-US" sz="1600" b="0" i="0" u="none" strike="noStrike" kern="1200" baseline="0" dirty="0">
                <a:solidFill>
                  <a:schemeClr val="tx1"/>
                </a:solidFill>
                <a:latin typeface="+mn-lt"/>
                <a:ea typeface="+mn-ea"/>
                <a:cs typeface="+mn-cs"/>
              </a:rPr>
              <a:t>hypertension is controversial. We evaluated mortality risks</a:t>
            </a:r>
          </a:p>
          <a:p>
            <a:r>
              <a:rPr lang="en-US" sz="1600" b="0" i="0" u="none" strike="noStrike" kern="1200" baseline="0" dirty="0">
                <a:solidFill>
                  <a:schemeClr val="tx1"/>
                </a:solidFill>
                <a:latin typeface="+mn-lt"/>
                <a:ea typeface="+mn-ea"/>
                <a:cs typeface="+mn-cs"/>
              </a:rPr>
              <a:t>in white-coat hypertension subtypes defined according to</a:t>
            </a:r>
          </a:p>
          <a:p>
            <a:r>
              <a:rPr lang="en-US" sz="1600" b="0" i="0" u="none" strike="noStrike" kern="1200" baseline="0" dirty="0">
                <a:solidFill>
                  <a:schemeClr val="tx1"/>
                </a:solidFill>
                <a:latin typeface="+mn-lt"/>
                <a:ea typeface="+mn-ea"/>
                <a:cs typeface="+mn-cs"/>
              </a:rPr>
              <a:t>the circadian pattern of blood pressure (BP) elevation over</a:t>
            </a:r>
          </a:p>
          <a:p>
            <a:r>
              <a:rPr lang="ca-ES" sz="1600" b="0" i="0" u="none" strike="noStrike" kern="1200" baseline="0" dirty="0">
                <a:solidFill>
                  <a:schemeClr val="tx1"/>
                </a:solidFill>
                <a:latin typeface="+mn-lt"/>
                <a:ea typeface="+mn-ea"/>
                <a:cs typeface="+mn-cs"/>
              </a:rPr>
              <a:t>24 h.</a:t>
            </a:r>
          </a:p>
          <a:p>
            <a:r>
              <a:rPr lang="en-US" sz="1600" b="0" i="0" u="none" strike="noStrike" kern="1200" baseline="0" dirty="0">
                <a:solidFill>
                  <a:schemeClr val="tx1"/>
                </a:solidFill>
                <a:latin typeface="+mn-lt"/>
                <a:ea typeface="+mn-ea"/>
                <a:cs typeface="+mn-cs"/>
              </a:rPr>
              <a:t>Methods: In 44 119 patients with elevated office BP,</a:t>
            </a:r>
          </a:p>
          <a:p>
            <a:r>
              <a:rPr lang="en-US" sz="1600" b="0" i="0" u="none" strike="noStrike" kern="1200" baseline="0" dirty="0">
                <a:solidFill>
                  <a:schemeClr val="tx1"/>
                </a:solidFill>
                <a:latin typeface="+mn-lt"/>
                <a:ea typeface="+mn-ea"/>
                <a:cs typeface="+mn-cs"/>
              </a:rPr>
              <a:t>white-coat hypertension subtypes were defined as normal</a:t>
            </a:r>
          </a:p>
          <a:p>
            <a:r>
              <a:rPr lang="en-US" sz="1600" b="0" i="0" u="none" strike="noStrike" kern="1200" baseline="0" dirty="0">
                <a:solidFill>
                  <a:schemeClr val="tx1"/>
                </a:solidFill>
                <a:latin typeface="+mn-lt"/>
                <a:ea typeface="+mn-ea"/>
                <a:cs typeface="+mn-cs"/>
              </a:rPr>
              <a:t>BP in all circadian periods (day, night, and 24-h, 12 192</a:t>
            </a:r>
          </a:p>
          <a:p>
            <a:r>
              <a:rPr lang="en-US" sz="1600" b="0" i="0" u="none" strike="noStrike" kern="1200" baseline="0" dirty="0">
                <a:solidFill>
                  <a:schemeClr val="tx1"/>
                </a:solidFill>
                <a:latin typeface="+mn-lt"/>
                <a:ea typeface="+mn-ea"/>
                <a:cs typeface="+mn-cs"/>
              </a:rPr>
              <a:t>patients), normal 24-h, with nocturnal BP elevation (4368),</a:t>
            </a:r>
          </a:p>
          <a:p>
            <a:r>
              <a:rPr lang="en-US" sz="1600" b="0" i="0" u="none" strike="noStrike" kern="1200" baseline="0" dirty="0">
                <a:solidFill>
                  <a:schemeClr val="tx1"/>
                </a:solidFill>
                <a:latin typeface="+mn-lt"/>
                <a:ea typeface="+mn-ea"/>
                <a:cs typeface="+mn-cs"/>
              </a:rPr>
              <a:t>and normal daytime, with 24-h BP elevation (3525).</a:t>
            </a:r>
          </a:p>
          <a:p>
            <a:r>
              <a:rPr lang="en-US" sz="1600" b="0" i="0" u="none" strike="noStrike" kern="1200" baseline="0" dirty="0">
                <a:solidFill>
                  <a:schemeClr val="tx1"/>
                </a:solidFill>
                <a:latin typeface="+mn-lt"/>
                <a:ea typeface="+mn-ea"/>
                <a:cs typeface="+mn-cs"/>
              </a:rPr>
              <a:t>Associations of each subtype with all-cause and</a:t>
            </a:r>
          </a:p>
          <a:p>
            <a:r>
              <a:rPr lang="en-US" sz="1600" b="0" i="0" u="none" strike="noStrike" kern="1200" baseline="0" dirty="0">
                <a:solidFill>
                  <a:schemeClr val="tx1"/>
                </a:solidFill>
                <a:latin typeface="+mn-lt"/>
                <a:ea typeface="+mn-ea"/>
                <a:cs typeface="+mn-cs"/>
              </a:rPr>
              <a:t>cardiovascular mortality were estimated by Cox-regression</a:t>
            </a:r>
          </a:p>
          <a:p>
            <a:r>
              <a:rPr lang="en-US" sz="1600" b="0" i="0" u="none" strike="noStrike" kern="1200" baseline="0" dirty="0">
                <a:solidFill>
                  <a:schemeClr val="tx1"/>
                </a:solidFill>
                <a:latin typeface="+mn-lt"/>
                <a:ea typeface="+mn-ea"/>
                <a:cs typeface="+mn-cs"/>
              </a:rPr>
              <a:t>models, adjusted for clinical confounders, compared to a</a:t>
            </a:r>
          </a:p>
          <a:p>
            <a:r>
              <a:rPr lang="en-US" sz="1600" b="0" i="0" u="none" strike="noStrike" kern="1200" baseline="0" dirty="0">
                <a:solidFill>
                  <a:schemeClr val="tx1"/>
                </a:solidFill>
                <a:latin typeface="+mn-lt"/>
                <a:ea typeface="+mn-ea"/>
                <a:cs typeface="+mn-cs"/>
              </a:rPr>
              <a:t>reference group of 7690 patients with normal both office</a:t>
            </a:r>
          </a:p>
          <a:p>
            <a:r>
              <a:rPr lang="en-US" sz="1600" b="0" i="0" u="none" strike="noStrike" kern="1200" baseline="0" dirty="0">
                <a:solidFill>
                  <a:schemeClr val="tx1"/>
                </a:solidFill>
                <a:latin typeface="+mn-lt"/>
                <a:ea typeface="+mn-ea"/>
                <a:cs typeface="+mn-cs"/>
              </a:rPr>
              <a:t>and ambulatory (all periods) BP.</a:t>
            </a:r>
          </a:p>
          <a:p>
            <a:r>
              <a:rPr lang="en-US" sz="1600" b="0" i="0" u="none" strike="noStrike" kern="1200" baseline="0" dirty="0">
                <a:solidFill>
                  <a:schemeClr val="tx1"/>
                </a:solidFill>
                <a:latin typeface="+mn-lt"/>
                <a:ea typeface="+mn-ea"/>
                <a:cs typeface="+mn-cs"/>
              </a:rPr>
              <a:t>Results: Compared to the reference group, white-coat</a:t>
            </a:r>
          </a:p>
          <a:p>
            <a:r>
              <a:rPr lang="en-US" sz="1600" b="0" i="0" u="none" strike="noStrike" kern="1200" baseline="0" dirty="0">
                <a:solidFill>
                  <a:schemeClr val="tx1"/>
                </a:solidFill>
                <a:latin typeface="+mn-lt"/>
                <a:ea typeface="+mn-ea"/>
                <a:cs typeface="+mn-cs"/>
              </a:rPr>
              <a:t>hypertension defined by normal BP in all circadian periods</a:t>
            </a:r>
          </a:p>
          <a:p>
            <a:r>
              <a:rPr lang="en-US" sz="1600" b="0" i="0" u="none" strike="noStrike" kern="1200" baseline="0" dirty="0">
                <a:solidFill>
                  <a:schemeClr val="tx1"/>
                </a:solidFill>
                <a:latin typeface="+mn-lt"/>
                <a:ea typeface="+mn-ea"/>
                <a:cs typeface="+mn-cs"/>
              </a:rPr>
              <a:t>was not associated with an increased risk of all-cause</a:t>
            </a:r>
          </a:p>
          <a:p>
            <a:r>
              <a:rPr lang="en-US" sz="1600" b="0" i="0" u="none" strike="noStrike" kern="1200" baseline="0" dirty="0">
                <a:solidFill>
                  <a:schemeClr val="tx1"/>
                </a:solidFill>
                <a:latin typeface="+mn-lt"/>
                <a:ea typeface="+mn-ea"/>
                <a:cs typeface="+mn-cs"/>
              </a:rPr>
              <a:t>[hazard ratio, 0.94 [95% confidence interval, 95%</a:t>
            </a:r>
          </a:p>
          <a:p>
            <a:r>
              <a:rPr lang="en-US" sz="1600" b="0" i="0" u="none" strike="noStrike" kern="1200" baseline="0" dirty="0">
                <a:solidFill>
                  <a:schemeClr val="tx1"/>
                </a:solidFill>
                <a:latin typeface="+mn-lt"/>
                <a:ea typeface="+mn-ea"/>
                <a:cs typeface="+mn-cs"/>
              </a:rPr>
              <a:t>CI,0.85–1.03]) or cardiovascular death (hazard ratio, 0.91</a:t>
            </a:r>
          </a:p>
          <a:p>
            <a:r>
              <a:rPr lang="it-IT" sz="1600" b="0" i="0" u="none" strike="noStrike" kern="1200" baseline="0" dirty="0">
                <a:solidFill>
                  <a:schemeClr val="tx1"/>
                </a:solidFill>
                <a:latin typeface="+mn-lt"/>
                <a:ea typeface="+mn-ea"/>
                <a:cs typeface="+mn-cs"/>
              </a:rPr>
              <a:t>[95% CI,0.76–1.08]). In contrast, white-coat hypertension</a:t>
            </a:r>
          </a:p>
          <a:p>
            <a:r>
              <a:rPr lang="en-US" sz="1600" b="0" i="0" u="none" strike="noStrike" kern="1200" baseline="0" dirty="0">
                <a:solidFill>
                  <a:schemeClr val="tx1"/>
                </a:solidFill>
                <a:latin typeface="+mn-lt"/>
                <a:ea typeface="+mn-ea"/>
                <a:cs typeface="+mn-cs"/>
              </a:rPr>
              <a:t>defined by normal daytime, but with elevated 24-h BP,</a:t>
            </a:r>
          </a:p>
          <a:p>
            <a:r>
              <a:rPr lang="en-US" sz="1600" b="0" i="0" u="none" strike="noStrike" kern="1200" baseline="0" dirty="0">
                <a:solidFill>
                  <a:schemeClr val="tx1"/>
                </a:solidFill>
                <a:latin typeface="+mn-lt"/>
                <a:ea typeface="+mn-ea"/>
                <a:cs typeface="+mn-cs"/>
              </a:rPr>
              <a:t>was associated with increased risks of all-cause (hazard</a:t>
            </a:r>
          </a:p>
          <a:p>
            <a:r>
              <a:rPr lang="en-US" sz="1600" b="0" i="0" u="none" strike="noStrike" kern="1200" baseline="0" dirty="0">
                <a:solidFill>
                  <a:schemeClr val="tx1"/>
                </a:solidFill>
                <a:latin typeface="+mn-lt"/>
                <a:ea typeface="+mn-ea"/>
                <a:cs typeface="+mn-cs"/>
              </a:rPr>
              <a:t>ratio, 1.27 [95% CI,1.13–1.42]) and cardiovascular death</a:t>
            </a:r>
          </a:p>
          <a:p>
            <a:r>
              <a:rPr lang="en-US" sz="1600" b="0" i="0" u="none" strike="noStrike" kern="1200" baseline="0" dirty="0">
                <a:solidFill>
                  <a:schemeClr val="tx1"/>
                </a:solidFill>
                <a:latin typeface="+mn-lt"/>
                <a:ea typeface="+mn-ea"/>
                <a:cs typeface="+mn-cs"/>
              </a:rPr>
              <a:t>(hazard ratio, 1.37 [95% CI,1.12–1.68]). The group of</a:t>
            </a:r>
          </a:p>
          <a:p>
            <a:r>
              <a:rPr lang="en-US" sz="1600" b="0" i="0" u="none" strike="noStrike" kern="1200" baseline="0" dirty="0">
                <a:solidFill>
                  <a:schemeClr val="tx1"/>
                </a:solidFill>
                <a:latin typeface="+mn-lt"/>
                <a:ea typeface="+mn-ea"/>
                <a:cs typeface="+mn-cs"/>
              </a:rPr>
              <a:t>white-coat hypertension defined by normal 24-h BP, but</a:t>
            </a:r>
          </a:p>
          <a:p>
            <a:r>
              <a:rPr lang="en-US" sz="1600" b="0" i="0" u="none" strike="noStrike" kern="1200" baseline="0" dirty="0">
                <a:solidFill>
                  <a:schemeClr val="tx1"/>
                </a:solidFill>
                <a:latin typeface="+mn-lt"/>
                <a:ea typeface="+mn-ea"/>
                <a:cs typeface="+mn-cs"/>
              </a:rPr>
              <a:t>with nocturnal BP elevation had increased crude rates of</a:t>
            </a:r>
          </a:p>
          <a:p>
            <a:r>
              <a:rPr lang="en-US" sz="1600" b="0" i="0" u="none" strike="noStrike" kern="1200" baseline="0" dirty="0">
                <a:solidFill>
                  <a:schemeClr val="tx1"/>
                </a:solidFill>
                <a:latin typeface="+mn-lt"/>
                <a:ea typeface="+mn-ea"/>
                <a:cs typeface="+mn-cs"/>
              </a:rPr>
              <a:t>death, but risks were not significantly increased after</a:t>
            </a:r>
          </a:p>
          <a:p>
            <a:r>
              <a:rPr lang="ca-ES" sz="1600" b="0" i="0" u="none" strike="noStrike" kern="1200" baseline="0" dirty="0" err="1">
                <a:solidFill>
                  <a:schemeClr val="tx1"/>
                </a:solidFill>
                <a:latin typeface="+mn-lt"/>
                <a:ea typeface="+mn-ea"/>
                <a:cs typeface="+mn-cs"/>
              </a:rPr>
              <a:t>adjusting</a:t>
            </a:r>
            <a:r>
              <a:rPr lang="ca-ES" sz="1600" b="0" i="0" u="none" strike="noStrike" kern="1200" baseline="0" dirty="0">
                <a:solidFill>
                  <a:schemeClr val="tx1"/>
                </a:solidFill>
                <a:latin typeface="+mn-lt"/>
                <a:ea typeface="+mn-ea"/>
                <a:cs typeface="+mn-cs"/>
              </a:rPr>
              <a:t> for </a:t>
            </a:r>
            <a:r>
              <a:rPr lang="ca-ES" sz="1600" b="0" i="0" u="none" strike="noStrike" kern="1200" baseline="0" dirty="0" err="1">
                <a:solidFill>
                  <a:schemeClr val="tx1"/>
                </a:solidFill>
                <a:latin typeface="+mn-lt"/>
                <a:ea typeface="+mn-ea"/>
                <a:cs typeface="+mn-cs"/>
              </a:rPr>
              <a:t>confounders</a:t>
            </a:r>
            <a:r>
              <a:rPr lang="ca-ES" sz="1600" b="0" i="0" u="none" strike="noStrike" kern="1200" baseline="0" dirty="0">
                <a:solidFill>
                  <a:schemeClr val="tx1"/>
                </a:solidFill>
                <a:latin typeface="+mn-lt"/>
                <a:ea typeface="+mn-ea"/>
                <a:cs typeface="+mn-cs"/>
              </a:rPr>
              <a:t>.</a:t>
            </a:r>
          </a:p>
          <a:p>
            <a:r>
              <a:rPr lang="en-US" sz="1600" b="0" i="0" u="none" strike="noStrike" kern="1200" baseline="0" dirty="0">
                <a:solidFill>
                  <a:schemeClr val="tx1"/>
                </a:solidFill>
                <a:latin typeface="+mn-lt"/>
                <a:ea typeface="+mn-ea"/>
                <a:cs typeface="+mn-cs"/>
              </a:rPr>
              <a:t>Conclusion: White-coat hypertension is a heterogeneous</a:t>
            </a:r>
          </a:p>
          <a:p>
            <a:r>
              <a:rPr lang="en-US" sz="1600" b="0" i="0" u="none" strike="noStrike" kern="1200" baseline="0" dirty="0">
                <a:solidFill>
                  <a:schemeClr val="tx1"/>
                </a:solidFill>
                <a:latin typeface="+mn-lt"/>
                <a:ea typeface="+mn-ea"/>
                <a:cs typeface="+mn-cs"/>
              </a:rPr>
              <a:t>condition in terms of associated risk of death. A definition</a:t>
            </a:r>
          </a:p>
          <a:p>
            <a:r>
              <a:rPr lang="en-US" sz="1600" b="0" i="0" u="none" strike="noStrike" kern="1200" baseline="0" dirty="0">
                <a:solidFill>
                  <a:schemeClr val="tx1"/>
                </a:solidFill>
                <a:latin typeface="+mn-lt"/>
                <a:ea typeface="+mn-ea"/>
                <a:cs typeface="+mn-cs"/>
              </a:rPr>
              <a:t>based only on a normal daytime BP may mask a significant</a:t>
            </a:r>
          </a:p>
          <a:p>
            <a:r>
              <a:rPr lang="en-US" sz="1600" b="0" i="0" u="none" strike="noStrike" kern="1200" baseline="0" dirty="0">
                <a:solidFill>
                  <a:schemeClr val="tx1"/>
                </a:solidFill>
                <a:latin typeface="+mn-lt"/>
                <a:ea typeface="+mn-ea"/>
                <a:cs typeface="+mn-cs"/>
              </a:rPr>
              <a:t>group of patients with increased 24-h or night BP, who</a:t>
            </a:r>
          </a:p>
          <a:p>
            <a:r>
              <a:rPr lang="en-US" sz="1600" b="0" i="0" u="none" strike="noStrike" kern="1200" baseline="0" dirty="0">
                <a:solidFill>
                  <a:schemeClr val="tx1"/>
                </a:solidFill>
                <a:latin typeface="+mn-lt"/>
                <a:ea typeface="+mn-ea"/>
                <a:cs typeface="+mn-cs"/>
              </a:rPr>
              <a:t>exhibit an increased risk of mortality.</a:t>
            </a:r>
            <a:endParaRPr lang="ca-ES" dirty="0"/>
          </a:p>
        </p:txBody>
      </p:sp>
      <p:sp>
        <p:nvSpPr>
          <p:cNvPr id="4" name="Contenidor de número de diapositiva 3">
            <a:extLst>
              <a:ext uri="{FF2B5EF4-FFF2-40B4-BE49-F238E27FC236}">
                <a16:creationId xmlns:a16="http://schemas.microsoft.com/office/drawing/2014/main" id="{41DAB9F6-7A75-EB30-DFAC-C4A1EF769A38}"/>
              </a:ext>
            </a:extLst>
          </p:cNvPr>
          <p:cNvSpPr>
            <a:spLocks noGrp="1"/>
          </p:cNvSpPr>
          <p:nvPr>
            <p:ph type="sldNum" sz="quarter" idx="5"/>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244506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A42C6-9DB2-3F4F-2A52-35879CC39D3E}"/>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E13537FE-4477-D52D-168B-A8D59F7A862F}"/>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99DB719F-5ACD-CD84-3181-6757422132D6}"/>
              </a:ext>
            </a:extLst>
          </p:cNvPr>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Background: The risk associated with white-coat</a:t>
            </a:r>
          </a:p>
          <a:p>
            <a:r>
              <a:rPr lang="en-US" sz="1600" b="0" i="0" u="none" strike="noStrike" kern="1200" baseline="0" dirty="0">
                <a:solidFill>
                  <a:schemeClr val="tx1"/>
                </a:solidFill>
                <a:latin typeface="+mn-lt"/>
                <a:ea typeface="+mn-ea"/>
                <a:cs typeface="+mn-cs"/>
              </a:rPr>
              <a:t>hypertension is controversial. We evaluated mortality risks</a:t>
            </a:r>
          </a:p>
          <a:p>
            <a:r>
              <a:rPr lang="en-US" sz="1600" b="0" i="0" u="none" strike="noStrike" kern="1200" baseline="0" dirty="0">
                <a:solidFill>
                  <a:schemeClr val="tx1"/>
                </a:solidFill>
                <a:latin typeface="+mn-lt"/>
                <a:ea typeface="+mn-ea"/>
                <a:cs typeface="+mn-cs"/>
              </a:rPr>
              <a:t>in white-coat hypertension subtypes defined according to</a:t>
            </a:r>
          </a:p>
          <a:p>
            <a:r>
              <a:rPr lang="en-US" sz="1600" b="0" i="0" u="none" strike="noStrike" kern="1200" baseline="0" dirty="0">
                <a:solidFill>
                  <a:schemeClr val="tx1"/>
                </a:solidFill>
                <a:latin typeface="+mn-lt"/>
                <a:ea typeface="+mn-ea"/>
                <a:cs typeface="+mn-cs"/>
              </a:rPr>
              <a:t>the circadian pattern of blood pressure (BP) elevation over</a:t>
            </a:r>
          </a:p>
          <a:p>
            <a:r>
              <a:rPr lang="ca-ES" sz="1600" b="0" i="0" u="none" strike="noStrike" kern="1200" baseline="0" dirty="0">
                <a:solidFill>
                  <a:schemeClr val="tx1"/>
                </a:solidFill>
                <a:latin typeface="+mn-lt"/>
                <a:ea typeface="+mn-ea"/>
                <a:cs typeface="+mn-cs"/>
              </a:rPr>
              <a:t>24 h.</a:t>
            </a:r>
          </a:p>
          <a:p>
            <a:r>
              <a:rPr lang="en-US" sz="1600" b="0" i="0" u="none" strike="noStrike" kern="1200" baseline="0" dirty="0">
                <a:solidFill>
                  <a:schemeClr val="tx1"/>
                </a:solidFill>
                <a:latin typeface="+mn-lt"/>
                <a:ea typeface="+mn-ea"/>
                <a:cs typeface="+mn-cs"/>
              </a:rPr>
              <a:t>Methods: In 44 119 patients with elevated office BP,</a:t>
            </a:r>
          </a:p>
          <a:p>
            <a:r>
              <a:rPr lang="en-US" sz="1600" b="0" i="0" u="none" strike="noStrike" kern="1200" baseline="0" dirty="0">
                <a:solidFill>
                  <a:schemeClr val="tx1"/>
                </a:solidFill>
                <a:latin typeface="+mn-lt"/>
                <a:ea typeface="+mn-ea"/>
                <a:cs typeface="+mn-cs"/>
              </a:rPr>
              <a:t>white-coat hypertension subtypes were defined as normal</a:t>
            </a:r>
          </a:p>
          <a:p>
            <a:r>
              <a:rPr lang="en-US" sz="1600" b="0" i="0" u="none" strike="noStrike" kern="1200" baseline="0" dirty="0">
                <a:solidFill>
                  <a:schemeClr val="tx1"/>
                </a:solidFill>
                <a:latin typeface="+mn-lt"/>
                <a:ea typeface="+mn-ea"/>
                <a:cs typeface="+mn-cs"/>
              </a:rPr>
              <a:t>BP in all circadian periods (day, night, and 24-h, 12 192</a:t>
            </a:r>
          </a:p>
          <a:p>
            <a:r>
              <a:rPr lang="en-US" sz="1600" b="0" i="0" u="none" strike="noStrike" kern="1200" baseline="0" dirty="0">
                <a:solidFill>
                  <a:schemeClr val="tx1"/>
                </a:solidFill>
                <a:latin typeface="+mn-lt"/>
                <a:ea typeface="+mn-ea"/>
                <a:cs typeface="+mn-cs"/>
              </a:rPr>
              <a:t>patients), normal 24-h, with nocturnal BP elevation (4368),</a:t>
            </a:r>
          </a:p>
          <a:p>
            <a:r>
              <a:rPr lang="en-US" sz="1600" b="0" i="0" u="none" strike="noStrike" kern="1200" baseline="0" dirty="0">
                <a:solidFill>
                  <a:schemeClr val="tx1"/>
                </a:solidFill>
                <a:latin typeface="+mn-lt"/>
                <a:ea typeface="+mn-ea"/>
                <a:cs typeface="+mn-cs"/>
              </a:rPr>
              <a:t>and normal daytime, with 24-h BP elevation (3525).</a:t>
            </a:r>
          </a:p>
          <a:p>
            <a:r>
              <a:rPr lang="en-US" sz="1600" b="0" i="0" u="none" strike="noStrike" kern="1200" baseline="0" dirty="0">
                <a:solidFill>
                  <a:schemeClr val="tx1"/>
                </a:solidFill>
                <a:latin typeface="+mn-lt"/>
                <a:ea typeface="+mn-ea"/>
                <a:cs typeface="+mn-cs"/>
              </a:rPr>
              <a:t>Associations of each subtype with all-cause and</a:t>
            </a:r>
          </a:p>
          <a:p>
            <a:r>
              <a:rPr lang="en-US" sz="1600" b="0" i="0" u="none" strike="noStrike" kern="1200" baseline="0" dirty="0">
                <a:solidFill>
                  <a:schemeClr val="tx1"/>
                </a:solidFill>
                <a:latin typeface="+mn-lt"/>
                <a:ea typeface="+mn-ea"/>
                <a:cs typeface="+mn-cs"/>
              </a:rPr>
              <a:t>cardiovascular mortality were estimated by Cox-regression</a:t>
            </a:r>
          </a:p>
          <a:p>
            <a:r>
              <a:rPr lang="en-US" sz="1600" b="0" i="0" u="none" strike="noStrike" kern="1200" baseline="0" dirty="0">
                <a:solidFill>
                  <a:schemeClr val="tx1"/>
                </a:solidFill>
                <a:latin typeface="+mn-lt"/>
                <a:ea typeface="+mn-ea"/>
                <a:cs typeface="+mn-cs"/>
              </a:rPr>
              <a:t>models, adjusted for clinical confounders, compared to a</a:t>
            </a:r>
          </a:p>
          <a:p>
            <a:r>
              <a:rPr lang="en-US" sz="1600" b="0" i="0" u="none" strike="noStrike" kern="1200" baseline="0" dirty="0">
                <a:solidFill>
                  <a:schemeClr val="tx1"/>
                </a:solidFill>
                <a:latin typeface="+mn-lt"/>
                <a:ea typeface="+mn-ea"/>
                <a:cs typeface="+mn-cs"/>
              </a:rPr>
              <a:t>reference group of 7690 patients with normal both office</a:t>
            </a:r>
          </a:p>
          <a:p>
            <a:r>
              <a:rPr lang="en-US" sz="1600" b="0" i="0" u="none" strike="noStrike" kern="1200" baseline="0" dirty="0">
                <a:solidFill>
                  <a:schemeClr val="tx1"/>
                </a:solidFill>
                <a:latin typeface="+mn-lt"/>
                <a:ea typeface="+mn-ea"/>
                <a:cs typeface="+mn-cs"/>
              </a:rPr>
              <a:t>and ambulatory (all periods) BP.</a:t>
            </a:r>
          </a:p>
          <a:p>
            <a:r>
              <a:rPr lang="en-US" sz="1600" b="0" i="0" u="none" strike="noStrike" kern="1200" baseline="0" dirty="0">
                <a:solidFill>
                  <a:schemeClr val="tx1"/>
                </a:solidFill>
                <a:latin typeface="+mn-lt"/>
                <a:ea typeface="+mn-ea"/>
                <a:cs typeface="+mn-cs"/>
              </a:rPr>
              <a:t>Results: Compared to the reference group, white-coat</a:t>
            </a:r>
          </a:p>
          <a:p>
            <a:r>
              <a:rPr lang="en-US" sz="1600" b="0" i="0" u="none" strike="noStrike" kern="1200" baseline="0" dirty="0">
                <a:solidFill>
                  <a:schemeClr val="tx1"/>
                </a:solidFill>
                <a:latin typeface="+mn-lt"/>
                <a:ea typeface="+mn-ea"/>
                <a:cs typeface="+mn-cs"/>
              </a:rPr>
              <a:t>hypertension defined by normal BP in all circadian periods</a:t>
            </a:r>
          </a:p>
          <a:p>
            <a:r>
              <a:rPr lang="en-US" sz="1600" b="0" i="0" u="none" strike="noStrike" kern="1200" baseline="0" dirty="0">
                <a:solidFill>
                  <a:schemeClr val="tx1"/>
                </a:solidFill>
                <a:latin typeface="+mn-lt"/>
                <a:ea typeface="+mn-ea"/>
                <a:cs typeface="+mn-cs"/>
              </a:rPr>
              <a:t>was not associated with an increased risk of all-cause</a:t>
            </a:r>
          </a:p>
          <a:p>
            <a:r>
              <a:rPr lang="en-US" sz="1600" b="0" i="0" u="none" strike="noStrike" kern="1200" baseline="0" dirty="0">
                <a:solidFill>
                  <a:schemeClr val="tx1"/>
                </a:solidFill>
                <a:latin typeface="+mn-lt"/>
                <a:ea typeface="+mn-ea"/>
                <a:cs typeface="+mn-cs"/>
              </a:rPr>
              <a:t>[hazard ratio, 0.94 [95% confidence interval, 95%</a:t>
            </a:r>
          </a:p>
          <a:p>
            <a:r>
              <a:rPr lang="en-US" sz="1600" b="0" i="0" u="none" strike="noStrike" kern="1200" baseline="0" dirty="0">
                <a:solidFill>
                  <a:schemeClr val="tx1"/>
                </a:solidFill>
                <a:latin typeface="+mn-lt"/>
                <a:ea typeface="+mn-ea"/>
                <a:cs typeface="+mn-cs"/>
              </a:rPr>
              <a:t>CI,0.85–1.03]) or cardiovascular death (hazard ratio, 0.91</a:t>
            </a:r>
          </a:p>
          <a:p>
            <a:r>
              <a:rPr lang="it-IT" sz="1600" b="0" i="0" u="none" strike="noStrike" kern="1200" baseline="0" dirty="0">
                <a:solidFill>
                  <a:schemeClr val="tx1"/>
                </a:solidFill>
                <a:latin typeface="+mn-lt"/>
                <a:ea typeface="+mn-ea"/>
                <a:cs typeface="+mn-cs"/>
              </a:rPr>
              <a:t>[95% CI,0.76–1.08]). In contrast, white-coat hypertension</a:t>
            </a:r>
          </a:p>
          <a:p>
            <a:r>
              <a:rPr lang="en-US" sz="1600" b="0" i="0" u="none" strike="noStrike" kern="1200" baseline="0" dirty="0">
                <a:solidFill>
                  <a:schemeClr val="tx1"/>
                </a:solidFill>
                <a:latin typeface="+mn-lt"/>
                <a:ea typeface="+mn-ea"/>
                <a:cs typeface="+mn-cs"/>
              </a:rPr>
              <a:t>defined by normal daytime, but with elevated 24-h BP,</a:t>
            </a:r>
          </a:p>
          <a:p>
            <a:r>
              <a:rPr lang="en-US" sz="1600" b="0" i="0" u="none" strike="noStrike" kern="1200" baseline="0" dirty="0">
                <a:solidFill>
                  <a:schemeClr val="tx1"/>
                </a:solidFill>
                <a:latin typeface="+mn-lt"/>
                <a:ea typeface="+mn-ea"/>
                <a:cs typeface="+mn-cs"/>
              </a:rPr>
              <a:t>was associated with increased risks of all-cause (hazard</a:t>
            </a:r>
          </a:p>
          <a:p>
            <a:r>
              <a:rPr lang="en-US" sz="1600" b="0" i="0" u="none" strike="noStrike" kern="1200" baseline="0" dirty="0">
                <a:solidFill>
                  <a:schemeClr val="tx1"/>
                </a:solidFill>
                <a:latin typeface="+mn-lt"/>
                <a:ea typeface="+mn-ea"/>
                <a:cs typeface="+mn-cs"/>
              </a:rPr>
              <a:t>ratio, 1.27 [95% CI,1.13–1.42]) and cardiovascular death</a:t>
            </a:r>
          </a:p>
          <a:p>
            <a:r>
              <a:rPr lang="en-US" sz="1600" b="0" i="0" u="none" strike="noStrike" kern="1200" baseline="0" dirty="0">
                <a:solidFill>
                  <a:schemeClr val="tx1"/>
                </a:solidFill>
                <a:latin typeface="+mn-lt"/>
                <a:ea typeface="+mn-ea"/>
                <a:cs typeface="+mn-cs"/>
              </a:rPr>
              <a:t>(hazard ratio, 1.37 [95% CI,1.12–1.68]). The group of</a:t>
            </a:r>
          </a:p>
          <a:p>
            <a:r>
              <a:rPr lang="en-US" sz="1600" b="0" i="0" u="none" strike="noStrike" kern="1200" baseline="0" dirty="0">
                <a:solidFill>
                  <a:schemeClr val="tx1"/>
                </a:solidFill>
                <a:latin typeface="+mn-lt"/>
                <a:ea typeface="+mn-ea"/>
                <a:cs typeface="+mn-cs"/>
              </a:rPr>
              <a:t>white-coat hypertension defined by normal 24-h BP, but</a:t>
            </a:r>
          </a:p>
          <a:p>
            <a:r>
              <a:rPr lang="en-US" sz="1600" b="0" i="0" u="none" strike="noStrike" kern="1200" baseline="0" dirty="0">
                <a:solidFill>
                  <a:schemeClr val="tx1"/>
                </a:solidFill>
                <a:latin typeface="+mn-lt"/>
                <a:ea typeface="+mn-ea"/>
                <a:cs typeface="+mn-cs"/>
              </a:rPr>
              <a:t>with nocturnal BP elevation had increased crude rates of</a:t>
            </a:r>
          </a:p>
          <a:p>
            <a:r>
              <a:rPr lang="en-US" sz="1600" b="0" i="0" u="none" strike="noStrike" kern="1200" baseline="0" dirty="0">
                <a:solidFill>
                  <a:schemeClr val="tx1"/>
                </a:solidFill>
                <a:latin typeface="+mn-lt"/>
                <a:ea typeface="+mn-ea"/>
                <a:cs typeface="+mn-cs"/>
              </a:rPr>
              <a:t>death, but risks were not significantly increased after</a:t>
            </a:r>
          </a:p>
          <a:p>
            <a:r>
              <a:rPr lang="ca-ES" sz="1600" b="0" i="0" u="none" strike="noStrike" kern="1200" baseline="0" dirty="0" err="1">
                <a:solidFill>
                  <a:schemeClr val="tx1"/>
                </a:solidFill>
                <a:latin typeface="+mn-lt"/>
                <a:ea typeface="+mn-ea"/>
                <a:cs typeface="+mn-cs"/>
              </a:rPr>
              <a:t>adjusting</a:t>
            </a:r>
            <a:r>
              <a:rPr lang="ca-ES" sz="1600" b="0" i="0" u="none" strike="noStrike" kern="1200" baseline="0" dirty="0">
                <a:solidFill>
                  <a:schemeClr val="tx1"/>
                </a:solidFill>
                <a:latin typeface="+mn-lt"/>
                <a:ea typeface="+mn-ea"/>
                <a:cs typeface="+mn-cs"/>
              </a:rPr>
              <a:t> for </a:t>
            </a:r>
            <a:r>
              <a:rPr lang="ca-ES" sz="1600" b="0" i="0" u="none" strike="noStrike" kern="1200" baseline="0" dirty="0" err="1">
                <a:solidFill>
                  <a:schemeClr val="tx1"/>
                </a:solidFill>
                <a:latin typeface="+mn-lt"/>
                <a:ea typeface="+mn-ea"/>
                <a:cs typeface="+mn-cs"/>
              </a:rPr>
              <a:t>confounders</a:t>
            </a:r>
            <a:r>
              <a:rPr lang="ca-ES" sz="1600" b="0" i="0" u="none" strike="noStrike" kern="1200" baseline="0" dirty="0">
                <a:solidFill>
                  <a:schemeClr val="tx1"/>
                </a:solidFill>
                <a:latin typeface="+mn-lt"/>
                <a:ea typeface="+mn-ea"/>
                <a:cs typeface="+mn-cs"/>
              </a:rPr>
              <a:t>.</a:t>
            </a:r>
          </a:p>
          <a:p>
            <a:r>
              <a:rPr lang="en-US" sz="1600" b="0" i="0" u="none" strike="noStrike" kern="1200" baseline="0" dirty="0">
                <a:solidFill>
                  <a:schemeClr val="tx1"/>
                </a:solidFill>
                <a:latin typeface="+mn-lt"/>
                <a:ea typeface="+mn-ea"/>
                <a:cs typeface="+mn-cs"/>
              </a:rPr>
              <a:t>Conclusion: White-coat hypertension is a heterogeneous</a:t>
            </a:r>
          </a:p>
          <a:p>
            <a:r>
              <a:rPr lang="en-US" sz="1600" b="0" i="0" u="none" strike="noStrike" kern="1200" baseline="0" dirty="0">
                <a:solidFill>
                  <a:schemeClr val="tx1"/>
                </a:solidFill>
                <a:latin typeface="+mn-lt"/>
                <a:ea typeface="+mn-ea"/>
                <a:cs typeface="+mn-cs"/>
              </a:rPr>
              <a:t>condition in terms of associated risk of death. A definition</a:t>
            </a:r>
          </a:p>
          <a:p>
            <a:r>
              <a:rPr lang="en-US" sz="1600" b="0" i="0" u="none" strike="noStrike" kern="1200" baseline="0" dirty="0">
                <a:solidFill>
                  <a:schemeClr val="tx1"/>
                </a:solidFill>
                <a:latin typeface="+mn-lt"/>
                <a:ea typeface="+mn-ea"/>
                <a:cs typeface="+mn-cs"/>
              </a:rPr>
              <a:t>based only on a normal daytime BP may mask a significant</a:t>
            </a:r>
          </a:p>
          <a:p>
            <a:r>
              <a:rPr lang="en-US" sz="1600" b="0" i="0" u="none" strike="noStrike" kern="1200" baseline="0" dirty="0">
                <a:solidFill>
                  <a:schemeClr val="tx1"/>
                </a:solidFill>
                <a:latin typeface="+mn-lt"/>
                <a:ea typeface="+mn-ea"/>
                <a:cs typeface="+mn-cs"/>
              </a:rPr>
              <a:t>group of patients with increased 24-h or night BP, who</a:t>
            </a:r>
          </a:p>
          <a:p>
            <a:r>
              <a:rPr lang="en-US" sz="1600" b="0" i="0" u="none" strike="noStrike" kern="1200" baseline="0" dirty="0">
                <a:solidFill>
                  <a:schemeClr val="tx1"/>
                </a:solidFill>
                <a:latin typeface="+mn-lt"/>
                <a:ea typeface="+mn-ea"/>
                <a:cs typeface="+mn-cs"/>
              </a:rPr>
              <a:t>exhibit an increased risk of mortality.</a:t>
            </a:r>
            <a:endParaRPr lang="ca-ES" dirty="0"/>
          </a:p>
        </p:txBody>
      </p:sp>
      <p:sp>
        <p:nvSpPr>
          <p:cNvPr id="4" name="Contenidor de número de diapositiva 3">
            <a:extLst>
              <a:ext uri="{FF2B5EF4-FFF2-40B4-BE49-F238E27FC236}">
                <a16:creationId xmlns:a16="http://schemas.microsoft.com/office/drawing/2014/main" id="{E784DF26-1BBD-4FBE-9F9B-CDAD1C7CB1CA}"/>
              </a:ext>
            </a:extLst>
          </p:cNvPr>
          <p:cNvSpPr>
            <a:spLocks noGrp="1"/>
          </p:cNvSpPr>
          <p:nvPr>
            <p:ph type="sldNum" sz="quarter" idx="5"/>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157145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2F6B4-E566-D5A5-0F67-A6C8E06D31CB}"/>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14FCFBE1-DEC0-A2EF-2B71-7AAE4278CD49}"/>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48093400-C5EA-C42A-287E-52D746C75309}"/>
              </a:ext>
            </a:extLst>
          </p:cNvPr>
          <p:cNvSpPr>
            <a:spLocks noGrp="1"/>
          </p:cNvSpPr>
          <p:nvPr>
            <p:ph type="body" idx="1"/>
          </p:nvPr>
        </p:nvSpPr>
        <p:spPr/>
        <p:txBody>
          <a:bodyPr/>
          <a:lstStyle/>
          <a:p>
            <a:r>
              <a:rPr lang="ca-ES" sz="1600" b="1" i="0" u="none" strike="noStrike" kern="1200" baseline="0" dirty="0">
                <a:solidFill>
                  <a:schemeClr val="tx1"/>
                </a:solidFill>
                <a:latin typeface="+mn-lt"/>
                <a:ea typeface="+mn-ea"/>
                <a:cs typeface="+mn-cs"/>
              </a:rPr>
              <a:t>BACKGROUND</a:t>
            </a:r>
          </a:p>
          <a:p>
            <a:r>
              <a:rPr lang="en-US" sz="1600" b="0" i="0" u="none" strike="noStrike" kern="1200" baseline="0" dirty="0">
                <a:solidFill>
                  <a:schemeClr val="tx1"/>
                </a:solidFill>
                <a:latin typeface="+mn-lt"/>
                <a:ea typeface="+mn-ea"/>
                <a:cs typeface="+mn-cs"/>
              </a:rPr>
              <a:t>Effective targets for systolic blood-pressure control in patients with type 2 diabetes</a:t>
            </a:r>
          </a:p>
          <a:p>
            <a:r>
              <a:rPr lang="ca-ES" sz="1600" b="0" i="0" u="none" strike="noStrike" kern="1200" baseline="0" dirty="0" err="1">
                <a:solidFill>
                  <a:schemeClr val="tx1"/>
                </a:solidFill>
                <a:latin typeface="+mn-lt"/>
                <a:ea typeface="+mn-ea"/>
                <a:cs typeface="+mn-cs"/>
              </a:rPr>
              <a:t>are</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unclear</a:t>
            </a:r>
            <a:r>
              <a:rPr lang="ca-ES" sz="1600" b="0" i="0" u="none" strike="noStrike" kern="1200" baseline="0" dirty="0">
                <a:solidFill>
                  <a:schemeClr val="tx1"/>
                </a:solidFill>
                <a:latin typeface="+mn-lt"/>
                <a:ea typeface="+mn-ea"/>
                <a:cs typeface="+mn-cs"/>
              </a:rPr>
              <a:t>.</a:t>
            </a:r>
          </a:p>
          <a:p>
            <a:r>
              <a:rPr lang="ca-ES" sz="1600" b="1" i="0" u="none" strike="noStrike" kern="1200" baseline="0" dirty="0">
                <a:solidFill>
                  <a:schemeClr val="tx1"/>
                </a:solidFill>
                <a:latin typeface="+mn-lt"/>
                <a:ea typeface="+mn-ea"/>
                <a:cs typeface="+mn-cs"/>
              </a:rPr>
              <a:t>METHODS</a:t>
            </a:r>
          </a:p>
          <a:p>
            <a:r>
              <a:rPr lang="en-US" sz="1600" b="0" i="0" u="none" strike="noStrike" kern="1200" baseline="0" dirty="0">
                <a:solidFill>
                  <a:schemeClr val="tx1"/>
                </a:solidFill>
                <a:latin typeface="+mn-lt"/>
                <a:ea typeface="+mn-ea"/>
                <a:cs typeface="+mn-cs"/>
              </a:rPr>
              <a:t>We enrolled patients 50 years of age or older with type 2 diabetes, elevated systolic</a:t>
            </a:r>
          </a:p>
          <a:p>
            <a:r>
              <a:rPr lang="en-US" sz="1600" b="0" i="0" u="none" strike="noStrike" kern="1200" baseline="0" dirty="0">
                <a:solidFill>
                  <a:schemeClr val="tx1"/>
                </a:solidFill>
                <a:latin typeface="+mn-lt"/>
                <a:ea typeface="+mn-ea"/>
                <a:cs typeface="+mn-cs"/>
              </a:rPr>
              <a:t>blood pressure, and an increased risk of cardiovascular disease at 145 clinical sites</a:t>
            </a:r>
          </a:p>
          <a:p>
            <a:r>
              <a:rPr lang="en-US" sz="1600" b="0" i="0" u="none" strike="noStrike" kern="1200" baseline="0" dirty="0">
                <a:solidFill>
                  <a:schemeClr val="tx1"/>
                </a:solidFill>
                <a:latin typeface="+mn-lt"/>
                <a:ea typeface="+mn-ea"/>
                <a:cs typeface="+mn-cs"/>
              </a:rPr>
              <a:t>across China. Patients were randomly assigned to receive intensive treatment that</a:t>
            </a:r>
          </a:p>
          <a:p>
            <a:r>
              <a:rPr lang="en-US" sz="1600" b="0" i="0" u="none" strike="noStrike" kern="1200" baseline="0" dirty="0">
                <a:solidFill>
                  <a:schemeClr val="tx1"/>
                </a:solidFill>
                <a:latin typeface="+mn-lt"/>
                <a:ea typeface="+mn-ea"/>
                <a:cs typeface="+mn-cs"/>
              </a:rPr>
              <a:t>targeted a systolic blood pressure of less than 120 mm Hg or standard treatment that</a:t>
            </a:r>
          </a:p>
          <a:p>
            <a:r>
              <a:rPr lang="en-US" sz="1600" b="0" i="0" u="none" strike="noStrike" kern="1200" baseline="0" dirty="0">
                <a:solidFill>
                  <a:schemeClr val="tx1"/>
                </a:solidFill>
                <a:latin typeface="+mn-lt"/>
                <a:ea typeface="+mn-ea"/>
                <a:cs typeface="+mn-cs"/>
              </a:rPr>
              <a:t>targeted a systolic blood pressure of less than 140 mm Hg for up to 5 years. The</a:t>
            </a:r>
          </a:p>
          <a:p>
            <a:r>
              <a:rPr lang="en-US" sz="1600" b="0" i="0" u="none" strike="noStrike" kern="1200" baseline="0" dirty="0">
                <a:solidFill>
                  <a:schemeClr val="tx1"/>
                </a:solidFill>
                <a:latin typeface="+mn-lt"/>
                <a:ea typeface="+mn-ea"/>
                <a:cs typeface="+mn-cs"/>
              </a:rPr>
              <a:t>primary outcome was a composite of nonfatal stroke, nonfatal myocardial infarction,</a:t>
            </a:r>
          </a:p>
          <a:p>
            <a:r>
              <a:rPr lang="en-US" sz="1600" b="0" i="0" u="none" strike="noStrike" kern="1200" baseline="0" dirty="0">
                <a:solidFill>
                  <a:schemeClr val="tx1"/>
                </a:solidFill>
                <a:latin typeface="+mn-lt"/>
                <a:ea typeface="+mn-ea"/>
                <a:cs typeface="+mn-cs"/>
              </a:rPr>
              <a:t>treatment or hospitalization for heart failure, or death from cardiovascular</a:t>
            </a:r>
          </a:p>
          <a:p>
            <a:r>
              <a:rPr lang="en-US" sz="1600" b="0" i="0" u="none" strike="noStrike" kern="1200" baseline="0" dirty="0">
                <a:solidFill>
                  <a:schemeClr val="tx1"/>
                </a:solidFill>
                <a:latin typeface="+mn-lt"/>
                <a:ea typeface="+mn-ea"/>
                <a:cs typeface="+mn-cs"/>
              </a:rPr>
              <a:t>causes. Multiple imputation was used for missing outcome data, with an assumption</a:t>
            </a:r>
          </a:p>
          <a:p>
            <a:r>
              <a:rPr lang="en-US" sz="1600" b="0" i="0" u="none" strike="noStrike" kern="1200" baseline="0" dirty="0">
                <a:solidFill>
                  <a:schemeClr val="tx1"/>
                </a:solidFill>
                <a:latin typeface="+mn-lt"/>
                <a:ea typeface="+mn-ea"/>
                <a:cs typeface="+mn-cs"/>
              </a:rPr>
              <a:t>that the data were missing at random.</a:t>
            </a:r>
          </a:p>
          <a:p>
            <a:r>
              <a:rPr lang="ca-ES" sz="1600" b="1" i="0" u="none" strike="noStrike" kern="1200" baseline="0" dirty="0">
                <a:solidFill>
                  <a:schemeClr val="tx1"/>
                </a:solidFill>
                <a:latin typeface="+mn-lt"/>
                <a:ea typeface="+mn-ea"/>
                <a:cs typeface="+mn-cs"/>
              </a:rPr>
              <a:t>RESULTS</a:t>
            </a:r>
          </a:p>
          <a:p>
            <a:r>
              <a:rPr lang="en-US" sz="1600" b="0" i="0" u="none" strike="noStrike" kern="1200" baseline="0" dirty="0">
                <a:solidFill>
                  <a:schemeClr val="tx1"/>
                </a:solidFill>
                <a:latin typeface="+mn-lt"/>
                <a:ea typeface="+mn-ea"/>
                <a:cs typeface="+mn-cs"/>
              </a:rPr>
              <a:t>Of 12,821 patients (6414 patients in the intensive-treatment group and 6407 in the</a:t>
            </a:r>
          </a:p>
          <a:p>
            <a:r>
              <a:rPr lang="en-US" sz="1600" b="0" i="0" u="none" strike="noStrike" kern="1200" baseline="0" dirty="0">
                <a:solidFill>
                  <a:schemeClr val="tx1"/>
                </a:solidFill>
                <a:latin typeface="+mn-lt"/>
                <a:ea typeface="+mn-ea"/>
                <a:cs typeface="+mn-cs"/>
              </a:rPr>
              <a:t>standard-treatment group) enrolled from February 2019 through December 2021,</a:t>
            </a:r>
          </a:p>
          <a:p>
            <a:r>
              <a:rPr lang="en-US" sz="1600" b="0" i="0" u="none" strike="noStrike" kern="1200" baseline="0" dirty="0">
                <a:solidFill>
                  <a:schemeClr val="tx1"/>
                </a:solidFill>
                <a:latin typeface="+mn-lt"/>
                <a:ea typeface="+mn-ea"/>
                <a:cs typeface="+mn-cs"/>
              </a:rPr>
              <a:t>5803 (45.3%) were women; the mean (―SD) age of the patients was 63.8}7.5 years.</a:t>
            </a:r>
          </a:p>
          <a:p>
            <a:r>
              <a:rPr lang="en-US" sz="1600" b="0" i="0" u="none" strike="noStrike" kern="1200" baseline="0" dirty="0">
                <a:solidFill>
                  <a:schemeClr val="tx1"/>
                </a:solidFill>
                <a:latin typeface="+mn-lt"/>
                <a:ea typeface="+mn-ea"/>
                <a:cs typeface="+mn-cs"/>
              </a:rPr>
              <a:t>At 1 year of follow-up, the mean systolic blood pressure was 121.6 mm Hg (median,</a:t>
            </a:r>
          </a:p>
          <a:p>
            <a:r>
              <a:rPr lang="en-US" sz="1600" b="0" i="0" u="none" strike="noStrike" kern="1200" baseline="0" dirty="0">
                <a:solidFill>
                  <a:schemeClr val="tx1"/>
                </a:solidFill>
                <a:latin typeface="+mn-lt"/>
                <a:ea typeface="+mn-ea"/>
                <a:cs typeface="+mn-cs"/>
              </a:rPr>
              <a:t>118.3 mm Hg) in the intensive-treatment group and 133.2 mm Hg (median, 135.0</a:t>
            </a:r>
          </a:p>
          <a:p>
            <a:r>
              <a:rPr lang="en-US" sz="1600" b="0" i="0" u="none" strike="noStrike" kern="1200" baseline="0" dirty="0">
                <a:solidFill>
                  <a:schemeClr val="tx1"/>
                </a:solidFill>
                <a:latin typeface="+mn-lt"/>
                <a:ea typeface="+mn-ea"/>
                <a:cs typeface="+mn-cs"/>
              </a:rPr>
              <a:t>mm Hg) in the standard-treatment group. During a median follow-up of 4.2 years,</a:t>
            </a:r>
          </a:p>
          <a:p>
            <a:r>
              <a:rPr lang="en-US" sz="1600" b="0" i="0" u="none" strike="noStrike" kern="1200" baseline="0" dirty="0">
                <a:solidFill>
                  <a:schemeClr val="tx1"/>
                </a:solidFill>
                <a:latin typeface="+mn-lt"/>
                <a:ea typeface="+mn-ea"/>
                <a:cs typeface="+mn-cs"/>
              </a:rPr>
              <a:t>primary-outcome events occurred in 393 patients (1.65 events per 100 person-years) in</a:t>
            </a:r>
          </a:p>
          <a:p>
            <a:r>
              <a:rPr lang="en-US" sz="1600" b="0" i="0" u="none" strike="noStrike" kern="1200" baseline="0" dirty="0">
                <a:solidFill>
                  <a:schemeClr val="tx1"/>
                </a:solidFill>
                <a:latin typeface="+mn-lt"/>
                <a:ea typeface="+mn-ea"/>
                <a:cs typeface="+mn-cs"/>
              </a:rPr>
              <a:t>the intensive-treatment group and 492 patients (2.09 events per 100 person-years)</a:t>
            </a:r>
          </a:p>
          <a:p>
            <a:r>
              <a:rPr lang="en-US" sz="1600" b="0" i="0" u="none" strike="noStrike" kern="1200" baseline="0" dirty="0">
                <a:solidFill>
                  <a:schemeClr val="tx1"/>
                </a:solidFill>
                <a:latin typeface="+mn-lt"/>
                <a:ea typeface="+mn-ea"/>
                <a:cs typeface="+mn-cs"/>
              </a:rPr>
              <a:t>in the standard-treatment group (hazard ratio, 0.79; 95% confidence interval, 0.69</a:t>
            </a:r>
          </a:p>
          <a:p>
            <a:r>
              <a:rPr lang="en-US" sz="1600" b="0" i="0" u="none" strike="noStrike" kern="1200" baseline="0" dirty="0">
                <a:solidFill>
                  <a:schemeClr val="tx1"/>
                </a:solidFill>
                <a:latin typeface="+mn-lt"/>
                <a:ea typeface="+mn-ea"/>
                <a:cs typeface="+mn-cs"/>
              </a:rPr>
              <a:t>to 0.90; P&lt;0.001). The incidence of serious adverse events was similar in the treatment</a:t>
            </a:r>
          </a:p>
          <a:p>
            <a:r>
              <a:rPr lang="en-US" sz="1600" b="0" i="0" u="none" strike="noStrike" kern="1200" baseline="0" dirty="0">
                <a:solidFill>
                  <a:schemeClr val="tx1"/>
                </a:solidFill>
                <a:latin typeface="+mn-lt"/>
                <a:ea typeface="+mn-ea"/>
                <a:cs typeface="+mn-cs"/>
              </a:rPr>
              <a:t>groups. However, symptomatic hypotension and hyperkalemia occurred more</a:t>
            </a:r>
          </a:p>
          <a:p>
            <a:r>
              <a:rPr lang="en-US" sz="1600" b="0" i="0" u="none" strike="noStrike" kern="1200" baseline="0" dirty="0">
                <a:solidFill>
                  <a:schemeClr val="tx1"/>
                </a:solidFill>
                <a:latin typeface="+mn-lt"/>
                <a:ea typeface="+mn-ea"/>
                <a:cs typeface="+mn-cs"/>
              </a:rPr>
              <a:t>frequently in the intensive-treatment group than in the standard-treatment group.</a:t>
            </a:r>
          </a:p>
          <a:p>
            <a:r>
              <a:rPr lang="ca-ES" sz="1600" b="1" i="0" u="none" strike="noStrike" kern="1200" baseline="0" dirty="0">
                <a:solidFill>
                  <a:schemeClr val="tx1"/>
                </a:solidFill>
                <a:latin typeface="+mn-lt"/>
                <a:ea typeface="+mn-ea"/>
                <a:cs typeface="+mn-cs"/>
              </a:rPr>
              <a:t>CONCLUSIONS</a:t>
            </a:r>
          </a:p>
          <a:p>
            <a:r>
              <a:rPr lang="en-US" sz="1600" b="0" i="0" u="none" strike="noStrike" kern="1200" baseline="0" dirty="0">
                <a:solidFill>
                  <a:schemeClr val="tx1"/>
                </a:solidFill>
                <a:latin typeface="+mn-lt"/>
                <a:ea typeface="+mn-ea"/>
                <a:cs typeface="+mn-cs"/>
              </a:rPr>
              <a:t>Among patients with type 2 diabetes, the incidence of major cardiovascular events</a:t>
            </a:r>
          </a:p>
          <a:p>
            <a:r>
              <a:rPr lang="en-US" sz="1600" b="0" i="0" u="none" strike="noStrike" kern="1200" baseline="0" dirty="0">
                <a:solidFill>
                  <a:schemeClr val="tx1"/>
                </a:solidFill>
                <a:latin typeface="+mn-lt"/>
                <a:ea typeface="+mn-ea"/>
                <a:cs typeface="+mn-cs"/>
              </a:rPr>
              <a:t>was significantly lower with intensive treatment targeting a systolic blood pressure</a:t>
            </a:r>
          </a:p>
          <a:p>
            <a:r>
              <a:rPr lang="en-US" sz="1600" b="0" i="0" u="none" strike="noStrike" kern="1200" baseline="0" dirty="0">
                <a:solidFill>
                  <a:schemeClr val="tx1"/>
                </a:solidFill>
                <a:latin typeface="+mn-lt"/>
                <a:ea typeface="+mn-ea"/>
                <a:cs typeface="+mn-cs"/>
              </a:rPr>
              <a:t>of less than 120 mm Hg than with standard treatment targeting a systolic blood</a:t>
            </a:r>
          </a:p>
          <a:p>
            <a:r>
              <a:rPr lang="en-US" sz="1600" b="0" i="0" u="none" strike="noStrike" kern="1200" baseline="0" dirty="0">
                <a:solidFill>
                  <a:schemeClr val="tx1"/>
                </a:solidFill>
                <a:latin typeface="+mn-lt"/>
                <a:ea typeface="+mn-ea"/>
                <a:cs typeface="+mn-cs"/>
              </a:rPr>
              <a:t>pressure of less than 140 mm Hg</a:t>
            </a:r>
          </a:p>
        </p:txBody>
      </p:sp>
      <p:sp>
        <p:nvSpPr>
          <p:cNvPr id="4" name="Contenidor de número de diapositiva 3">
            <a:extLst>
              <a:ext uri="{FF2B5EF4-FFF2-40B4-BE49-F238E27FC236}">
                <a16:creationId xmlns:a16="http://schemas.microsoft.com/office/drawing/2014/main" id="{6F51B05E-710B-15CB-0481-D7C22B858B77}"/>
              </a:ext>
            </a:extLst>
          </p:cNvPr>
          <p:cNvSpPr>
            <a:spLocks noGrp="1"/>
          </p:cNvSpPr>
          <p:nvPr>
            <p:ph type="sldNum" sz="quarter" idx="5"/>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328745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4E6E3-0A1E-62E1-5B51-58A42F7A523F}"/>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E5A7F756-BAF5-0503-C638-BADC80086CE7}"/>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A7045638-9D2C-188B-F479-A46B14C0F1F2}"/>
              </a:ext>
            </a:extLst>
          </p:cNvPr>
          <p:cNvSpPr>
            <a:spLocks noGrp="1"/>
          </p:cNvSpPr>
          <p:nvPr>
            <p:ph type="body" idx="1"/>
          </p:nvPr>
        </p:nvSpPr>
        <p:spPr/>
        <p:txBody>
          <a:bodyPr/>
          <a:lstStyle/>
          <a:p>
            <a:r>
              <a:rPr lang="ca-ES" sz="1600" b="1" i="0" u="none" strike="noStrike" kern="1200" baseline="0" dirty="0">
                <a:solidFill>
                  <a:schemeClr val="tx1"/>
                </a:solidFill>
                <a:latin typeface="+mn-lt"/>
                <a:ea typeface="+mn-ea"/>
                <a:cs typeface="+mn-cs"/>
              </a:rPr>
              <a:t>BACKGROUND</a:t>
            </a:r>
          </a:p>
          <a:p>
            <a:r>
              <a:rPr lang="en-US" sz="1600" b="0" i="0" u="none" strike="noStrike" kern="1200" baseline="0" dirty="0">
                <a:solidFill>
                  <a:schemeClr val="tx1"/>
                </a:solidFill>
                <a:latin typeface="+mn-lt"/>
                <a:ea typeface="+mn-ea"/>
                <a:cs typeface="+mn-cs"/>
              </a:rPr>
              <a:t>Effective targets for systolic blood-pressure control in patients with type 2 diabetes</a:t>
            </a:r>
          </a:p>
          <a:p>
            <a:r>
              <a:rPr lang="ca-ES" sz="1600" b="0" i="0" u="none" strike="noStrike" kern="1200" baseline="0" dirty="0" err="1">
                <a:solidFill>
                  <a:schemeClr val="tx1"/>
                </a:solidFill>
                <a:latin typeface="+mn-lt"/>
                <a:ea typeface="+mn-ea"/>
                <a:cs typeface="+mn-cs"/>
              </a:rPr>
              <a:t>are</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unclear</a:t>
            </a:r>
            <a:r>
              <a:rPr lang="ca-ES" sz="1600" b="0" i="0" u="none" strike="noStrike" kern="1200" baseline="0" dirty="0">
                <a:solidFill>
                  <a:schemeClr val="tx1"/>
                </a:solidFill>
                <a:latin typeface="+mn-lt"/>
                <a:ea typeface="+mn-ea"/>
                <a:cs typeface="+mn-cs"/>
              </a:rPr>
              <a:t>.</a:t>
            </a:r>
          </a:p>
          <a:p>
            <a:r>
              <a:rPr lang="ca-ES" sz="1600" b="1" i="0" u="none" strike="noStrike" kern="1200" baseline="0" dirty="0">
                <a:solidFill>
                  <a:schemeClr val="tx1"/>
                </a:solidFill>
                <a:latin typeface="+mn-lt"/>
                <a:ea typeface="+mn-ea"/>
                <a:cs typeface="+mn-cs"/>
              </a:rPr>
              <a:t>METHODS</a:t>
            </a:r>
          </a:p>
          <a:p>
            <a:r>
              <a:rPr lang="en-US" sz="1600" b="0" i="0" u="none" strike="noStrike" kern="1200" baseline="0" dirty="0">
                <a:solidFill>
                  <a:schemeClr val="tx1"/>
                </a:solidFill>
                <a:latin typeface="+mn-lt"/>
                <a:ea typeface="+mn-ea"/>
                <a:cs typeface="+mn-cs"/>
              </a:rPr>
              <a:t>We enrolled patients 50 years of age or older with type 2 diabetes, elevated systolic</a:t>
            </a:r>
          </a:p>
          <a:p>
            <a:r>
              <a:rPr lang="en-US" sz="1600" b="0" i="0" u="none" strike="noStrike" kern="1200" baseline="0" dirty="0">
                <a:solidFill>
                  <a:schemeClr val="tx1"/>
                </a:solidFill>
                <a:latin typeface="+mn-lt"/>
                <a:ea typeface="+mn-ea"/>
                <a:cs typeface="+mn-cs"/>
              </a:rPr>
              <a:t>blood pressure, and an increased risk of cardiovascular disease at 145 clinical sites</a:t>
            </a:r>
          </a:p>
          <a:p>
            <a:r>
              <a:rPr lang="en-US" sz="1600" b="0" i="0" u="none" strike="noStrike" kern="1200" baseline="0" dirty="0">
                <a:solidFill>
                  <a:schemeClr val="tx1"/>
                </a:solidFill>
                <a:latin typeface="+mn-lt"/>
                <a:ea typeface="+mn-ea"/>
                <a:cs typeface="+mn-cs"/>
              </a:rPr>
              <a:t>across China. Patients were randomly assigned to receive intensive treatment that</a:t>
            </a:r>
          </a:p>
          <a:p>
            <a:r>
              <a:rPr lang="en-US" sz="1600" b="0" i="0" u="none" strike="noStrike" kern="1200" baseline="0" dirty="0">
                <a:solidFill>
                  <a:schemeClr val="tx1"/>
                </a:solidFill>
                <a:latin typeface="+mn-lt"/>
                <a:ea typeface="+mn-ea"/>
                <a:cs typeface="+mn-cs"/>
              </a:rPr>
              <a:t>targeted a systolic blood pressure of less than 120 mm Hg or standard treatment that</a:t>
            </a:r>
          </a:p>
          <a:p>
            <a:r>
              <a:rPr lang="en-US" sz="1600" b="0" i="0" u="none" strike="noStrike" kern="1200" baseline="0" dirty="0">
                <a:solidFill>
                  <a:schemeClr val="tx1"/>
                </a:solidFill>
                <a:latin typeface="+mn-lt"/>
                <a:ea typeface="+mn-ea"/>
                <a:cs typeface="+mn-cs"/>
              </a:rPr>
              <a:t>targeted a systolic blood pressure of less than 140 mm Hg for up to 5 years. The</a:t>
            </a:r>
          </a:p>
          <a:p>
            <a:r>
              <a:rPr lang="en-US" sz="1600" b="0" i="0" u="none" strike="noStrike" kern="1200" baseline="0" dirty="0">
                <a:solidFill>
                  <a:schemeClr val="tx1"/>
                </a:solidFill>
                <a:latin typeface="+mn-lt"/>
                <a:ea typeface="+mn-ea"/>
                <a:cs typeface="+mn-cs"/>
              </a:rPr>
              <a:t>primary outcome was a composite of nonfatal stroke, nonfatal myocardial infarction,</a:t>
            </a:r>
          </a:p>
          <a:p>
            <a:r>
              <a:rPr lang="en-US" sz="1600" b="0" i="0" u="none" strike="noStrike" kern="1200" baseline="0" dirty="0">
                <a:solidFill>
                  <a:schemeClr val="tx1"/>
                </a:solidFill>
                <a:latin typeface="+mn-lt"/>
                <a:ea typeface="+mn-ea"/>
                <a:cs typeface="+mn-cs"/>
              </a:rPr>
              <a:t>treatment or hospitalization for heart failure, or death from cardiovascular</a:t>
            </a:r>
          </a:p>
          <a:p>
            <a:r>
              <a:rPr lang="en-US" sz="1600" b="0" i="0" u="none" strike="noStrike" kern="1200" baseline="0" dirty="0">
                <a:solidFill>
                  <a:schemeClr val="tx1"/>
                </a:solidFill>
                <a:latin typeface="+mn-lt"/>
                <a:ea typeface="+mn-ea"/>
                <a:cs typeface="+mn-cs"/>
              </a:rPr>
              <a:t>causes. Multiple imputation was used for missing outcome data, with an assumption</a:t>
            </a:r>
          </a:p>
          <a:p>
            <a:r>
              <a:rPr lang="en-US" sz="1600" b="0" i="0" u="none" strike="noStrike" kern="1200" baseline="0" dirty="0">
                <a:solidFill>
                  <a:schemeClr val="tx1"/>
                </a:solidFill>
                <a:latin typeface="+mn-lt"/>
                <a:ea typeface="+mn-ea"/>
                <a:cs typeface="+mn-cs"/>
              </a:rPr>
              <a:t>that the data were missing at random.</a:t>
            </a:r>
          </a:p>
          <a:p>
            <a:r>
              <a:rPr lang="ca-ES" sz="1600" b="1" i="0" u="none" strike="noStrike" kern="1200" baseline="0" dirty="0">
                <a:solidFill>
                  <a:schemeClr val="tx1"/>
                </a:solidFill>
                <a:latin typeface="+mn-lt"/>
                <a:ea typeface="+mn-ea"/>
                <a:cs typeface="+mn-cs"/>
              </a:rPr>
              <a:t>RESULTS</a:t>
            </a:r>
          </a:p>
          <a:p>
            <a:r>
              <a:rPr lang="en-US" sz="1600" b="0" i="0" u="none" strike="noStrike" kern="1200" baseline="0" dirty="0">
                <a:solidFill>
                  <a:schemeClr val="tx1"/>
                </a:solidFill>
                <a:latin typeface="+mn-lt"/>
                <a:ea typeface="+mn-ea"/>
                <a:cs typeface="+mn-cs"/>
              </a:rPr>
              <a:t>Of 12,821 patients (6414 patients in the intensive-treatment group and 6407 in the</a:t>
            </a:r>
          </a:p>
          <a:p>
            <a:r>
              <a:rPr lang="en-US" sz="1600" b="0" i="0" u="none" strike="noStrike" kern="1200" baseline="0" dirty="0">
                <a:solidFill>
                  <a:schemeClr val="tx1"/>
                </a:solidFill>
                <a:latin typeface="+mn-lt"/>
                <a:ea typeface="+mn-ea"/>
                <a:cs typeface="+mn-cs"/>
              </a:rPr>
              <a:t>standard-treatment group) enrolled from February 2019 through December 2021,</a:t>
            </a:r>
          </a:p>
          <a:p>
            <a:r>
              <a:rPr lang="en-US" sz="1600" b="0" i="0" u="none" strike="noStrike" kern="1200" baseline="0" dirty="0">
                <a:solidFill>
                  <a:schemeClr val="tx1"/>
                </a:solidFill>
                <a:latin typeface="+mn-lt"/>
                <a:ea typeface="+mn-ea"/>
                <a:cs typeface="+mn-cs"/>
              </a:rPr>
              <a:t>5803 (45.3%) were women; the mean (―SD) age of the patients was 63.8}7.5 years.</a:t>
            </a:r>
          </a:p>
          <a:p>
            <a:r>
              <a:rPr lang="en-US" sz="1600" b="0" i="0" u="none" strike="noStrike" kern="1200" baseline="0" dirty="0">
                <a:solidFill>
                  <a:schemeClr val="tx1"/>
                </a:solidFill>
                <a:latin typeface="+mn-lt"/>
                <a:ea typeface="+mn-ea"/>
                <a:cs typeface="+mn-cs"/>
              </a:rPr>
              <a:t>At 1 year of follow-up, the mean systolic blood pressure was 121.6 mm Hg (median,</a:t>
            </a:r>
          </a:p>
          <a:p>
            <a:r>
              <a:rPr lang="en-US" sz="1600" b="0" i="0" u="none" strike="noStrike" kern="1200" baseline="0" dirty="0">
                <a:solidFill>
                  <a:schemeClr val="tx1"/>
                </a:solidFill>
                <a:latin typeface="+mn-lt"/>
                <a:ea typeface="+mn-ea"/>
                <a:cs typeface="+mn-cs"/>
              </a:rPr>
              <a:t>118.3 mm Hg) in the intensive-treatment group and 133.2 mm Hg (median, 135.0</a:t>
            </a:r>
          </a:p>
          <a:p>
            <a:r>
              <a:rPr lang="en-US" sz="1600" b="0" i="0" u="none" strike="noStrike" kern="1200" baseline="0" dirty="0">
                <a:solidFill>
                  <a:schemeClr val="tx1"/>
                </a:solidFill>
                <a:latin typeface="+mn-lt"/>
                <a:ea typeface="+mn-ea"/>
                <a:cs typeface="+mn-cs"/>
              </a:rPr>
              <a:t>mm Hg) in the standard-treatment group. During a median follow-up of 4.2 years,</a:t>
            </a:r>
          </a:p>
          <a:p>
            <a:r>
              <a:rPr lang="en-US" sz="1600" b="0" i="0" u="none" strike="noStrike" kern="1200" baseline="0" dirty="0">
                <a:solidFill>
                  <a:schemeClr val="tx1"/>
                </a:solidFill>
                <a:latin typeface="+mn-lt"/>
                <a:ea typeface="+mn-ea"/>
                <a:cs typeface="+mn-cs"/>
              </a:rPr>
              <a:t>primary-outcome events occurred in 393 patients (1.65 events per 100 person-years) in</a:t>
            </a:r>
          </a:p>
          <a:p>
            <a:r>
              <a:rPr lang="en-US" sz="1600" b="0" i="0" u="none" strike="noStrike" kern="1200" baseline="0" dirty="0">
                <a:solidFill>
                  <a:schemeClr val="tx1"/>
                </a:solidFill>
                <a:latin typeface="+mn-lt"/>
                <a:ea typeface="+mn-ea"/>
                <a:cs typeface="+mn-cs"/>
              </a:rPr>
              <a:t>the intensive-treatment group and 492 patients (2.09 events per 100 person-years)</a:t>
            </a:r>
          </a:p>
          <a:p>
            <a:r>
              <a:rPr lang="en-US" sz="1600" b="0" i="0" u="none" strike="noStrike" kern="1200" baseline="0" dirty="0">
                <a:solidFill>
                  <a:schemeClr val="tx1"/>
                </a:solidFill>
                <a:latin typeface="+mn-lt"/>
                <a:ea typeface="+mn-ea"/>
                <a:cs typeface="+mn-cs"/>
              </a:rPr>
              <a:t>in the standard-treatment group (hazard ratio, 0.79; 95% confidence interval, 0.69</a:t>
            </a:r>
          </a:p>
          <a:p>
            <a:r>
              <a:rPr lang="en-US" sz="1600" b="0" i="0" u="none" strike="noStrike" kern="1200" baseline="0" dirty="0">
                <a:solidFill>
                  <a:schemeClr val="tx1"/>
                </a:solidFill>
                <a:latin typeface="+mn-lt"/>
                <a:ea typeface="+mn-ea"/>
                <a:cs typeface="+mn-cs"/>
              </a:rPr>
              <a:t>to 0.90; P&lt;0.001). The incidence of serious adverse events was similar in the treatment</a:t>
            </a:r>
          </a:p>
          <a:p>
            <a:r>
              <a:rPr lang="en-US" sz="1600" b="0" i="0" u="none" strike="noStrike" kern="1200" baseline="0" dirty="0">
                <a:solidFill>
                  <a:schemeClr val="tx1"/>
                </a:solidFill>
                <a:latin typeface="+mn-lt"/>
                <a:ea typeface="+mn-ea"/>
                <a:cs typeface="+mn-cs"/>
              </a:rPr>
              <a:t>groups. However, symptomatic hypotension and hyperkalemia occurred more</a:t>
            </a:r>
          </a:p>
          <a:p>
            <a:r>
              <a:rPr lang="en-US" sz="1600" b="0" i="0" u="none" strike="noStrike" kern="1200" baseline="0" dirty="0">
                <a:solidFill>
                  <a:schemeClr val="tx1"/>
                </a:solidFill>
                <a:latin typeface="+mn-lt"/>
                <a:ea typeface="+mn-ea"/>
                <a:cs typeface="+mn-cs"/>
              </a:rPr>
              <a:t>frequently in the intensive-treatment group than in the standard-treatment group.</a:t>
            </a:r>
          </a:p>
          <a:p>
            <a:r>
              <a:rPr lang="ca-ES" sz="1600" b="1" i="0" u="none" strike="noStrike" kern="1200" baseline="0" dirty="0">
                <a:solidFill>
                  <a:schemeClr val="tx1"/>
                </a:solidFill>
                <a:latin typeface="+mn-lt"/>
                <a:ea typeface="+mn-ea"/>
                <a:cs typeface="+mn-cs"/>
              </a:rPr>
              <a:t>CONCLUSIONS</a:t>
            </a:r>
          </a:p>
          <a:p>
            <a:r>
              <a:rPr lang="en-US" sz="1600" b="0" i="0" u="none" strike="noStrike" kern="1200" baseline="0" dirty="0">
                <a:solidFill>
                  <a:schemeClr val="tx1"/>
                </a:solidFill>
                <a:latin typeface="+mn-lt"/>
                <a:ea typeface="+mn-ea"/>
                <a:cs typeface="+mn-cs"/>
              </a:rPr>
              <a:t>Among patients with type 2 diabetes, the incidence of major cardiovascular events</a:t>
            </a:r>
          </a:p>
          <a:p>
            <a:r>
              <a:rPr lang="en-US" sz="1600" b="0" i="0" u="none" strike="noStrike" kern="1200" baseline="0" dirty="0">
                <a:solidFill>
                  <a:schemeClr val="tx1"/>
                </a:solidFill>
                <a:latin typeface="+mn-lt"/>
                <a:ea typeface="+mn-ea"/>
                <a:cs typeface="+mn-cs"/>
              </a:rPr>
              <a:t>was significantly lower with intensive treatment targeting a systolic blood pressure</a:t>
            </a:r>
          </a:p>
          <a:p>
            <a:r>
              <a:rPr lang="en-US" sz="1600" b="0" i="0" u="none" strike="noStrike" kern="1200" baseline="0" dirty="0">
                <a:solidFill>
                  <a:schemeClr val="tx1"/>
                </a:solidFill>
                <a:latin typeface="+mn-lt"/>
                <a:ea typeface="+mn-ea"/>
                <a:cs typeface="+mn-cs"/>
              </a:rPr>
              <a:t>of less than 120 mm Hg than with standard treatment targeting a systolic blood</a:t>
            </a:r>
          </a:p>
          <a:p>
            <a:r>
              <a:rPr lang="en-US" sz="1600" b="0" i="0" u="none" strike="noStrike" kern="1200" baseline="0" dirty="0">
                <a:solidFill>
                  <a:schemeClr val="tx1"/>
                </a:solidFill>
                <a:latin typeface="+mn-lt"/>
                <a:ea typeface="+mn-ea"/>
                <a:cs typeface="+mn-cs"/>
              </a:rPr>
              <a:t>pressure of less than 140 mm Hg</a:t>
            </a:r>
          </a:p>
        </p:txBody>
      </p:sp>
      <p:sp>
        <p:nvSpPr>
          <p:cNvPr id="4" name="Contenidor de número de diapositiva 3">
            <a:extLst>
              <a:ext uri="{FF2B5EF4-FFF2-40B4-BE49-F238E27FC236}">
                <a16:creationId xmlns:a16="http://schemas.microsoft.com/office/drawing/2014/main" id="{B3FB455C-87BB-A8AF-B605-C3051760AC6C}"/>
              </a:ext>
            </a:extLst>
          </p:cNvPr>
          <p:cNvSpPr>
            <a:spLocks noGrp="1"/>
          </p:cNvSpPr>
          <p:nvPr>
            <p:ph type="sldNum" sz="quarter" idx="5"/>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308253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72F32-D688-3467-0C27-460B9A894751}"/>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B34305DD-8A37-CDDA-2A9D-3F85035D217B}"/>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0E72B4AD-451E-F4ED-2335-823D6E858E15}"/>
              </a:ext>
            </a:extLst>
          </p:cNvPr>
          <p:cNvSpPr>
            <a:spLocks noGrp="1"/>
          </p:cNvSpPr>
          <p:nvPr>
            <p:ph type="body" idx="1"/>
          </p:nvPr>
        </p:nvSpPr>
        <p:spPr/>
        <p:txBody>
          <a:bodyPr/>
          <a:lstStyle/>
          <a:p>
            <a:r>
              <a:rPr lang="en-US" sz="1600" b="0" i="1" u="none" strike="noStrike" kern="1200" baseline="0" dirty="0">
                <a:solidFill>
                  <a:schemeClr val="tx1"/>
                </a:solidFill>
                <a:latin typeface="+mn-lt"/>
                <a:ea typeface="+mn-ea"/>
                <a:cs typeface="+mn-cs"/>
              </a:rPr>
              <a:t>Introduction</a:t>
            </a:r>
            <a:r>
              <a:rPr lang="en-US" sz="1600" b="0" i="0" u="none" strike="noStrike" kern="1200" baseline="0" dirty="0">
                <a:solidFill>
                  <a:schemeClr val="tx1"/>
                </a:solidFill>
                <a:latin typeface="+mn-lt"/>
                <a:ea typeface="+mn-ea"/>
                <a:cs typeface="+mn-cs"/>
              </a:rPr>
              <a:t>: There is scarce evidence on the</a:t>
            </a:r>
          </a:p>
          <a:p>
            <a:r>
              <a:rPr lang="en-US" sz="1600" b="0" i="0" u="none" strike="noStrike" kern="1200" baseline="0" dirty="0">
                <a:solidFill>
                  <a:schemeClr val="tx1"/>
                </a:solidFill>
                <a:latin typeface="+mn-lt"/>
                <a:ea typeface="+mn-ea"/>
                <a:cs typeface="+mn-cs"/>
              </a:rPr>
              <a:t>prognostic impact of ambulatory blood pressure</a:t>
            </a:r>
          </a:p>
          <a:p>
            <a:r>
              <a:rPr lang="en-US" sz="1600" b="0" i="0" u="none" strike="noStrike" kern="1200" baseline="0" dirty="0">
                <a:solidFill>
                  <a:schemeClr val="tx1"/>
                </a:solidFill>
                <a:latin typeface="+mn-lt"/>
                <a:ea typeface="+mn-ea"/>
                <a:cs typeface="+mn-cs"/>
              </a:rPr>
              <a:t>monitoring (ABPM) in patients with coronary</a:t>
            </a:r>
          </a:p>
          <a:p>
            <a:r>
              <a:rPr lang="en-US" sz="1600" b="0" i="0" u="none" strike="noStrike" kern="1200" baseline="0" dirty="0">
                <a:solidFill>
                  <a:schemeClr val="tx1"/>
                </a:solidFill>
                <a:latin typeface="+mn-lt"/>
                <a:ea typeface="+mn-ea"/>
                <a:cs typeface="+mn-cs"/>
              </a:rPr>
              <a:t>heart disease (CHD). We aimed to investigate</a:t>
            </a:r>
          </a:p>
          <a:p>
            <a:r>
              <a:rPr lang="en-US" sz="1600" b="0" i="0" u="none" strike="noStrike" kern="1200" baseline="0" dirty="0">
                <a:solidFill>
                  <a:schemeClr val="tx1"/>
                </a:solidFill>
                <a:latin typeface="+mn-lt"/>
                <a:ea typeface="+mn-ea"/>
                <a:cs typeface="+mn-cs"/>
              </a:rPr>
              <a:t>the risks of all-cause and cardiovascular mortality</a:t>
            </a:r>
          </a:p>
          <a:p>
            <a:r>
              <a:rPr lang="en-US" sz="1600" b="0" i="0" u="none" strike="noStrike" kern="1200" baseline="0" dirty="0">
                <a:solidFill>
                  <a:schemeClr val="tx1"/>
                </a:solidFill>
                <a:latin typeface="+mn-lt"/>
                <a:ea typeface="+mn-ea"/>
                <a:cs typeface="+mn-cs"/>
              </a:rPr>
              <a:t>associated with office and ambulatory blood</a:t>
            </a:r>
          </a:p>
          <a:p>
            <a:r>
              <a:rPr lang="en-US" sz="1600" b="0" i="0" u="none" strike="noStrike" kern="1200" baseline="0" dirty="0">
                <a:solidFill>
                  <a:schemeClr val="tx1"/>
                </a:solidFill>
                <a:latin typeface="+mn-lt"/>
                <a:ea typeface="+mn-ea"/>
                <a:cs typeface="+mn-cs"/>
              </a:rPr>
              <a:t>pressure (BP) in patients with CHD.</a:t>
            </a:r>
          </a:p>
          <a:p>
            <a:r>
              <a:rPr lang="ca-ES" sz="1600" b="0" i="1" u="none" strike="noStrike" kern="1200" baseline="0" dirty="0" err="1">
                <a:solidFill>
                  <a:schemeClr val="tx1"/>
                </a:solidFill>
                <a:latin typeface="+mn-lt"/>
                <a:ea typeface="+mn-ea"/>
                <a:cs typeface="+mn-cs"/>
              </a:rPr>
              <a:t>Methods</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Prospective</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observational</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study</a:t>
            </a:r>
            <a:endParaRPr lang="ca-ES"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with 2679 patients (mean age 67 years, 35%</a:t>
            </a:r>
          </a:p>
          <a:p>
            <a:r>
              <a:rPr lang="en-US" sz="1600" b="0" i="0" u="none" strike="noStrike" kern="1200" baseline="0" dirty="0">
                <a:solidFill>
                  <a:schemeClr val="tx1"/>
                </a:solidFill>
                <a:latin typeface="+mn-lt"/>
                <a:ea typeface="+mn-ea"/>
                <a:cs typeface="+mn-cs"/>
              </a:rPr>
              <a:t>women) with CHD, selected from the Spanish</a:t>
            </a:r>
          </a:p>
          <a:p>
            <a:r>
              <a:rPr lang="en-US" sz="1600" b="0" i="0" u="none" strike="noStrike" kern="1200" baseline="0" dirty="0">
                <a:solidFill>
                  <a:schemeClr val="tx1"/>
                </a:solidFill>
                <a:latin typeface="+mn-lt"/>
                <a:ea typeface="+mn-ea"/>
                <a:cs typeface="+mn-cs"/>
              </a:rPr>
              <a:t>ABPM Registry. Associations between BP indices,</a:t>
            </a:r>
          </a:p>
          <a:p>
            <a:r>
              <a:rPr lang="en-US" sz="1600" b="0" i="0" u="none" strike="noStrike" kern="1200" baseline="0" dirty="0">
                <a:solidFill>
                  <a:schemeClr val="tx1"/>
                </a:solidFill>
                <a:latin typeface="+mn-lt"/>
                <a:ea typeface="+mn-ea"/>
                <a:cs typeface="+mn-cs"/>
              </a:rPr>
              <a:t>as well as BP phenotypes, with all-cause and</a:t>
            </a:r>
          </a:p>
          <a:p>
            <a:r>
              <a:rPr lang="en-US" sz="1600" b="0" i="0" u="none" strike="noStrike" kern="1200" baseline="0" dirty="0">
                <a:solidFill>
                  <a:schemeClr val="tx1"/>
                </a:solidFill>
                <a:latin typeface="+mn-lt"/>
                <a:ea typeface="+mn-ea"/>
                <a:cs typeface="+mn-cs"/>
              </a:rPr>
              <a:t>cardiovascular mortality were assessed by means</a:t>
            </a:r>
          </a:p>
          <a:p>
            <a:r>
              <a:rPr lang="en-US" sz="1600" b="0" i="0" u="none" strike="noStrike" kern="1200" baseline="0" dirty="0">
                <a:solidFill>
                  <a:schemeClr val="tx1"/>
                </a:solidFill>
                <a:latin typeface="+mn-lt"/>
                <a:ea typeface="+mn-ea"/>
                <a:cs typeface="+mn-cs"/>
              </a:rPr>
              <a:t>of Cox-survival models adjusted for clinical confounders</a:t>
            </a:r>
          </a:p>
          <a:p>
            <a:r>
              <a:rPr lang="ca-ES" sz="1600" b="0" i="0" u="none" strike="noStrike" kern="1200" baseline="0" dirty="0" err="1">
                <a:solidFill>
                  <a:schemeClr val="tx1"/>
                </a:solidFill>
                <a:latin typeface="+mn-lt"/>
                <a:ea typeface="+mn-ea"/>
                <a:cs typeface="+mn-cs"/>
              </a:rPr>
              <a:t>and</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alternative</a:t>
            </a:r>
            <a:r>
              <a:rPr lang="ca-ES" sz="1600" b="0" i="0" u="none" strike="noStrike" kern="1200" baseline="0" dirty="0">
                <a:solidFill>
                  <a:schemeClr val="tx1"/>
                </a:solidFill>
                <a:latin typeface="+mn-lt"/>
                <a:ea typeface="+mn-ea"/>
                <a:cs typeface="+mn-cs"/>
              </a:rPr>
              <a:t> BP </a:t>
            </a:r>
            <a:r>
              <a:rPr lang="ca-ES" sz="1600" b="0" i="0" u="none" strike="noStrike" kern="1200" baseline="0" dirty="0" err="1">
                <a:solidFill>
                  <a:schemeClr val="tx1"/>
                </a:solidFill>
                <a:latin typeface="+mn-lt"/>
                <a:ea typeface="+mn-ea"/>
                <a:cs typeface="+mn-cs"/>
              </a:rPr>
              <a:t>measures</a:t>
            </a:r>
            <a:r>
              <a:rPr lang="ca-ES" sz="1600" b="0" i="0" u="none" strike="noStrike" kern="1200" baseline="0" dirty="0">
                <a:solidFill>
                  <a:schemeClr val="tx1"/>
                </a:solidFill>
                <a:latin typeface="+mn-lt"/>
                <a:ea typeface="+mn-ea"/>
                <a:cs typeface="+mn-cs"/>
              </a:rPr>
              <a:t>.</a:t>
            </a:r>
          </a:p>
          <a:p>
            <a:r>
              <a:rPr lang="en-US" sz="1600" b="0" i="1" u="none" strike="noStrike" kern="1200" baseline="0" dirty="0">
                <a:solidFill>
                  <a:schemeClr val="tx1"/>
                </a:solidFill>
                <a:latin typeface="+mn-lt"/>
                <a:ea typeface="+mn-ea"/>
                <a:cs typeface="+mn-cs"/>
              </a:rPr>
              <a:t>Results</a:t>
            </a:r>
            <a:r>
              <a:rPr lang="en-US" sz="1600" b="0" i="0" u="none" strike="noStrike" kern="1200" baseline="0" dirty="0">
                <a:solidFill>
                  <a:schemeClr val="tx1"/>
                </a:solidFill>
                <a:latin typeface="+mn-lt"/>
                <a:ea typeface="+mn-ea"/>
                <a:cs typeface="+mn-cs"/>
              </a:rPr>
              <a:t>: During a median follow-up of</a:t>
            </a:r>
          </a:p>
          <a:p>
            <a:r>
              <a:rPr lang="en-US" sz="1600" b="0" i="0" u="none" strike="noStrike" kern="1200" baseline="0" dirty="0">
                <a:solidFill>
                  <a:schemeClr val="tx1"/>
                </a:solidFill>
                <a:latin typeface="+mn-lt"/>
                <a:ea typeface="+mn-ea"/>
                <a:cs typeface="+mn-cs"/>
              </a:rPr>
              <a:t>8.7 years, 740 patients (27.6%) died, 331 (12.4%)</a:t>
            </a:r>
          </a:p>
          <a:p>
            <a:r>
              <a:rPr lang="en-US" sz="1600" b="0" i="0" u="none" strike="noStrike" kern="1200" baseline="0" dirty="0">
                <a:solidFill>
                  <a:schemeClr val="tx1"/>
                </a:solidFill>
                <a:latin typeface="+mn-lt"/>
                <a:ea typeface="+mn-ea"/>
                <a:cs typeface="+mn-cs"/>
              </a:rPr>
              <a:t>from cardiovascular causes. Office systolic BP</a:t>
            </a:r>
          </a:p>
          <a:p>
            <a:r>
              <a:rPr lang="en-US" sz="1600" b="0" i="0" u="none" strike="noStrike" kern="1200" baseline="0" dirty="0">
                <a:solidFill>
                  <a:schemeClr val="tx1"/>
                </a:solidFill>
                <a:latin typeface="+mn-lt"/>
                <a:ea typeface="+mn-ea"/>
                <a:cs typeface="+mn-cs"/>
              </a:rPr>
              <a:t>was not associated with mortality, while 24-h</a:t>
            </a:r>
          </a:p>
          <a:p>
            <a:r>
              <a:rPr lang="en-US" sz="1600" b="0" i="0" u="none" strike="noStrike" kern="1200" baseline="0" dirty="0">
                <a:solidFill>
                  <a:schemeClr val="tx1"/>
                </a:solidFill>
                <a:latin typeface="+mn-lt"/>
                <a:ea typeface="+mn-ea"/>
                <a:cs typeface="+mn-cs"/>
              </a:rPr>
              <a:t>(hazard ratio: 1.36; 95% confidence interval:</a:t>
            </a:r>
          </a:p>
          <a:p>
            <a:r>
              <a:rPr lang="en-US" sz="1600" b="0" i="0" u="none" strike="noStrike" kern="1200" baseline="0" dirty="0">
                <a:solidFill>
                  <a:schemeClr val="tx1"/>
                </a:solidFill>
                <a:latin typeface="+mn-lt"/>
                <a:ea typeface="+mn-ea"/>
                <a:cs typeface="+mn-cs"/>
              </a:rPr>
              <a:t>1.26–1.47), daytime (1.33; 1.23–1.44) and nighttime</a:t>
            </a:r>
          </a:p>
          <a:p>
            <a:r>
              <a:rPr lang="en-US" sz="1600" b="0" i="0" u="none" strike="noStrike" kern="1200" baseline="0" dirty="0">
                <a:solidFill>
                  <a:schemeClr val="tx1"/>
                </a:solidFill>
                <a:latin typeface="+mn-lt"/>
                <a:ea typeface="+mn-ea"/>
                <a:cs typeface="+mn-cs"/>
              </a:rPr>
              <a:t>(1.33; 1.24–1.43) systolic BP were all associated</a:t>
            </a:r>
          </a:p>
          <a:p>
            <a:r>
              <a:rPr lang="en-US" sz="1600" b="0" i="0" u="none" strike="noStrike" kern="1200" baseline="0" dirty="0">
                <a:solidFill>
                  <a:schemeClr val="tx1"/>
                </a:solidFill>
                <a:latin typeface="+mn-lt"/>
                <a:ea typeface="+mn-ea"/>
                <a:cs typeface="+mn-cs"/>
              </a:rPr>
              <a:t>with all-cause mortality, after adjustment</a:t>
            </a:r>
          </a:p>
          <a:p>
            <a:r>
              <a:rPr lang="en-US" sz="1600" b="0" i="0" u="none" strike="noStrike" kern="1200" baseline="0" dirty="0">
                <a:solidFill>
                  <a:schemeClr val="tx1"/>
                </a:solidFill>
                <a:latin typeface="+mn-lt"/>
                <a:ea typeface="+mn-ea"/>
                <a:cs typeface="+mn-cs"/>
              </a:rPr>
              <a:t>for confounders and office BP. Masked hypertension</a:t>
            </a:r>
          </a:p>
          <a:p>
            <a:r>
              <a:rPr lang="ca-ES" sz="1600" b="0" i="0" u="none" strike="noStrike" kern="1200" baseline="0" dirty="0">
                <a:solidFill>
                  <a:schemeClr val="tx1"/>
                </a:solidFill>
                <a:latin typeface="+mn-lt"/>
                <a:ea typeface="+mn-ea"/>
                <a:cs typeface="+mn-cs"/>
              </a:rPr>
              <a:t>(1.49; 1.10–2.01), </a:t>
            </a:r>
            <a:r>
              <a:rPr lang="ca-ES" sz="1600" b="0" i="0" u="none" strike="noStrike" kern="1200" baseline="0" dirty="0" err="1">
                <a:solidFill>
                  <a:schemeClr val="tx1"/>
                </a:solidFill>
                <a:latin typeface="+mn-lt"/>
                <a:ea typeface="+mn-ea"/>
                <a:cs typeface="+mn-cs"/>
              </a:rPr>
              <a:t>sustained</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hypertension</a:t>
            </a:r>
            <a:endParaRPr lang="ca-ES" sz="1600" b="0" i="0" u="none" strike="noStrike" kern="1200" baseline="0" dirty="0">
              <a:solidFill>
                <a:schemeClr val="tx1"/>
              </a:solidFill>
              <a:latin typeface="+mn-lt"/>
              <a:ea typeface="+mn-ea"/>
              <a:cs typeface="+mn-cs"/>
            </a:endParaRPr>
          </a:p>
          <a:p>
            <a:r>
              <a:rPr lang="ca-ES" sz="1600" b="0" i="0" u="none" strike="noStrike" kern="1200" baseline="0" dirty="0">
                <a:solidFill>
                  <a:schemeClr val="tx1"/>
                </a:solidFill>
                <a:latin typeface="+mn-lt"/>
                <a:ea typeface="+mn-ea"/>
                <a:cs typeface="+mn-cs"/>
              </a:rPr>
              <a:t>(1.46; 1.19–1.80), </a:t>
            </a:r>
            <a:r>
              <a:rPr lang="ca-ES" sz="1600" b="0" i="0" u="none" strike="noStrike" kern="1200" baseline="0" dirty="0" err="1">
                <a:solidFill>
                  <a:schemeClr val="tx1"/>
                </a:solidFill>
                <a:latin typeface="+mn-lt"/>
                <a:ea typeface="+mn-ea"/>
                <a:cs typeface="+mn-cs"/>
              </a:rPr>
              <a:t>isolated</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daytime</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hypertension</a:t>
            </a:r>
            <a:endParaRPr lang="ca-ES"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(1.80; 1.21–2.68) and isolated nighttime</a:t>
            </a:r>
          </a:p>
          <a:p>
            <a:r>
              <a:rPr lang="en-US" sz="1600" b="0" i="0" u="none" strike="noStrike" kern="1200" baseline="0" dirty="0">
                <a:solidFill>
                  <a:schemeClr val="tx1"/>
                </a:solidFill>
                <a:latin typeface="+mn-lt"/>
                <a:ea typeface="+mn-ea"/>
                <a:cs typeface="+mn-cs"/>
              </a:rPr>
              <a:t>hypertension (1.33; 1.09–1.63), but not whitecoat</a:t>
            </a:r>
          </a:p>
          <a:p>
            <a:r>
              <a:rPr lang="en-US" sz="1600" b="0" i="0" u="none" strike="noStrike" kern="1200" baseline="0" dirty="0">
                <a:solidFill>
                  <a:schemeClr val="tx1"/>
                </a:solidFill>
                <a:latin typeface="+mn-lt"/>
                <a:ea typeface="+mn-ea"/>
                <a:cs typeface="+mn-cs"/>
              </a:rPr>
              <a:t>hypertension, were all associated with an</a:t>
            </a:r>
          </a:p>
          <a:p>
            <a:r>
              <a:rPr lang="en-US" sz="1600" b="0" i="0" u="none" strike="noStrike" kern="1200" baseline="0" dirty="0">
                <a:solidFill>
                  <a:schemeClr val="tx1"/>
                </a:solidFill>
                <a:latin typeface="+mn-lt"/>
                <a:ea typeface="+mn-ea"/>
                <a:cs typeface="+mn-cs"/>
              </a:rPr>
              <a:t>increased risk of mortality compared to reference</a:t>
            </a:r>
          </a:p>
          <a:p>
            <a:r>
              <a:rPr lang="en-US" sz="1600" b="0" i="0" u="none" strike="noStrike" kern="1200" baseline="0" dirty="0">
                <a:solidFill>
                  <a:schemeClr val="tx1"/>
                </a:solidFill>
                <a:latin typeface="+mn-lt"/>
                <a:ea typeface="+mn-ea"/>
                <a:cs typeface="+mn-cs"/>
              </a:rPr>
              <a:t>groups. A blunted nocturnal dipping (1.08;</a:t>
            </a:r>
          </a:p>
          <a:p>
            <a:r>
              <a:rPr lang="ca-ES" sz="1600" b="0" i="0" u="none" strike="noStrike" kern="1200" baseline="0" dirty="0">
                <a:solidFill>
                  <a:schemeClr val="tx1"/>
                </a:solidFill>
                <a:latin typeface="+mn-lt"/>
                <a:ea typeface="+mn-ea"/>
                <a:cs typeface="+mn-cs"/>
              </a:rPr>
              <a:t>1.01–1.16, for 1 </a:t>
            </a:r>
            <a:r>
              <a:rPr lang="ca-ES" sz="1600" b="0" i="0" u="none" strike="noStrike" kern="1200" baseline="0" dirty="0" err="1">
                <a:solidFill>
                  <a:schemeClr val="tx1"/>
                </a:solidFill>
                <a:latin typeface="+mn-lt"/>
                <a:ea typeface="+mn-ea"/>
                <a:cs typeface="+mn-cs"/>
              </a:rPr>
              <a:t>standard</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deviation</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change</a:t>
            </a:r>
            <a:r>
              <a:rPr lang="ca-ES" sz="1600" b="0" i="0" u="none" strike="noStrike" kern="1200" baseline="0" dirty="0">
                <a:solidFill>
                  <a:schemeClr val="tx1"/>
                </a:solidFill>
                <a:latin typeface="+mn-lt"/>
                <a:ea typeface="+mn-ea"/>
                <a:cs typeface="+mn-cs"/>
              </a:rPr>
              <a:t> in</a:t>
            </a:r>
          </a:p>
          <a:p>
            <a:r>
              <a:rPr lang="en-US" sz="1600" b="0" i="0" u="none" strike="noStrike" kern="1200" baseline="0" dirty="0">
                <a:solidFill>
                  <a:schemeClr val="tx1"/>
                </a:solidFill>
                <a:latin typeface="+mn-lt"/>
                <a:ea typeface="+mn-ea"/>
                <a:cs typeface="+mn-cs"/>
              </a:rPr>
              <a:t>systolic night-to-day ratio) was also associated</a:t>
            </a:r>
          </a:p>
          <a:p>
            <a:r>
              <a:rPr lang="en-US" sz="1600" b="0" i="0" u="none" strike="noStrike" kern="1200" baseline="0" dirty="0">
                <a:solidFill>
                  <a:schemeClr val="tx1"/>
                </a:solidFill>
                <a:latin typeface="+mn-lt"/>
                <a:ea typeface="+mn-ea"/>
                <a:cs typeface="+mn-cs"/>
              </a:rPr>
              <a:t>with an increased risk of death. Similar results</a:t>
            </a:r>
          </a:p>
          <a:p>
            <a:r>
              <a:rPr lang="en-US" sz="1600" b="0" i="0" u="none" strike="noStrike" kern="1200" baseline="0" dirty="0">
                <a:solidFill>
                  <a:schemeClr val="tx1"/>
                </a:solidFill>
                <a:latin typeface="+mn-lt"/>
                <a:ea typeface="+mn-ea"/>
                <a:cs typeface="+mn-cs"/>
              </a:rPr>
              <a:t>were obtained for cardiovascular mortality.</a:t>
            </a:r>
          </a:p>
          <a:p>
            <a:r>
              <a:rPr lang="en-US" sz="1600" b="0" i="1" u="none" strike="noStrike" kern="1200" baseline="0" dirty="0">
                <a:solidFill>
                  <a:schemeClr val="tx1"/>
                </a:solidFill>
                <a:latin typeface="+mn-lt"/>
                <a:ea typeface="+mn-ea"/>
                <a:cs typeface="+mn-cs"/>
              </a:rPr>
              <a:t>Conclusion</a:t>
            </a:r>
            <a:r>
              <a:rPr lang="en-US" sz="1600" b="0" i="0" u="none" strike="noStrike" kern="1200" baseline="0" dirty="0">
                <a:solidFill>
                  <a:schemeClr val="tx1"/>
                </a:solidFill>
                <a:latin typeface="+mn-lt"/>
                <a:ea typeface="+mn-ea"/>
                <a:cs typeface="+mn-cs"/>
              </a:rPr>
              <a:t>: ABPM indices are more closely</a:t>
            </a:r>
          </a:p>
          <a:p>
            <a:r>
              <a:rPr lang="en-US" sz="1600" b="0" i="0" u="none" strike="noStrike" kern="1200" baseline="0" dirty="0">
                <a:solidFill>
                  <a:schemeClr val="tx1"/>
                </a:solidFill>
                <a:latin typeface="+mn-lt"/>
                <a:ea typeface="+mn-ea"/>
                <a:cs typeface="+mn-cs"/>
              </a:rPr>
              <a:t>related with the risk of death than office BP in</a:t>
            </a:r>
          </a:p>
          <a:p>
            <a:r>
              <a:rPr lang="en-US" sz="1600" b="0" i="0" u="none" strike="noStrike" kern="1200" baseline="0" dirty="0">
                <a:solidFill>
                  <a:schemeClr val="tx1"/>
                </a:solidFill>
                <a:latin typeface="+mn-lt"/>
                <a:ea typeface="+mn-ea"/>
                <a:cs typeface="+mn-cs"/>
              </a:rPr>
              <a:t>patients with CHD. These results emphasize the</a:t>
            </a:r>
          </a:p>
          <a:p>
            <a:r>
              <a:rPr lang="en-US" sz="1600" b="0" i="0" u="none" strike="noStrike" kern="1200" baseline="0" dirty="0">
                <a:solidFill>
                  <a:schemeClr val="tx1"/>
                </a:solidFill>
                <a:latin typeface="+mn-lt"/>
                <a:ea typeface="+mn-ea"/>
                <a:cs typeface="+mn-cs"/>
              </a:rPr>
              <a:t>use of ABPM for a more accurate BP evaluation</a:t>
            </a:r>
          </a:p>
          <a:p>
            <a:r>
              <a:rPr lang="en-US" sz="1600" b="0" i="0" u="none" strike="noStrike" kern="1200" baseline="0" dirty="0">
                <a:solidFill>
                  <a:schemeClr val="tx1"/>
                </a:solidFill>
                <a:latin typeface="+mn-lt"/>
                <a:ea typeface="+mn-ea"/>
                <a:cs typeface="+mn-cs"/>
              </a:rPr>
              <a:t>in this group of patients.</a:t>
            </a:r>
          </a:p>
          <a:p>
            <a:r>
              <a:rPr lang="en-US" sz="1600" b="0" i="0" u="none" strike="noStrike" kern="1200" baseline="0" dirty="0">
                <a:solidFill>
                  <a:schemeClr val="tx1"/>
                </a:solidFill>
                <a:latin typeface="+mn-lt"/>
                <a:ea typeface="+mn-ea"/>
                <a:cs typeface="+mn-cs"/>
              </a:rPr>
              <a:t>Graphical abstract available for this article</a:t>
            </a:r>
          </a:p>
        </p:txBody>
      </p:sp>
      <p:sp>
        <p:nvSpPr>
          <p:cNvPr id="4" name="Contenidor de número de diapositiva 3">
            <a:extLst>
              <a:ext uri="{FF2B5EF4-FFF2-40B4-BE49-F238E27FC236}">
                <a16:creationId xmlns:a16="http://schemas.microsoft.com/office/drawing/2014/main" id="{27678082-3BAD-2D87-AE16-9C17CB663350}"/>
              </a:ext>
            </a:extLst>
          </p:cNvPr>
          <p:cNvSpPr>
            <a:spLocks noGrp="1"/>
          </p:cNvSpPr>
          <p:nvPr>
            <p:ph type="sldNum" sz="quarter" idx="5"/>
          </p:nvPr>
        </p:nvSpPr>
        <p:spPr/>
        <p:txBody>
          <a:bodyPr/>
          <a:lstStyle/>
          <a:p>
            <a:fld id="{CA2D21D1-52E2-420B-B491-CFF6D7BB79FB}" type="slidenum">
              <a:rPr lang="en-US" smtClean="0"/>
              <a:pPr/>
              <a:t>15</a:t>
            </a:fld>
            <a:endParaRPr lang="en-US"/>
          </a:p>
        </p:txBody>
      </p:sp>
    </p:spTree>
    <p:extLst>
      <p:ext uri="{BB962C8B-B14F-4D97-AF65-F5344CB8AC3E}">
        <p14:creationId xmlns:p14="http://schemas.microsoft.com/office/powerpoint/2010/main" val="2688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E77A8-BCC8-D22D-9CAA-5DA7673424B8}"/>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C46A5FE6-2C3C-09D9-9218-1E834BB5EEC4}"/>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62B2B810-D31E-DF5B-F7C5-10D0A4B04652}"/>
              </a:ext>
            </a:extLst>
          </p:cNvPr>
          <p:cNvSpPr>
            <a:spLocks noGrp="1"/>
          </p:cNvSpPr>
          <p:nvPr>
            <p:ph type="body" idx="1"/>
          </p:nvPr>
        </p:nvSpPr>
        <p:spPr/>
        <p:txBody>
          <a:bodyPr/>
          <a:lstStyle/>
          <a:p>
            <a:endParaRPr lang="ca-ES"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 </a:t>
            </a:r>
            <a:r>
              <a:rPr lang="en-US" sz="1600" b="1" i="0" u="none" strike="noStrike" kern="1200" baseline="0" dirty="0">
                <a:solidFill>
                  <a:schemeClr val="tx1"/>
                </a:solidFill>
                <a:latin typeface="+mn-lt"/>
                <a:ea typeface="+mn-ea"/>
                <a:cs typeface="+mn-cs"/>
              </a:rPr>
              <a:t>BACKGROUND </a:t>
            </a:r>
            <a:r>
              <a:rPr lang="en-US" sz="1600" b="0" i="0" u="none" strike="noStrike" kern="1200" baseline="0" dirty="0">
                <a:solidFill>
                  <a:schemeClr val="tx1"/>
                </a:solidFill>
                <a:latin typeface="+mn-lt"/>
                <a:ea typeface="+mn-ea"/>
                <a:cs typeface="+mn-cs"/>
              </a:rPr>
              <a:t>The STEP (Strategy of Blood Pressure Intervention in the Elderly Hypertensive Patients) trial showed that intensive systolic blood pressure (SBP) control reduced cardiovascular risk. </a:t>
            </a:r>
          </a:p>
          <a:p>
            <a:r>
              <a:rPr lang="en-US" sz="1600" b="1" i="0" u="none" strike="noStrike" kern="1200" baseline="0" dirty="0">
                <a:solidFill>
                  <a:schemeClr val="tx1"/>
                </a:solidFill>
                <a:latin typeface="+mn-lt"/>
                <a:ea typeface="+mn-ea"/>
                <a:cs typeface="+mn-cs"/>
              </a:rPr>
              <a:t>OBJECTIVES </a:t>
            </a:r>
            <a:r>
              <a:rPr lang="en-US" sz="1600" b="0" i="0" u="none" strike="noStrike" kern="1200" baseline="0" dirty="0">
                <a:solidFill>
                  <a:schemeClr val="tx1"/>
                </a:solidFill>
                <a:latin typeface="+mn-lt"/>
                <a:ea typeface="+mn-ea"/>
                <a:cs typeface="+mn-cs"/>
              </a:rPr>
              <a:t>Study investigators conducted an extended follow-up of the STEP trial to determine the longer-term effects of intensive blood pressure (BP) control. </a:t>
            </a:r>
          </a:p>
          <a:p>
            <a:r>
              <a:rPr lang="en-US" sz="1600" b="1" i="0" u="none" strike="noStrike" kern="1200" baseline="0" dirty="0">
                <a:solidFill>
                  <a:schemeClr val="tx1"/>
                </a:solidFill>
                <a:latin typeface="+mn-lt"/>
                <a:ea typeface="+mn-ea"/>
                <a:cs typeface="+mn-cs"/>
              </a:rPr>
              <a:t>METHODS </a:t>
            </a:r>
            <a:r>
              <a:rPr lang="en-US" sz="1600" b="0" i="0" u="none" strike="noStrike" kern="1200" baseline="0" dirty="0">
                <a:solidFill>
                  <a:schemeClr val="tx1"/>
                </a:solidFill>
                <a:latin typeface="+mn-lt"/>
                <a:ea typeface="+mn-ea"/>
                <a:cs typeface="+mn-cs"/>
              </a:rPr>
              <a:t>In this randomized controlled trial, 8,511 patients with hypertension were randomly assigned to the intensive treatment group, with an SBP target of 110 mm Hg to </a:t>
            </a:r>
            <a:r>
              <a:rPr lang="en-US" sz="1600" b="0" i="1" u="none" strike="noStrike" kern="1200" baseline="0" dirty="0">
                <a:solidFill>
                  <a:schemeClr val="tx1"/>
                </a:solidFill>
                <a:latin typeface="+mn-lt"/>
                <a:ea typeface="+mn-ea"/>
                <a:cs typeface="+mn-cs"/>
              </a:rPr>
              <a:t>&lt;</a:t>
            </a:r>
            <a:r>
              <a:rPr lang="en-US" sz="1600" b="0" i="0" u="none" strike="noStrike" kern="1200" baseline="0" dirty="0">
                <a:solidFill>
                  <a:schemeClr val="tx1"/>
                </a:solidFill>
                <a:latin typeface="+mn-lt"/>
                <a:ea typeface="+mn-ea"/>
                <a:cs typeface="+mn-cs"/>
              </a:rPr>
              <a:t>130 mm Hg, or the standard treatment group, with an SBP target of 130 mm Hg to </a:t>
            </a:r>
            <a:r>
              <a:rPr lang="en-US" sz="1600" b="0" i="1" u="none" strike="noStrike" kern="1200" baseline="0" dirty="0">
                <a:solidFill>
                  <a:schemeClr val="tx1"/>
                </a:solidFill>
                <a:latin typeface="+mn-lt"/>
                <a:ea typeface="+mn-ea"/>
                <a:cs typeface="+mn-cs"/>
              </a:rPr>
              <a:t>&lt;</a:t>
            </a:r>
            <a:r>
              <a:rPr lang="en-US" sz="1600" b="0" i="0" u="none" strike="noStrike" kern="1200" baseline="0" dirty="0">
                <a:solidFill>
                  <a:schemeClr val="tx1"/>
                </a:solidFill>
                <a:latin typeface="+mn-lt"/>
                <a:ea typeface="+mn-ea"/>
                <a:cs typeface="+mn-cs"/>
              </a:rPr>
              <a:t>150 mm Hg. After the original trial ended, all surviving patients, either in the standard group or the intensive treatment group previously, received intensive treatment in the extended period, referred to as the delayed intensive treatment group or the sustained intensive treatment group. The primary outcome was a composite of stroke, acute coronary syndrome, acute decompensated heart failure, coronary revascularization, atrial fibrillation, or death resulting from cardiovascular causes. The Fine-Gray </a:t>
            </a:r>
            <a:r>
              <a:rPr lang="en-US" sz="1600" b="0" i="0" u="none" strike="noStrike" kern="1200" baseline="0" dirty="0" err="1">
                <a:solidFill>
                  <a:schemeClr val="tx1"/>
                </a:solidFill>
                <a:latin typeface="+mn-lt"/>
                <a:ea typeface="+mn-ea"/>
                <a:cs typeface="+mn-cs"/>
              </a:rPr>
              <a:t>subdistribution</a:t>
            </a:r>
            <a:r>
              <a:rPr lang="en-US" sz="1600" b="0" i="0" u="none" strike="noStrike" kern="1200" baseline="0" dirty="0">
                <a:solidFill>
                  <a:schemeClr val="tx1"/>
                </a:solidFill>
                <a:latin typeface="+mn-lt"/>
                <a:ea typeface="+mn-ea"/>
                <a:cs typeface="+mn-cs"/>
              </a:rPr>
              <a:t> hazard model was used to estimate the HR between the 2 groups, and g-formula methods were initiated to compare overall primary outcome risks with intensive treatment initiated from randomization and initiated every year after randomization. </a:t>
            </a:r>
          </a:p>
          <a:p>
            <a:r>
              <a:rPr lang="en-US" sz="1600" b="1" i="0" u="none" strike="noStrike" kern="1200" baseline="0" dirty="0">
                <a:solidFill>
                  <a:schemeClr val="tx1"/>
                </a:solidFill>
                <a:latin typeface="+mn-lt"/>
                <a:ea typeface="+mn-ea"/>
                <a:cs typeface="+mn-cs"/>
              </a:rPr>
              <a:t>RESULTS </a:t>
            </a:r>
            <a:r>
              <a:rPr lang="en-US" sz="1600" b="0" i="0" u="none" strike="noStrike" kern="1200" baseline="0" dirty="0">
                <a:solidFill>
                  <a:schemeClr val="tx1"/>
                </a:solidFill>
                <a:latin typeface="+mn-lt"/>
                <a:ea typeface="+mn-ea"/>
                <a:cs typeface="+mn-cs"/>
              </a:rPr>
              <a:t>After a median follow-up of 6.11 years, the mean SBP was 127.9 mm Hg in the sustained intensive treatment group and 129.5 mm Hg in the delayed intensive treatment group. The incidence rate of primary outcome was 1.12% per year in the sustained intensive treatment group, compared with 1.33% per year in the delayed intensive treatment group (HR: 0.82; 95% CI: 0.71-0.96). No difference in safety event rates between the 2 groups was observed except for hypotension, which occurred more frequently in the sustained intensive treatment group. Furthermore, analyses using the parametric g-formula showed that compared with the standard BP treatment, intensive treatment initiating from randomization (0 month) yielded the greatest benefit (relative risk [RR]: 0.83; 95% CI: 0.70-0.96), with an attenuated cardiovascular benefit for later initiation from 12 months (RR: 0.88; 95% CI: 0.76-0.99). </a:t>
            </a:r>
          </a:p>
          <a:p>
            <a:r>
              <a:rPr lang="en-US" sz="1600" b="1" i="0" u="none" strike="noStrike" kern="1200" baseline="0" dirty="0">
                <a:solidFill>
                  <a:schemeClr val="tx1"/>
                </a:solidFill>
                <a:latin typeface="+mn-lt"/>
                <a:ea typeface="+mn-ea"/>
                <a:cs typeface="+mn-cs"/>
              </a:rPr>
              <a:t>CONCLUSIONS </a:t>
            </a:r>
            <a:r>
              <a:rPr lang="en-US" sz="1600" b="0" i="0" u="none" strike="noStrike" kern="1200" baseline="0" dirty="0">
                <a:solidFill>
                  <a:schemeClr val="tx1"/>
                </a:solidFill>
                <a:latin typeface="+mn-lt"/>
                <a:ea typeface="+mn-ea"/>
                <a:cs typeface="+mn-cs"/>
              </a:rPr>
              <a:t>Our results suggested that sustained intensive BP control could benefit patients with hypertension compared with delayed intensive treatment in the longer-term follow-up. The earlier intensive treatment is initiated after the hypertension diagnosis, the greater the cardiovascular benefits will be. (Strategy of Blood Pressure Intervention in the Elderly Hypertensive Patients [STEP]; NCT03015311) (JACC. 2025;86:1421–1433) © 2025 The Authors. Published by Elsevier on behalf of the American College of Cardiology Foundation. </a:t>
            </a:r>
          </a:p>
        </p:txBody>
      </p:sp>
      <p:sp>
        <p:nvSpPr>
          <p:cNvPr id="4" name="Contenidor de número de diapositiva 3">
            <a:extLst>
              <a:ext uri="{FF2B5EF4-FFF2-40B4-BE49-F238E27FC236}">
                <a16:creationId xmlns:a16="http://schemas.microsoft.com/office/drawing/2014/main" id="{A010E187-EEF0-FDEF-907F-7919650A19F5}"/>
              </a:ext>
            </a:extLst>
          </p:cNvPr>
          <p:cNvSpPr>
            <a:spLocks noGrp="1"/>
          </p:cNvSpPr>
          <p:nvPr>
            <p:ph type="sldNum" sz="quarter" idx="5"/>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86364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Background: Cold ambient temperatures are known to</a:t>
            </a:r>
          </a:p>
          <a:p>
            <a:r>
              <a:rPr lang="en-US" sz="1600" b="0" i="0" u="none" strike="noStrike" kern="1200" baseline="0" dirty="0">
                <a:solidFill>
                  <a:schemeClr val="tx1"/>
                </a:solidFill>
                <a:latin typeface="+mn-lt"/>
                <a:ea typeface="+mn-ea"/>
                <a:cs typeface="+mn-cs"/>
              </a:rPr>
              <a:t>increase blood pressure (BP), but the influence of room</a:t>
            </a:r>
          </a:p>
          <a:p>
            <a:r>
              <a:rPr lang="en-US" sz="1600" b="0" i="0" u="none" strike="noStrike" kern="1200" baseline="0" dirty="0">
                <a:solidFill>
                  <a:schemeClr val="tx1"/>
                </a:solidFill>
                <a:latin typeface="+mn-lt"/>
                <a:ea typeface="+mn-ea"/>
                <a:cs typeface="+mn-cs"/>
              </a:rPr>
              <a:t>temperature remains understudied. This study examined</a:t>
            </a:r>
          </a:p>
          <a:p>
            <a:r>
              <a:rPr lang="en-US" sz="1600" b="0" i="0" u="none" strike="noStrike" kern="1200" baseline="0" dirty="0">
                <a:solidFill>
                  <a:schemeClr val="tx1"/>
                </a:solidFill>
                <a:latin typeface="+mn-lt"/>
                <a:ea typeface="+mn-ea"/>
                <a:cs typeface="+mn-cs"/>
              </a:rPr>
              <a:t>the impact of room temperature in morning, evening, and</a:t>
            </a:r>
          </a:p>
          <a:p>
            <a:r>
              <a:rPr lang="en-US" sz="1600" b="0" i="0" u="none" strike="noStrike" kern="1200" baseline="0" dirty="0">
                <a:solidFill>
                  <a:schemeClr val="tx1"/>
                </a:solidFill>
                <a:latin typeface="+mn-lt"/>
                <a:ea typeface="+mn-ea"/>
                <a:cs typeface="+mn-cs"/>
              </a:rPr>
              <a:t>sleep BP measured at home.</a:t>
            </a:r>
          </a:p>
          <a:p>
            <a:r>
              <a:rPr lang="en-US" sz="1600" b="0" i="0" u="none" strike="noStrike" kern="1200" baseline="0" dirty="0">
                <a:solidFill>
                  <a:schemeClr val="tx1"/>
                </a:solidFill>
                <a:latin typeface="+mn-lt"/>
                <a:ea typeface="+mn-ea"/>
                <a:cs typeface="+mn-cs"/>
              </a:rPr>
              <a:t>Methods: The study included 779 adults (mean age: 70.7</a:t>
            </a:r>
          </a:p>
          <a:p>
            <a:r>
              <a:rPr lang="en-US" sz="1600" b="0" i="0" u="none" strike="noStrike" kern="1200" baseline="0" dirty="0">
                <a:solidFill>
                  <a:schemeClr val="tx1"/>
                </a:solidFill>
                <a:latin typeface="+mn-lt"/>
                <a:ea typeface="+mn-ea"/>
                <a:cs typeface="+mn-cs"/>
              </a:rPr>
              <a:t>years) from a community-based longitudinal study. Home</a:t>
            </a:r>
          </a:p>
          <a:p>
            <a:r>
              <a:rPr lang="en-US" sz="1600" b="0" i="0" u="none" strike="noStrike" kern="1200" baseline="0" dirty="0">
                <a:solidFill>
                  <a:schemeClr val="tx1"/>
                </a:solidFill>
                <a:latin typeface="+mn-lt"/>
                <a:ea typeface="+mn-ea"/>
                <a:cs typeface="+mn-cs"/>
              </a:rPr>
              <a:t>BP was measured for 1week using a conventional </a:t>
            </a:r>
            <a:r>
              <a:rPr lang="en-US" sz="1600" b="0" i="0" u="none" strike="noStrike" kern="1200" baseline="0" dirty="0" err="1">
                <a:solidFill>
                  <a:schemeClr val="tx1"/>
                </a:solidFill>
                <a:latin typeface="+mn-lt"/>
                <a:ea typeface="+mn-ea"/>
                <a:cs typeface="+mn-cs"/>
              </a:rPr>
              <a:t>cuffoscillometric</a:t>
            </a:r>
            <a:endParaRPr lang="en-US"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device, whereas sleep BP was automatically</a:t>
            </a:r>
          </a:p>
          <a:p>
            <a:r>
              <a:rPr lang="en-US" sz="1600" b="0" i="0" u="none" strike="noStrike" kern="1200" baseline="0" dirty="0">
                <a:solidFill>
                  <a:schemeClr val="tx1"/>
                </a:solidFill>
                <a:latin typeface="+mn-lt"/>
                <a:ea typeface="+mn-ea"/>
                <a:cs typeface="+mn-cs"/>
              </a:rPr>
              <a:t>recorded at 00: 00, 02: 00, and 04:00 using a </a:t>
            </a:r>
            <a:r>
              <a:rPr lang="en-US" sz="1600" b="0" i="0" u="none" strike="noStrike" kern="1200" baseline="0" dirty="0" err="1">
                <a:solidFill>
                  <a:schemeClr val="tx1"/>
                </a:solidFill>
                <a:latin typeface="+mn-lt"/>
                <a:ea typeface="+mn-ea"/>
                <a:cs typeface="+mn-cs"/>
              </a:rPr>
              <a:t>timerequipped</a:t>
            </a:r>
            <a:endParaRPr lang="en-US" sz="1600" b="0" i="0" u="none" strike="noStrike" kern="1200" baseline="0" dirty="0">
              <a:solidFill>
                <a:schemeClr val="tx1"/>
              </a:solidFill>
              <a:latin typeface="+mn-lt"/>
              <a:ea typeface="+mn-ea"/>
              <a:cs typeface="+mn-cs"/>
            </a:endParaRPr>
          </a:p>
          <a:p>
            <a:r>
              <a:rPr lang="en-US" sz="1600" b="0" i="0" u="none" strike="noStrike" kern="1200" baseline="0" dirty="0">
                <a:solidFill>
                  <a:schemeClr val="tx1"/>
                </a:solidFill>
                <a:latin typeface="+mn-lt"/>
                <a:ea typeface="+mn-ea"/>
                <a:cs typeface="+mn-cs"/>
              </a:rPr>
              <a:t>BP monitor. Room temperature was measured</a:t>
            </a:r>
          </a:p>
          <a:p>
            <a:r>
              <a:rPr lang="en-US" sz="1600" b="0" i="0" u="none" strike="noStrike" kern="1200" baseline="0" dirty="0">
                <a:solidFill>
                  <a:schemeClr val="tx1"/>
                </a:solidFill>
                <a:latin typeface="+mn-lt"/>
                <a:ea typeface="+mn-ea"/>
                <a:cs typeface="+mn-cs"/>
              </a:rPr>
              <a:t>concurrently using a thermometer in the BP monitor.</a:t>
            </a:r>
          </a:p>
          <a:p>
            <a:r>
              <a:rPr lang="en-US" sz="1600" b="0" i="0" u="none" strike="noStrike" kern="1200" baseline="0" dirty="0">
                <a:solidFill>
                  <a:schemeClr val="tx1"/>
                </a:solidFill>
                <a:latin typeface="+mn-lt"/>
                <a:ea typeface="+mn-ea"/>
                <a:cs typeface="+mn-cs"/>
              </a:rPr>
              <a:t>Results: A 18C decrease in room temperature increased</a:t>
            </a:r>
          </a:p>
          <a:p>
            <a:r>
              <a:rPr lang="en-US" sz="1600" b="0" i="0" u="none" strike="noStrike" kern="1200" baseline="0" dirty="0">
                <a:solidFill>
                  <a:schemeClr val="tx1"/>
                </a:solidFill>
                <a:latin typeface="+mn-lt"/>
                <a:ea typeface="+mn-ea"/>
                <a:cs typeface="+mn-cs"/>
              </a:rPr>
              <a:t>morning systolic and diastolic BPs by 0.863 and 0.342</a:t>
            </a:r>
          </a:p>
          <a:p>
            <a:r>
              <a:rPr lang="en-US" sz="1600" b="0" i="0" u="none" strike="noStrike" kern="1200" baseline="0" dirty="0">
                <a:solidFill>
                  <a:schemeClr val="tx1"/>
                </a:solidFill>
                <a:latin typeface="+mn-lt"/>
                <a:ea typeface="+mn-ea"/>
                <a:cs typeface="+mn-cs"/>
              </a:rPr>
              <a:t>mmHg, respectively (P&lt;0.001). The evening systolic and</a:t>
            </a:r>
          </a:p>
          <a:p>
            <a:r>
              <a:rPr lang="en-US" sz="1600" b="0" i="0" u="none" strike="noStrike" kern="1200" baseline="0" dirty="0">
                <a:solidFill>
                  <a:schemeClr val="tx1"/>
                </a:solidFill>
                <a:latin typeface="+mn-lt"/>
                <a:ea typeface="+mn-ea"/>
                <a:cs typeface="+mn-cs"/>
              </a:rPr>
              <a:t>diastolic BPs increased by 0.721 and 0.320mmHg,</a:t>
            </a:r>
          </a:p>
          <a:p>
            <a:r>
              <a:rPr lang="en-US" sz="1600" b="0" i="0" u="none" strike="noStrike" kern="1200" baseline="0" dirty="0">
                <a:solidFill>
                  <a:schemeClr val="tx1"/>
                </a:solidFill>
                <a:latin typeface="+mn-lt"/>
                <a:ea typeface="+mn-ea"/>
                <a:cs typeface="+mn-cs"/>
              </a:rPr>
              <a:t>respectively (P&lt;0.001). However, sleep systolic (0.076</a:t>
            </a:r>
          </a:p>
          <a:p>
            <a:r>
              <a:rPr lang="en-US" sz="1600" b="0" i="0" u="none" strike="noStrike" kern="1200" baseline="0" dirty="0">
                <a:solidFill>
                  <a:schemeClr val="tx1"/>
                </a:solidFill>
                <a:latin typeface="+mn-lt"/>
                <a:ea typeface="+mn-ea"/>
                <a:cs typeface="+mn-cs"/>
              </a:rPr>
              <a:t>mmHg, P = 0.181) and diastolic (0.078mmHg, P=0.039)</a:t>
            </a:r>
          </a:p>
          <a:p>
            <a:r>
              <a:rPr lang="en-US" sz="1600" b="0" i="0" u="none" strike="noStrike" kern="1200" baseline="0" dirty="0">
                <a:solidFill>
                  <a:schemeClr val="tx1"/>
                </a:solidFill>
                <a:latin typeface="+mn-lt"/>
                <a:ea typeface="+mn-ea"/>
                <a:cs typeface="+mn-cs"/>
              </a:rPr>
              <a:t>BPs showed weaker associations. The association between</a:t>
            </a:r>
          </a:p>
          <a:p>
            <a:r>
              <a:rPr lang="en-US" sz="1600" b="0" i="0" u="none" strike="noStrike" kern="1200" baseline="0" dirty="0">
                <a:solidFill>
                  <a:schemeClr val="tx1"/>
                </a:solidFill>
                <a:latin typeface="+mn-lt"/>
                <a:ea typeface="+mn-ea"/>
                <a:cs typeface="+mn-cs"/>
              </a:rPr>
              <a:t>morning systolic and diastolic BPs remained significant</a:t>
            </a:r>
          </a:p>
          <a:p>
            <a:r>
              <a:rPr lang="en-US" sz="1600" b="0" i="0" u="none" strike="noStrike" kern="1200" baseline="0" dirty="0">
                <a:solidFill>
                  <a:schemeClr val="tx1"/>
                </a:solidFill>
                <a:latin typeface="+mn-lt"/>
                <a:ea typeface="+mn-ea"/>
                <a:cs typeface="+mn-cs"/>
              </a:rPr>
              <a:t>after adjusting for ambient temperature (0.809 and 0.304</a:t>
            </a:r>
          </a:p>
          <a:p>
            <a:r>
              <a:rPr lang="en-US" sz="1600" b="0" i="0" u="none" strike="noStrike" kern="1200" baseline="0" dirty="0">
                <a:solidFill>
                  <a:schemeClr val="tx1"/>
                </a:solidFill>
                <a:latin typeface="+mn-lt"/>
                <a:ea typeface="+mn-ea"/>
                <a:cs typeface="+mn-cs"/>
              </a:rPr>
              <a:t>mmHg, respectively; P&lt;0.001). Age was the only factor</a:t>
            </a:r>
          </a:p>
          <a:p>
            <a:r>
              <a:rPr lang="en-US" sz="1600" b="0" i="0" u="none" strike="noStrike" kern="1200" baseline="0" dirty="0">
                <a:solidFill>
                  <a:schemeClr val="tx1"/>
                </a:solidFill>
                <a:latin typeface="+mn-lt"/>
                <a:ea typeface="+mn-ea"/>
                <a:cs typeface="+mn-cs"/>
              </a:rPr>
              <a:t>associated with room temperature–related BP changes.</a:t>
            </a:r>
          </a:p>
          <a:p>
            <a:r>
              <a:rPr lang="en-US" sz="1600" b="0" i="0" u="none" strike="noStrike" kern="1200" baseline="0" dirty="0">
                <a:solidFill>
                  <a:schemeClr val="tx1"/>
                </a:solidFill>
                <a:latin typeface="+mn-lt"/>
                <a:ea typeface="+mn-ea"/>
                <a:cs typeface="+mn-cs"/>
              </a:rPr>
              <a:t>Among 433 normotensive individuals (based on 1-week</a:t>
            </a:r>
          </a:p>
          <a:p>
            <a:r>
              <a:rPr lang="en-US" sz="1600" b="0" i="0" u="none" strike="noStrike" kern="1200" baseline="0" dirty="0">
                <a:solidFill>
                  <a:schemeClr val="tx1"/>
                </a:solidFill>
                <a:latin typeface="+mn-lt"/>
                <a:ea typeface="+mn-ea"/>
                <a:cs typeface="+mn-cs"/>
              </a:rPr>
              <a:t>average morning BP), 93 were hypertensive on the coldest</a:t>
            </a:r>
          </a:p>
          <a:p>
            <a:r>
              <a:rPr lang="en-US" sz="1600" b="0" i="0" u="none" strike="noStrike" kern="1200" baseline="0" dirty="0">
                <a:solidFill>
                  <a:schemeClr val="tx1"/>
                </a:solidFill>
                <a:latin typeface="+mn-lt"/>
                <a:ea typeface="+mn-ea"/>
                <a:cs typeface="+mn-cs"/>
              </a:rPr>
              <a:t>day. These participants had higher average morning BPs</a:t>
            </a:r>
          </a:p>
          <a:p>
            <a:r>
              <a:rPr lang="en-US" sz="1600" b="0" i="0" u="none" strike="noStrike" kern="1200" baseline="0" dirty="0">
                <a:solidFill>
                  <a:schemeClr val="tx1"/>
                </a:solidFill>
                <a:latin typeface="+mn-lt"/>
                <a:ea typeface="+mn-ea"/>
                <a:cs typeface="+mn-cs"/>
              </a:rPr>
              <a:t>within the normal range and were more likely to use</a:t>
            </a:r>
          </a:p>
          <a:p>
            <a:r>
              <a:rPr lang="ca-ES" sz="1600" b="0" i="0" u="none" strike="noStrike" kern="1200" baseline="0" dirty="0" err="1">
                <a:solidFill>
                  <a:schemeClr val="tx1"/>
                </a:solidFill>
                <a:latin typeface="+mn-lt"/>
                <a:ea typeface="+mn-ea"/>
                <a:cs typeface="+mn-cs"/>
              </a:rPr>
              <a:t>antihypertensive</a:t>
            </a:r>
            <a:r>
              <a:rPr lang="ca-ES" sz="1600" b="0" i="0" u="none" strike="noStrike" kern="1200" baseline="0" dirty="0">
                <a:solidFill>
                  <a:schemeClr val="tx1"/>
                </a:solidFill>
                <a:latin typeface="+mn-lt"/>
                <a:ea typeface="+mn-ea"/>
                <a:cs typeface="+mn-cs"/>
              </a:rPr>
              <a:t> </a:t>
            </a:r>
            <a:r>
              <a:rPr lang="ca-ES" sz="1600" b="0" i="0" u="none" strike="noStrike" kern="1200" baseline="0" dirty="0" err="1">
                <a:solidFill>
                  <a:schemeClr val="tx1"/>
                </a:solidFill>
                <a:latin typeface="+mn-lt"/>
                <a:ea typeface="+mn-ea"/>
                <a:cs typeface="+mn-cs"/>
              </a:rPr>
              <a:t>medication</a:t>
            </a:r>
            <a:r>
              <a:rPr lang="ca-ES" sz="1600" b="0" i="0" u="none" strike="noStrike" kern="1200" baseline="0" dirty="0">
                <a:solidFill>
                  <a:schemeClr val="tx1"/>
                </a:solidFill>
                <a:latin typeface="+mn-lt"/>
                <a:ea typeface="+mn-ea"/>
                <a:cs typeface="+mn-cs"/>
              </a:rPr>
              <a:t>.</a:t>
            </a:r>
          </a:p>
          <a:p>
            <a:r>
              <a:rPr lang="en-US" sz="1600" b="0" i="0" u="none" strike="noStrike" kern="1200" baseline="0" dirty="0">
                <a:solidFill>
                  <a:schemeClr val="tx1"/>
                </a:solidFill>
                <a:latin typeface="+mn-lt"/>
                <a:ea typeface="+mn-ea"/>
                <a:cs typeface="+mn-cs"/>
              </a:rPr>
              <a:t>Conclusion: Room temperature significantly influenced</a:t>
            </a:r>
          </a:p>
          <a:p>
            <a:r>
              <a:rPr lang="en-US" sz="1600" b="0" i="0" u="none" strike="noStrike" kern="1200" baseline="0" dirty="0">
                <a:solidFill>
                  <a:schemeClr val="tx1"/>
                </a:solidFill>
                <a:latin typeface="+mn-lt"/>
                <a:ea typeface="+mn-ea"/>
                <a:cs typeface="+mn-cs"/>
              </a:rPr>
              <a:t>home morning and evening BPs but not sleep BP,</a:t>
            </a:r>
          </a:p>
          <a:p>
            <a:r>
              <a:rPr lang="en-US" sz="1600" b="0" i="0" u="none" strike="noStrike" kern="1200" baseline="0" dirty="0">
                <a:solidFill>
                  <a:schemeClr val="tx1"/>
                </a:solidFill>
                <a:latin typeface="+mn-lt"/>
                <a:ea typeface="+mn-ea"/>
                <a:cs typeface="+mn-cs"/>
              </a:rPr>
              <a:t>independent of ambient temperature. Maintaining</a:t>
            </a:r>
          </a:p>
          <a:p>
            <a:r>
              <a:rPr lang="en-US" sz="1600" b="0" i="0" u="none" strike="noStrike" kern="1200" baseline="0" dirty="0">
                <a:solidFill>
                  <a:schemeClr val="tx1"/>
                </a:solidFill>
                <a:latin typeface="+mn-lt"/>
                <a:ea typeface="+mn-ea"/>
                <a:cs typeface="+mn-cs"/>
              </a:rPr>
              <a:t>appropriate room temperatures may aid in BP</a:t>
            </a:r>
          </a:p>
          <a:p>
            <a:r>
              <a:rPr lang="ca-ES" sz="1600" b="0" i="0" u="none" strike="noStrike" kern="1200" baseline="0" dirty="0">
                <a:solidFill>
                  <a:schemeClr val="tx1"/>
                </a:solidFill>
                <a:latin typeface="+mn-lt"/>
                <a:ea typeface="+mn-ea"/>
                <a:cs typeface="+mn-cs"/>
              </a:rPr>
              <a:t>management </a:t>
            </a:r>
            <a:r>
              <a:rPr lang="ca-ES" sz="1600" b="0" i="0" u="none" strike="noStrike" kern="1200" baseline="0" dirty="0" err="1">
                <a:solidFill>
                  <a:schemeClr val="tx1"/>
                </a:solidFill>
                <a:latin typeface="+mn-lt"/>
                <a:ea typeface="+mn-ea"/>
                <a:cs typeface="+mn-cs"/>
              </a:rPr>
              <a:t>at</a:t>
            </a:r>
            <a:r>
              <a:rPr lang="ca-ES" sz="1600" b="0" i="0" u="none" strike="noStrike" kern="1200" baseline="0" dirty="0">
                <a:solidFill>
                  <a:schemeClr val="tx1"/>
                </a:solidFill>
                <a:latin typeface="+mn-lt"/>
                <a:ea typeface="+mn-ea"/>
                <a:cs typeface="+mn-cs"/>
              </a:rPr>
              <a:t> home.</a:t>
            </a:r>
            <a:endParaRPr lang="ca-ES" dirty="0"/>
          </a:p>
        </p:txBody>
      </p:sp>
      <p:sp>
        <p:nvSpPr>
          <p:cNvPr id="4" name="Contenidor de número de diapositiva 3"/>
          <p:cNvSpPr>
            <a:spLocks noGrp="1"/>
          </p:cNvSpPr>
          <p:nvPr>
            <p:ph type="sldNum" sz="quarter" idx="5"/>
          </p:nvPr>
        </p:nvSpPr>
        <p:spPr/>
        <p:txBody>
          <a:bodyPr/>
          <a:lstStyle/>
          <a:p>
            <a:fld id="{CA2D21D1-52E2-420B-B491-CFF6D7BB79FB}" type="slidenum">
              <a:rPr lang="en-US" smtClean="0"/>
              <a:pPr/>
              <a:t>24</a:t>
            </a:fld>
            <a:endParaRPr lang="en-US"/>
          </a:p>
        </p:txBody>
      </p:sp>
    </p:spTree>
    <p:extLst>
      <p:ext uri="{BB962C8B-B14F-4D97-AF65-F5344CB8AC3E}">
        <p14:creationId xmlns:p14="http://schemas.microsoft.com/office/powerpoint/2010/main" val="3292436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o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ED434B-9AF7-27CE-B69E-8DE0796821E7}"/>
              </a:ext>
            </a:extLst>
          </p:cNvPr>
          <p:cNvSpPr/>
          <p:nvPr/>
        </p:nvSpPr>
        <p:spPr>
          <a:xfrm>
            <a:off x="0" y="0"/>
            <a:ext cx="1218882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399" dirty="0"/>
          </a:p>
        </p:txBody>
      </p:sp>
      <p:pic>
        <p:nvPicPr>
          <p:cNvPr id="15" name="Imatge 14" descr="Imatge que conté verd, captura de pantalla&#10;&#10;Descripció generada automàticament">
            <a:extLst>
              <a:ext uri="{FF2B5EF4-FFF2-40B4-BE49-F238E27FC236}">
                <a16:creationId xmlns:a16="http://schemas.microsoft.com/office/drawing/2014/main" id="{2D0D9D98-3B54-6E21-446A-C9AD0D210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42730"/>
            <a:ext cx="9601200" cy="6966959"/>
          </a:xfrm>
          <a:prstGeom prst="rect">
            <a:avLst/>
          </a:prstGeom>
        </p:spPr>
      </p:pic>
      <p:sp>
        <p:nvSpPr>
          <p:cNvPr id="18" name="Títol 1">
            <a:extLst>
              <a:ext uri="{FF2B5EF4-FFF2-40B4-BE49-F238E27FC236}">
                <a16:creationId xmlns:a16="http://schemas.microsoft.com/office/drawing/2014/main" id="{7D073FC2-DDFB-A9DD-11CC-861666AF0163}"/>
              </a:ext>
            </a:extLst>
          </p:cNvPr>
          <p:cNvSpPr>
            <a:spLocks noGrp="1"/>
          </p:cNvSpPr>
          <p:nvPr>
            <p:ph type="ctrTitle" hasCustomPrompt="1"/>
          </p:nvPr>
        </p:nvSpPr>
        <p:spPr>
          <a:xfrm>
            <a:off x="4189412" y="1219200"/>
            <a:ext cx="7520254" cy="1253352"/>
          </a:xfrm>
          <a:prstGeom prst="rect">
            <a:avLst/>
          </a:prstGeom>
        </p:spPr>
        <p:txBody>
          <a:bodyPr anchor="b">
            <a:noAutofit/>
          </a:bodyPr>
          <a:lstStyle>
            <a:lvl1pPr algn="r">
              <a:defRPr sz="4600" b="1">
                <a:solidFill>
                  <a:schemeClr val="bg1"/>
                </a:solidFill>
                <a:latin typeface="Calibri" panose="020F0502020204030204" pitchFamily="34" charset="0"/>
                <a:cs typeface="Raavi" panose="020B0502040204020203" pitchFamily="34" charset="0"/>
              </a:defRPr>
            </a:lvl1pPr>
          </a:lstStyle>
          <a:p>
            <a:r>
              <a:rPr lang="ca-ES" noProof="0" dirty="0"/>
              <a:t>III Jornada de Malalties Infeccioses a l’Atenció Primària</a:t>
            </a:r>
          </a:p>
        </p:txBody>
      </p:sp>
      <p:sp>
        <p:nvSpPr>
          <p:cNvPr id="19" name="Subtítol 2">
            <a:extLst>
              <a:ext uri="{FF2B5EF4-FFF2-40B4-BE49-F238E27FC236}">
                <a16:creationId xmlns:a16="http://schemas.microsoft.com/office/drawing/2014/main" id="{1FEC5BC9-93D9-E08A-9E72-9483744A3E52}"/>
              </a:ext>
            </a:extLst>
          </p:cNvPr>
          <p:cNvSpPr>
            <a:spLocks noGrp="1"/>
          </p:cNvSpPr>
          <p:nvPr>
            <p:ph type="subTitle" idx="1" hasCustomPrompt="1"/>
          </p:nvPr>
        </p:nvSpPr>
        <p:spPr>
          <a:xfrm>
            <a:off x="4646612" y="3124200"/>
            <a:ext cx="7355479" cy="677292"/>
          </a:xfrm>
          <a:prstGeom prst="rect">
            <a:avLst/>
          </a:prstGeom>
        </p:spPr>
        <p:txBody>
          <a:bodyPr/>
          <a:lstStyle>
            <a:lvl1pPr marL="0" indent="0" algn="ctr">
              <a:buNone/>
              <a:defRPr sz="2800" b="0">
                <a:solidFill>
                  <a:schemeClr val="bg1"/>
                </a:solidFill>
                <a:latin typeface="Calibri" panose="020F0502020204030204" pitchFamily="34"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s-ES" dirty="0"/>
              <a:t>Inserir Autor/a</a:t>
            </a:r>
          </a:p>
        </p:txBody>
      </p:sp>
      <p:sp>
        <p:nvSpPr>
          <p:cNvPr id="3" name="Marcador de texto 2">
            <a:extLst>
              <a:ext uri="{FF2B5EF4-FFF2-40B4-BE49-F238E27FC236}">
                <a16:creationId xmlns:a16="http://schemas.microsoft.com/office/drawing/2014/main" id="{BC4744D3-1B97-2318-F37A-B80DB41BC371}"/>
              </a:ext>
            </a:extLst>
          </p:cNvPr>
          <p:cNvSpPr>
            <a:spLocks noGrp="1"/>
          </p:cNvSpPr>
          <p:nvPr>
            <p:ph type="body" sz="quarter" idx="10" hasCustomPrompt="1"/>
          </p:nvPr>
        </p:nvSpPr>
        <p:spPr>
          <a:xfrm>
            <a:off x="4646023" y="3953892"/>
            <a:ext cx="7355478" cy="1295400"/>
          </a:xfrm>
          <a:prstGeom prst="rect">
            <a:avLst/>
          </a:prstGeom>
        </p:spPr>
        <p:txBody>
          <a:bodyPr/>
          <a:lstStyle>
            <a:lvl1pPr marL="0" indent="0" algn="ctr">
              <a:buNone/>
              <a:defRPr sz="2000">
                <a:solidFill>
                  <a:schemeClr val="bg1"/>
                </a:solidFill>
                <a:latin typeface="Calibri Light" panose="020F0302020204030204" pitchFamily="34" charset="0"/>
              </a:defRPr>
            </a:lvl1pPr>
            <a:lvl2pPr marL="457063" indent="0">
              <a:buNone/>
              <a:defRPr/>
            </a:lvl2pPr>
          </a:lstStyle>
          <a:p>
            <a:pPr lvl="0"/>
            <a:r>
              <a:rPr lang="es-ES" dirty="0"/>
              <a:t>Inserir </a:t>
            </a:r>
            <a:r>
              <a:rPr lang="ca-ES" noProof="0" dirty="0"/>
              <a:t>càrrec</a:t>
            </a:r>
          </a:p>
        </p:txBody>
      </p:sp>
      <p:sp>
        <p:nvSpPr>
          <p:cNvPr id="2" name="CuadroTexto 1">
            <a:extLst>
              <a:ext uri="{FF2B5EF4-FFF2-40B4-BE49-F238E27FC236}">
                <a16:creationId xmlns:a16="http://schemas.microsoft.com/office/drawing/2014/main" id="{95C36345-148D-4193-D1B5-D2643B5795DD}"/>
              </a:ext>
            </a:extLst>
          </p:cNvPr>
          <p:cNvSpPr txBox="1"/>
          <p:nvPr userDrawn="1"/>
        </p:nvSpPr>
        <p:spPr>
          <a:xfrm>
            <a:off x="4722812" y="6096000"/>
            <a:ext cx="7391400" cy="381000"/>
          </a:xfrm>
          <a:prstGeom prst="rect">
            <a:avLst/>
          </a:prstGeom>
          <a:noFill/>
        </p:spPr>
        <p:txBody>
          <a:bodyPr wrap="square" rtlCol="0">
            <a:spAutoFit/>
          </a:bodyPr>
          <a:lstStyle/>
          <a:p>
            <a:pPr algn="r"/>
            <a:r>
              <a:rPr lang="es-ES" dirty="0">
                <a:solidFill>
                  <a:schemeClr val="bg1"/>
                </a:solidFill>
              </a:rPr>
              <a:t>Terrassa, 17 de desembre de 2025</a:t>
            </a:r>
            <a:endParaRPr lang="ca-ES" dirty="0">
              <a:solidFill>
                <a:schemeClr val="bg1"/>
              </a:solidFill>
            </a:endParaRPr>
          </a:p>
        </p:txBody>
      </p:sp>
    </p:spTree>
    <p:extLst>
      <p:ext uri="{BB962C8B-B14F-4D97-AF65-F5344CB8AC3E}">
        <p14:creationId xmlns:p14="http://schemas.microsoft.com/office/powerpoint/2010/main" val="116836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01">
    <p:bg>
      <p:bgPr>
        <a:solidFill>
          <a:schemeClr val="bg1"/>
        </a:solidFill>
        <a:effectLst/>
      </p:bgPr>
    </p:bg>
    <p:spTree>
      <p:nvGrpSpPr>
        <p:cNvPr id="1" name=""/>
        <p:cNvGrpSpPr/>
        <p:nvPr/>
      </p:nvGrpSpPr>
      <p:grpSpPr>
        <a:xfrm>
          <a:off x="0" y="0"/>
          <a:ext cx="0" cy="0"/>
          <a:chOff x="0" y="0"/>
          <a:chExt cx="0" cy="0"/>
        </a:xfrm>
      </p:grpSpPr>
      <p:sp>
        <p:nvSpPr>
          <p:cNvPr id="46" name="Google Shape;259;g29bb40c2923_0_275">
            <a:extLst>
              <a:ext uri="{FF2B5EF4-FFF2-40B4-BE49-F238E27FC236}">
                <a16:creationId xmlns:a16="http://schemas.microsoft.com/office/drawing/2014/main" id="{13D5B0A7-6997-7A60-372C-2B7063B01050}"/>
              </a:ext>
            </a:extLst>
          </p:cNvPr>
          <p:cNvSpPr/>
          <p:nvPr userDrawn="1"/>
        </p:nvSpPr>
        <p:spPr>
          <a:xfrm flipH="1">
            <a:off x="50" y="0"/>
            <a:ext cx="785195" cy="6858000"/>
          </a:xfrm>
          <a:prstGeom prst="rect">
            <a:avLst/>
          </a:prstGeom>
          <a:solidFill>
            <a:srgbClr val="F2F2F2"/>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ángulo 1">
            <a:extLst>
              <a:ext uri="{FF2B5EF4-FFF2-40B4-BE49-F238E27FC236}">
                <a16:creationId xmlns:a16="http://schemas.microsoft.com/office/drawing/2014/main" id="{3F971F8E-90CE-7271-A255-D0E0EA656B60}"/>
              </a:ext>
            </a:extLst>
          </p:cNvPr>
          <p:cNvSpPr/>
          <p:nvPr userDrawn="1"/>
        </p:nvSpPr>
        <p:spPr>
          <a:xfrm>
            <a:off x="0" y="6284040"/>
            <a:ext cx="2589212" cy="380520"/>
          </a:xfrm>
          <a:prstGeom prst="rect">
            <a:avLst/>
          </a:prstGeom>
          <a:solidFill>
            <a:srgbClr val="0B5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www.camfic.cat</a:t>
            </a:r>
            <a:endParaRPr lang="ca-ES" sz="1600" dirty="0"/>
          </a:p>
        </p:txBody>
      </p:sp>
      <p:pic>
        <p:nvPicPr>
          <p:cNvPr id="22" name="Imatge 21" descr="Imatge que conté Font, Gràfics, disseny gràfic, text&#10;&#10;Descripció generada automàticament">
            <a:extLst>
              <a:ext uri="{FF2B5EF4-FFF2-40B4-BE49-F238E27FC236}">
                <a16:creationId xmlns:a16="http://schemas.microsoft.com/office/drawing/2014/main" id="{CDFA5CD2-D3D3-BC26-358A-60017D61AE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1612" y="228600"/>
            <a:ext cx="1255387" cy="380520"/>
          </a:xfrm>
          <a:prstGeom prst="rect">
            <a:avLst/>
          </a:prstGeom>
        </p:spPr>
      </p:pic>
      <p:sp>
        <p:nvSpPr>
          <p:cNvPr id="11" name="Marcador de texto 10">
            <a:extLst>
              <a:ext uri="{FF2B5EF4-FFF2-40B4-BE49-F238E27FC236}">
                <a16:creationId xmlns:a16="http://schemas.microsoft.com/office/drawing/2014/main" id="{8D9EE388-7E7E-B18F-9465-495583C77376}"/>
              </a:ext>
            </a:extLst>
          </p:cNvPr>
          <p:cNvSpPr>
            <a:spLocks noGrp="1"/>
          </p:cNvSpPr>
          <p:nvPr>
            <p:ph type="body" sz="quarter" idx="10" hasCustomPrompt="1"/>
          </p:nvPr>
        </p:nvSpPr>
        <p:spPr>
          <a:xfrm>
            <a:off x="1141412" y="199785"/>
            <a:ext cx="9067800" cy="438150"/>
          </a:xfrm>
          <a:prstGeom prst="rect">
            <a:avLst/>
          </a:prstGeom>
          <a:noFill/>
        </p:spPr>
        <p:txBody>
          <a:bodyPr/>
          <a:lstStyle>
            <a:lvl1pPr marL="0" indent="0">
              <a:buNone/>
              <a:defRPr sz="3200">
                <a:solidFill>
                  <a:schemeClr val="tx1">
                    <a:lumMod val="65000"/>
                    <a:lumOff val="35000"/>
                  </a:schemeClr>
                </a:solidFill>
                <a:latin typeface="Calibri" panose="020F0502020204030204" pitchFamily="34" charset="0"/>
              </a:defRPr>
            </a:lvl1pPr>
          </a:lstStyle>
          <a:p>
            <a:pPr lvl="0"/>
            <a:r>
              <a:rPr lang="es-ES" dirty="0" err="1"/>
              <a:t>Títol</a:t>
            </a:r>
            <a:r>
              <a:rPr lang="es-ES" dirty="0"/>
              <a:t> de la </a:t>
            </a:r>
            <a:r>
              <a:rPr lang="es-ES" dirty="0" err="1"/>
              <a:t>pàgina</a:t>
            </a:r>
            <a:r>
              <a:rPr lang="es-ES" dirty="0"/>
              <a:t> </a:t>
            </a:r>
          </a:p>
        </p:txBody>
      </p:sp>
      <p:sp>
        <p:nvSpPr>
          <p:cNvPr id="30" name="Marcador de número de diapositiva 5">
            <a:extLst>
              <a:ext uri="{FF2B5EF4-FFF2-40B4-BE49-F238E27FC236}">
                <a16:creationId xmlns:a16="http://schemas.microsoft.com/office/drawing/2014/main" id="{F6C79653-EDB6-0162-7962-11A71F35FBF6}"/>
              </a:ext>
            </a:extLst>
          </p:cNvPr>
          <p:cNvSpPr>
            <a:spLocks noGrp="1" noRot="1" noMove="1" noResize="1" noEditPoints="1" noAdjustHandles="1" noChangeArrowheads="1" noChangeShapeType="1"/>
          </p:cNvSpPr>
          <p:nvPr>
            <p:ph type="sldNum" sz="quarter" idx="4"/>
          </p:nvPr>
        </p:nvSpPr>
        <p:spPr>
          <a:xfrm>
            <a:off x="-76200" y="152400"/>
            <a:ext cx="912812" cy="685800"/>
          </a:xfrm>
          <a:prstGeom prst="rect">
            <a:avLst/>
          </a:prstGeom>
        </p:spPr>
        <p:txBody>
          <a:bodyPr vert="horz" lIns="91440" tIns="45720" rIns="91440" bIns="45720" rtlCol="0" anchor="ctr"/>
          <a:lstStyle>
            <a:lvl1pPr algn="r">
              <a:defRPr sz="2800">
                <a:solidFill>
                  <a:schemeClr val="bg1">
                    <a:lumMod val="75000"/>
                  </a:schemeClr>
                </a:solidFill>
                <a:latin typeface="Calibri" panose="020F0502020204030204" pitchFamily="34" charset="0"/>
              </a:defRPr>
            </a:lvl1pPr>
          </a:lstStyle>
          <a:p>
            <a:fld id="{8769BE91-3E09-4FBD-9F56-401223EB8FFA}" type="slidenum">
              <a:rPr lang="ca-ES" smtClean="0"/>
              <a:pPr/>
              <a:t>‹#›</a:t>
            </a:fld>
            <a:endParaRPr lang="ca-ES" dirty="0"/>
          </a:p>
        </p:txBody>
      </p:sp>
      <p:sp>
        <p:nvSpPr>
          <p:cNvPr id="36" name="Marcador de texto 35">
            <a:extLst>
              <a:ext uri="{FF2B5EF4-FFF2-40B4-BE49-F238E27FC236}">
                <a16:creationId xmlns:a16="http://schemas.microsoft.com/office/drawing/2014/main" id="{DE88595A-4460-47B0-0D23-92FFD4222416}"/>
              </a:ext>
            </a:extLst>
          </p:cNvPr>
          <p:cNvSpPr>
            <a:spLocks noGrp="1"/>
          </p:cNvSpPr>
          <p:nvPr>
            <p:ph type="body" sz="quarter" idx="12" hasCustomPrompt="1"/>
          </p:nvPr>
        </p:nvSpPr>
        <p:spPr>
          <a:xfrm>
            <a:off x="1244125" y="1829280"/>
            <a:ext cx="6221887" cy="685320"/>
          </a:xfrm>
          <a:prstGeom prst="rect">
            <a:avLst/>
          </a:prstGeom>
        </p:spPr>
        <p:txBody>
          <a:bodyPr/>
          <a:lstStyle>
            <a:lvl1pPr marL="0" indent="0">
              <a:buNone/>
              <a:defRPr>
                <a:solidFill>
                  <a:srgbClr val="7ABB3B"/>
                </a:solidFill>
                <a:latin typeface="Calibri" panose="020F050202020403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endParaRPr lang="es-ES" dirty="0"/>
          </a:p>
        </p:txBody>
      </p:sp>
      <p:sp>
        <p:nvSpPr>
          <p:cNvPr id="38" name="Marcador de texto 37">
            <a:extLst>
              <a:ext uri="{FF2B5EF4-FFF2-40B4-BE49-F238E27FC236}">
                <a16:creationId xmlns:a16="http://schemas.microsoft.com/office/drawing/2014/main" id="{04938A06-5B05-9E5C-0291-8F01BFCD46AF}"/>
              </a:ext>
            </a:extLst>
          </p:cNvPr>
          <p:cNvSpPr>
            <a:spLocks noGrp="1"/>
          </p:cNvSpPr>
          <p:nvPr>
            <p:ph type="body" sz="quarter" idx="13" hasCustomPrompt="1"/>
          </p:nvPr>
        </p:nvSpPr>
        <p:spPr>
          <a:xfrm>
            <a:off x="1244600" y="2667000"/>
            <a:ext cx="6221413" cy="3048000"/>
          </a:xfrm>
          <a:prstGeom prst="rect">
            <a:avLst/>
          </a:prstGeom>
        </p:spPr>
        <p:txBody>
          <a:bodyPr/>
          <a:lstStyle>
            <a:lvl1pPr marL="0" indent="0">
              <a:buNone/>
              <a:defRPr sz="1600">
                <a:solidFill>
                  <a:schemeClr val="bg2">
                    <a:lumMod val="25000"/>
                  </a:schemeClr>
                </a:solidFill>
                <a:latin typeface="Calibri Light" panose="020F030202020403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Ut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exercitation</a:t>
            </a:r>
            <a:r>
              <a:rPr lang="es-ES" dirty="0"/>
              <a:t> </a:t>
            </a:r>
            <a:r>
              <a:rPr lang="es-ES" dirty="0" err="1"/>
              <a:t>ullamco</a:t>
            </a:r>
            <a:r>
              <a:rPr lang="es-ES" dirty="0"/>
              <a:t> </a:t>
            </a:r>
            <a:r>
              <a:rPr lang="es-ES" dirty="0" err="1"/>
              <a:t>laboris</a:t>
            </a:r>
            <a:r>
              <a:rPr lang="es-ES" dirty="0"/>
              <a:t> </a:t>
            </a:r>
            <a:r>
              <a:rPr lang="es-ES" dirty="0" err="1"/>
              <a:t>nisi</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a:t>
            </a:r>
            <a:r>
              <a:rPr lang="es-ES" dirty="0"/>
              <a:t> </a:t>
            </a:r>
            <a:r>
              <a:rPr lang="es-ES" dirty="0" err="1"/>
              <a:t>irure</a:t>
            </a:r>
            <a:r>
              <a:rPr lang="es-ES" dirty="0"/>
              <a:t> dolor in </a:t>
            </a:r>
            <a:r>
              <a:rPr lang="es-ES" dirty="0" err="1"/>
              <a:t>reprehenderit</a:t>
            </a:r>
            <a:r>
              <a:rPr lang="es-ES" dirty="0"/>
              <a:t> in </a:t>
            </a:r>
            <a:r>
              <a:rPr lang="es-ES" dirty="0" err="1"/>
              <a:t>voluptate</a:t>
            </a:r>
            <a:r>
              <a:rPr lang="es-ES" dirty="0"/>
              <a:t> </a:t>
            </a:r>
            <a:r>
              <a:rPr lang="es-ES" dirty="0" err="1"/>
              <a:t>velit</a:t>
            </a:r>
            <a:r>
              <a:rPr lang="es-ES" dirty="0"/>
              <a:t> </a:t>
            </a:r>
            <a:r>
              <a:rPr lang="es-ES" dirty="0" err="1"/>
              <a:t>esse</a:t>
            </a:r>
            <a:r>
              <a:rPr lang="es-ES" dirty="0"/>
              <a:t> </a:t>
            </a:r>
            <a:r>
              <a:rPr lang="es-ES" dirty="0" err="1"/>
              <a:t>cillum</a:t>
            </a:r>
            <a:r>
              <a:rPr lang="es-ES" dirty="0"/>
              <a:t> </a:t>
            </a:r>
            <a:r>
              <a:rPr lang="es-ES" dirty="0" err="1"/>
              <a:t>dolore</a:t>
            </a:r>
            <a:r>
              <a:rPr lang="es-ES" dirty="0"/>
              <a:t> </a:t>
            </a:r>
            <a:r>
              <a:rPr lang="es-ES" dirty="0" err="1"/>
              <a:t>eu</a:t>
            </a:r>
            <a:r>
              <a:rPr lang="es-ES" dirty="0"/>
              <a:t> </a:t>
            </a:r>
            <a:r>
              <a:rPr lang="es-ES" dirty="0" err="1"/>
              <a:t>fugiat</a:t>
            </a:r>
            <a:r>
              <a:rPr lang="es-ES" dirty="0"/>
              <a:t> </a:t>
            </a:r>
            <a:r>
              <a:rPr lang="es-ES" dirty="0" err="1"/>
              <a:t>nulla</a:t>
            </a:r>
            <a:r>
              <a:rPr lang="es-ES" dirty="0"/>
              <a:t> </a:t>
            </a:r>
            <a:r>
              <a:rPr lang="es-ES" dirty="0" err="1"/>
              <a:t>pariatur</a:t>
            </a:r>
            <a:r>
              <a:rPr lang="es-ES" dirty="0"/>
              <a:t>. </a:t>
            </a:r>
            <a:r>
              <a:rPr lang="es-ES" dirty="0" err="1"/>
              <a:t>Excepteur</a:t>
            </a:r>
            <a:r>
              <a:rPr lang="es-ES" dirty="0"/>
              <a:t> </a:t>
            </a:r>
            <a:r>
              <a:rPr lang="es-ES" dirty="0" err="1"/>
              <a:t>sint</a:t>
            </a:r>
            <a:r>
              <a:rPr lang="es-ES" dirty="0"/>
              <a:t> </a:t>
            </a:r>
            <a:r>
              <a:rPr lang="es-ES" dirty="0" err="1"/>
              <a:t>occaecat</a:t>
            </a:r>
            <a:r>
              <a:rPr lang="es-ES" dirty="0"/>
              <a:t> </a:t>
            </a:r>
            <a:r>
              <a:rPr lang="es-ES" dirty="0" err="1"/>
              <a:t>cupidatat</a:t>
            </a:r>
            <a:r>
              <a:rPr lang="es-ES" dirty="0"/>
              <a:t> non </a:t>
            </a:r>
            <a:r>
              <a:rPr lang="es-ES" dirty="0" err="1"/>
              <a:t>proident</a:t>
            </a:r>
            <a:r>
              <a:rPr lang="es-ES" dirty="0"/>
              <a:t>, sunt in culpa qui </a:t>
            </a:r>
            <a:r>
              <a:rPr lang="es-ES" dirty="0" err="1"/>
              <a:t>officia</a:t>
            </a:r>
            <a:r>
              <a:rPr lang="es-ES" dirty="0"/>
              <a:t> </a:t>
            </a:r>
            <a:r>
              <a:rPr lang="es-ES" dirty="0" err="1"/>
              <a:t>deserunt</a:t>
            </a:r>
            <a:r>
              <a:rPr lang="es-ES" dirty="0"/>
              <a:t> </a:t>
            </a:r>
            <a:r>
              <a:rPr lang="es-ES" dirty="0" err="1"/>
              <a:t>mollit</a:t>
            </a:r>
            <a:r>
              <a:rPr lang="es-ES" dirty="0"/>
              <a:t> </a:t>
            </a:r>
            <a:r>
              <a:rPr lang="es-ES" dirty="0" err="1"/>
              <a:t>anim</a:t>
            </a:r>
            <a:r>
              <a:rPr lang="es-ES" dirty="0"/>
              <a:t> id </a:t>
            </a:r>
            <a:r>
              <a:rPr lang="es-ES" dirty="0" err="1"/>
              <a:t>est</a:t>
            </a:r>
            <a:r>
              <a:rPr lang="es-ES" dirty="0"/>
              <a:t> </a:t>
            </a:r>
            <a:r>
              <a:rPr lang="es-ES" dirty="0" err="1"/>
              <a:t>laborum</a:t>
            </a:r>
            <a:r>
              <a:rPr lang="es-ES" dirty="0"/>
              <a:t>.</a:t>
            </a:r>
            <a:endParaRPr lang="ca-ES" dirty="0"/>
          </a:p>
        </p:txBody>
      </p:sp>
      <p:sp>
        <p:nvSpPr>
          <p:cNvPr id="40" name="Marcador de posición de imagen 39">
            <a:extLst>
              <a:ext uri="{FF2B5EF4-FFF2-40B4-BE49-F238E27FC236}">
                <a16:creationId xmlns:a16="http://schemas.microsoft.com/office/drawing/2014/main" id="{AB20C6EF-D302-7657-4730-B5138A2D8780}"/>
              </a:ext>
            </a:extLst>
          </p:cNvPr>
          <p:cNvSpPr>
            <a:spLocks noGrp="1"/>
          </p:cNvSpPr>
          <p:nvPr>
            <p:ph type="pic" sz="quarter" idx="14" hasCustomPrompt="1"/>
          </p:nvPr>
        </p:nvSpPr>
        <p:spPr>
          <a:xfrm>
            <a:off x="7618413" y="1828800"/>
            <a:ext cx="3998912" cy="3886200"/>
          </a:xfrm>
          <a:prstGeom prst="rect">
            <a:avLst/>
          </a:prstGeom>
        </p:spPr>
        <p:txBody>
          <a:bodyPr/>
          <a:lstStyle>
            <a:lvl1pPr marL="0" indent="0">
              <a:buNone/>
              <a:defRPr sz="2000">
                <a:solidFill>
                  <a:schemeClr val="tx1">
                    <a:lumMod val="75000"/>
                    <a:lumOff val="25000"/>
                  </a:schemeClr>
                </a:solidFill>
                <a:latin typeface="Calibri Light" panose="020F0302020204030204" pitchFamily="34" charset="0"/>
              </a:defRPr>
            </a:lvl1pPr>
          </a:lstStyle>
          <a:p>
            <a:r>
              <a:rPr lang="es-ES" dirty="0" err="1"/>
              <a:t>Imatge</a:t>
            </a:r>
            <a:r>
              <a:rPr lang="es-ES" dirty="0"/>
              <a:t>:</a:t>
            </a:r>
            <a:endParaRPr lang="ca-ES" dirty="0"/>
          </a:p>
        </p:txBody>
      </p:sp>
      <p:sp>
        <p:nvSpPr>
          <p:cNvPr id="42" name="Google Shape;260;g29bb40c2923_0_275">
            <a:extLst>
              <a:ext uri="{FF2B5EF4-FFF2-40B4-BE49-F238E27FC236}">
                <a16:creationId xmlns:a16="http://schemas.microsoft.com/office/drawing/2014/main" id="{1D5AE1A9-7866-9C23-E976-85B7FD058BF1}"/>
              </a:ext>
            </a:extLst>
          </p:cNvPr>
          <p:cNvSpPr/>
          <p:nvPr userDrawn="1"/>
        </p:nvSpPr>
        <p:spPr>
          <a:xfrm rot="5400000" flipH="1">
            <a:off x="5701713" y="379887"/>
            <a:ext cx="785400" cy="12188825"/>
          </a:xfrm>
          <a:prstGeom prst="rect">
            <a:avLst/>
          </a:prstGeom>
          <a:solidFill>
            <a:schemeClr val="bg1">
              <a:lumMod val="95000"/>
            </a:schemeClr>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Rectángulo 42">
            <a:extLst>
              <a:ext uri="{FF2B5EF4-FFF2-40B4-BE49-F238E27FC236}">
                <a16:creationId xmlns:a16="http://schemas.microsoft.com/office/drawing/2014/main" id="{8EFFFBF6-30D2-0243-3F2C-60765CAE2F06}"/>
              </a:ext>
            </a:extLst>
          </p:cNvPr>
          <p:cNvSpPr/>
          <p:nvPr userDrawn="1"/>
        </p:nvSpPr>
        <p:spPr>
          <a:xfrm>
            <a:off x="0" y="6284040"/>
            <a:ext cx="2589212" cy="380520"/>
          </a:xfrm>
          <a:prstGeom prst="rect">
            <a:avLst/>
          </a:prstGeom>
          <a:solidFill>
            <a:srgbClr val="0B5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a:t>www.camfic.cat</a:t>
            </a:r>
            <a:endParaRPr lang="ca-ES" sz="1600"/>
          </a:p>
        </p:txBody>
      </p:sp>
      <p:sp>
        <p:nvSpPr>
          <p:cNvPr id="48" name="Marcador de texto 47">
            <a:extLst>
              <a:ext uri="{FF2B5EF4-FFF2-40B4-BE49-F238E27FC236}">
                <a16:creationId xmlns:a16="http://schemas.microsoft.com/office/drawing/2014/main" id="{A96C3AF8-A0C4-CA8A-38EA-967358147F04}"/>
              </a:ext>
            </a:extLst>
          </p:cNvPr>
          <p:cNvSpPr>
            <a:spLocks noGrp="1"/>
          </p:cNvSpPr>
          <p:nvPr>
            <p:ph type="body" sz="quarter" idx="15" hasCustomPrompt="1"/>
          </p:nvPr>
        </p:nvSpPr>
        <p:spPr>
          <a:xfrm>
            <a:off x="1560512" y="790335"/>
            <a:ext cx="8648700" cy="328911"/>
          </a:xfrm>
          <a:prstGeom prst="rect">
            <a:avLst/>
          </a:prstGeom>
        </p:spPr>
        <p:txBody>
          <a:bodyPr/>
          <a:lstStyle>
            <a:lvl1pPr marL="0" indent="0">
              <a:buNone/>
              <a:defRPr sz="2000">
                <a:solidFill>
                  <a:schemeClr val="tx1">
                    <a:lumMod val="65000"/>
                    <a:lumOff val="35000"/>
                  </a:schemeClr>
                </a:solidFill>
                <a:latin typeface="Calibri" panose="020F0502020204030204" pitchFamily="34" charset="0"/>
              </a:defRPr>
            </a:lvl1pPr>
            <a:lvl2pPr marL="457063" indent="0">
              <a:buNone/>
              <a:defRPr/>
            </a:lvl2pPr>
          </a:lstStyle>
          <a:p>
            <a:pPr lvl="0"/>
            <a:r>
              <a:rPr lang="es-ES" dirty="0" err="1"/>
              <a:t>Subtítol</a:t>
            </a:r>
            <a:r>
              <a:rPr lang="es-ES" dirty="0"/>
              <a:t> de la </a:t>
            </a:r>
            <a:r>
              <a:rPr lang="es-ES" dirty="0" err="1"/>
              <a:t>pàgina</a:t>
            </a:r>
            <a:endParaRPr lang="es-ES" dirty="0"/>
          </a:p>
        </p:txBody>
      </p:sp>
      <p:sp>
        <p:nvSpPr>
          <p:cNvPr id="3" name="Rectángulo 2">
            <a:extLst>
              <a:ext uri="{FF2B5EF4-FFF2-40B4-BE49-F238E27FC236}">
                <a16:creationId xmlns:a16="http://schemas.microsoft.com/office/drawing/2014/main" id="{E2CD4FE6-95C3-0FA7-6B29-BD15F9B48EA4}"/>
              </a:ext>
            </a:extLst>
          </p:cNvPr>
          <p:cNvSpPr/>
          <p:nvPr userDrawn="1"/>
        </p:nvSpPr>
        <p:spPr>
          <a:xfrm>
            <a:off x="2665412" y="6284040"/>
            <a:ext cx="9504161" cy="380520"/>
          </a:xfrm>
          <a:prstGeom prst="rect">
            <a:avLst/>
          </a:prstGeom>
          <a:solidFill>
            <a:srgbClr val="98C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1800" b="0" i="0" kern="1200" dirty="0">
                <a:solidFill>
                  <a:schemeClr val="lt1"/>
                </a:solidFill>
                <a:effectLst/>
                <a:latin typeface="+mn-lt"/>
                <a:ea typeface="+mn-ea"/>
                <a:cs typeface="+mn-cs"/>
              </a:rPr>
              <a:t>I Jornada catalana d’</a:t>
            </a:r>
            <a:r>
              <a:rPr lang="pt-BR" sz="1800" b="0" i="0" kern="1200" dirty="0" err="1">
                <a:solidFill>
                  <a:schemeClr val="lt1"/>
                </a:solidFill>
                <a:effectLst/>
                <a:latin typeface="+mn-lt"/>
                <a:ea typeface="+mn-ea"/>
                <a:cs typeface="+mn-cs"/>
              </a:rPr>
              <a:t>habilitats</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pràctiques</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en</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Risc</a:t>
            </a:r>
            <a:r>
              <a:rPr lang="pt-BR" sz="1800" b="0" i="0" kern="1200" dirty="0">
                <a:solidFill>
                  <a:schemeClr val="lt1"/>
                </a:solidFill>
                <a:effectLst/>
                <a:latin typeface="+mn-lt"/>
                <a:ea typeface="+mn-ea"/>
                <a:cs typeface="+mn-cs"/>
              </a:rPr>
              <a:t> Cardiovascular</a:t>
            </a:r>
            <a:r>
              <a:rPr lang="ca-ES" noProof="0" dirty="0"/>
              <a:t>. Terrassa, 17/12/2025</a:t>
            </a:r>
          </a:p>
        </p:txBody>
      </p:sp>
    </p:spTree>
    <p:extLst>
      <p:ext uri="{BB962C8B-B14F-4D97-AF65-F5344CB8AC3E}">
        <p14:creationId xmlns:p14="http://schemas.microsoft.com/office/powerpoint/2010/main" val="151202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01">
    <p:bg>
      <p:bgPr>
        <a:solidFill>
          <a:schemeClr val="bg1"/>
        </a:solidFill>
        <a:effectLst/>
      </p:bgPr>
    </p:bg>
    <p:spTree>
      <p:nvGrpSpPr>
        <p:cNvPr id="1" name=""/>
        <p:cNvGrpSpPr/>
        <p:nvPr/>
      </p:nvGrpSpPr>
      <p:grpSpPr>
        <a:xfrm>
          <a:off x="0" y="0"/>
          <a:ext cx="0" cy="0"/>
          <a:chOff x="0" y="0"/>
          <a:chExt cx="0" cy="0"/>
        </a:xfrm>
      </p:grpSpPr>
      <p:sp>
        <p:nvSpPr>
          <p:cNvPr id="46" name="Google Shape;259;g29bb40c2923_0_275">
            <a:extLst>
              <a:ext uri="{FF2B5EF4-FFF2-40B4-BE49-F238E27FC236}">
                <a16:creationId xmlns:a16="http://schemas.microsoft.com/office/drawing/2014/main" id="{13D5B0A7-6997-7A60-372C-2B7063B01050}"/>
              </a:ext>
            </a:extLst>
          </p:cNvPr>
          <p:cNvSpPr/>
          <p:nvPr userDrawn="1"/>
        </p:nvSpPr>
        <p:spPr>
          <a:xfrm flipH="1">
            <a:off x="50" y="0"/>
            <a:ext cx="785195" cy="6858000"/>
          </a:xfrm>
          <a:prstGeom prst="rect">
            <a:avLst/>
          </a:prstGeom>
          <a:solidFill>
            <a:srgbClr val="F2F2F2"/>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ángulo 1">
            <a:extLst>
              <a:ext uri="{FF2B5EF4-FFF2-40B4-BE49-F238E27FC236}">
                <a16:creationId xmlns:a16="http://schemas.microsoft.com/office/drawing/2014/main" id="{3F971F8E-90CE-7271-A255-D0E0EA656B60}"/>
              </a:ext>
            </a:extLst>
          </p:cNvPr>
          <p:cNvSpPr/>
          <p:nvPr userDrawn="1"/>
        </p:nvSpPr>
        <p:spPr>
          <a:xfrm>
            <a:off x="0" y="6284040"/>
            <a:ext cx="2589212" cy="380520"/>
          </a:xfrm>
          <a:prstGeom prst="rect">
            <a:avLst/>
          </a:prstGeom>
          <a:solidFill>
            <a:srgbClr val="0B5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www.camfic.cat</a:t>
            </a:r>
            <a:endParaRPr lang="ca-ES" sz="1600" dirty="0"/>
          </a:p>
        </p:txBody>
      </p:sp>
      <p:pic>
        <p:nvPicPr>
          <p:cNvPr id="22" name="Imatge 21" descr="Imatge que conté Font, Gràfics, disseny gràfic, text&#10;&#10;Descripció generada automàticament">
            <a:extLst>
              <a:ext uri="{FF2B5EF4-FFF2-40B4-BE49-F238E27FC236}">
                <a16:creationId xmlns:a16="http://schemas.microsoft.com/office/drawing/2014/main" id="{CDFA5CD2-D3D3-BC26-358A-60017D61AE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1612" y="228600"/>
            <a:ext cx="1255387" cy="380520"/>
          </a:xfrm>
          <a:prstGeom prst="rect">
            <a:avLst/>
          </a:prstGeom>
        </p:spPr>
      </p:pic>
      <p:sp>
        <p:nvSpPr>
          <p:cNvPr id="11" name="Marcador de texto 10">
            <a:extLst>
              <a:ext uri="{FF2B5EF4-FFF2-40B4-BE49-F238E27FC236}">
                <a16:creationId xmlns:a16="http://schemas.microsoft.com/office/drawing/2014/main" id="{8D9EE388-7E7E-B18F-9465-495583C77376}"/>
              </a:ext>
            </a:extLst>
          </p:cNvPr>
          <p:cNvSpPr>
            <a:spLocks noGrp="1"/>
          </p:cNvSpPr>
          <p:nvPr>
            <p:ph type="body" sz="quarter" idx="10" hasCustomPrompt="1"/>
          </p:nvPr>
        </p:nvSpPr>
        <p:spPr>
          <a:xfrm>
            <a:off x="1141412" y="199785"/>
            <a:ext cx="9067800" cy="438150"/>
          </a:xfrm>
          <a:prstGeom prst="rect">
            <a:avLst/>
          </a:prstGeom>
          <a:noFill/>
        </p:spPr>
        <p:txBody>
          <a:bodyPr/>
          <a:lstStyle>
            <a:lvl1pPr marL="0" indent="0">
              <a:buNone/>
              <a:defRPr sz="3200">
                <a:solidFill>
                  <a:schemeClr val="tx1">
                    <a:lumMod val="65000"/>
                    <a:lumOff val="35000"/>
                  </a:schemeClr>
                </a:solidFill>
                <a:latin typeface="Calibri" panose="020F0502020204030204" pitchFamily="34" charset="0"/>
              </a:defRPr>
            </a:lvl1pPr>
          </a:lstStyle>
          <a:p>
            <a:pPr lvl="0"/>
            <a:r>
              <a:rPr lang="es-ES" dirty="0" err="1"/>
              <a:t>Títol</a:t>
            </a:r>
            <a:r>
              <a:rPr lang="es-ES" dirty="0"/>
              <a:t> de la </a:t>
            </a:r>
            <a:r>
              <a:rPr lang="es-ES" dirty="0" err="1"/>
              <a:t>pàgina</a:t>
            </a:r>
            <a:r>
              <a:rPr lang="es-ES" dirty="0"/>
              <a:t> </a:t>
            </a:r>
          </a:p>
        </p:txBody>
      </p:sp>
      <p:sp>
        <p:nvSpPr>
          <p:cNvPr id="30" name="Marcador de número de diapositiva 5">
            <a:extLst>
              <a:ext uri="{FF2B5EF4-FFF2-40B4-BE49-F238E27FC236}">
                <a16:creationId xmlns:a16="http://schemas.microsoft.com/office/drawing/2014/main" id="{F6C79653-EDB6-0162-7962-11A71F35FBF6}"/>
              </a:ext>
            </a:extLst>
          </p:cNvPr>
          <p:cNvSpPr>
            <a:spLocks noGrp="1" noRot="1" noMove="1" noResize="1" noEditPoints="1" noAdjustHandles="1" noChangeArrowheads="1" noChangeShapeType="1"/>
          </p:cNvSpPr>
          <p:nvPr>
            <p:ph type="sldNum" sz="quarter" idx="4"/>
          </p:nvPr>
        </p:nvSpPr>
        <p:spPr>
          <a:xfrm>
            <a:off x="-76200" y="152400"/>
            <a:ext cx="912812" cy="685800"/>
          </a:xfrm>
          <a:prstGeom prst="rect">
            <a:avLst/>
          </a:prstGeom>
        </p:spPr>
        <p:txBody>
          <a:bodyPr vert="horz" lIns="91440" tIns="45720" rIns="91440" bIns="45720" rtlCol="0" anchor="ctr"/>
          <a:lstStyle>
            <a:lvl1pPr algn="r">
              <a:defRPr sz="2800">
                <a:solidFill>
                  <a:schemeClr val="bg1">
                    <a:lumMod val="75000"/>
                  </a:schemeClr>
                </a:solidFill>
                <a:latin typeface="Calibri" panose="020F0502020204030204" pitchFamily="34" charset="0"/>
              </a:defRPr>
            </a:lvl1pPr>
          </a:lstStyle>
          <a:p>
            <a:fld id="{8769BE91-3E09-4FBD-9F56-401223EB8FFA}" type="slidenum">
              <a:rPr lang="ca-ES" smtClean="0"/>
              <a:pPr/>
              <a:t>‹#›</a:t>
            </a:fld>
            <a:endParaRPr lang="ca-ES" dirty="0"/>
          </a:p>
        </p:txBody>
      </p:sp>
      <p:sp>
        <p:nvSpPr>
          <p:cNvPr id="42" name="Google Shape;260;g29bb40c2923_0_275">
            <a:extLst>
              <a:ext uri="{FF2B5EF4-FFF2-40B4-BE49-F238E27FC236}">
                <a16:creationId xmlns:a16="http://schemas.microsoft.com/office/drawing/2014/main" id="{1D5AE1A9-7866-9C23-E976-85B7FD058BF1}"/>
              </a:ext>
            </a:extLst>
          </p:cNvPr>
          <p:cNvSpPr/>
          <p:nvPr userDrawn="1"/>
        </p:nvSpPr>
        <p:spPr>
          <a:xfrm rot="5400000" flipH="1">
            <a:off x="5701713" y="379887"/>
            <a:ext cx="785400" cy="12188825"/>
          </a:xfrm>
          <a:prstGeom prst="rect">
            <a:avLst/>
          </a:prstGeom>
          <a:solidFill>
            <a:schemeClr val="bg1">
              <a:lumMod val="95000"/>
            </a:schemeClr>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Rectángulo 42">
            <a:extLst>
              <a:ext uri="{FF2B5EF4-FFF2-40B4-BE49-F238E27FC236}">
                <a16:creationId xmlns:a16="http://schemas.microsoft.com/office/drawing/2014/main" id="{8EFFFBF6-30D2-0243-3F2C-60765CAE2F06}"/>
              </a:ext>
            </a:extLst>
          </p:cNvPr>
          <p:cNvSpPr/>
          <p:nvPr userDrawn="1"/>
        </p:nvSpPr>
        <p:spPr>
          <a:xfrm>
            <a:off x="0" y="6284040"/>
            <a:ext cx="2589212" cy="380520"/>
          </a:xfrm>
          <a:prstGeom prst="rect">
            <a:avLst/>
          </a:prstGeom>
          <a:solidFill>
            <a:srgbClr val="0B5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a:t>www.camfic.cat</a:t>
            </a:r>
            <a:endParaRPr lang="ca-ES" sz="1600"/>
          </a:p>
        </p:txBody>
      </p:sp>
      <p:sp>
        <p:nvSpPr>
          <p:cNvPr id="3" name="Rectángulo 2">
            <a:extLst>
              <a:ext uri="{FF2B5EF4-FFF2-40B4-BE49-F238E27FC236}">
                <a16:creationId xmlns:a16="http://schemas.microsoft.com/office/drawing/2014/main" id="{02B0579D-3D86-0C91-3244-06A773910074}"/>
              </a:ext>
            </a:extLst>
          </p:cNvPr>
          <p:cNvSpPr/>
          <p:nvPr userDrawn="1"/>
        </p:nvSpPr>
        <p:spPr>
          <a:xfrm>
            <a:off x="2665412" y="6284040"/>
            <a:ext cx="9504161" cy="380520"/>
          </a:xfrm>
          <a:prstGeom prst="rect">
            <a:avLst/>
          </a:prstGeom>
          <a:solidFill>
            <a:srgbClr val="98C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1800" b="0" i="0" kern="1200" dirty="0">
                <a:solidFill>
                  <a:schemeClr val="lt1"/>
                </a:solidFill>
                <a:effectLst/>
                <a:latin typeface="+mn-lt"/>
                <a:ea typeface="+mn-ea"/>
                <a:cs typeface="+mn-cs"/>
              </a:rPr>
              <a:t>I Jornada catalana d’</a:t>
            </a:r>
            <a:r>
              <a:rPr lang="pt-BR" sz="1800" b="0" i="0" kern="1200" dirty="0" err="1">
                <a:solidFill>
                  <a:schemeClr val="lt1"/>
                </a:solidFill>
                <a:effectLst/>
                <a:latin typeface="+mn-lt"/>
                <a:ea typeface="+mn-ea"/>
                <a:cs typeface="+mn-cs"/>
              </a:rPr>
              <a:t>habilitats</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pràctiques</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en</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Risc</a:t>
            </a:r>
            <a:r>
              <a:rPr lang="pt-BR" sz="1800" b="0" i="0" kern="1200" dirty="0">
                <a:solidFill>
                  <a:schemeClr val="lt1"/>
                </a:solidFill>
                <a:effectLst/>
                <a:latin typeface="+mn-lt"/>
                <a:ea typeface="+mn-ea"/>
                <a:cs typeface="+mn-cs"/>
              </a:rPr>
              <a:t> Cardiovascular</a:t>
            </a:r>
            <a:r>
              <a:rPr lang="ca-ES" noProof="0" dirty="0"/>
              <a:t>. Terrassa, 17/12/2025</a:t>
            </a:r>
          </a:p>
        </p:txBody>
      </p:sp>
    </p:spTree>
    <p:extLst>
      <p:ext uri="{BB962C8B-B14F-4D97-AF65-F5344CB8AC3E}">
        <p14:creationId xmlns:p14="http://schemas.microsoft.com/office/powerpoint/2010/main" val="46917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tge">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971F8E-90CE-7271-A255-D0E0EA656B60}"/>
              </a:ext>
            </a:extLst>
          </p:cNvPr>
          <p:cNvSpPr/>
          <p:nvPr userDrawn="1"/>
        </p:nvSpPr>
        <p:spPr>
          <a:xfrm>
            <a:off x="0" y="6284040"/>
            <a:ext cx="2589212" cy="380520"/>
          </a:xfrm>
          <a:prstGeom prst="rect">
            <a:avLst/>
          </a:prstGeom>
          <a:solidFill>
            <a:srgbClr val="0B5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www.camfic.cat</a:t>
            </a:r>
            <a:endParaRPr lang="ca-ES" sz="1600" dirty="0"/>
          </a:p>
        </p:txBody>
      </p:sp>
      <p:pic>
        <p:nvPicPr>
          <p:cNvPr id="22" name="Imatge 21" descr="Imatge que conté Font, Gràfics, disseny gràfic, text&#10;&#10;Descripció generada automàticament">
            <a:extLst>
              <a:ext uri="{FF2B5EF4-FFF2-40B4-BE49-F238E27FC236}">
                <a16:creationId xmlns:a16="http://schemas.microsoft.com/office/drawing/2014/main" id="{CDFA5CD2-D3D3-BC26-358A-60017D61AE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1612" y="228600"/>
            <a:ext cx="1255387" cy="380520"/>
          </a:xfrm>
          <a:prstGeom prst="rect">
            <a:avLst/>
          </a:prstGeom>
        </p:spPr>
      </p:pic>
      <p:sp>
        <p:nvSpPr>
          <p:cNvPr id="11" name="Marcador de texto 10">
            <a:extLst>
              <a:ext uri="{FF2B5EF4-FFF2-40B4-BE49-F238E27FC236}">
                <a16:creationId xmlns:a16="http://schemas.microsoft.com/office/drawing/2014/main" id="{8D9EE388-7E7E-B18F-9465-495583C77376}"/>
              </a:ext>
            </a:extLst>
          </p:cNvPr>
          <p:cNvSpPr>
            <a:spLocks noGrp="1"/>
          </p:cNvSpPr>
          <p:nvPr>
            <p:ph type="body" sz="quarter" idx="10" hasCustomPrompt="1"/>
          </p:nvPr>
        </p:nvSpPr>
        <p:spPr>
          <a:xfrm>
            <a:off x="1141412" y="199785"/>
            <a:ext cx="9067800" cy="438150"/>
          </a:xfrm>
          <a:prstGeom prst="rect">
            <a:avLst/>
          </a:prstGeom>
          <a:noFill/>
        </p:spPr>
        <p:txBody>
          <a:bodyPr/>
          <a:lstStyle>
            <a:lvl1pPr marL="0" indent="0">
              <a:buNone/>
              <a:defRPr sz="3200">
                <a:solidFill>
                  <a:schemeClr val="tx1">
                    <a:lumMod val="65000"/>
                    <a:lumOff val="35000"/>
                  </a:schemeClr>
                </a:solidFill>
                <a:latin typeface="Calibri" panose="020F0502020204030204" pitchFamily="34" charset="0"/>
              </a:defRPr>
            </a:lvl1pPr>
          </a:lstStyle>
          <a:p>
            <a:pPr lvl="0"/>
            <a:r>
              <a:rPr lang="es-ES" dirty="0" err="1"/>
              <a:t>Títol</a:t>
            </a:r>
            <a:r>
              <a:rPr lang="es-ES" dirty="0"/>
              <a:t> de la </a:t>
            </a:r>
            <a:r>
              <a:rPr lang="es-ES" dirty="0" err="1"/>
              <a:t>pàgina</a:t>
            </a:r>
            <a:r>
              <a:rPr lang="es-ES" dirty="0"/>
              <a:t> </a:t>
            </a:r>
          </a:p>
        </p:txBody>
      </p:sp>
      <p:sp>
        <p:nvSpPr>
          <p:cNvPr id="30" name="Marcador de número de diapositiva 5">
            <a:extLst>
              <a:ext uri="{FF2B5EF4-FFF2-40B4-BE49-F238E27FC236}">
                <a16:creationId xmlns:a16="http://schemas.microsoft.com/office/drawing/2014/main" id="{F6C79653-EDB6-0162-7962-11A71F35FBF6}"/>
              </a:ext>
            </a:extLst>
          </p:cNvPr>
          <p:cNvSpPr>
            <a:spLocks noGrp="1" noRot="1" noMove="1" noResize="1" noEditPoints="1" noAdjustHandles="1" noChangeArrowheads="1" noChangeShapeType="1"/>
          </p:cNvSpPr>
          <p:nvPr>
            <p:ph type="sldNum" sz="quarter" idx="4"/>
          </p:nvPr>
        </p:nvSpPr>
        <p:spPr>
          <a:xfrm>
            <a:off x="-76200" y="152400"/>
            <a:ext cx="912812" cy="685800"/>
          </a:xfrm>
          <a:prstGeom prst="rect">
            <a:avLst/>
          </a:prstGeom>
        </p:spPr>
        <p:txBody>
          <a:bodyPr vert="horz" lIns="91440" tIns="45720" rIns="91440" bIns="45720" rtlCol="0" anchor="ctr"/>
          <a:lstStyle>
            <a:lvl1pPr algn="r">
              <a:defRPr sz="2800">
                <a:solidFill>
                  <a:schemeClr val="bg1">
                    <a:lumMod val="75000"/>
                  </a:schemeClr>
                </a:solidFill>
                <a:latin typeface="Calibri" panose="020F0502020204030204" pitchFamily="34" charset="0"/>
              </a:defRPr>
            </a:lvl1pPr>
          </a:lstStyle>
          <a:p>
            <a:fld id="{8769BE91-3E09-4FBD-9F56-401223EB8FFA}" type="slidenum">
              <a:rPr lang="ca-ES" smtClean="0"/>
              <a:pPr/>
              <a:t>‹#›</a:t>
            </a:fld>
            <a:endParaRPr lang="ca-ES" dirty="0"/>
          </a:p>
        </p:txBody>
      </p:sp>
      <p:sp>
        <p:nvSpPr>
          <p:cNvPr id="40" name="Marcador de posición de imagen 39">
            <a:extLst>
              <a:ext uri="{FF2B5EF4-FFF2-40B4-BE49-F238E27FC236}">
                <a16:creationId xmlns:a16="http://schemas.microsoft.com/office/drawing/2014/main" id="{AB20C6EF-D302-7657-4730-B5138A2D8780}"/>
              </a:ext>
            </a:extLst>
          </p:cNvPr>
          <p:cNvSpPr>
            <a:spLocks noGrp="1"/>
          </p:cNvSpPr>
          <p:nvPr>
            <p:ph type="pic" sz="quarter" idx="14" hasCustomPrompt="1"/>
          </p:nvPr>
        </p:nvSpPr>
        <p:spPr>
          <a:xfrm>
            <a:off x="1141413" y="1219200"/>
            <a:ext cx="10287000" cy="4495800"/>
          </a:xfrm>
          <a:prstGeom prst="rect">
            <a:avLst/>
          </a:prstGeom>
        </p:spPr>
        <p:txBody>
          <a:bodyPr/>
          <a:lstStyle>
            <a:lvl1pPr marL="0" indent="0">
              <a:buNone/>
              <a:defRPr sz="2000">
                <a:solidFill>
                  <a:schemeClr val="tx1">
                    <a:lumMod val="75000"/>
                    <a:lumOff val="25000"/>
                  </a:schemeClr>
                </a:solidFill>
                <a:latin typeface="Calibri Light" panose="020F0302020204030204" pitchFamily="34" charset="0"/>
              </a:defRPr>
            </a:lvl1pPr>
          </a:lstStyle>
          <a:p>
            <a:r>
              <a:rPr lang="es-ES" dirty="0" err="1"/>
              <a:t>Imatge</a:t>
            </a:r>
            <a:r>
              <a:rPr lang="es-ES" dirty="0"/>
              <a:t>:</a:t>
            </a:r>
            <a:endParaRPr lang="ca-ES" dirty="0"/>
          </a:p>
        </p:txBody>
      </p:sp>
      <p:sp>
        <p:nvSpPr>
          <p:cNvPr id="42" name="Google Shape;260;g29bb40c2923_0_275">
            <a:extLst>
              <a:ext uri="{FF2B5EF4-FFF2-40B4-BE49-F238E27FC236}">
                <a16:creationId xmlns:a16="http://schemas.microsoft.com/office/drawing/2014/main" id="{1D5AE1A9-7866-9C23-E976-85B7FD058BF1}"/>
              </a:ext>
            </a:extLst>
          </p:cNvPr>
          <p:cNvSpPr/>
          <p:nvPr userDrawn="1"/>
        </p:nvSpPr>
        <p:spPr>
          <a:xfrm rot="5400000" flipH="1">
            <a:off x="5701713" y="379887"/>
            <a:ext cx="785400" cy="12188825"/>
          </a:xfrm>
          <a:prstGeom prst="rect">
            <a:avLst/>
          </a:prstGeom>
          <a:solidFill>
            <a:schemeClr val="bg1">
              <a:lumMod val="95000"/>
            </a:schemeClr>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Rectángulo 42">
            <a:extLst>
              <a:ext uri="{FF2B5EF4-FFF2-40B4-BE49-F238E27FC236}">
                <a16:creationId xmlns:a16="http://schemas.microsoft.com/office/drawing/2014/main" id="{8EFFFBF6-30D2-0243-3F2C-60765CAE2F06}"/>
              </a:ext>
            </a:extLst>
          </p:cNvPr>
          <p:cNvSpPr/>
          <p:nvPr userDrawn="1"/>
        </p:nvSpPr>
        <p:spPr>
          <a:xfrm>
            <a:off x="0" y="6284040"/>
            <a:ext cx="2589212" cy="380520"/>
          </a:xfrm>
          <a:prstGeom prst="rect">
            <a:avLst/>
          </a:prstGeom>
          <a:solidFill>
            <a:srgbClr val="0B5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a:t>www.camfic.cat</a:t>
            </a:r>
            <a:endParaRPr lang="ca-ES" sz="1600"/>
          </a:p>
        </p:txBody>
      </p:sp>
      <p:sp>
        <p:nvSpPr>
          <p:cNvPr id="5" name="Rectángulo 4">
            <a:extLst>
              <a:ext uri="{FF2B5EF4-FFF2-40B4-BE49-F238E27FC236}">
                <a16:creationId xmlns:a16="http://schemas.microsoft.com/office/drawing/2014/main" id="{8772E2BB-98FC-8FFF-C1C3-52EEF2285AD1}"/>
              </a:ext>
            </a:extLst>
          </p:cNvPr>
          <p:cNvSpPr/>
          <p:nvPr userDrawn="1"/>
        </p:nvSpPr>
        <p:spPr>
          <a:xfrm>
            <a:off x="2665412" y="6284040"/>
            <a:ext cx="9504161" cy="380520"/>
          </a:xfrm>
          <a:prstGeom prst="rect">
            <a:avLst/>
          </a:prstGeom>
          <a:solidFill>
            <a:srgbClr val="98C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1800" b="0" i="0" kern="1200" dirty="0">
                <a:solidFill>
                  <a:schemeClr val="lt1"/>
                </a:solidFill>
                <a:effectLst/>
                <a:latin typeface="+mn-lt"/>
                <a:ea typeface="+mn-ea"/>
                <a:cs typeface="+mn-cs"/>
              </a:rPr>
              <a:t>I Jornada catalana d’</a:t>
            </a:r>
            <a:r>
              <a:rPr lang="pt-BR" sz="1800" b="0" i="0" kern="1200" dirty="0" err="1">
                <a:solidFill>
                  <a:schemeClr val="lt1"/>
                </a:solidFill>
                <a:effectLst/>
                <a:latin typeface="+mn-lt"/>
                <a:ea typeface="+mn-ea"/>
                <a:cs typeface="+mn-cs"/>
              </a:rPr>
              <a:t>habilitats</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pràctiques</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en</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Risc</a:t>
            </a:r>
            <a:r>
              <a:rPr lang="pt-BR" sz="1800" b="0" i="0" kern="1200" dirty="0">
                <a:solidFill>
                  <a:schemeClr val="lt1"/>
                </a:solidFill>
                <a:effectLst/>
                <a:latin typeface="+mn-lt"/>
                <a:ea typeface="+mn-ea"/>
                <a:cs typeface="+mn-cs"/>
              </a:rPr>
              <a:t> Cardiovascular</a:t>
            </a:r>
            <a:r>
              <a:rPr lang="ca-ES" noProof="0" dirty="0"/>
              <a:t>. Terrassa, 17/12/2025</a:t>
            </a:r>
          </a:p>
        </p:txBody>
      </p:sp>
    </p:spTree>
    <p:extLst>
      <p:ext uri="{BB962C8B-B14F-4D97-AF65-F5344CB8AC3E}">
        <p14:creationId xmlns:p14="http://schemas.microsoft.com/office/powerpoint/2010/main" val="138532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Índex">
    <p:bg>
      <p:bgPr>
        <a:solidFill>
          <a:schemeClr val="bg1"/>
        </a:solidFill>
        <a:effectLst/>
      </p:bgPr>
    </p:bg>
    <p:spTree>
      <p:nvGrpSpPr>
        <p:cNvPr id="1" name=""/>
        <p:cNvGrpSpPr/>
        <p:nvPr/>
      </p:nvGrpSpPr>
      <p:grpSpPr>
        <a:xfrm>
          <a:off x="0" y="0"/>
          <a:ext cx="0" cy="0"/>
          <a:chOff x="0" y="0"/>
          <a:chExt cx="0" cy="0"/>
        </a:xfrm>
      </p:grpSpPr>
      <p:sp>
        <p:nvSpPr>
          <p:cNvPr id="46" name="Google Shape;259;g29bb40c2923_0_275">
            <a:extLst>
              <a:ext uri="{FF2B5EF4-FFF2-40B4-BE49-F238E27FC236}">
                <a16:creationId xmlns:a16="http://schemas.microsoft.com/office/drawing/2014/main" id="{13D5B0A7-6997-7A60-372C-2B7063B01050}"/>
              </a:ext>
            </a:extLst>
          </p:cNvPr>
          <p:cNvSpPr/>
          <p:nvPr userDrawn="1"/>
        </p:nvSpPr>
        <p:spPr>
          <a:xfrm flipH="1">
            <a:off x="50" y="0"/>
            <a:ext cx="785195" cy="6858000"/>
          </a:xfrm>
          <a:prstGeom prst="rect">
            <a:avLst/>
          </a:prstGeom>
          <a:solidFill>
            <a:srgbClr val="F2F2F2"/>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ángulo 1">
            <a:extLst>
              <a:ext uri="{FF2B5EF4-FFF2-40B4-BE49-F238E27FC236}">
                <a16:creationId xmlns:a16="http://schemas.microsoft.com/office/drawing/2014/main" id="{3F971F8E-90CE-7271-A255-D0E0EA656B60}"/>
              </a:ext>
            </a:extLst>
          </p:cNvPr>
          <p:cNvSpPr/>
          <p:nvPr userDrawn="1"/>
        </p:nvSpPr>
        <p:spPr>
          <a:xfrm>
            <a:off x="0" y="6284040"/>
            <a:ext cx="2589212" cy="380520"/>
          </a:xfrm>
          <a:prstGeom prst="rect">
            <a:avLst/>
          </a:prstGeom>
          <a:solidFill>
            <a:srgbClr val="0B5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www.camfic.cat</a:t>
            </a:r>
            <a:endParaRPr lang="ca-ES" sz="1600" dirty="0"/>
          </a:p>
        </p:txBody>
      </p:sp>
      <p:pic>
        <p:nvPicPr>
          <p:cNvPr id="22" name="Imatge 21" descr="Imatge que conté Font, Gràfics, disseny gràfic, text&#10;&#10;Descripció generada automàticament">
            <a:extLst>
              <a:ext uri="{FF2B5EF4-FFF2-40B4-BE49-F238E27FC236}">
                <a16:creationId xmlns:a16="http://schemas.microsoft.com/office/drawing/2014/main" id="{CDFA5CD2-D3D3-BC26-358A-60017D61AE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1612" y="228600"/>
            <a:ext cx="1255387" cy="380520"/>
          </a:xfrm>
          <a:prstGeom prst="rect">
            <a:avLst/>
          </a:prstGeom>
        </p:spPr>
      </p:pic>
      <p:sp>
        <p:nvSpPr>
          <p:cNvPr id="11" name="Marcador de texto 10">
            <a:extLst>
              <a:ext uri="{FF2B5EF4-FFF2-40B4-BE49-F238E27FC236}">
                <a16:creationId xmlns:a16="http://schemas.microsoft.com/office/drawing/2014/main" id="{8D9EE388-7E7E-B18F-9465-495583C77376}"/>
              </a:ext>
            </a:extLst>
          </p:cNvPr>
          <p:cNvSpPr>
            <a:spLocks noGrp="1"/>
          </p:cNvSpPr>
          <p:nvPr>
            <p:ph type="body" sz="quarter" idx="10" hasCustomPrompt="1"/>
          </p:nvPr>
        </p:nvSpPr>
        <p:spPr>
          <a:xfrm>
            <a:off x="1141412" y="199785"/>
            <a:ext cx="9067800" cy="438150"/>
          </a:xfrm>
          <a:prstGeom prst="rect">
            <a:avLst/>
          </a:prstGeom>
          <a:noFill/>
        </p:spPr>
        <p:txBody>
          <a:bodyPr/>
          <a:lstStyle>
            <a:lvl1pPr marL="0" indent="0">
              <a:buNone/>
              <a:defRPr sz="3200" b="1">
                <a:solidFill>
                  <a:schemeClr val="tx1">
                    <a:lumMod val="65000"/>
                    <a:lumOff val="35000"/>
                  </a:schemeClr>
                </a:solidFill>
                <a:latin typeface="Calibri" panose="020F0502020204030204" pitchFamily="34" charset="0"/>
              </a:defRPr>
            </a:lvl1pPr>
          </a:lstStyle>
          <a:p>
            <a:pPr lvl="0"/>
            <a:r>
              <a:rPr lang="es-ES" dirty="0"/>
              <a:t>ÍNDEX</a:t>
            </a:r>
          </a:p>
        </p:txBody>
      </p:sp>
      <p:sp>
        <p:nvSpPr>
          <p:cNvPr id="30" name="Marcador de número de diapositiva 5">
            <a:extLst>
              <a:ext uri="{FF2B5EF4-FFF2-40B4-BE49-F238E27FC236}">
                <a16:creationId xmlns:a16="http://schemas.microsoft.com/office/drawing/2014/main" id="{F6C79653-EDB6-0162-7962-11A71F35FBF6}"/>
              </a:ext>
            </a:extLst>
          </p:cNvPr>
          <p:cNvSpPr>
            <a:spLocks noGrp="1" noRot="1" noMove="1" noResize="1" noEditPoints="1" noAdjustHandles="1" noChangeArrowheads="1" noChangeShapeType="1"/>
          </p:cNvSpPr>
          <p:nvPr>
            <p:ph type="sldNum" sz="quarter" idx="4"/>
          </p:nvPr>
        </p:nvSpPr>
        <p:spPr>
          <a:xfrm>
            <a:off x="-76200" y="152400"/>
            <a:ext cx="912812" cy="685800"/>
          </a:xfrm>
          <a:prstGeom prst="rect">
            <a:avLst/>
          </a:prstGeom>
        </p:spPr>
        <p:txBody>
          <a:bodyPr vert="horz" lIns="91440" tIns="45720" rIns="91440" bIns="45720" rtlCol="0" anchor="ctr"/>
          <a:lstStyle>
            <a:lvl1pPr algn="r">
              <a:defRPr sz="2800">
                <a:solidFill>
                  <a:schemeClr val="bg1">
                    <a:lumMod val="75000"/>
                  </a:schemeClr>
                </a:solidFill>
                <a:latin typeface="Calibri" panose="020F0502020204030204" pitchFamily="34" charset="0"/>
              </a:defRPr>
            </a:lvl1pPr>
          </a:lstStyle>
          <a:p>
            <a:fld id="{8769BE91-3E09-4FBD-9F56-401223EB8FFA}" type="slidenum">
              <a:rPr lang="ca-ES" smtClean="0"/>
              <a:pPr/>
              <a:t>‹#›</a:t>
            </a:fld>
            <a:endParaRPr lang="ca-ES" dirty="0"/>
          </a:p>
        </p:txBody>
      </p:sp>
      <p:sp>
        <p:nvSpPr>
          <p:cNvPr id="42" name="Google Shape;260;g29bb40c2923_0_275">
            <a:extLst>
              <a:ext uri="{FF2B5EF4-FFF2-40B4-BE49-F238E27FC236}">
                <a16:creationId xmlns:a16="http://schemas.microsoft.com/office/drawing/2014/main" id="{1D5AE1A9-7866-9C23-E976-85B7FD058BF1}"/>
              </a:ext>
            </a:extLst>
          </p:cNvPr>
          <p:cNvSpPr/>
          <p:nvPr userDrawn="1"/>
        </p:nvSpPr>
        <p:spPr>
          <a:xfrm rot="5400000" flipH="1">
            <a:off x="5701713" y="379887"/>
            <a:ext cx="785400" cy="12188825"/>
          </a:xfrm>
          <a:prstGeom prst="rect">
            <a:avLst/>
          </a:prstGeom>
          <a:solidFill>
            <a:schemeClr val="bg1">
              <a:lumMod val="95000"/>
            </a:schemeClr>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Rectángulo 42">
            <a:extLst>
              <a:ext uri="{FF2B5EF4-FFF2-40B4-BE49-F238E27FC236}">
                <a16:creationId xmlns:a16="http://schemas.microsoft.com/office/drawing/2014/main" id="{8EFFFBF6-30D2-0243-3F2C-60765CAE2F06}"/>
              </a:ext>
            </a:extLst>
          </p:cNvPr>
          <p:cNvSpPr/>
          <p:nvPr userDrawn="1"/>
        </p:nvSpPr>
        <p:spPr>
          <a:xfrm>
            <a:off x="0" y="6284040"/>
            <a:ext cx="2589212" cy="380520"/>
          </a:xfrm>
          <a:prstGeom prst="rect">
            <a:avLst/>
          </a:prstGeom>
          <a:solidFill>
            <a:srgbClr val="0B5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a:t>www.camfic.cat</a:t>
            </a:r>
            <a:endParaRPr lang="ca-ES" sz="1600"/>
          </a:p>
        </p:txBody>
      </p:sp>
      <p:sp>
        <p:nvSpPr>
          <p:cNvPr id="6" name="Marcador de texto 5">
            <a:extLst>
              <a:ext uri="{FF2B5EF4-FFF2-40B4-BE49-F238E27FC236}">
                <a16:creationId xmlns:a16="http://schemas.microsoft.com/office/drawing/2014/main" id="{F4D3A3C8-752E-FE51-8246-6C6ACCC0C992}"/>
              </a:ext>
            </a:extLst>
          </p:cNvPr>
          <p:cNvSpPr>
            <a:spLocks noGrp="1"/>
          </p:cNvSpPr>
          <p:nvPr>
            <p:ph type="body" sz="quarter" idx="12" hasCustomPrompt="1"/>
          </p:nvPr>
        </p:nvSpPr>
        <p:spPr>
          <a:xfrm>
            <a:off x="1217612" y="1447800"/>
            <a:ext cx="4648200" cy="3429000"/>
          </a:xfrm>
          <a:prstGeom prst="rect">
            <a:avLst/>
          </a:prstGeom>
        </p:spPr>
        <p:txBody>
          <a:bodyPr/>
          <a:lstStyle>
            <a:lvl1pPr marL="228531" indent="-228531">
              <a:buClr>
                <a:srgbClr val="7ABB3B"/>
              </a:buClr>
              <a:buFont typeface="Wingdings" panose="05000000000000000000" pitchFamily="2" charset="2"/>
              <a:buChar char="§"/>
              <a:defRPr sz="2000">
                <a:solidFill>
                  <a:schemeClr val="tx1">
                    <a:lumMod val="65000"/>
                    <a:lumOff val="35000"/>
                  </a:schemeClr>
                </a:solidFill>
                <a:latin typeface="Calibri Light" panose="020F0302020204030204" pitchFamily="34" charset="0"/>
              </a:defRPr>
            </a:lvl1pPr>
          </a:lstStyle>
          <a:p>
            <a:pPr lvl="0"/>
            <a:r>
              <a:rPr lang="es-ES" dirty="0"/>
              <a:t>Segundo nivel</a:t>
            </a:r>
          </a:p>
          <a:p>
            <a:pPr lvl="0"/>
            <a:r>
              <a:rPr lang="es-ES" dirty="0"/>
              <a:t>Tercer nivel</a:t>
            </a:r>
          </a:p>
          <a:p>
            <a:pPr lvl="0"/>
            <a:r>
              <a:rPr lang="es-ES" dirty="0"/>
              <a:t>Cuarto nivel</a:t>
            </a:r>
          </a:p>
          <a:p>
            <a:pPr lvl="0"/>
            <a:r>
              <a:rPr lang="es-ES" dirty="0"/>
              <a:t>Quinto nivel</a:t>
            </a:r>
            <a:endParaRPr lang="ca-ES" dirty="0"/>
          </a:p>
        </p:txBody>
      </p:sp>
      <p:sp>
        <p:nvSpPr>
          <p:cNvPr id="4" name="Rectángulo 3">
            <a:extLst>
              <a:ext uri="{FF2B5EF4-FFF2-40B4-BE49-F238E27FC236}">
                <a16:creationId xmlns:a16="http://schemas.microsoft.com/office/drawing/2014/main" id="{00EA3CE5-E993-2D18-72D3-88CE7E93BAE8}"/>
              </a:ext>
            </a:extLst>
          </p:cNvPr>
          <p:cNvSpPr/>
          <p:nvPr userDrawn="1"/>
        </p:nvSpPr>
        <p:spPr>
          <a:xfrm>
            <a:off x="2665412" y="6284040"/>
            <a:ext cx="9504161" cy="380520"/>
          </a:xfrm>
          <a:prstGeom prst="rect">
            <a:avLst/>
          </a:prstGeom>
          <a:solidFill>
            <a:srgbClr val="98C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1800" b="0" i="0" kern="1200" dirty="0">
                <a:solidFill>
                  <a:schemeClr val="lt1"/>
                </a:solidFill>
                <a:effectLst/>
                <a:latin typeface="+mn-lt"/>
                <a:ea typeface="+mn-ea"/>
                <a:cs typeface="+mn-cs"/>
              </a:rPr>
              <a:t>I Jornada catalana d’</a:t>
            </a:r>
            <a:r>
              <a:rPr lang="pt-BR" sz="1800" b="0" i="0" kern="1200" dirty="0" err="1">
                <a:solidFill>
                  <a:schemeClr val="lt1"/>
                </a:solidFill>
                <a:effectLst/>
                <a:latin typeface="+mn-lt"/>
                <a:ea typeface="+mn-ea"/>
                <a:cs typeface="+mn-cs"/>
              </a:rPr>
              <a:t>habilitats</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pràctiques</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en</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Risc</a:t>
            </a:r>
            <a:r>
              <a:rPr lang="pt-BR" sz="1800" b="0" i="0" kern="1200" dirty="0">
                <a:solidFill>
                  <a:schemeClr val="lt1"/>
                </a:solidFill>
                <a:effectLst/>
                <a:latin typeface="+mn-lt"/>
                <a:ea typeface="+mn-ea"/>
                <a:cs typeface="+mn-cs"/>
              </a:rPr>
              <a:t> Cardiovascular</a:t>
            </a:r>
            <a:r>
              <a:rPr lang="ca-ES" noProof="0" dirty="0"/>
              <a:t>. Terrassa, 17/12/2025</a:t>
            </a:r>
          </a:p>
        </p:txBody>
      </p:sp>
    </p:spTree>
    <p:extLst>
      <p:ext uri="{BB962C8B-B14F-4D97-AF65-F5344CB8AC3E}">
        <p14:creationId xmlns:p14="http://schemas.microsoft.com/office/powerpoint/2010/main" val="62834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02">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971F8E-90CE-7271-A255-D0E0EA656B60}"/>
              </a:ext>
            </a:extLst>
          </p:cNvPr>
          <p:cNvSpPr/>
          <p:nvPr userDrawn="1"/>
        </p:nvSpPr>
        <p:spPr>
          <a:xfrm>
            <a:off x="0" y="6284040"/>
            <a:ext cx="2589212" cy="380520"/>
          </a:xfrm>
          <a:prstGeom prst="rect">
            <a:avLst/>
          </a:prstGeom>
          <a:solidFill>
            <a:srgbClr val="0B5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www.camfic.cat</a:t>
            </a:r>
            <a:endParaRPr lang="ca-ES" sz="1600" dirty="0"/>
          </a:p>
        </p:txBody>
      </p:sp>
      <p:pic>
        <p:nvPicPr>
          <p:cNvPr id="22" name="Imatge 21" descr="Imatge que conté Font, Gràfics, disseny gràfic, text&#10;&#10;Descripció generada automàticament">
            <a:extLst>
              <a:ext uri="{FF2B5EF4-FFF2-40B4-BE49-F238E27FC236}">
                <a16:creationId xmlns:a16="http://schemas.microsoft.com/office/drawing/2014/main" id="{CDFA5CD2-D3D3-BC26-358A-60017D61AE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1612" y="228600"/>
            <a:ext cx="1255387" cy="380520"/>
          </a:xfrm>
          <a:prstGeom prst="rect">
            <a:avLst/>
          </a:prstGeom>
        </p:spPr>
      </p:pic>
      <p:sp>
        <p:nvSpPr>
          <p:cNvPr id="11" name="Marcador de texto 10">
            <a:extLst>
              <a:ext uri="{FF2B5EF4-FFF2-40B4-BE49-F238E27FC236}">
                <a16:creationId xmlns:a16="http://schemas.microsoft.com/office/drawing/2014/main" id="{8D9EE388-7E7E-B18F-9465-495583C77376}"/>
              </a:ext>
            </a:extLst>
          </p:cNvPr>
          <p:cNvSpPr>
            <a:spLocks noGrp="1"/>
          </p:cNvSpPr>
          <p:nvPr>
            <p:ph type="body" sz="quarter" idx="10" hasCustomPrompt="1"/>
          </p:nvPr>
        </p:nvSpPr>
        <p:spPr>
          <a:xfrm>
            <a:off x="1141412" y="199785"/>
            <a:ext cx="9067800" cy="438150"/>
          </a:xfrm>
          <a:prstGeom prst="rect">
            <a:avLst/>
          </a:prstGeom>
          <a:solidFill>
            <a:srgbClr val="F2F2F2"/>
          </a:solidFill>
        </p:spPr>
        <p:txBody>
          <a:bodyPr/>
          <a:lstStyle>
            <a:lvl1pPr marL="0" indent="0">
              <a:buNone/>
              <a:defRPr sz="3200" b="1">
                <a:solidFill>
                  <a:schemeClr val="tx1">
                    <a:lumMod val="65000"/>
                    <a:lumOff val="35000"/>
                  </a:schemeClr>
                </a:solidFill>
                <a:latin typeface="Calibri" panose="020F0502020204030204" pitchFamily="34" charset="0"/>
              </a:defRPr>
            </a:lvl1pPr>
          </a:lstStyle>
          <a:p>
            <a:pPr lvl="0"/>
            <a:r>
              <a:rPr lang="es-ES" dirty="0"/>
              <a:t>TÍTOL DE LA PÀGINA </a:t>
            </a:r>
          </a:p>
        </p:txBody>
      </p:sp>
      <p:sp>
        <p:nvSpPr>
          <p:cNvPr id="30" name="Marcador de número de diapositiva 5">
            <a:extLst>
              <a:ext uri="{FF2B5EF4-FFF2-40B4-BE49-F238E27FC236}">
                <a16:creationId xmlns:a16="http://schemas.microsoft.com/office/drawing/2014/main" id="{F6C79653-EDB6-0162-7962-11A71F35FBF6}"/>
              </a:ext>
            </a:extLst>
          </p:cNvPr>
          <p:cNvSpPr>
            <a:spLocks noGrp="1" noRot="1" noMove="1" noResize="1" noEditPoints="1" noAdjustHandles="1" noChangeArrowheads="1" noChangeShapeType="1"/>
          </p:cNvSpPr>
          <p:nvPr>
            <p:ph type="sldNum" sz="quarter" idx="4"/>
          </p:nvPr>
        </p:nvSpPr>
        <p:spPr>
          <a:xfrm>
            <a:off x="-76200" y="152400"/>
            <a:ext cx="912812" cy="685800"/>
          </a:xfrm>
          <a:prstGeom prst="rect">
            <a:avLst/>
          </a:prstGeom>
        </p:spPr>
        <p:txBody>
          <a:bodyPr vert="horz" lIns="91440" tIns="45720" rIns="91440" bIns="45720" rtlCol="0" anchor="ctr"/>
          <a:lstStyle>
            <a:lvl1pPr algn="r">
              <a:defRPr sz="2800">
                <a:solidFill>
                  <a:schemeClr val="bg1">
                    <a:lumMod val="75000"/>
                  </a:schemeClr>
                </a:solidFill>
                <a:latin typeface="Calibri" panose="020F0502020204030204" pitchFamily="34" charset="0"/>
              </a:defRPr>
            </a:lvl1pPr>
          </a:lstStyle>
          <a:p>
            <a:fld id="{8769BE91-3E09-4FBD-9F56-401223EB8FFA}" type="slidenum">
              <a:rPr lang="ca-ES" smtClean="0"/>
              <a:pPr/>
              <a:t>‹#›</a:t>
            </a:fld>
            <a:endParaRPr lang="ca-ES" dirty="0"/>
          </a:p>
        </p:txBody>
      </p:sp>
      <p:sp>
        <p:nvSpPr>
          <p:cNvPr id="36" name="Marcador de texto 35">
            <a:extLst>
              <a:ext uri="{FF2B5EF4-FFF2-40B4-BE49-F238E27FC236}">
                <a16:creationId xmlns:a16="http://schemas.microsoft.com/office/drawing/2014/main" id="{DE88595A-4460-47B0-0D23-92FFD4222416}"/>
              </a:ext>
            </a:extLst>
          </p:cNvPr>
          <p:cNvSpPr>
            <a:spLocks noGrp="1"/>
          </p:cNvSpPr>
          <p:nvPr>
            <p:ph type="body" sz="quarter" idx="12" hasCustomPrompt="1"/>
          </p:nvPr>
        </p:nvSpPr>
        <p:spPr>
          <a:xfrm>
            <a:off x="1244125" y="1829280"/>
            <a:ext cx="6221887" cy="685320"/>
          </a:xfrm>
          <a:prstGeom prst="rect">
            <a:avLst/>
          </a:prstGeom>
        </p:spPr>
        <p:txBody>
          <a:bodyPr/>
          <a:lstStyle>
            <a:lvl1pPr marL="0" indent="0">
              <a:buNone/>
              <a:defRPr>
                <a:solidFill>
                  <a:srgbClr val="7ABB3B"/>
                </a:solidFill>
                <a:latin typeface="Calibri" panose="020F050202020403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endParaRPr lang="es-ES" dirty="0"/>
          </a:p>
        </p:txBody>
      </p:sp>
      <p:sp>
        <p:nvSpPr>
          <p:cNvPr id="38" name="Marcador de texto 37">
            <a:extLst>
              <a:ext uri="{FF2B5EF4-FFF2-40B4-BE49-F238E27FC236}">
                <a16:creationId xmlns:a16="http://schemas.microsoft.com/office/drawing/2014/main" id="{04938A06-5B05-9E5C-0291-8F01BFCD46AF}"/>
              </a:ext>
            </a:extLst>
          </p:cNvPr>
          <p:cNvSpPr>
            <a:spLocks noGrp="1"/>
          </p:cNvSpPr>
          <p:nvPr>
            <p:ph type="body" sz="quarter" idx="13" hasCustomPrompt="1"/>
          </p:nvPr>
        </p:nvSpPr>
        <p:spPr>
          <a:xfrm>
            <a:off x="1244600" y="2667000"/>
            <a:ext cx="6221413" cy="3048000"/>
          </a:xfrm>
          <a:prstGeom prst="rect">
            <a:avLst/>
          </a:prstGeom>
        </p:spPr>
        <p:txBody>
          <a:bodyPr/>
          <a:lstStyle>
            <a:lvl1pPr marL="0" indent="0">
              <a:buNone/>
              <a:defRPr sz="1600">
                <a:solidFill>
                  <a:schemeClr val="bg2">
                    <a:lumMod val="25000"/>
                  </a:schemeClr>
                </a:solidFill>
                <a:latin typeface="Calibri Light" panose="020F030202020403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Ut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exercitation</a:t>
            </a:r>
            <a:r>
              <a:rPr lang="es-ES" dirty="0"/>
              <a:t> </a:t>
            </a:r>
            <a:r>
              <a:rPr lang="es-ES" dirty="0" err="1"/>
              <a:t>ullamco</a:t>
            </a:r>
            <a:r>
              <a:rPr lang="es-ES" dirty="0"/>
              <a:t> </a:t>
            </a:r>
            <a:r>
              <a:rPr lang="es-ES" dirty="0" err="1"/>
              <a:t>laboris</a:t>
            </a:r>
            <a:r>
              <a:rPr lang="es-ES" dirty="0"/>
              <a:t> </a:t>
            </a:r>
            <a:r>
              <a:rPr lang="es-ES" dirty="0" err="1"/>
              <a:t>nisi</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a:t>
            </a:r>
            <a:r>
              <a:rPr lang="es-ES" dirty="0"/>
              <a:t> </a:t>
            </a:r>
            <a:r>
              <a:rPr lang="es-ES" dirty="0" err="1"/>
              <a:t>irure</a:t>
            </a:r>
            <a:r>
              <a:rPr lang="es-ES" dirty="0"/>
              <a:t> dolor in </a:t>
            </a:r>
            <a:r>
              <a:rPr lang="es-ES" dirty="0" err="1"/>
              <a:t>reprehenderit</a:t>
            </a:r>
            <a:r>
              <a:rPr lang="es-ES" dirty="0"/>
              <a:t> in </a:t>
            </a:r>
            <a:r>
              <a:rPr lang="es-ES" dirty="0" err="1"/>
              <a:t>voluptate</a:t>
            </a:r>
            <a:r>
              <a:rPr lang="es-ES" dirty="0"/>
              <a:t> </a:t>
            </a:r>
            <a:r>
              <a:rPr lang="es-ES" dirty="0" err="1"/>
              <a:t>velit</a:t>
            </a:r>
            <a:r>
              <a:rPr lang="es-ES" dirty="0"/>
              <a:t> </a:t>
            </a:r>
            <a:r>
              <a:rPr lang="es-ES" dirty="0" err="1"/>
              <a:t>esse</a:t>
            </a:r>
            <a:r>
              <a:rPr lang="es-ES" dirty="0"/>
              <a:t> </a:t>
            </a:r>
            <a:r>
              <a:rPr lang="es-ES" dirty="0" err="1"/>
              <a:t>cillum</a:t>
            </a:r>
            <a:r>
              <a:rPr lang="es-ES" dirty="0"/>
              <a:t> </a:t>
            </a:r>
            <a:r>
              <a:rPr lang="es-ES" dirty="0" err="1"/>
              <a:t>dolore</a:t>
            </a:r>
            <a:r>
              <a:rPr lang="es-ES" dirty="0"/>
              <a:t> </a:t>
            </a:r>
            <a:r>
              <a:rPr lang="es-ES" dirty="0" err="1"/>
              <a:t>eu</a:t>
            </a:r>
            <a:r>
              <a:rPr lang="es-ES" dirty="0"/>
              <a:t> </a:t>
            </a:r>
            <a:r>
              <a:rPr lang="es-ES" dirty="0" err="1"/>
              <a:t>fugiat</a:t>
            </a:r>
            <a:r>
              <a:rPr lang="es-ES" dirty="0"/>
              <a:t> </a:t>
            </a:r>
            <a:r>
              <a:rPr lang="es-ES" dirty="0" err="1"/>
              <a:t>nulla</a:t>
            </a:r>
            <a:r>
              <a:rPr lang="es-ES" dirty="0"/>
              <a:t> </a:t>
            </a:r>
            <a:r>
              <a:rPr lang="es-ES" dirty="0" err="1"/>
              <a:t>pariatur</a:t>
            </a:r>
            <a:r>
              <a:rPr lang="es-ES" dirty="0"/>
              <a:t>. </a:t>
            </a:r>
            <a:r>
              <a:rPr lang="es-ES" dirty="0" err="1"/>
              <a:t>Excepteur</a:t>
            </a:r>
            <a:r>
              <a:rPr lang="es-ES" dirty="0"/>
              <a:t> </a:t>
            </a:r>
            <a:r>
              <a:rPr lang="es-ES" dirty="0" err="1"/>
              <a:t>sint</a:t>
            </a:r>
            <a:r>
              <a:rPr lang="es-ES" dirty="0"/>
              <a:t> </a:t>
            </a:r>
            <a:r>
              <a:rPr lang="es-ES" dirty="0" err="1"/>
              <a:t>occaecat</a:t>
            </a:r>
            <a:r>
              <a:rPr lang="es-ES" dirty="0"/>
              <a:t> </a:t>
            </a:r>
            <a:r>
              <a:rPr lang="es-ES" dirty="0" err="1"/>
              <a:t>cupidatat</a:t>
            </a:r>
            <a:r>
              <a:rPr lang="es-ES" dirty="0"/>
              <a:t> non </a:t>
            </a:r>
            <a:r>
              <a:rPr lang="es-ES" dirty="0" err="1"/>
              <a:t>proident</a:t>
            </a:r>
            <a:r>
              <a:rPr lang="es-ES" dirty="0"/>
              <a:t>, sunt in culpa qui </a:t>
            </a:r>
            <a:r>
              <a:rPr lang="es-ES" dirty="0" err="1"/>
              <a:t>officia</a:t>
            </a:r>
            <a:r>
              <a:rPr lang="es-ES" dirty="0"/>
              <a:t> </a:t>
            </a:r>
            <a:r>
              <a:rPr lang="es-ES" dirty="0" err="1"/>
              <a:t>deserunt</a:t>
            </a:r>
            <a:r>
              <a:rPr lang="es-ES" dirty="0"/>
              <a:t> </a:t>
            </a:r>
            <a:r>
              <a:rPr lang="es-ES" dirty="0" err="1"/>
              <a:t>mollit</a:t>
            </a:r>
            <a:r>
              <a:rPr lang="es-ES" dirty="0"/>
              <a:t> </a:t>
            </a:r>
            <a:r>
              <a:rPr lang="es-ES" dirty="0" err="1"/>
              <a:t>anim</a:t>
            </a:r>
            <a:r>
              <a:rPr lang="es-ES" dirty="0"/>
              <a:t> id </a:t>
            </a:r>
            <a:r>
              <a:rPr lang="es-ES" dirty="0" err="1"/>
              <a:t>est</a:t>
            </a:r>
            <a:r>
              <a:rPr lang="es-ES" dirty="0"/>
              <a:t> </a:t>
            </a:r>
            <a:r>
              <a:rPr lang="es-ES" dirty="0" err="1"/>
              <a:t>laborum</a:t>
            </a:r>
            <a:r>
              <a:rPr lang="es-ES" dirty="0"/>
              <a:t>.</a:t>
            </a:r>
            <a:endParaRPr lang="ca-ES" dirty="0"/>
          </a:p>
        </p:txBody>
      </p:sp>
      <p:sp>
        <p:nvSpPr>
          <p:cNvPr id="40" name="Marcador de posición de imagen 39">
            <a:extLst>
              <a:ext uri="{FF2B5EF4-FFF2-40B4-BE49-F238E27FC236}">
                <a16:creationId xmlns:a16="http://schemas.microsoft.com/office/drawing/2014/main" id="{AB20C6EF-D302-7657-4730-B5138A2D8780}"/>
              </a:ext>
            </a:extLst>
          </p:cNvPr>
          <p:cNvSpPr>
            <a:spLocks noGrp="1"/>
          </p:cNvSpPr>
          <p:nvPr>
            <p:ph type="pic" sz="quarter" idx="14" hasCustomPrompt="1"/>
          </p:nvPr>
        </p:nvSpPr>
        <p:spPr>
          <a:xfrm>
            <a:off x="7618413" y="1828800"/>
            <a:ext cx="3998912" cy="3886200"/>
          </a:xfrm>
          <a:prstGeom prst="rect">
            <a:avLst/>
          </a:prstGeom>
        </p:spPr>
        <p:txBody>
          <a:bodyPr/>
          <a:lstStyle>
            <a:lvl1pPr marL="0" indent="0">
              <a:buNone/>
              <a:defRPr sz="2000">
                <a:solidFill>
                  <a:schemeClr val="tx1">
                    <a:lumMod val="75000"/>
                    <a:lumOff val="25000"/>
                  </a:schemeClr>
                </a:solidFill>
                <a:latin typeface="Calibri Light" panose="020F0302020204030204" pitchFamily="34" charset="0"/>
              </a:defRPr>
            </a:lvl1pPr>
          </a:lstStyle>
          <a:p>
            <a:r>
              <a:rPr lang="es-ES" dirty="0" err="1"/>
              <a:t>Imatge</a:t>
            </a:r>
            <a:r>
              <a:rPr lang="es-ES" dirty="0"/>
              <a:t>:</a:t>
            </a:r>
            <a:endParaRPr lang="ca-ES" dirty="0"/>
          </a:p>
        </p:txBody>
      </p:sp>
      <p:sp>
        <p:nvSpPr>
          <p:cNvPr id="4" name="Marcador de texto 3">
            <a:extLst>
              <a:ext uri="{FF2B5EF4-FFF2-40B4-BE49-F238E27FC236}">
                <a16:creationId xmlns:a16="http://schemas.microsoft.com/office/drawing/2014/main" id="{8B6DF0A1-BB4F-0EB7-15BE-D5F5332B54A6}"/>
              </a:ext>
            </a:extLst>
          </p:cNvPr>
          <p:cNvSpPr>
            <a:spLocks noGrp="1"/>
          </p:cNvSpPr>
          <p:nvPr>
            <p:ph type="body" sz="quarter" idx="15" hasCustomPrompt="1"/>
          </p:nvPr>
        </p:nvSpPr>
        <p:spPr>
          <a:xfrm>
            <a:off x="1168011" y="770360"/>
            <a:ext cx="6298001" cy="372640"/>
          </a:xfrm>
          <a:prstGeom prst="rect">
            <a:avLst/>
          </a:prstGeom>
        </p:spPr>
        <p:txBody>
          <a:bodyPr/>
          <a:lstStyle>
            <a:lvl1pPr marL="0" indent="0">
              <a:buNone/>
              <a:defRPr sz="1800">
                <a:solidFill>
                  <a:schemeClr val="tx1">
                    <a:lumMod val="65000"/>
                    <a:lumOff val="35000"/>
                  </a:schemeClr>
                </a:solidFill>
                <a:latin typeface="Calibri" panose="020F0502020204030204" pitchFamily="34" charset="0"/>
              </a:defRPr>
            </a:lvl1pPr>
          </a:lstStyle>
          <a:p>
            <a:pPr lvl="0"/>
            <a:r>
              <a:rPr lang="es-ES" dirty="0" err="1"/>
              <a:t>Subtítol</a:t>
            </a:r>
            <a:r>
              <a:rPr lang="es-ES" dirty="0"/>
              <a:t> de la </a:t>
            </a:r>
            <a:r>
              <a:rPr lang="es-ES" dirty="0" err="1"/>
              <a:t>pàgina</a:t>
            </a:r>
            <a:endParaRPr lang="es-ES" dirty="0"/>
          </a:p>
        </p:txBody>
      </p:sp>
      <p:sp>
        <p:nvSpPr>
          <p:cNvPr id="6" name="Rectángulo 5">
            <a:extLst>
              <a:ext uri="{FF2B5EF4-FFF2-40B4-BE49-F238E27FC236}">
                <a16:creationId xmlns:a16="http://schemas.microsoft.com/office/drawing/2014/main" id="{8DF34254-9AB4-14E7-628D-4AD8570F48A6}"/>
              </a:ext>
            </a:extLst>
          </p:cNvPr>
          <p:cNvSpPr/>
          <p:nvPr userDrawn="1"/>
        </p:nvSpPr>
        <p:spPr>
          <a:xfrm>
            <a:off x="2665412" y="6284040"/>
            <a:ext cx="9504161" cy="380520"/>
          </a:xfrm>
          <a:prstGeom prst="rect">
            <a:avLst/>
          </a:prstGeom>
          <a:solidFill>
            <a:srgbClr val="98C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1800" b="0" i="0" kern="1200" dirty="0">
                <a:solidFill>
                  <a:schemeClr val="lt1"/>
                </a:solidFill>
                <a:effectLst/>
                <a:latin typeface="+mn-lt"/>
                <a:ea typeface="+mn-ea"/>
                <a:cs typeface="+mn-cs"/>
              </a:rPr>
              <a:t>I Jornada catalana d’</a:t>
            </a:r>
            <a:r>
              <a:rPr lang="pt-BR" sz="1800" b="0" i="0" kern="1200" dirty="0" err="1">
                <a:solidFill>
                  <a:schemeClr val="lt1"/>
                </a:solidFill>
                <a:effectLst/>
                <a:latin typeface="+mn-lt"/>
                <a:ea typeface="+mn-ea"/>
                <a:cs typeface="+mn-cs"/>
              </a:rPr>
              <a:t>habilitats</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pràctiques</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en</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Risc</a:t>
            </a:r>
            <a:r>
              <a:rPr lang="pt-BR" sz="1800" b="0" i="0" kern="1200" dirty="0">
                <a:solidFill>
                  <a:schemeClr val="lt1"/>
                </a:solidFill>
                <a:effectLst/>
                <a:latin typeface="+mn-lt"/>
                <a:ea typeface="+mn-ea"/>
                <a:cs typeface="+mn-cs"/>
              </a:rPr>
              <a:t> Cardiovascular</a:t>
            </a:r>
            <a:r>
              <a:rPr lang="ca-ES" noProof="0" dirty="0"/>
              <a:t>. Terrassa, 17/12/2025</a:t>
            </a:r>
          </a:p>
        </p:txBody>
      </p:sp>
    </p:spTree>
    <p:extLst>
      <p:ext uri="{BB962C8B-B14F-4D97-AF65-F5344CB8AC3E}">
        <p14:creationId xmlns:p14="http://schemas.microsoft.com/office/powerpoint/2010/main" val="269210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ault 02">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971F8E-90CE-7271-A255-D0E0EA656B60}"/>
              </a:ext>
            </a:extLst>
          </p:cNvPr>
          <p:cNvSpPr/>
          <p:nvPr userDrawn="1"/>
        </p:nvSpPr>
        <p:spPr>
          <a:xfrm>
            <a:off x="0" y="6284040"/>
            <a:ext cx="2589212" cy="380520"/>
          </a:xfrm>
          <a:prstGeom prst="rect">
            <a:avLst/>
          </a:prstGeom>
          <a:solidFill>
            <a:srgbClr val="0B5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www.camfic.cat</a:t>
            </a:r>
            <a:endParaRPr lang="ca-ES" sz="1600" dirty="0"/>
          </a:p>
        </p:txBody>
      </p:sp>
      <p:pic>
        <p:nvPicPr>
          <p:cNvPr id="22" name="Imatge 21" descr="Imatge que conté Font, Gràfics, disseny gràfic, text&#10;&#10;Descripció generada automàticament">
            <a:extLst>
              <a:ext uri="{FF2B5EF4-FFF2-40B4-BE49-F238E27FC236}">
                <a16:creationId xmlns:a16="http://schemas.microsoft.com/office/drawing/2014/main" id="{CDFA5CD2-D3D3-BC26-358A-60017D61AE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1612" y="228600"/>
            <a:ext cx="1255387" cy="380520"/>
          </a:xfrm>
          <a:prstGeom prst="rect">
            <a:avLst/>
          </a:prstGeom>
        </p:spPr>
      </p:pic>
      <p:sp>
        <p:nvSpPr>
          <p:cNvPr id="11" name="Marcador de texto 10">
            <a:extLst>
              <a:ext uri="{FF2B5EF4-FFF2-40B4-BE49-F238E27FC236}">
                <a16:creationId xmlns:a16="http://schemas.microsoft.com/office/drawing/2014/main" id="{8D9EE388-7E7E-B18F-9465-495583C77376}"/>
              </a:ext>
            </a:extLst>
          </p:cNvPr>
          <p:cNvSpPr>
            <a:spLocks noGrp="1"/>
          </p:cNvSpPr>
          <p:nvPr>
            <p:ph type="body" sz="quarter" idx="10" hasCustomPrompt="1"/>
          </p:nvPr>
        </p:nvSpPr>
        <p:spPr>
          <a:xfrm>
            <a:off x="1141412" y="199785"/>
            <a:ext cx="9067800" cy="438150"/>
          </a:xfrm>
          <a:prstGeom prst="rect">
            <a:avLst/>
          </a:prstGeom>
          <a:solidFill>
            <a:srgbClr val="F2F2F2"/>
          </a:solidFill>
        </p:spPr>
        <p:txBody>
          <a:bodyPr/>
          <a:lstStyle>
            <a:lvl1pPr marL="0" indent="0">
              <a:buNone/>
              <a:defRPr sz="3200" b="1">
                <a:solidFill>
                  <a:schemeClr val="tx1">
                    <a:lumMod val="65000"/>
                    <a:lumOff val="35000"/>
                  </a:schemeClr>
                </a:solidFill>
                <a:latin typeface="Calibri" panose="020F0502020204030204" pitchFamily="34" charset="0"/>
              </a:defRPr>
            </a:lvl1pPr>
          </a:lstStyle>
          <a:p>
            <a:pPr lvl="0"/>
            <a:r>
              <a:rPr lang="es-ES" dirty="0"/>
              <a:t>TÍTOL DE LA PÀGINA </a:t>
            </a:r>
          </a:p>
        </p:txBody>
      </p:sp>
      <p:sp>
        <p:nvSpPr>
          <p:cNvPr id="30" name="Marcador de número de diapositiva 5">
            <a:extLst>
              <a:ext uri="{FF2B5EF4-FFF2-40B4-BE49-F238E27FC236}">
                <a16:creationId xmlns:a16="http://schemas.microsoft.com/office/drawing/2014/main" id="{F6C79653-EDB6-0162-7962-11A71F35FBF6}"/>
              </a:ext>
            </a:extLst>
          </p:cNvPr>
          <p:cNvSpPr>
            <a:spLocks noGrp="1" noRot="1" noMove="1" noResize="1" noEditPoints="1" noAdjustHandles="1" noChangeArrowheads="1" noChangeShapeType="1"/>
          </p:cNvSpPr>
          <p:nvPr>
            <p:ph type="sldNum" sz="quarter" idx="4"/>
          </p:nvPr>
        </p:nvSpPr>
        <p:spPr>
          <a:xfrm>
            <a:off x="-76200" y="152400"/>
            <a:ext cx="912812" cy="685800"/>
          </a:xfrm>
          <a:prstGeom prst="rect">
            <a:avLst/>
          </a:prstGeom>
        </p:spPr>
        <p:txBody>
          <a:bodyPr vert="horz" lIns="91440" tIns="45720" rIns="91440" bIns="45720" rtlCol="0" anchor="ctr"/>
          <a:lstStyle>
            <a:lvl1pPr algn="r">
              <a:defRPr sz="2800">
                <a:solidFill>
                  <a:schemeClr val="bg1">
                    <a:lumMod val="75000"/>
                  </a:schemeClr>
                </a:solidFill>
                <a:latin typeface="Calibri" panose="020F0502020204030204" pitchFamily="34" charset="0"/>
              </a:defRPr>
            </a:lvl1pPr>
          </a:lstStyle>
          <a:p>
            <a:fld id="{8769BE91-3E09-4FBD-9F56-401223EB8FFA}" type="slidenum">
              <a:rPr lang="ca-ES" smtClean="0"/>
              <a:pPr/>
              <a:t>‹#›</a:t>
            </a:fld>
            <a:endParaRPr lang="ca-ES" dirty="0"/>
          </a:p>
        </p:txBody>
      </p:sp>
      <p:sp>
        <p:nvSpPr>
          <p:cNvPr id="3" name="Rectángulo 2">
            <a:extLst>
              <a:ext uri="{FF2B5EF4-FFF2-40B4-BE49-F238E27FC236}">
                <a16:creationId xmlns:a16="http://schemas.microsoft.com/office/drawing/2014/main" id="{12C25681-0C85-60CF-6EE6-B005ED6B5D86}"/>
              </a:ext>
            </a:extLst>
          </p:cNvPr>
          <p:cNvSpPr/>
          <p:nvPr userDrawn="1"/>
        </p:nvSpPr>
        <p:spPr>
          <a:xfrm>
            <a:off x="2665412" y="6284040"/>
            <a:ext cx="9504161" cy="380520"/>
          </a:xfrm>
          <a:prstGeom prst="rect">
            <a:avLst/>
          </a:prstGeom>
          <a:solidFill>
            <a:srgbClr val="98C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1800" b="0" i="0" kern="1200" dirty="0">
                <a:solidFill>
                  <a:schemeClr val="lt1"/>
                </a:solidFill>
                <a:effectLst/>
                <a:latin typeface="+mn-lt"/>
                <a:ea typeface="+mn-ea"/>
                <a:cs typeface="+mn-cs"/>
              </a:rPr>
              <a:t>I Jornada catalana d’</a:t>
            </a:r>
            <a:r>
              <a:rPr lang="pt-BR" sz="1800" b="0" i="0" kern="1200" dirty="0" err="1">
                <a:solidFill>
                  <a:schemeClr val="lt1"/>
                </a:solidFill>
                <a:effectLst/>
                <a:latin typeface="+mn-lt"/>
                <a:ea typeface="+mn-ea"/>
                <a:cs typeface="+mn-cs"/>
              </a:rPr>
              <a:t>habilitats</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pràctiques</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en</a:t>
            </a:r>
            <a:r>
              <a:rPr lang="pt-BR" sz="1800" b="0" i="0" kern="1200" dirty="0">
                <a:solidFill>
                  <a:schemeClr val="lt1"/>
                </a:solidFill>
                <a:effectLst/>
                <a:latin typeface="+mn-lt"/>
                <a:ea typeface="+mn-ea"/>
                <a:cs typeface="+mn-cs"/>
              </a:rPr>
              <a:t> </a:t>
            </a:r>
            <a:r>
              <a:rPr lang="pt-BR" sz="1800" b="0" i="0" kern="1200" dirty="0" err="1">
                <a:solidFill>
                  <a:schemeClr val="lt1"/>
                </a:solidFill>
                <a:effectLst/>
                <a:latin typeface="+mn-lt"/>
                <a:ea typeface="+mn-ea"/>
                <a:cs typeface="+mn-cs"/>
              </a:rPr>
              <a:t>Risc</a:t>
            </a:r>
            <a:r>
              <a:rPr lang="pt-BR" sz="1800" b="0" i="0" kern="1200" dirty="0">
                <a:solidFill>
                  <a:schemeClr val="lt1"/>
                </a:solidFill>
                <a:effectLst/>
                <a:latin typeface="+mn-lt"/>
                <a:ea typeface="+mn-ea"/>
                <a:cs typeface="+mn-cs"/>
              </a:rPr>
              <a:t> Cardiovascular</a:t>
            </a:r>
            <a:r>
              <a:rPr lang="ca-ES" noProof="0" dirty="0"/>
              <a:t>. Terrassa, 17/12/2025</a:t>
            </a:r>
          </a:p>
        </p:txBody>
      </p:sp>
    </p:spTree>
    <p:extLst>
      <p:ext uri="{BB962C8B-B14F-4D97-AF65-F5344CB8AC3E}">
        <p14:creationId xmlns:p14="http://schemas.microsoft.com/office/powerpoint/2010/main" val="112682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 Capítol">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F116501-7032-EEB5-0342-024B5124D47C}"/>
              </a:ext>
            </a:extLst>
          </p:cNvPr>
          <p:cNvSpPr/>
          <p:nvPr/>
        </p:nvSpPr>
        <p:spPr>
          <a:xfrm>
            <a:off x="-1588" y="9001"/>
            <a:ext cx="1218882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399" dirty="0"/>
          </a:p>
        </p:txBody>
      </p:sp>
      <p:sp>
        <p:nvSpPr>
          <p:cNvPr id="7" name="Google Shape;259;g29bb40c2923_0_275">
            <a:extLst>
              <a:ext uri="{FF2B5EF4-FFF2-40B4-BE49-F238E27FC236}">
                <a16:creationId xmlns:a16="http://schemas.microsoft.com/office/drawing/2014/main" id="{94FA1B92-D486-EE7D-F601-D284B098780A}"/>
              </a:ext>
            </a:extLst>
          </p:cNvPr>
          <p:cNvSpPr/>
          <p:nvPr/>
        </p:nvSpPr>
        <p:spPr>
          <a:xfrm flipH="1">
            <a:off x="50" y="0"/>
            <a:ext cx="785195" cy="6858000"/>
          </a:xfrm>
          <a:prstGeom prst="rect">
            <a:avLst/>
          </a:prstGeom>
          <a:solidFill>
            <a:schemeClr val="lt1"/>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260;g29bb40c2923_0_275">
            <a:extLst>
              <a:ext uri="{FF2B5EF4-FFF2-40B4-BE49-F238E27FC236}">
                <a16:creationId xmlns:a16="http://schemas.microsoft.com/office/drawing/2014/main" id="{21438F77-6225-EAAC-122B-6462F38DA99C}"/>
              </a:ext>
            </a:extLst>
          </p:cNvPr>
          <p:cNvSpPr/>
          <p:nvPr/>
        </p:nvSpPr>
        <p:spPr>
          <a:xfrm rot="5400000" flipH="1">
            <a:off x="6094310" y="772485"/>
            <a:ext cx="785400" cy="11403630"/>
          </a:xfrm>
          <a:prstGeom prst="rect">
            <a:avLst/>
          </a:prstGeom>
          <a:solidFill>
            <a:schemeClr val="lt1"/>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Google Shape;265;g29bb40c2923_0_275">
            <a:extLst>
              <a:ext uri="{FF2B5EF4-FFF2-40B4-BE49-F238E27FC236}">
                <a16:creationId xmlns:a16="http://schemas.microsoft.com/office/drawing/2014/main" id="{BC276484-043A-D13A-AADD-6B4BB7DC4529}"/>
              </a:ext>
            </a:extLst>
          </p:cNvPr>
          <p:cNvPicPr preferRelativeResize="0"/>
          <p:nvPr/>
        </p:nvPicPr>
        <p:blipFill rotWithShape="1">
          <a:blip r:embed="rId2">
            <a:alphaModFix/>
          </a:blip>
          <a:srcRect/>
          <a:stretch/>
        </p:blipFill>
        <p:spPr>
          <a:xfrm>
            <a:off x="3078024" y="6430469"/>
            <a:ext cx="2640487" cy="188650"/>
          </a:xfrm>
          <a:prstGeom prst="rect">
            <a:avLst/>
          </a:prstGeom>
          <a:noFill/>
          <a:ln>
            <a:noFill/>
          </a:ln>
        </p:spPr>
      </p:pic>
      <p:pic>
        <p:nvPicPr>
          <p:cNvPr id="15" name="Google Shape;267;g29bb40c2923_0_275">
            <a:extLst>
              <a:ext uri="{FF2B5EF4-FFF2-40B4-BE49-F238E27FC236}">
                <a16:creationId xmlns:a16="http://schemas.microsoft.com/office/drawing/2014/main" id="{4E9A15CC-1F80-CC6C-A87D-6CCBB994DDA2}"/>
              </a:ext>
            </a:extLst>
          </p:cNvPr>
          <p:cNvPicPr preferRelativeResize="0"/>
          <p:nvPr/>
        </p:nvPicPr>
        <p:blipFill rotWithShape="1">
          <a:blip r:embed="rId2">
            <a:alphaModFix/>
          </a:blip>
          <a:srcRect/>
          <a:stretch/>
        </p:blipFill>
        <p:spPr>
          <a:xfrm>
            <a:off x="5642324" y="6430469"/>
            <a:ext cx="2640487" cy="188650"/>
          </a:xfrm>
          <a:prstGeom prst="rect">
            <a:avLst/>
          </a:prstGeom>
          <a:noFill/>
          <a:ln>
            <a:noFill/>
          </a:ln>
        </p:spPr>
      </p:pic>
      <p:pic>
        <p:nvPicPr>
          <p:cNvPr id="20" name="Imatge 19" descr="Imatge que conté Font, Gràfics, disseny gràfic, text&#10;&#10;Descripció generada automàticament">
            <a:extLst>
              <a:ext uri="{FF2B5EF4-FFF2-40B4-BE49-F238E27FC236}">
                <a16:creationId xmlns:a16="http://schemas.microsoft.com/office/drawing/2014/main" id="{8311E997-C118-E4C7-AB64-2DFDB719E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8718" y="6284040"/>
            <a:ext cx="1255387" cy="380520"/>
          </a:xfrm>
          <a:prstGeom prst="rect">
            <a:avLst/>
          </a:prstGeom>
        </p:spPr>
      </p:pic>
      <p:sp>
        <p:nvSpPr>
          <p:cNvPr id="3" name="Marcador de número de diapositiva 5">
            <a:extLst>
              <a:ext uri="{FF2B5EF4-FFF2-40B4-BE49-F238E27FC236}">
                <a16:creationId xmlns:a16="http://schemas.microsoft.com/office/drawing/2014/main" id="{5D19E4AE-49C5-E332-B8A7-3E2922C5F913}"/>
              </a:ext>
            </a:extLst>
          </p:cNvPr>
          <p:cNvSpPr>
            <a:spLocks noGrp="1" noRot="1" noMove="1" noResize="1" noEditPoints="1" noAdjustHandles="1" noChangeArrowheads="1" noChangeShapeType="1"/>
          </p:cNvSpPr>
          <p:nvPr>
            <p:ph type="sldNum" sz="quarter" idx="4"/>
          </p:nvPr>
        </p:nvSpPr>
        <p:spPr>
          <a:xfrm>
            <a:off x="-76200" y="152400"/>
            <a:ext cx="912812" cy="685800"/>
          </a:xfrm>
          <a:prstGeom prst="rect">
            <a:avLst/>
          </a:prstGeom>
        </p:spPr>
        <p:txBody>
          <a:bodyPr vert="horz" lIns="91440" tIns="45720" rIns="91440" bIns="45720" rtlCol="0" anchor="ctr"/>
          <a:lstStyle>
            <a:lvl1pPr algn="r">
              <a:defRPr sz="2800">
                <a:solidFill>
                  <a:schemeClr val="bg1">
                    <a:lumMod val="75000"/>
                  </a:schemeClr>
                </a:solidFill>
                <a:latin typeface="Calibri" panose="020F0502020204030204" pitchFamily="34" charset="0"/>
              </a:defRPr>
            </a:lvl1pPr>
          </a:lstStyle>
          <a:p>
            <a:fld id="{8769BE91-3E09-4FBD-9F56-401223EB8FFA}" type="slidenum">
              <a:rPr lang="ca-ES" smtClean="0"/>
              <a:pPr/>
              <a:t>‹#›</a:t>
            </a:fld>
            <a:endParaRPr lang="ca-ES" dirty="0"/>
          </a:p>
        </p:txBody>
      </p:sp>
      <p:sp>
        <p:nvSpPr>
          <p:cNvPr id="10" name="Marcador de texto 9">
            <a:extLst>
              <a:ext uri="{FF2B5EF4-FFF2-40B4-BE49-F238E27FC236}">
                <a16:creationId xmlns:a16="http://schemas.microsoft.com/office/drawing/2014/main" id="{AF02C388-7FBC-A844-65E0-DDB37B4B14B7}"/>
              </a:ext>
            </a:extLst>
          </p:cNvPr>
          <p:cNvSpPr>
            <a:spLocks noGrp="1"/>
          </p:cNvSpPr>
          <p:nvPr>
            <p:ph type="body" sz="quarter" idx="10" hasCustomPrompt="1"/>
          </p:nvPr>
        </p:nvSpPr>
        <p:spPr>
          <a:xfrm>
            <a:off x="8387174" y="2057400"/>
            <a:ext cx="3717924" cy="2438400"/>
          </a:xfrm>
          <a:prstGeom prst="rect">
            <a:avLst/>
          </a:prstGeom>
        </p:spPr>
        <p:txBody>
          <a:bodyPr anchor="ctr"/>
          <a:lstStyle>
            <a:lvl1pPr marL="0" indent="0" algn="l">
              <a:buNone/>
              <a:defRPr lang="es-ES" sz="3600" kern="1200" dirty="0" smtClean="0">
                <a:solidFill>
                  <a:srgbClr val="B7B7B7"/>
                </a:solidFill>
                <a:latin typeface="Calibri" panose="020F0502020204030204" pitchFamily="34" charset="0"/>
                <a:ea typeface="+mn-ea"/>
                <a:cs typeface="+mn-cs"/>
              </a:defRPr>
            </a:lvl1pPr>
          </a:lstStyle>
          <a:p>
            <a:pPr lvl="0"/>
            <a:r>
              <a:rPr lang="es-ES" dirty="0"/>
              <a:t>TÍTOL DEL CAPÍTOL</a:t>
            </a:r>
          </a:p>
        </p:txBody>
      </p:sp>
      <p:sp>
        <p:nvSpPr>
          <p:cNvPr id="14" name="Marcador de texto 13">
            <a:extLst>
              <a:ext uri="{FF2B5EF4-FFF2-40B4-BE49-F238E27FC236}">
                <a16:creationId xmlns:a16="http://schemas.microsoft.com/office/drawing/2014/main" id="{0006B1A8-60EF-1E4B-223B-186C34596931}"/>
              </a:ext>
            </a:extLst>
          </p:cNvPr>
          <p:cNvSpPr>
            <a:spLocks noGrp="1"/>
          </p:cNvSpPr>
          <p:nvPr>
            <p:ph type="body" sz="quarter" idx="11" hasCustomPrompt="1"/>
          </p:nvPr>
        </p:nvSpPr>
        <p:spPr>
          <a:xfrm>
            <a:off x="1435922" y="0"/>
            <a:ext cx="6846889" cy="6081600"/>
          </a:xfrm>
          <a:prstGeom prst="rect">
            <a:avLst/>
          </a:prstGeom>
        </p:spPr>
        <p:txBody>
          <a:bodyPr anchor="b"/>
          <a:lstStyle>
            <a:lvl1pPr marL="0" indent="0">
              <a:buNone/>
              <a:defRPr lang="es-ES" sz="39988" b="0" i="0" u="none" strike="noStrike" kern="1200" cap="none" dirty="0" smtClean="0">
                <a:solidFill>
                  <a:srgbClr val="B7B7B7"/>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S" dirty="0"/>
              <a:t>02</a:t>
            </a:r>
            <a:endParaRPr lang="ca-ES" dirty="0"/>
          </a:p>
        </p:txBody>
      </p:sp>
    </p:spTree>
    <p:extLst>
      <p:ext uri="{BB962C8B-B14F-4D97-AF65-F5344CB8AC3E}">
        <p14:creationId xmlns:p14="http://schemas.microsoft.com/office/powerpoint/2010/main" val="72395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os objecte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B2EA0A1-5CA8-4A96-EBEA-B87DD97F1F18}"/>
              </a:ext>
            </a:extLst>
          </p:cNvPr>
          <p:cNvSpPr/>
          <p:nvPr/>
        </p:nvSpPr>
        <p:spPr>
          <a:xfrm>
            <a:off x="0" y="0"/>
            <a:ext cx="1218882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399" dirty="0"/>
          </a:p>
        </p:txBody>
      </p:sp>
      <p:sp>
        <p:nvSpPr>
          <p:cNvPr id="8" name="Google Shape;273;g29d5ecdd936_0_0">
            <a:extLst>
              <a:ext uri="{FF2B5EF4-FFF2-40B4-BE49-F238E27FC236}">
                <a16:creationId xmlns:a16="http://schemas.microsoft.com/office/drawing/2014/main" id="{3AAABB3F-0A4D-2CBC-811C-AE7F0E56A19B}"/>
              </a:ext>
            </a:extLst>
          </p:cNvPr>
          <p:cNvSpPr/>
          <p:nvPr/>
        </p:nvSpPr>
        <p:spPr>
          <a:xfrm>
            <a:off x="0" y="0"/>
            <a:ext cx="12188875" cy="6075000"/>
          </a:xfrm>
          <a:prstGeom prst="rect">
            <a:avLst/>
          </a:prstGeom>
          <a:solidFill>
            <a:srgbClr val="84B037"/>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97688"/>
              </a:solidFill>
              <a:latin typeface="Calibri" panose="020F0502020204030204" pitchFamily="34" charset="0"/>
              <a:ea typeface="Montserrat"/>
              <a:cs typeface="Calibri" panose="020F0502020204030204" pitchFamily="34" charset="0"/>
              <a:sym typeface="Montserrat"/>
            </a:endParaRPr>
          </a:p>
        </p:txBody>
      </p:sp>
      <p:sp>
        <p:nvSpPr>
          <p:cNvPr id="9" name="Google Shape;274;g29d5ecdd936_0_0">
            <a:extLst>
              <a:ext uri="{FF2B5EF4-FFF2-40B4-BE49-F238E27FC236}">
                <a16:creationId xmlns:a16="http://schemas.microsoft.com/office/drawing/2014/main" id="{AAD98DB5-DA0F-8641-88C1-A05501F88514}"/>
              </a:ext>
            </a:extLst>
          </p:cNvPr>
          <p:cNvSpPr txBox="1"/>
          <p:nvPr/>
        </p:nvSpPr>
        <p:spPr>
          <a:xfrm>
            <a:off x="1189353" y="179800"/>
            <a:ext cx="3232558" cy="519600"/>
          </a:xfrm>
          <a:prstGeom prst="rect">
            <a:avLst/>
          </a:prstGeom>
          <a:noFill/>
          <a:ln>
            <a:noFill/>
          </a:ln>
        </p:spPr>
        <p:txBody>
          <a:bodyPr spcFirstLastPara="1" wrap="square" lIns="91401" tIns="91401" rIns="91401" bIns="91401"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000000"/>
              </a:solidFill>
              <a:latin typeface="Calibri" panose="020F0502020204030204" pitchFamily="34" charset="0"/>
              <a:ea typeface="Montserrat"/>
              <a:cs typeface="Calibri" panose="020F0502020204030204" pitchFamily="34" charset="0"/>
              <a:sym typeface="Montserrat"/>
            </a:endParaRPr>
          </a:p>
        </p:txBody>
      </p:sp>
      <p:pic>
        <p:nvPicPr>
          <p:cNvPr id="11" name="Google Shape;276;g29d5ecdd936_0_0">
            <a:extLst>
              <a:ext uri="{FF2B5EF4-FFF2-40B4-BE49-F238E27FC236}">
                <a16:creationId xmlns:a16="http://schemas.microsoft.com/office/drawing/2014/main" id="{0161787C-6C0F-5838-8E87-FE5E878D8D30}"/>
              </a:ext>
            </a:extLst>
          </p:cNvPr>
          <p:cNvPicPr preferRelativeResize="0"/>
          <p:nvPr/>
        </p:nvPicPr>
        <p:blipFill rotWithShape="1">
          <a:blip r:embed="rId2">
            <a:alphaModFix/>
          </a:blip>
          <a:srcRect/>
          <a:stretch/>
        </p:blipFill>
        <p:spPr>
          <a:xfrm>
            <a:off x="3078024" y="6430469"/>
            <a:ext cx="2640487" cy="188650"/>
          </a:xfrm>
          <a:prstGeom prst="rect">
            <a:avLst/>
          </a:prstGeom>
          <a:noFill/>
          <a:ln>
            <a:noFill/>
          </a:ln>
        </p:spPr>
      </p:pic>
      <p:pic>
        <p:nvPicPr>
          <p:cNvPr id="13" name="Google Shape;278;g29d5ecdd936_0_0">
            <a:extLst>
              <a:ext uri="{FF2B5EF4-FFF2-40B4-BE49-F238E27FC236}">
                <a16:creationId xmlns:a16="http://schemas.microsoft.com/office/drawing/2014/main" id="{4F2CAF94-71D8-A90D-68FB-ED0E5D719543}"/>
              </a:ext>
            </a:extLst>
          </p:cNvPr>
          <p:cNvPicPr preferRelativeResize="0"/>
          <p:nvPr/>
        </p:nvPicPr>
        <p:blipFill rotWithShape="1">
          <a:blip r:embed="rId2">
            <a:alphaModFix/>
          </a:blip>
          <a:srcRect/>
          <a:stretch/>
        </p:blipFill>
        <p:spPr>
          <a:xfrm>
            <a:off x="5642324" y="6430469"/>
            <a:ext cx="2640487" cy="188650"/>
          </a:xfrm>
          <a:prstGeom prst="rect">
            <a:avLst/>
          </a:prstGeom>
          <a:noFill/>
          <a:ln>
            <a:noFill/>
          </a:ln>
        </p:spPr>
      </p:pic>
      <p:sp>
        <p:nvSpPr>
          <p:cNvPr id="3" name="Google Shape;361;g29bb40c2923_0_1762">
            <a:extLst>
              <a:ext uri="{FF2B5EF4-FFF2-40B4-BE49-F238E27FC236}">
                <a16:creationId xmlns:a16="http://schemas.microsoft.com/office/drawing/2014/main" id="{ED5AC11C-CA47-4324-9405-3A69D42B6E26}"/>
              </a:ext>
            </a:extLst>
          </p:cNvPr>
          <p:cNvSpPr txBox="1"/>
          <p:nvPr/>
        </p:nvSpPr>
        <p:spPr>
          <a:xfrm>
            <a:off x="2403774" y="2068350"/>
            <a:ext cx="8166573" cy="1938300"/>
          </a:xfrm>
          <a:prstGeom prst="rect">
            <a:avLst/>
          </a:prstGeom>
          <a:noFill/>
          <a:ln>
            <a:noFill/>
          </a:ln>
        </p:spPr>
        <p:txBody>
          <a:bodyPr spcFirstLastPara="1" wrap="square" lIns="91401" tIns="91401" rIns="91401" bIns="91401"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799" dirty="0">
              <a:solidFill>
                <a:schemeClr val="tx1">
                  <a:lumMod val="50000"/>
                  <a:lumOff val="50000"/>
                </a:schemeClr>
              </a:solidFill>
              <a:latin typeface="Calibri" panose="020F0502020204030204" pitchFamily="34" charset="0"/>
              <a:ea typeface="Montserrat"/>
              <a:cs typeface="Calibri" panose="020F0502020204030204" pitchFamily="34" charset="0"/>
              <a:sym typeface="Montserrat"/>
            </a:endParaRPr>
          </a:p>
          <a:p>
            <a:pPr marL="0" marR="0" lvl="0" indent="0" algn="l" rtl="0">
              <a:lnSpc>
                <a:spcPct val="100000"/>
              </a:lnSpc>
              <a:spcBef>
                <a:spcPts val="0"/>
              </a:spcBef>
              <a:spcAft>
                <a:spcPts val="0"/>
              </a:spcAft>
              <a:buClr>
                <a:srgbClr val="000000"/>
              </a:buClr>
              <a:buSzPts val="1900"/>
              <a:buFont typeface="Arial"/>
              <a:buNone/>
            </a:pPr>
            <a:endParaRPr sz="1799" b="0" i="0" u="none" strike="noStrike" cap="none" dirty="0">
              <a:solidFill>
                <a:schemeClr val="tx1">
                  <a:lumMod val="50000"/>
                  <a:lumOff val="50000"/>
                </a:schemeClr>
              </a:solidFill>
              <a:latin typeface="Calibri" panose="020F0502020204030204" pitchFamily="34" charset="0"/>
              <a:ea typeface="Montserrat"/>
              <a:cs typeface="Calibri" panose="020F0502020204030204" pitchFamily="34" charset="0"/>
              <a:sym typeface="Montserrat"/>
            </a:endParaRPr>
          </a:p>
          <a:p>
            <a:pPr marL="0" marR="0" lvl="0" indent="0" algn="l" rtl="0">
              <a:lnSpc>
                <a:spcPct val="100000"/>
              </a:lnSpc>
              <a:spcBef>
                <a:spcPts val="0"/>
              </a:spcBef>
              <a:spcAft>
                <a:spcPts val="0"/>
              </a:spcAft>
              <a:buClr>
                <a:srgbClr val="000000"/>
              </a:buClr>
              <a:buSzPts val="1900"/>
              <a:buFont typeface="Arial"/>
              <a:buNone/>
            </a:pPr>
            <a:endParaRPr sz="1799" b="0" i="0" u="none" strike="noStrike" cap="none" dirty="0">
              <a:solidFill>
                <a:schemeClr val="tx1">
                  <a:lumMod val="50000"/>
                  <a:lumOff val="50000"/>
                </a:schemeClr>
              </a:solidFill>
              <a:latin typeface="Calibri" panose="020F0502020204030204" pitchFamily="34" charset="0"/>
              <a:ea typeface="Montserrat"/>
              <a:cs typeface="Calibri" panose="020F0502020204030204" pitchFamily="34" charset="0"/>
              <a:sym typeface="Montserrat"/>
            </a:endParaRPr>
          </a:p>
          <a:p>
            <a:pPr marL="0" marR="0" lvl="0" indent="0" algn="l" rtl="0">
              <a:lnSpc>
                <a:spcPct val="100000"/>
              </a:lnSpc>
              <a:spcBef>
                <a:spcPts val="0"/>
              </a:spcBef>
              <a:spcAft>
                <a:spcPts val="0"/>
              </a:spcAft>
              <a:buClr>
                <a:srgbClr val="000000"/>
              </a:buClr>
              <a:buSzPts val="1900"/>
              <a:buFont typeface="Arial"/>
              <a:buNone/>
            </a:pPr>
            <a:endParaRPr sz="1799" b="0" i="0" u="none" strike="noStrike" cap="none" dirty="0">
              <a:solidFill>
                <a:schemeClr val="tx1">
                  <a:lumMod val="50000"/>
                  <a:lumOff val="50000"/>
                </a:schemeClr>
              </a:solidFill>
              <a:latin typeface="Calibri" panose="020F0502020204030204" pitchFamily="34" charset="0"/>
              <a:ea typeface="Montserrat"/>
              <a:cs typeface="Calibri" panose="020F0502020204030204" pitchFamily="34" charset="0"/>
              <a:sym typeface="Montserrat"/>
            </a:endParaRPr>
          </a:p>
          <a:p>
            <a:pPr marL="0" marR="0" lvl="0" indent="0" algn="l" rtl="0">
              <a:lnSpc>
                <a:spcPct val="100000"/>
              </a:lnSpc>
              <a:spcBef>
                <a:spcPts val="0"/>
              </a:spcBef>
              <a:spcAft>
                <a:spcPts val="0"/>
              </a:spcAft>
              <a:buClr>
                <a:srgbClr val="000000"/>
              </a:buClr>
              <a:buSzPts val="1900"/>
              <a:buFont typeface="Arial"/>
              <a:buNone/>
            </a:pPr>
            <a:endParaRPr sz="1799" b="0" i="0" u="none" strike="noStrike" cap="none" dirty="0">
              <a:solidFill>
                <a:schemeClr val="tx1">
                  <a:lumMod val="50000"/>
                  <a:lumOff val="50000"/>
                </a:schemeClr>
              </a:solidFill>
              <a:latin typeface="Calibri" panose="020F0502020204030204" pitchFamily="34" charset="0"/>
              <a:ea typeface="Montserrat"/>
              <a:cs typeface="Calibri" panose="020F0502020204030204" pitchFamily="34" charset="0"/>
              <a:sym typeface="Montserrat"/>
            </a:endParaRPr>
          </a:p>
          <a:p>
            <a:pPr marL="0" marR="0" lvl="0" indent="0" algn="l" rtl="0">
              <a:lnSpc>
                <a:spcPct val="120000"/>
              </a:lnSpc>
              <a:spcBef>
                <a:spcPts val="0"/>
              </a:spcBef>
              <a:spcAft>
                <a:spcPts val="0"/>
              </a:spcAft>
              <a:buClr>
                <a:srgbClr val="000000"/>
              </a:buClr>
              <a:buSzPts val="2300"/>
              <a:buFont typeface="Arial"/>
              <a:buNone/>
            </a:pPr>
            <a:br>
              <a:rPr lang="es-ES" sz="1799" b="0" i="0" u="none" strike="noStrike" cap="none" dirty="0">
                <a:solidFill>
                  <a:schemeClr val="tx1">
                    <a:lumMod val="50000"/>
                    <a:lumOff val="50000"/>
                  </a:schemeClr>
                </a:solidFill>
                <a:latin typeface="Calibri" panose="020F0502020204030204" pitchFamily="34" charset="0"/>
                <a:ea typeface="Montserrat"/>
                <a:cs typeface="Calibri" panose="020F0502020204030204" pitchFamily="34" charset="0"/>
                <a:sym typeface="Montserrat"/>
              </a:rPr>
            </a:br>
            <a:endParaRPr sz="1799" b="0" i="0" u="none" strike="noStrike" cap="none" dirty="0">
              <a:solidFill>
                <a:schemeClr val="tx1">
                  <a:lumMod val="50000"/>
                  <a:lumOff val="50000"/>
                </a:schemeClr>
              </a:solidFill>
              <a:latin typeface="Calibri" panose="020F0502020204030204" pitchFamily="34" charset="0"/>
              <a:ea typeface="Montserrat"/>
              <a:cs typeface="Calibri" panose="020F0502020204030204"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endParaRPr sz="1799" b="0" i="0" u="none" strike="noStrike" cap="none" dirty="0">
              <a:solidFill>
                <a:schemeClr val="tx1">
                  <a:lumMod val="50000"/>
                  <a:lumOff val="50000"/>
                </a:schemeClr>
              </a:solidFill>
              <a:latin typeface="Arial"/>
              <a:ea typeface="Arial"/>
              <a:cs typeface="Arial"/>
              <a:sym typeface="Arial"/>
            </a:endParaRPr>
          </a:p>
        </p:txBody>
      </p:sp>
      <p:pic>
        <p:nvPicPr>
          <p:cNvPr id="2" name="Imatge 11" descr="Imatge 11">
            <a:extLst>
              <a:ext uri="{FF2B5EF4-FFF2-40B4-BE49-F238E27FC236}">
                <a16:creationId xmlns:a16="http://schemas.microsoft.com/office/drawing/2014/main" id="{DBE399E1-2DB7-F10E-65FE-FB4FB3717766}"/>
              </a:ext>
            </a:extLst>
          </p:cNvPr>
          <p:cNvPicPr>
            <a:picLocks noChangeAspect="1"/>
          </p:cNvPicPr>
          <p:nvPr userDrawn="1"/>
        </p:nvPicPr>
        <p:blipFill>
          <a:blip r:embed="rId3"/>
          <a:stretch>
            <a:fillRect/>
          </a:stretch>
        </p:blipFill>
        <p:spPr>
          <a:xfrm>
            <a:off x="5484812" y="5105400"/>
            <a:ext cx="1495050" cy="430823"/>
          </a:xfrm>
          <a:prstGeom prst="rect">
            <a:avLst/>
          </a:prstGeom>
          <a:ln w="12700">
            <a:miter lim="400000"/>
          </a:ln>
        </p:spPr>
      </p:pic>
      <p:sp>
        <p:nvSpPr>
          <p:cNvPr id="6" name="Marcador de texto 5">
            <a:extLst>
              <a:ext uri="{FF2B5EF4-FFF2-40B4-BE49-F238E27FC236}">
                <a16:creationId xmlns:a16="http://schemas.microsoft.com/office/drawing/2014/main" id="{70FA0BA5-AC96-1474-C88E-C4F48371FABB}"/>
              </a:ext>
            </a:extLst>
          </p:cNvPr>
          <p:cNvSpPr>
            <a:spLocks noGrp="1"/>
          </p:cNvSpPr>
          <p:nvPr>
            <p:ph type="body" sz="quarter" idx="10"/>
          </p:nvPr>
        </p:nvSpPr>
        <p:spPr>
          <a:xfrm>
            <a:off x="3078024" y="1927125"/>
            <a:ext cx="5867400" cy="1752600"/>
          </a:xfrm>
          <a:prstGeom prst="rect">
            <a:avLst/>
          </a:prstGeom>
        </p:spPr>
        <p:txBody>
          <a:bodyPr/>
          <a:lstStyle>
            <a:lvl1pPr marL="0" indent="0" algn="ctr">
              <a:buNone/>
              <a:defRPr sz="3600">
                <a:solidFill>
                  <a:schemeClr val="bg1"/>
                </a:solidFill>
                <a:latin typeface="Calibri" panose="020F0502020204030204" pitchFamily="34" charset="0"/>
              </a:defRPr>
            </a:lvl1pPr>
            <a:lvl2pPr marL="457063" indent="0">
              <a:buNone/>
              <a:defRPr/>
            </a:lvl2pPr>
          </a:lstStyle>
          <a:p>
            <a:pPr lvl="0"/>
            <a:r>
              <a:rPr lang="es-ES" dirty="0"/>
              <a:t>Haga clic para modificar los estilos de texto del patrón</a:t>
            </a:r>
          </a:p>
          <a:p>
            <a:pPr lvl="1"/>
            <a:endParaRPr lang="ca-ES" dirty="0"/>
          </a:p>
        </p:txBody>
      </p:sp>
    </p:spTree>
    <p:extLst>
      <p:ext uri="{BB962C8B-B14F-4D97-AF65-F5344CB8AC3E}">
        <p14:creationId xmlns:p14="http://schemas.microsoft.com/office/powerpoint/2010/main" val="14126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Google Shape;259;g29bb40c2923_0_275">
            <a:extLst>
              <a:ext uri="{FF2B5EF4-FFF2-40B4-BE49-F238E27FC236}">
                <a16:creationId xmlns:a16="http://schemas.microsoft.com/office/drawing/2014/main" id="{4ABC2957-2E95-F1C4-AB69-015879D9C554}"/>
              </a:ext>
            </a:extLst>
          </p:cNvPr>
          <p:cNvSpPr/>
          <p:nvPr/>
        </p:nvSpPr>
        <p:spPr>
          <a:xfrm flipH="1">
            <a:off x="0" y="0"/>
            <a:ext cx="785195" cy="6858000"/>
          </a:xfrm>
          <a:prstGeom prst="rect">
            <a:avLst/>
          </a:prstGeom>
          <a:solidFill>
            <a:schemeClr val="lt1"/>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59;g29bb40c2923_0_275">
            <a:extLst>
              <a:ext uri="{FF2B5EF4-FFF2-40B4-BE49-F238E27FC236}">
                <a16:creationId xmlns:a16="http://schemas.microsoft.com/office/drawing/2014/main" id="{769B6140-A97C-7ADA-6B72-C1B3F1F85289}"/>
              </a:ext>
            </a:extLst>
          </p:cNvPr>
          <p:cNvSpPr/>
          <p:nvPr/>
        </p:nvSpPr>
        <p:spPr>
          <a:xfrm rot="5400000" flipH="1">
            <a:off x="5701713" y="370889"/>
            <a:ext cx="785400" cy="12188824"/>
          </a:xfrm>
          <a:prstGeom prst="rect">
            <a:avLst/>
          </a:prstGeom>
          <a:solidFill>
            <a:schemeClr val="lt1"/>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ángulo 1">
            <a:extLst>
              <a:ext uri="{FF2B5EF4-FFF2-40B4-BE49-F238E27FC236}">
                <a16:creationId xmlns:a16="http://schemas.microsoft.com/office/drawing/2014/main" id="{5180B901-9C21-FDC6-E34E-187815539E44}"/>
              </a:ext>
            </a:extLst>
          </p:cNvPr>
          <p:cNvSpPr/>
          <p:nvPr userDrawn="1"/>
        </p:nvSpPr>
        <p:spPr>
          <a:xfrm>
            <a:off x="0" y="6284040"/>
            <a:ext cx="2589212" cy="380520"/>
          </a:xfrm>
          <a:prstGeom prst="rect">
            <a:avLst/>
          </a:prstGeom>
          <a:solidFill>
            <a:srgbClr val="0B5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00" dirty="0"/>
              <a:t>www.camfic.cat</a:t>
            </a:r>
            <a:endParaRPr lang="ca-ES" sz="1600" dirty="0"/>
          </a:p>
        </p:txBody>
      </p:sp>
      <p:sp>
        <p:nvSpPr>
          <p:cNvPr id="3" name="Rectángulo 2">
            <a:extLst>
              <a:ext uri="{FF2B5EF4-FFF2-40B4-BE49-F238E27FC236}">
                <a16:creationId xmlns:a16="http://schemas.microsoft.com/office/drawing/2014/main" id="{D697C253-4AC2-4A24-A7E4-DFB270CDDC23}"/>
              </a:ext>
            </a:extLst>
          </p:cNvPr>
          <p:cNvSpPr/>
          <p:nvPr userDrawn="1"/>
        </p:nvSpPr>
        <p:spPr>
          <a:xfrm>
            <a:off x="2684664" y="6284040"/>
            <a:ext cx="9504161" cy="380520"/>
          </a:xfrm>
          <a:prstGeom prst="rect">
            <a:avLst/>
          </a:prstGeom>
          <a:solidFill>
            <a:srgbClr val="98C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0275905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9" r:id="rId3"/>
    <p:sldLayoutId id="2147483688" r:id="rId4"/>
    <p:sldLayoutId id="2147483687" r:id="rId5"/>
    <p:sldLayoutId id="2147483686" r:id="rId6"/>
    <p:sldLayoutId id="2147483690" r:id="rId7"/>
    <p:sldLayoutId id="2147483683" r:id="rId8"/>
    <p:sldLayoutId id="2147483685" r:id="rId9"/>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s-E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cid:image003.png@01DC440A.12104490"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192E0-9982-246D-2AA9-5B7276444C31}"/>
              </a:ext>
            </a:extLst>
          </p:cNvPr>
          <p:cNvSpPr>
            <a:spLocks noGrp="1"/>
          </p:cNvSpPr>
          <p:nvPr>
            <p:ph type="ctrTitle"/>
          </p:nvPr>
        </p:nvSpPr>
        <p:spPr>
          <a:xfrm>
            <a:off x="4441558" y="457200"/>
            <a:ext cx="7520254" cy="2366270"/>
          </a:xfrm>
        </p:spPr>
        <p:txBody>
          <a:bodyPr/>
          <a:lstStyle/>
          <a:p>
            <a:br>
              <a:rPr lang="ca-ES" b="0" dirty="0"/>
            </a:br>
            <a:r>
              <a:rPr lang="fr-FR" b="0" dirty="0"/>
              <a:t> </a:t>
            </a:r>
            <a:r>
              <a:rPr lang="fr-FR" dirty="0"/>
              <a:t>Les </a:t>
            </a:r>
            <a:r>
              <a:rPr lang="fr-FR" dirty="0" err="1"/>
              <a:t>millors</a:t>
            </a:r>
            <a:r>
              <a:rPr lang="fr-FR" dirty="0"/>
              <a:t> </a:t>
            </a:r>
            <a:r>
              <a:rPr lang="fr-FR" dirty="0" err="1"/>
              <a:t>publicacions</a:t>
            </a:r>
            <a:r>
              <a:rPr lang="fr-FR" dirty="0"/>
              <a:t> de l’</a:t>
            </a:r>
            <a:r>
              <a:rPr lang="fr-FR" dirty="0" err="1"/>
              <a:t>any</a:t>
            </a:r>
            <a:r>
              <a:rPr lang="fr-FR" dirty="0"/>
              <a:t> en HTA </a:t>
            </a:r>
            <a:endParaRPr lang="ca-ES" dirty="0"/>
          </a:p>
        </p:txBody>
      </p:sp>
      <p:sp>
        <p:nvSpPr>
          <p:cNvPr id="3" name="Subtítulo 2">
            <a:extLst>
              <a:ext uri="{FF2B5EF4-FFF2-40B4-BE49-F238E27FC236}">
                <a16:creationId xmlns:a16="http://schemas.microsoft.com/office/drawing/2014/main" id="{1FCC0CA4-A72F-FB1C-B7C9-5D328E15ACB2}"/>
              </a:ext>
            </a:extLst>
          </p:cNvPr>
          <p:cNvSpPr>
            <a:spLocks noGrp="1"/>
          </p:cNvSpPr>
          <p:nvPr>
            <p:ph type="subTitle" idx="1"/>
          </p:nvPr>
        </p:nvSpPr>
        <p:spPr>
          <a:xfrm>
            <a:off x="4494212" y="4123308"/>
            <a:ext cx="7507879" cy="677292"/>
          </a:xfrm>
        </p:spPr>
        <p:txBody>
          <a:bodyPr/>
          <a:lstStyle/>
          <a:p>
            <a:r>
              <a:rPr lang="ca-ES" dirty="0"/>
              <a:t>Ernest Vinyoles</a:t>
            </a:r>
          </a:p>
        </p:txBody>
      </p:sp>
      <p:sp>
        <p:nvSpPr>
          <p:cNvPr id="4" name="Marcador de texto 3">
            <a:extLst>
              <a:ext uri="{FF2B5EF4-FFF2-40B4-BE49-F238E27FC236}">
                <a16:creationId xmlns:a16="http://schemas.microsoft.com/office/drawing/2014/main" id="{125AD69F-9286-C2E1-5F29-CFE09A34FA46}"/>
              </a:ext>
            </a:extLst>
          </p:cNvPr>
          <p:cNvSpPr>
            <a:spLocks noGrp="1"/>
          </p:cNvSpPr>
          <p:nvPr>
            <p:ph type="body" sz="quarter" idx="10"/>
          </p:nvPr>
        </p:nvSpPr>
        <p:spPr>
          <a:xfrm>
            <a:off x="4265612" y="4953000"/>
            <a:ext cx="7507878" cy="685800"/>
          </a:xfrm>
        </p:spPr>
        <p:txBody>
          <a:bodyPr/>
          <a:lstStyle/>
          <a:p>
            <a:r>
              <a:rPr lang="ca-ES" dirty="0"/>
              <a:t>CAP La Mina. Universitat de Barcelona.</a:t>
            </a:r>
          </a:p>
        </p:txBody>
      </p:sp>
      <p:pic>
        <p:nvPicPr>
          <p:cNvPr id="21" name="Imatge 20" descr="Imatge que conté Font, Gràfics, disseny gràfic, text&#10;&#10;Descripció generada automàticament">
            <a:extLst>
              <a:ext uri="{FF2B5EF4-FFF2-40B4-BE49-F238E27FC236}">
                <a16:creationId xmlns:a16="http://schemas.microsoft.com/office/drawing/2014/main" id="{4140A265-6F8B-98A4-7AF0-AF3EDDA5D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2" y="2971800"/>
            <a:ext cx="2513944" cy="762000"/>
          </a:xfrm>
          <a:prstGeom prst="rect">
            <a:avLst/>
          </a:prstGeom>
        </p:spPr>
      </p:pic>
      <p:sp>
        <p:nvSpPr>
          <p:cNvPr id="6" name="CuadroTexto 5">
            <a:extLst>
              <a:ext uri="{FF2B5EF4-FFF2-40B4-BE49-F238E27FC236}">
                <a16:creationId xmlns:a16="http://schemas.microsoft.com/office/drawing/2014/main" id="{D96FB153-8FA1-592D-93F7-4FC64677200E}"/>
              </a:ext>
            </a:extLst>
          </p:cNvPr>
          <p:cNvSpPr txBox="1"/>
          <p:nvPr/>
        </p:nvSpPr>
        <p:spPr>
          <a:xfrm>
            <a:off x="-458788" y="4431268"/>
            <a:ext cx="6110242" cy="1384995"/>
          </a:xfrm>
          <a:prstGeom prst="rect">
            <a:avLst/>
          </a:prstGeom>
          <a:noFill/>
        </p:spPr>
        <p:txBody>
          <a:bodyPr wrap="square">
            <a:spAutoFit/>
          </a:bodyPr>
          <a:lstStyle/>
          <a:p>
            <a:pPr marL="457200" algn="just">
              <a:spcBef>
                <a:spcPts val="5"/>
              </a:spcBef>
              <a:buNone/>
              <a:tabLst>
                <a:tab pos="2340610" algn="l"/>
              </a:tabLst>
            </a:pPr>
            <a:r>
              <a:rPr lang="ca-ES" sz="1200" b="1" dirty="0">
                <a:effectLst/>
                <a:latin typeface="Calibri" panose="020F0502020204030204" pitchFamily="34" charset="0"/>
                <a:ea typeface="Calibri" panose="020F0502020204030204" pitchFamily="34" charset="0"/>
              </a:rPr>
              <a:t>Amb l’aval:                        </a:t>
            </a:r>
          </a:p>
          <a:p>
            <a:pPr marL="457200" algn="just">
              <a:spcBef>
                <a:spcPts val="5"/>
              </a:spcBef>
              <a:buNone/>
              <a:tabLst>
                <a:tab pos="2340610" algn="l"/>
              </a:tabLst>
            </a:pPr>
            <a:endParaRPr lang="ca-ES" sz="1200" b="1" dirty="0">
              <a:latin typeface="Calibri" panose="020F0502020204030204" pitchFamily="34" charset="0"/>
              <a:ea typeface="Calibri" panose="020F0502020204030204" pitchFamily="34" charset="0"/>
            </a:endParaRPr>
          </a:p>
          <a:p>
            <a:pPr marL="457200" algn="just">
              <a:spcBef>
                <a:spcPts val="5"/>
              </a:spcBef>
              <a:buNone/>
              <a:tabLst>
                <a:tab pos="2340610" algn="l"/>
              </a:tabLst>
            </a:pPr>
            <a:endParaRPr lang="ca-ES" sz="1200" b="1" dirty="0">
              <a:effectLst/>
              <a:latin typeface="Calibri" panose="020F0502020204030204" pitchFamily="34" charset="0"/>
              <a:ea typeface="Calibri" panose="020F0502020204030204" pitchFamily="34" charset="0"/>
            </a:endParaRPr>
          </a:p>
          <a:p>
            <a:pPr marL="457200" algn="just">
              <a:spcBef>
                <a:spcPts val="5"/>
              </a:spcBef>
              <a:buNone/>
              <a:tabLst>
                <a:tab pos="2340610" algn="l"/>
              </a:tabLst>
            </a:pPr>
            <a:endParaRPr lang="ca-ES" sz="1200" b="1" dirty="0">
              <a:latin typeface="Calibri" panose="020F0502020204030204" pitchFamily="34" charset="0"/>
              <a:ea typeface="Calibri" panose="020F0502020204030204" pitchFamily="34" charset="0"/>
            </a:endParaRPr>
          </a:p>
          <a:p>
            <a:pPr marL="457200" algn="just">
              <a:spcBef>
                <a:spcPts val="5"/>
              </a:spcBef>
              <a:buNone/>
              <a:tabLst>
                <a:tab pos="2340610" algn="l"/>
              </a:tabLst>
            </a:pPr>
            <a:endParaRPr lang="ca-ES" sz="1200" b="1" dirty="0">
              <a:effectLst/>
              <a:latin typeface="Calibri" panose="020F0502020204030204" pitchFamily="34" charset="0"/>
              <a:ea typeface="Calibri" panose="020F0502020204030204" pitchFamily="34" charset="0"/>
            </a:endParaRPr>
          </a:p>
          <a:p>
            <a:pPr marL="457200" algn="just">
              <a:spcBef>
                <a:spcPts val="5"/>
              </a:spcBef>
              <a:buNone/>
              <a:tabLst>
                <a:tab pos="2340610" algn="l"/>
              </a:tabLst>
            </a:pPr>
            <a:endParaRPr lang="ca-ES" sz="1200" b="1" dirty="0">
              <a:latin typeface="Calibri" panose="020F0502020204030204" pitchFamily="34" charset="0"/>
              <a:ea typeface="Calibri" panose="020F0502020204030204" pitchFamily="34" charset="0"/>
            </a:endParaRPr>
          </a:p>
          <a:p>
            <a:pPr marL="457200" algn="just">
              <a:spcBef>
                <a:spcPts val="5"/>
              </a:spcBef>
              <a:buNone/>
              <a:tabLst>
                <a:tab pos="2340610" algn="l"/>
              </a:tabLst>
            </a:pPr>
            <a:r>
              <a:rPr lang="ca-ES" sz="1200" b="1" dirty="0">
                <a:effectLst/>
                <a:latin typeface="Calibri" panose="020F0502020204030204" pitchFamily="34" charset="0"/>
                <a:ea typeface="Calibri" panose="020F0502020204030204" pitchFamily="34" charset="0"/>
              </a:rPr>
              <a:t>Col·labora:</a:t>
            </a:r>
            <a:endParaRPr lang="es-ES" sz="1200" dirty="0">
              <a:effectLst/>
              <a:latin typeface="Calibri" panose="020F0502020204030204" pitchFamily="34" charset="0"/>
              <a:ea typeface="Calibri" panose="020F0502020204030204" pitchFamily="34" charset="0"/>
            </a:endParaRPr>
          </a:p>
        </p:txBody>
      </p:sp>
      <p:pic>
        <p:nvPicPr>
          <p:cNvPr id="7" name="Imatge 8" descr="Imatge que conté Font, símbol, disseny&#10;&#10;Pot ser que el contingut generat per IA no sigui correcte.">
            <a:extLst>
              <a:ext uri="{FF2B5EF4-FFF2-40B4-BE49-F238E27FC236}">
                <a16:creationId xmlns:a16="http://schemas.microsoft.com/office/drawing/2014/main" id="{1F45CD08-1A20-839E-DC0E-8BAB9F8A7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2" y="4800600"/>
            <a:ext cx="864870" cy="454182"/>
          </a:xfrm>
          <a:prstGeom prst="rect">
            <a:avLst/>
          </a:prstGeom>
        </p:spPr>
      </p:pic>
      <p:pic>
        <p:nvPicPr>
          <p:cNvPr id="9" name="Imagen 8">
            <a:extLst>
              <a:ext uri="{FF2B5EF4-FFF2-40B4-BE49-F238E27FC236}">
                <a16:creationId xmlns:a16="http://schemas.microsoft.com/office/drawing/2014/main" id="{3DA2ECC1-D791-14B8-CA92-84BF7C101B7B}"/>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7942" y="5761724"/>
            <a:ext cx="1000125" cy="670560"/>
          </a:xfrm>
          <a:prstGeom prst="rect">
            <a:avLst/>
          </a:prstGeom>
          <a:noFill/>
          <a:ln>
            <a:noFill/>
          </a:ln>
        </p:spPr>
      </p:pic>
      <p:pic>
        <p:nvPicPr>
          <p:cNvPr id="11" name="Imagen 10" descr="Logotipo&#10;&#10;El contenido generado por IA puede ser incorrecto.">
            <a:extLst>
              <a:ext uri="{FF2B5EF4-FFF2-40B4-BE49-F238E27FC236}">
                <a16:creationId xmlns:a16="http://schemas.microsoft.com/office/drawing/2014/main" id="{D338D2B0-0F17-9636-1634-549F8904A1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3812" y="5867933"/>
            <a:ext cx="1074424" cy="458142"/>
          </a:xfrm>
          <a:prstGeom prst="rect">
            <a:avLst/>
          </a:prstGeom>
        </p:spPr>
      </p:pic>
    </p:spTree>
    <p:extLst>
      <p:ext uri="{BB962C8B-B14F-4D97-AF65-F5344CB8AC3E}">
        <p14:creationId xmlns:p14="http://schemas.microsoft.com/office/powerpoint/2010/main" val="17817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6AF4E-9C6F-F453-8FAF-65E7A4CB6F06}"/>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3E3BE3D4-E0A8-C38C-0239-54816B1043CF}"/>
              </a:ext>
            </a:extLst>
          </p:cNvPr>
          <p:cNvSpPr>
            <a:spLocks noGrp="1"/>
          </p:cNvSpPr>
          <p:nvPr>
            <p:ph type="body" sz="quarter" idx="10"/>
          </p:nvPr>
        </p:nvSpPr>
        <p:spPr/>
        <p:txBody>
          <a:bodyPr/>
          <a:lstStyle/>
          <a:p>
            <a:r>
              <a:rPr lang="ca-ES" b="1" dirty="0"/>
              <a:t>Hem de baixar de manera intensiva la PA en els pacients amb DM2?</a:t>
            </a:r>
          </a:p>
        </p:txBody>
      </p:sp>
      <p:pic>
        <p:nvPicPr>
          <p:cNvPr id="5" name="Imatge 4">
            <a:extLst>
              <a:ext uri="{FF2B5EF4-FFF2-40B4-BE49-F238E27FC236}">
                <a16:creationId xmlns:a16="http://schemas.microsoft.com/office/drawing/2014/main" id="{763119F0-436E-082D-2E54-06A9E1768F27}"/>
              </a:ext>
            </a:extLst>
          </p:cNvPr>
          <p:cNvPicPr>
            <a:picLocks noChangeAspect="1"/>
          </p:cNvPicPr>
          <p:nvPr/>
        </p:nvPicPr>
        <p:blipFill>
          <a:blip r:embed="rId3"/>
          <a:stretch>
            <a:fillRect/>
          </a:stretch>
        </p:blipFill>
        <p:spPr>
          <a:xfrm>
            <a:off x="1979612" y="1450950"/>
            <a:ext cx="8703972" cy="3956100"/>
          </a:xfrm>
          <a:prstGeom prst="rect">
            <a:avLst/>
          </a:prstGeom>
        </p:spPr>
      </p:pic>
      <p:sp>
        <p:nvSpPr>
          <p:cNvPr id="7" name="QuadreDeText 6">
            <a:extLst>
              <a:ext uri="{FF2B5EF4-FFF2-40B4-BE49-F238E27FC236}">
                <a16:creationId xmlns:a16="http://schemas.microsoft.com/office/drawing/2014/main" id="{80169652-E3EB-C25C-CB78-30B8CE6E4055}"/>
              </a:ext>
            </a:extLst>
          </p:cNvPr>
          <p:cNvSpPr txBox="1"/>
          <p:nvPr/>
        </p:nvSpPr>
        <p:spPr>
          <a:xfrm>
            <a:off x="8456612" y="5715000"/>
            <a:ext cx="3352800" cy="369332"/>
          </a:xfrm>
          <a:prstGeom prst="rect">
            <a:avLst/>
          </a:prstGeom>
          <a:noFill/>
        </p:spPr>
        <p:txBody>
          <a:bodyPr wrap="square">
            <a:spAutoFit/>
          </a:bodyPr>
          <a:lstStyle/>
          <a:p>
            <a:r>
              <a:rPr lang="ca-ES" b="1" i="0" u="none" strike="noStrike" baseline="0" dirty="0">
                <a:solidFill>
                  <a:srgbClr val="5A5A5A"/>
                </a:solidFill>
                <a:latin typeface="OTNEJMScalaSansLF-Bold"/>
              </a:rPr>
              <a:t>N </a:t>
            </a:r>
            <a:r>
              <a:rPr lang="ca-ES" b="1" i="0" u="none" strike="noStrike" baseline="0" dirty="0" err="1">
                <a:solidFill>
                  <a:srgbClr val="5A5A5A"/>
                </a:solidFill>
                <a:latin typeface="OTNEJMScalaSansLF-Bold"/>
              </a:rPr>
              <a:t>Engl</a:t>
            </a:r>
            <a:r>
              <a:rPr lang="ca-ES" b="1" i="0" u="none" strike="noStrike" baseline="0" dirty="0">
                <a:solidFill>
                  <a:srgbClr val="5A5A5A"/>
                </a:solidFill>
                <a:latin typeface="OTNEJMScalaSansLF-Bold"/>
              </a:rPr>
              <a:t> J </a:t>
            </a:r>
            <a:r>
              <a:rPr lang="ca-ES" b="1" i="0" u="none" strike="noStrike" baseline="0" dirty="0" err="1">
                <a:solidFill>
                  <a:srgbClr val="5A5A5A"/>
                </a:solidFill>
                <a:latin typeface="OTNEJMScalaSansLF-Bold"/>
              </a:rPr>
              <a:t>Med</a:t>
            </a:r>
            <a:r>
              <a:rPr lang="ca-ES" b="1" i="0" u="none" strike="noStrike" baseline="0" dirty="0">
                <a:solidFill>
                  <a:srgbClr val="5A5A5A"/>
                </a:solidFill>
                <a:latin typeface="OTNEJMScalaSansLF-Bold"/>
              </a:rPr>
              <a:t> 2025;392:1155-67.</a:t>
            </a:r>
            <a:endParaRPr lang="ca-ES" dirty="0"/>
          </a:p>
        </p:txBody>
      </p:sp>
    </p:spTree>
    <p:extLst>
      <p:ext uri="{BB962C8B-B14F-4D97-AF65-F5344CB8AC3E}">
        <p14:creationId xmlns:p14="http://schemas.microsoft.com/office/powerpoint/2010/main" val="215602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B3E-722B-FAE9-1F87-4D59DEF9D175}"/>
            </a:ext>
          </a:extLst>
        </p:cNvPr>
        <p:cNvGrpSpPr/>
        <p:nvPr/>
      </p:nvGrpSpPr>
      <p:grpSpPr>
        <a:xfrm>
          <a:off x="0" y="0"/>
          <a:ext cx="0" cy="0"/>
          <a:chOff x="0" y="0"/>
          <a:chExt cx="0" cy="0"/>
        </a:xfrm>
      </p:grpSpPr>
      <p:pic>
        <p:nvPicPr>
          <p:cNvPr id="5" name="Imatge 4">
            <a:extLst>
              <a:ext uri="{FF2B5EF4-FFF2-40B4-BE49-F238E27FC236}">
                <a16:creationId xmlns:a16="http://schemas.microsoft.com/office/drawing/2014/main" id="{04A4625E-28B0-6767-D27C-969F82D0EEAA}"/>
              </a:ext>
            </a:extLst>
          </p:cNvPr>
          <p:cNvPicPr>
            <a:picLocks noChangeAspect="1"/>
          </p:cNvPicPr>
          <p:nvPr/>
        </p:nvPicPr>
        <p:blipFill>
          <a:blip r:embed="rId2"/>
          <a:stretch>
            <a:fillRect/>
          </a:stretch>
        </p:blipFill>
        <p:spPr>
          <a:xfrm>
            <a:off x="455612" y="628275"/>
            <a:ext cx="8702103" cy="5403193"/>
          </a:xfrm>
          <a:prstGeom prst="rect">
            <a:avLst/>
          </a:prstGeom>
        </p:spPr>
      </p:pic>
      <p:sp>
        <p:nvSpPr>
          <p:cNvPr id="6" name="QuadreDeText 5">
            <a:extLst>
              <a:ext uri="{FF2B5EF4-FFF2-40B4-BE49-F238E27FC236}">
                <a16:creationId xmlns:a16="http://schemas.microsoft.com/office/drawing/2014/main" id="{ABF3BEF7-AD2D-55CA-6151-AF00950B5C8E}"/>
              </a:ext>
            </a:extLst>
          </p:cNvPr>
          <p:cNvSpPr txBox="1"/>
          <p:nvPr/>
        </p:nvSpPr>
        <p:spPr>
          <a:xfrm>
            <a:off x="8685212" y="5860393"/>
            <a:ext cx="3352800" cy="369332"/>
          </a:xfrm>
          <a:prstGeom prst="rect">
            <a:avLst/>
          </a:prstGeom>
          <a:noFill/>
        </p:spPr>
        <p:txBody>
          <a:bodyPr wrap="square">
            <a:spAutoFit/>
          </a:bodyPr>
          <a:lstStyle/>
          <a:p>
            <a:r>
              <a:rPr lang="ca-ES" b="1" i="0" u="none" strike="noStrike" baseline="0" dirty="0">
                <a:solidFill>
                  <a:srgbClr val="5A5A5A"/>
                </a:solidFill>
                <a:latin typeface="OTNEJMScalaSansLF-Bold"/>
              </a:rPr>
              <a:t>N </a:t>
            </a:r>
            <a:r>
              <a:rPr lang="ca-ES" b="1" i="0" u="none" strike="noStrike" baseline="0" dirty="0" err="1">
                <a:solidFill>
                  <a:srgbClr val="5A5A5A"/>
                </a:solidFill>
                <a:latin typeface="OTNEJMScalaSansLF-Bold"/>
              </a:rPr>
              <a:t>Engl</a:t>
            </a:r>
            <a:r>
              <a:rPr lang="ca-ES" b="1" i="0" u="none" strike="noStrike" baseline="0" dirty="0">
                <a:solidFill>
                  <a:srgbClr val="5A5A5A"/>
                </a:solidFill>
                <a:latin typeface="OTNEJMScalaSansLF-Bold"/>
              </a:rPr>
              <a:t> J </a:t>
            </a:r>
            <a:r>
              <a:rPr lang="ca-ES" b="1" i="0" u="none" strike="noStrike" baseline="0" dirty="0" err="1">
                <a:solidFill>
                  <a:srgbClr val="5A5A5A"/>
                </a:solidFill>
                <a:latin typeface="OTNEJMScalaSansLF-Bold"/>
              </a:rPr>
              <a:t>Med</a:t>
            </a:r>
            <a:r>
              <a:rPr lang="ca-ES" b="1" i="0" u="none" strike="noStrike" baseline="0" dirty="0">
                <a:solidFill>
                  <a:srgbClr val="5A5A5A"/>
                </a:solidFill>
                <a:latin typeface="OTNEJMScalaSansLF-Bold"/>
              </a:rPr>
              <a:t> 2025;392:1155-67.</a:t>
            </a:r>
            <a:endParaRPr lang="ca-ES" dirty="0"/>
          </a:p>
        </p:txBody>
      </p:sp>
      <p:sp>
        <p:nvSpPr>
          <p:cNvPr id="10" name="QuadreDeText 9">
            <a:extLst>
              <a:ext uri="{FF2B5EF4-FFF2-40B4-BE49-F238E27FC236}">
                <a16:creationId xmlns:a16="http://schemas.microsoft.com/office/drawing/2014/main" id="{7AA54615-2C2C-5EED-AC91-CDA3EABE153D}"/>
              </a:ext>
            </a:extLst>
          </p:cNvPr>
          <p:cNvSpPr txBox="1"/>
          <p:nvPr/>
        </p:nvSpPr>
        <p:spPr>
          <a:xfrm>
            <a:off x="1370012" y="152400"/>
            <a:ext cx="8001000" cy="369332"/>
          </a:xfrm>
          <a:prstGeom prst="rect">
            <a:avLst/>
          </a:prstGeom>
          <a:noFill/>
        </p:spPr>
        <p:txBody>
          <a:bodyPr wrap="square">
            <a:spAutoFit/>
          </a:bodyPr>
          <a:lstStyle/>
          <a:p>
            <a:pPr algn="l"/>
            <a:r>
              <a:rPr lang="en-US" sz="1800" b="0" i="0" u="none" strike="noStrike" baseline="0" dirty="0">
                <a:latin typeface="OTNEJMQuadraat"/>
              </a:rPr>
              <a:t>N=12,821 </a:t>
            </a:r>
            <a:r>
              <a:rPr lang="en-US" sz="1800" b="0" i="0" u="none" strike="noStrike" baseline="0" dirty="0" err="1">
                <a:latin typeface="OTNEJMQuadraat"/>
              </a:rPr>
              <a:t>amb</a:t>
            </a:r>
            <a:r>
              <a:rPr lang="en-US" sz="1800" b="0" i="0" u="none" strike="noStrike" baseline="0" dirty="0">
                <a:latin typeface="OTNEJMQuadraat"/>
              </a:rPr>
              <a:t> DM2 (6414 </a:t>
            </a:r>
            <a:r>
              <a:rPr lang="en-US" sz="1800" b="0" i="0" u="none" strike="noStrike" baseline="0" dirty="0" err="1">
                <a:latin typeface="OTNEJMQuadraat"/>
              </a:rPr>
              <a:t>objectiu</a:t>
            </a:r>
            <a:r>
              <a:rPr lang="en-US" sz="1800" b="0" i="0" u="none" strike="noStrike" baseline="0" dirty="0">
                <a:latin typeface="OTNEJMQuadraat"/>
              </a:rPr>
              <a:t> &lt;120 mmHg i 6407 </a:t>
            </a:r>
            <a:r>
              <a:rPr lang="en-US" sz="1800" b="0" i="0" u="none" strike="noStrike" baseline="0" dirty="0" err="1">
                <a:latin typeface="OTNEJMQuadraat"/>
              </a:rPr>
              <a:t>objectiu</a:t>
            </a:r>
            <a:r>
              <a:rPr lang="en-US" sz="1800" b="0" i="0" u="none" strike="noStrike" baseline="0" dirty="0">
                <a:latin typeface="OTNEJMQuadraat"/>
              </a:rPr>
              <a:t> </a:t>
            </a:r>
            <a:r>
              <a:rPr lang="ca-ES" sz="1800" b="0" i="0" u="none" strike="noStrike" baseline="0" dirty="0">
                <a:latin typeface="OTNEJMQuadraat"/>
              </a:rPr>
              <a:t>&lt;140 </a:t>
            </a:r>
            <a:r>
              <a:rPr lang="ca-ES" sz="1800" b="0" i="0" u="none" strike="noStrike" baseline="0" dirty="0" err="1">
                <a:latin typeface="OTNEJMQuadraat"/>
              </a:rPr>
              <a:t>mmHg</a:t>
            </a:r>
            <a:r>
              <a:rPr lang="ca-ES" sz="1800" b="0" i="0" u="none" strike="noStrike" baseline="0" dirty="0">
                <a:latin typeface="OTNEJMQuadraat"/>
              </a:rPr>
              <a:t>)</a:t>
            </a:r>
            <a:endParaRPr lang="ca-ES" dirty="0"/>
          </a:p>
        </p:txBody>
      </p:sp>
      <p:sp>
        <p:nvSpPr>
          <p:cNvPr id="14" name="QuadreDeText 13">
            <a:extLst>
              <a:ext uri="{FF2B5EF4-FFF2-40B4-BE49-F238E27FC236}">
                <a16:creationId xmlns:a16="http://schemas.microsoft.com/office/drawing/2014/main" id="{D5581454-BC8A-6585-DD20-8100A272B0E8}"/>
              </a:ext>
            </a:extLst>
          </p:cNvPr>
          <p:cNvSpPr txBox="1"/>
          <p:nvPr/>
        </p:nvSpPr>
        <p:spPr>
          <a:xfrm>
            <a:off x="9371012" y="1676400"/>
            <a:ext cx="2666999" cy="1477328"/>
          </a:xfrm>
          <a:prstGeom prst="rect">
            <a:avLst/>
          </a:prstGeom>
          <a:noFill/>
        </p:spPr>
        <p:txBody>
          <a:bodyPr wrap="square">
            <a:spAutoFit/>
          </a:bodyPr>
          <a:lstStyle/>
          <a:p>
            <a:r>
              <a:rPr lang="ca-ES" sz="1800" b="0" i="0" u="none" strike="noStrike" baseline="0" dirty="0">
                <a:latin typeface="OTNEJMQuadraat"/>
              </a:rPr>
              <a:t>63.8 anys</a:t>
            </a:r>
          </a:p>
          <a:p>
            <a:r>
              <a:rPr lang="ca-ES" dirty="0">
                <a:latin typeface="OTNEJMQuadraat"/>
              </a:rPr>
              <a:t>45% dones</a:t>
            </a:r>
          </a:p>
          <a:p>
            <a:r>
              <a:rPr lang="ca-ES" dirty="0">
                <a:latin typeface="OTNEJMQuadraat"/>
              </a:rPr>
              <a:t>DM2 10 anys d’evolució</a:t>
            </a:r>
          </a:p>
          <a:p>
            <a:r>
              <a:rPr lang="ca-ES" dirty="0">
                <a:latin typeface="OTNEJMQuadraat"/>
              </a:rPr>
              <a:t>HbA1c 7,6%</a:t>
            </a:r>
          </a:p>
          <a:p>
            <a:r>
              <a:rPr lang="ca-ES" dirty="0">
                <a:latin typeface="OTNEJMQuadraat"/>
              </a:rPr>
              <a:t>IMC 26 kg/m2</a:t>
            </a:r>
            <a:endParaRPr lang="ca-ES" dirty="0"/>
          </a:p>
        </p:txBody>
      </p:sp>
    </p:spTree>
    <p:extLst>
      <p:ext uri="{BB962C8B-B14F-4D97-AF65-F5344CB8AC3E}">
        <p14:creationId xmlns:p14="http://schemas.microsoft.com/office/powerpoint/2010/main" val="213048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B8ACB-9C25-36E4-5CF0-ACAAAF94E72E}"/>
            </a:ext>
          </a:extLst>
        </p:cNvPr>
        <p:cNvGrpSpPr/>
        <p:nvPr/>
      </p:nvGrpSpPr>
      <p:grpSpPr>
        <a:xfrm>
          <a:off x="0" y="0"/>
          <a:ext cx="0" cy="0"/>
          <a:chOff x="0" y="0"/>
          <a:chExt cx="0" cy="0"/>
        </a:xfrm>
      </p:grpSpPr>
      <p:sp>
        <p:nvSpPr>
          <p:cNvPr id="6" name="QuadreDeText 5">
            <a:extLst>
              <a:ext uri="{FF2B5EF4-FFF2-40B4-BE49-F238E27FC236}">
                <a16:creationId xmlns:a16="http://schemas.microsoft.com/office/drawing/2014/main" id="{1EDFC328-46EE-959D-00C7-A44F5558171D}"/>
              </a:ext>
            </a:extLst>
          </p:cNvPr>
          <p:cNvSpPr txBox="1"/>
          <p:nvPr/>
        </p:nvSpPr>
        <p:spPr>
          <a:xfrm>
            <a:off x="8685212" y="5860393"/>
            <a:ext cx="3352800" cy="369332"/>
          </a:xfrm>
          <a:prstGeom prst="rect">
            <a:avLst/>
          </a:prstGeom>
          <a:noFill/>
        </p:spPr>
        <p:txBody>
          <a:bodyPr wrap="square">
            <a:spAutoFit/>
          </a:bodyPr>
          <a:lstStyle/>
          <a:p>
            <a:r>
              <a:rPr lang="ca-ES" b="1" i="0" u="none" strike="noStrike" baseline="0" dirty="0">
                <a:solidFill>
                  <a:srgbClr val="5A5A5A"/>
                </a:solidFill>
                <a:latin typeface="OTNEJMScalaSansLF-Bold"/>
              </a:rPr>
              <a:t>N </a:t>
            </a:r>
            <a:r>
              <a:rPr lang="ca-ES" b="1" i="0" u="none" strike="noStrike" baseline="0" dirty="0" err="1">
                <a:solidFill>
                  <a:srgbClr val="5A5A5A"/>
                </a:solidFill>
                <a:latin typeface="OTNEJMScalaSansLF-Bold"/>
              </a:rPr>
              <a:t>Engl</a:t>
            </a:r>
            <a:r>
              <a:rPr lang="ca-ES" b="1" i="0" u="none" strike="noStrike" baseline="0" dirty="0">
                <a:solidFill>
                  <a:srgbClr val="5A5A5A"/>
                </a:solidFill>
                <a:latin typeface="OTNEJMScalaSansLF-Bold"/>
              </a:rPr>
              <a:t> J </a:t>
            </a:r>
            <a:r>
              <a:rPr lang="ca-ES" b="1" i="0" u="none" strike="noStrike" baseline="0" dirty="0" err="1">
                <a:solidFill>
                  <a:srgbClr val="5A5A5A"/>
                </a:solidFill>
                <a:latin typeface="OTNEJMScalaSansLF-Bold"/>
              </a:rPr>
              <a:t>Med</a:t>
            </a:r>
            <a:r>
              <a:rPr lang="ca-ES" b="1" i="0" u="none" strike="noStrike" baseline="0" dirty="0">
                <a:solidFill>
                  <a:srgbClr val="5A5A5A"/>
                </a:solidFill>
                <a:latin typeface="OTNEJMScalaSansLF-Bold"/>
              </a:rPr>
              <a:t> 2025;392:1155-67.</a:t>
            </a:r>
            <a:endParaRPr lang="ca-ES" dirty="0"/>
          </a:p>
        </p:txBody>
      </p:sp>
      <p:sp>
        <p:nvSpPr>
          <p:cNvPr id="10" name="QuadreDeText 9">
            <a:extLst>
              <a:ext uri="{FF2B5EF4-FFF2-40B4-BE49-F238E27FC236}">
                <a16:creationId xmlns:a16="http://schemas.microsoft.com/office/drawing/2014/main" id="{B2D831C5-CF96-A872-5547-FE26302A1962}"/>
              </a:ext>
            </a:extLst>
          </p:cNvPr>
          <p:cNvSpPr txBox="1"/>
          <p:nvPr/>
        </p:nvSpPr>
        <p:spPr>
          <a:xfrm>
            <a:off x="1370012" y="152400"/>
            <a:ext cx="8001000" cy="369332"/>
          </a:xfrm>
          <a:prstGeom prst="rect">
            <a:avLst/>
          </a:prstGeom>
          <a:noFill/>
        </p:spPr>
        <p:txBody>
          <a:bodyPr wrap="square">
            <a:spAutoFit/>
          </a:bodyPr>
          <a:lstStyle/>
          <a:p>
            <a:pPr algn="l"/>
            <a:r>
              <a:rPr lang="en-US" sz="1800" b="0" i="0" u="none" strike="noStrike" baseline="0" dirty="0">
                <a:latin typeface="OTNEJMQuadraat"/>
              </a:rPr>
              <a:t>N=12,821 </a:t>
            </a:r>
            <a:r>
              <a:rPr lang="en-US" sz="1800" b="0" i="0" u="none" strike="noStrike" baseline="0" dirty="0" err="1">
                <a:latin typeface="OTNEJMQuadraat"/>
              </a:rPr>
              <a:t>amb</a:t>
            </a:r>
            <a:r>
              <a:rPr lang="en-US" sz="1800" b="0" i="0" u="none" strike="noStrike" baseline="0" dirty="0">
                <a:latin typeface="OTNEJMQuadraat"/>
              </a:rPr>
              <a:t> DM2 (6414 </a:t>
            </a:r>
            <a:r>
              <a:rPr lang="en-US" sz="1800" b="0" i="0" u="none" strike="noStrike" baseline="0" dirty="0" err="1">
                <a:latin typeface="OTNEJMQuadraat"/>
              </a:rPr>
              <a:t>objectiu</a:t>
            </a:r>
            <a:r>
              <a:rPr lang="en-US" sz="1800" b="0" i="0" u="none" strike="noStrike" baseline="0" dirty="0">
                <a:latin typeface="OTNEJMQuadraat"/>
              </a:rPr>
              <a:t> &lt;120 mmHg i 6407 </a:t>
            </a:r>
            <a:r>
              <a:rPr lang="en-US" sz="1800" b="0" i="0" u="none" strike="noStrike" baseline="0" dirty="0" err="1">
                <a:latin typeface="OTNEJMQuadraat"/>
              </a:rPr>
              <a:t>objectiu</a:t>
            </a:r>
            <a:r>
              <a:rPr lang="en-US" sz="1800" b="0" i="0" u="none" strike="noStrike" baseline="0" dirty="0">
                <a:latin typeface="OTNEJMQuadraat"/>
              </a:rPr>
              <a:t> </a:t>
            </a:r>
            <a:r>
              <a:rPr lang="ca-ES" sz="1800" b="0" i="0" u="none" strike="noStrike" baseline="0" dirty="0">
                <a:latin typeface="OTNEJMQuadraat"/>
              </a:rPr>
              <a:t>&lt;140 </a:t>
            </a:r>
            <a:r>
              <a:rPr lang="ca-ES" sz="1800" b="0" i="0" u="none" strike="noStrike" baseline="0" dirty="0" err="1">
                <a:latin typeface="OTNEJMQuadraat"/>
              </a:rPr>
              <a:t>mmHg</a:t>
            </a:r>
            <a:r>
              <a:rPr lang="ca-ES" sz="1800" b="0" i="0" u="none" strike="noStrike" baseline="0" dirty="0">
                <a:latin typeface="OTNEJMQuadraat"/>
              </a:rPr>
              <a:t>)</a:t>
            </a:r>
            <a:endParaRPr lang="ca-ES" dirty="0"/>
          </a:p>
        </p:txBody>
      </p:sp>
      <p:pic>
        <p:nvPicPr>
          <p:cNvPr id="3" name="Imatge 2">
            <a:extLst>
              <a:ext uri="{FF2B5EF4-FFF2-40B4-BE49-F238E27FC236}">
                <a16:creationId xmlns:a16="http://schemas.microsoft.com/office/drawing/2014/main" id="{B6555A17-A59F-5193-426A-8F956CFC4CA7}"/>
              </a:ext>
            </a:extLst>
          </p:cNvPr>
          <p:cNvPicPr>
            <a:picLocks noChangeAspect="1"/>
          </p:cNvPicPr>
          <p:nvPr/>
        </p:nvPicPr>
        <p:blipFill>
          <a:blip r:embed="rId2"/>
          <a:stretch>
            <a:fillRect/>
          </a:stretch>
        </p:blipFill>
        <p:spPr>
          <a:xfrm>
            <a:off x="760412" y="557292"/>
            <a:ext cx="8305800" cy="4832942"/>
          </a:xfrm>
          <a:prstGeom prst="rect">
            <a:avLst/>
          </a:prstGeom>
        </p:spPr>
      </p:pic>
      <p:sp>
        <p:nvSpPr>
          <p:cNvPr id="7" name="QuadreDeText 6">
            <a:extLst>
              <a:ext uri="{FF2B5EF4-FFF2-40B4-BE49-F238E27FC236}">
                <a16:creationId xmlns:a16="http://schemas.microsoft.com/office/drawing/2014/main" id="{58782171-BD0F-DFE8-F239-6ADE05D14F1A}"/>
              </a:ext>
            </a:extLst>
          </p:cNvPr>
          <p:cNvSpPr txBox="1"/>
          <p:nvPr/>
        </p:nvSpPr>
        <p:spPr>
          <a:xfrm>
            <a:off x="9371012" y="1524000"/>
            <a:ext cx="2566035" cy="2308324"/>
          </a:xfrm>
          <a:prstGeom prst="rect">
            <a:avLst/>
          </a:prstGeom>
          <a:noFill/>
        </p:spPr>
        <p:txBody>
          <a:bodyPr wrap="square">
            <a:spAutoFit/>
          </a:bodyPr>
          <a:lstStyle/>
          <a:p>
            <a:pPr algn="l"/>
            <a:r>
              <a:rPr lang="en-US" sz="1800" b="0" i="0" u="none" strike="noStrike" baseline="0" dirty="0">
                <a:latin typeface="OTNEJMScalaSansLF"/>
              </a:rPr>
              <a:t>The primary outcome was a composite of nonfatal stroke, nonfatal myocardial infarction, treatment or hospitalization for heart failure, or death </a:t>
            </a:r>
            <a:r>
              <a:rPr lang="ca-ES" sz="1800" b="0" i="0" u="none" strike="noStrike" baseline="0" dirty="0" err="1">
                <a:latin typeface="OTNEJMScalaSansLF"/>
              </a:rPr>
              <a:t>from</a:t>
            </a:r>
            <a:r>
              <a:rPr lang="ca-ES" sz="1800" b="0" i="0" u="none" strike="noStrike" baseline="0" dirty="0">
                <a:latin typeface="OTNEJMScalaSansLF"/>
              </a:rPr>
              <a:t> cardiovascular causes.</a:t>
            </a:r>
            <a:endParaRPr lang="ca-ES" dirty="0"/>
          </a:p>
        </p:txBody>
      </p:sp>
    </p:spTree>
    <p:extLst>
      <p:ext uri="{BB962C8B-B14F-4D97-AF65-F5344CB8AC3E}">
        <p14:creationId xmlns:p14="http://schemas.microsoft.com/office/powerpoint/2010/main" val="255024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ABA1A-014F-237D-A46A-533C3155F8B7}"/>
            </a:ext>
          </a:extLst>
        </p:cNvPr>
        <p:cNvGrpSpPr/>
        <p:nvPr/>
      </p:nvGrpSpPr>
      <p:grpSpPr>
        <a:xfrm>
          <a:off x="0" y="0"/>
          <a:ext cx="0" cy="0"/>
          <a:chOff x="0" y="0"/>
          <a:chExt cx="0" cy="0"/>
        </a:xfrm>
      </p:grpSpPr>
      <p:sp>
        <p:nvSpPr>
          <p:cNvPr id="6" name="QuadreDeText 5">
            <a:extLst>
              <a:ext uri="{FF2B5EF4-FFF2-40B4-BE49-F238E27FC236}">
                <a16:creationId xmlns:a16="http://schemas.microsoft.com/office/drawing/2014/main" id="{520FD832-338F-266A-CC89-049ECA73629E}"/>
              </a:ext>
            </a:extLst>
          </p:cNvPr>
          <p:cNvSpPr txBox="1"/>
          <p:nvPr/>
        </p:nvSpPr>
        <p:spPr>
          <a:xfrm>
            <a:off x="8685212" y="5860393"/>
            <a:ext cx="3352800" cy="369332"/>
          </a:xfrm>
          <a:prstGeom prst="rect">
            <a:avLst/>
          </a:prstGeom>
          <a:noFill/>
        </p:spPr>
        <p:txBody>
          <a:bodyPr wrap="square">
            <a:spAutoFit/>
          </a:bodyPr>
          <a:lstStyle/>
          <a:p>
            <a:r>
              <a:rPr lang="ca-ES" b="1" i="0" u="none" strike="noStrike" baseline="0" dirty="0">
                <a:solidFill>
                  <a:srgbClr val="5A5A5A"/>
                </a:solidFill>
                <a:latin typeface="OTNEJMScalaSansLF-Bold"/>
              </a:rPr>
              <a:t>N </a:t>
            </a:r>
            <a:r>
              <a:rPr lang="ca-ES" b="1" i="0" u="none" strike="noStrike" baseline="0" dirty="0" err="1">
                <a:solidFill>
                  <a:srgbClr val="5A5A5A"/>
                </a:solidFill>
                <a:latin typeface="OTNEJMScalaSansLF-Bold"/>
              </a:rPr>
              <a:t>Engl</a:t>
            </a:r>
            <a:r>
              <a:rPr lang="ca-ES" b="1" i="0" u="none" strike="noStrike" baseline="0" dirty="0">
                <a:solidFill>
                  <a:srgbClr val="5A5A5A"/>
                </a:solidFill>
                <a:latin typeface="OTNEJMScalaSansLF-Bold"/>
              </a:rPr>
              <a:t> J </a:t>
            </a:r>
            <a:r>
              <a:rPr lang="ca-ES" b="1" i="0" u="none" strike="noStrike" baseline="0" dirty="0" err="1">
                <a:solidFill>
                  <a:srgbClr val="5A5A5A"/>
                </a:solidFill>
                <a:latin typeface="OTNEJMScalaSansLF-Bold"/>
              </a:rPr>
              <a:t>Med</a:t>
            </a:r>
            <a:r>
              <a:rPr lang="ca-ES" b="1" i="0" u="none" strike="noStrike" baseline="0" dirty="0">
                <a:solidFill>
                  <a:srgbClr val="5A5A5A"/>
                </a:solidFill>
                <a:latin typeface="OTNEJMScalaSansLF-Bold"/>
              </a:rPr>
              <a:t> 2025;392:1155-67.</a:t>
            </a:r>
            <a:endParaRPr lang="ca-ES" dirty="0"/>
          </a:p>
        </p:txBody>
      </p:sp>
      <p:pic>
        <p:nvPicPr>
          <p:cNvPr id="4" name="Imatge 3">
            <a:extLst>
              <a:ext uri="{FF2B5EF4-FFF2-40B4-BE49-F238E27FC236}">
                <a16:creationId xmlns:a16="http://schemas.microsoft.com/office/drawing/2014/main" id="{37FA9413-F36E-D5D6-47F3-7AE19D980D2D}"/>
              </a:ext>
            </a:extLst>
          </p:cNvPr>
          <p:cNvPicPr>
            <a:picLocks noChangeAspect="1"/>
          </p:cNvPicPr>
          <p:nvPr/>
        </p:nvPicPr>
        <p:blipFill>
          <a:blip r:embed="rId2"/>
          <a:stretch>
            <a:fillRect/>
          </a:stretch>
        </p:blipFill>
        <p:spPr>
          <a:xfrm>
            <a:off x="133985" y="10159"/>
            <a:ext cx="6603993" cy="6219565"/>
          </a:xfrm>
          <a:prstGeom prst="rect">
            <a:avLst/>
          </a:prstGeom>
        </p:spPr>
      </p:pic>
      <p:sp>
        <p:nvSpPr>
          <p:cNvPr id="9" name="Contenidor de text 8">
            <a:extLst>
              <a:ext uri="{FF2B5EF4-FFF2-40B4-BE49-F238E27FC236}">
                <a16:creationId xmlns:a16="http://schemas.microsoft.com/office/drawing/2014/main" id="{760F748F-5B2B-C580-683E-C35CB5153161}"/>
              </a:ext>
            </a:extLst>
          </p:cNvPr>
          <p:cNvSpPr>
            <a:spLocks noGrp="1"/>
          </p:cNvSpPr>
          <p:nvPr>
            <p:ph type="body" sz="quarter" idx="13"/>
          </p:nvPr>
        </p:nvSpPr>
        <p:spPr>
          <a:xfrm>
            <a:off x="7085012" y="1219200"/>
            <a:ext cx="4240213" cy="914400"/>
          </a:xfrm>
        </p:spPr>
        <p:txBody>
          <a:bodyPr/>
          <a:lstStyle/>
          <a:p>
            <a:pPr algn="ctr"/>
            <a:r>
              <a:rPr lang="ca-ES" sz="2800" dirty="0"/>
              <a:t>Home entre 65-80 anys, sense malaltia CV, amb HbA1c 6,8-7,9%, amb menys temps d’evolució de la DM i de la HTA</a:t>
            </a:r>
          </a:p>
        </p:txBody>
      </p:sp>
    </p:spTree>
    <p:extLst>
      <p:ext uri="{BB962C8B-B14F-4D97-AF65-F5344CB8AC3E}">
        <p14:creationId xmlns:p14="http://schemas.microsoft.com/office/powerpoint/2010/main" val="308963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8BAF4-67A7-2AA6-925D-07D9998219A6}"/>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71C6F566-02D6-EB3D-1E5B-EA1E00CDD1A0}"/>
              </a:ext>
            </a:extLst>
          </p:cNvPr>
          <p:cNvSpPr>
            <a:spLocks noGrp="1"/>
          </p:cNvSpPr>
          <p:nvPr>
            <p:ph type="body" sz="quarter" idx="10"/>
          </p:nvPr>
        </p:nvSpPr>
        <p:spPr/>
        <p:txBody>
          <a:bodyPr/>
          <a:lstStyle/>
          <a:p>
            <a:r>
              <a:rPr lang="ca-ES" b="1" dirty="0"/>
              <a:t>Hem de baixar de manera intensiva la PA en els pacients amb DM2?</a:t>
            </a:r>
          </a:p>
        </p:txBody>
      </p:sp>
      <p:sp>
        <p:nvSpPr>
          <p:cNvPr id="7" name="QuadreDeText 6">
            <a:extLst>
              <a:ext uri="{FF2B5EF4-FFF2-40B4-BE49-F238E27FC236}">
                <a16:creationId xmlns:a16="http://schemas.microsoft.com/office/drawing/2014/main" id="{99AE9337-EB07-AF2D-1035-F6EE19BF44F8}"/>
              </a:ext>
            </a:extLst>
          </p:cNvPr>
          <p:cNvSpPr txBox="1"/>
          <p:nvPr/>
        </p:nvSpPr>
        <p:spPr>
          <a:xfrm>
            <a:off x="8456612" y="5715000"/>
            <a:ext cx="3352800" cy="369332"/>
          </a:xfrm>
          <a:prstGeom prst="rect">
            <a:avLst/>
          </a:prstGeom>
          <a:noFill/>
        </p:spPr>
        <p:txBody>
          <a:bodyPr wrap="square">
            <a:spAutoFit/>
          </a:bodyPr>
          <a:lstStyle/>
          <a:p>
            <a:r>
              <a:rPr lang="ca-ES" b="1" i="0" u="none" strike="noStrike" baseline="0" dirty="0">
                <a:solidFill>
                  <a:srgbClr val="5A5A5A"/>
                </a:solidFill>
                <a:latin typeface="OTNEJMScalaSansLF-Bold"/>
              </a:rPr>
              <a:t>N </a:t>
            </a:r>
            <a:r>
              <a:rPr lang="ca-ES" b="1" i="0" u="none" strike="noStrike" baseline="0" dirty="0" err="1">
                <a:solidFill>
                  <a:srgbClr val="5A5A5A"/>
                </a:solidFill>
                <a:latin typeface="OTNEJMScalaSansLF-Bold"/>
              </a:rPr>
              <a:t>Engl</a:t>
            </a:r>
            <a:r>
              <a:rPr lang="ca-ES" b="1" i="0" u="none" strike="noStrike" baseline="0" dirty="0">
                <a:solidFill>
                  <a:srgbClr val="5A5A5A"/>
                </a:solidFill>
                <a:latin typeface="OTNEJMScalaSansLF-Bold"/>
              </a:rPr>
              <a:t> J </a:t>
            </a:r>
            <a:r>
              <a:rPr lang="ca-ES" b="1" i="0" u="none" strike="noStrike" baseline="0" dirty="0" err="1">
                <a:solidFill>
                  <a:srgbClr val="5A5A5A"/>
                </a:solidFill>
                <a:latin typeface="OTNEJMScalaSansLF-Bold"/>
              </a:rPr>
              <a:t>Med</a:t>
            </a:r>
            <a:r>
              <a:rPr lang="ca-ES" b="1" i="0" u="none" strike="noStrike" baseline="0" dirty="0">
                <a:solidFill>
                  <a:srgbClr val="5A5A5A"/>
                </a:solidFill>
                <a:latin typeface="OTNEJMScalaSansLF-Bold"/>
              </a:rPr>
              <a:t> 2025;392:1155-67.</a:t>
            </a:r>
            <a:endParaRPr lang="ca-ES" dirty="0"/>
          </a:p>
        </p:txBody>
      </p:sp>
      <p:sp>
        <p:nvSpPr>
          <p:cNvPr id="4" name="QuadreDeText 3">
            <a:extLst>
              <a:ext uri="{FF2B5EF4-FFF2-40B4-BE49-F238E27FC236}">
                <a16:creationId xmlns:a16="http://schemas.microsoft.com/office/drawing/2014/main" id="{BA9D3650-D341-B6E4-05E9-22E9ADA91B7C}"/>
              </a:ext>
            </a:extLst>
          </p:cNvPr>
          <p:cNvSpPr txBox="1"/>
          <p:nvPr/>
        </p:nvSpPr>
        <p:spPr>
          <a:xfrm>
            <a:off x="1979612" y="2053083"/>
            <a:ext cx="8769668" cy="1815882"/>
          </a:xfrm>
          <a:prstGeom prst="rect">
            <a:avLst/>
          </a:prstGeom>
          <a:noFill/>
        </p:spPr>
        <p:txBody>
          <a:bodyPr wrap="square">
            <a:spAutoFit/>
          </a:bodyPr>
          <a:lstStyle/>
          <a:p>
            <a:r>
              <a:rPr lang="ca-ES" sz="2800" dirty="0"/>
              <a:t>En pacients amb DM2, la incidència d’esdeveniments CV majors va ser significativament menor amb un tractament intensiu orientat a una PAS &lt;120 </a:t>
            </a:r>
            <a:r>
              <a:rPr lang="ca-ES" sz="2800" dirty="0" err="1"/>
              <a:t>mmHg</a:t>
            </a:r>
            <a:r>
              <a:rPr lang="ca-ES" sz="2800" dirty="0"/>
              <a:t> que amb un tractament estàndard orientat a una PAS &lt;140 </a:t>
            </a:r>
            <a:r>
              <a:rPr lang="ca-ES" sz="2800" dirty="0" err="1"/>
              <a:t>mmHg</a:t>
            </a:r>
            <a:r>
              <a:rPr lang="ca-ES" sz="2800" dirty="0"/>
              <a:t>.</a:t>
            </a:r>
          </a:p>
        </p:txBody>
      </p:sp>
    </p:spTree>
    <p:extLst>
      <p:ext uri="{BB962C8B-B14F-4D97-AF65-F5344CB8AC3E}">
        <p14:creationId xmlns:p14="http://schemas.microsoft.com/office/powerpoint/2010/main" val="100559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4CA23-AB16-C513-C1A7-2F7FA431D7E9}"/>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52C200A8-4907-9970-E362-F470383B4C95}"/>
              </a:ext>
            </a:extLst>
          </p:cNvPr>
          <p:cNvSpPr>
            <a:spLocks noGrp="1"/>
          </p:cNvSpPr>
          <p:nvPr>
            <p:ph type="body" sz="quarter" idx="10"/>
          </p:nvPr>
        </p:nvSpPr>
        <p:spPr/>
        <p:txBody>
          <a:bodyPr/>
          <a:lstStyle/>
          <a:p>
            <a:r>
              <a:rPr lang="ca-ES" b="1" dirty="0"/>
              <a:t>El MAPA afegeix valor pronòstic en els pacients amb cardiopatia isquèmica?</a:t>
            </a:r>
          </a:p>
        </p:txBody>
      </p:sp>
      <p:pic>
        <p:nvPicPr>
          <p:cNvPr id="5" name="Imatge 4">
            <a:extLst>
              <a:ext uri="{FF2B5EF4-FFF2-40B4-BE49-F238E27FC236}">
                <a16:creationId xmlns:a16="http://schemas.microsoft.com/office/drawing/2014/main" id="{C97C60E1-4583-4A0E-B373-F83DC04E61D9}"/>
              </a:ext>
            </a:extLst>
          </p:cNvPr>
          <p:cNvPicPr>
            <a:picLocks noChangeAspect="1"/>
          </p:cNvPicPr>
          <p:nvPr/>
        </p:nvPicPr>
        <p:blipFill>
          <a:blip r:embed="rId3"/>
          <a:stretch>
            <a:fillRect/>
          </a:stretch>
        </p:blipFill>
        <p:spPr>
          <a:xfrm>
            <a:off x="848472" y="1295400"/>
            <a:ext cx="10491880" cy="3832445"/>
          </a:xfrm>
          <a:prstGeom prst="rect">
            <a:avLst/>
          </a:prstGeom>
        </p:spPr>
      </p:pic>
      <p:sp>
        <p:nvSpPr>
          <p:cNvPr id="8" name="QuadreDeText 7">
            <a:extLst>
              <a:ext uri="{FF2B5EF4-FFF2-40B4-BE49-F238E27FC236}">
                <a16:creationId xmlns:a16="http://schemas.microsoft.com/office/drawing/2014/main" id="{E95C225C-8433-4FA3-66FD-E5B04F9D6C39}"/>
              </a:ext>
            </a:extLst>
          </p:cNvPr>
          <p:cNvSpPr txBox="1"/>
          <p:nvPr/>
        </p:nvSpPr>
        <p:spPr>
          <a:xfrm>
            <a:off x="7161212" y="5562600"/>
            <a:ext cx="4648200" cy="369332"/>
          </a:xfrm>
          <a:prstGeom prst="rect">
            <a:avLst/>
          </a:prstGeom>
          <a:noFill/>
        </p:spPr>
        <p:txBody>
          <a:bodyPr wrap="square">
            <a:spAutoFit/>
          </a:bodyPr>
          <a:lstStyle/>
          <a:p>
            <a:r>
              <a:rPr lang="en-US" b="0" i="0" dirty="0" err="1">
                <a:solidFill>
                  <a:srgbClr val="212121"/>
                </a:solidFill>
                <a:effectLst/>
                <a:latin typeface="BlinkMacSystemFont"/>
              </a:rPr>
              <a:t>Cardiol</a:t>
            </a:r>
            <a:r>
              <a:rPr lang="en-US" b="0" i="0" dirty="0">
                <a:solidFill>
                  <a:srgbClr val="212121"/>
                </a:solidFill>
                <a:effectLst/>
                <a:latin typeface="BlinkMacSystemFont"/>
              </a:rPr>
              <a:t> Ther. 2025 Oct 11. </a:t>
            </a:r>
            <a:r>
              <a:rPr lang="en-US" b="0" i="0" dirty="0" err="1">
                <a:solidFill>
                  <a:srgbClr val="212121"/>
                </a:solidFill>
                <a:effectLst/>
                <a:latin typeface="BlinkMacSystemFont"/>
              </a:rPr>
              <a:t>Epub</a:t>
            </a:r>
            <a:r>
              <a:rPr lang="en-US" b="0" i="0" dirty="0">
                <a:solidFill>
                  <a:srgbClr val="212121"/>
                </a:solidFill>
                <a:effectLst/>
                <a:latin typeface="BlinkMacSystemFont"/>
              </a:rPr>
              <a:t> ahead of print.</a:t>
            </a:r>
            <a:endParaRPr lang="ca-ES" dirty="0"/>
          </a:p>
        </p:txBody>
      </p:sp>
    </p:spTree>
    <p:extLst>
      <p:ext uri="{BB962C8B-B14F-4D97-AF65-F5344CB8AC3E}">
        <p14:creationId xmlns:p14="http://schemas.microsoft.com/office/powerpoint/2010/main" val="202646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tge 4">
            <a:extLst>
              <a:ext uri="{FF2B5EF4-FFF2-40B4-BE49-F238E27FC236}">
                <a16:creationId xmlns:a16="http://schemas.microsoft.com/office/drawing/2014/main" id="{17236EB5-0F3B-B916-AE10-F3C7E8A5749F}"/>
              </a:ext>
            </a:extLst>
          </p:cNvPr>
          <p:cNvPicPr>
            <a:picLocks noChangeAspect="1"/>
          </p:cNvPicPr>
          <p:nvPr/>
        </p:nvPicPr>
        <p:blipFill>
          <a:blip r:embed="rId2"/>
          <a:srcRect t="16428"/>
          <a:stretch>
            <a:fillRect/>
          </a:stretch>
        </p:blipFill>
        <p:spPr>
          <a:xfrm>
            <a:off x="29948" y="35560"/>
            <a:ext cx="12177609" cy="5370078"/>
          </a:xfrm>
          <a:prstGeom prst="rect">
            <a:avLst/>
          </a:prstGeom>
        </p:spPr>
      </p:pic>
      <p:sp>
        <p:nvSpPr>
          <p:cNvPr id="6" name="QuadreDeText 5">
            <a:extLst>
              <a:ext uri="{FF2B5EF4-FFF2-40B4-BE49-F238E27FC236}">
                <a16:creationId xmlns:a16="http://schemas.microsoft.com/office/drawing/2014/main" id="{71428FC7-FA12-5095-BCB0-13CAA39A30EF}"/>
              </a:ext>
            </a:extLst>
          </p:cNvPr>
          <p:cNvSpPr txBox="1"/>
          <p:nvPr/>
        </p:nvSpPr>
        <p:spPr>
          <a:xfrm>
            <a:off x="7313612" y="5715000"/>
            <a:ext cx="4648200" cy="369332"/>
          </a:xfrm>
          <a:prstGeom prst="rect">
            <a:avLst/>
          </a:prstGeom>
          <a:noFill/>
        </p:spPr>
        <p:txBody>
          <a:bodyPr wrap="square">
            <a:spAutoFit/>
          </a:bodyPr>
          <a:lstStyle/>
          <a:p>
            <a:r>
              <a:rPr lang="en-US" b="0" i="0" dirty="0" err="1">
                <a:solidFill>
                  <a:srgbClr val="212121"/>
                </a:solidFill>
                <a:effectLst/>
                <a:latin typeface="BlinkMacSystemFont"/>
              </a:rPr>
              <a:t>Cardiol</a:t>
            </a:r>
            <a:r>
              <a:rPr lang="en-US" b="0" i="0" dirty="0">
                <a:solidFill>
                  <a:srgbClr val="212121"/>
                </a:solidFill>
                <a:effectLst/>
                <a:latin typeface="BlinkMacSystemFont"/>
              </a:rPr>
              <a:t> Ther. 2025 Oct 11. </a:t>
            </a:r>
            <a:r>
              <a:rPr lang="en-US" b="0" i="0" dirty="0" err="1">
                <a:solidFill>
                  <a:srgbClr val="212121"/>
                </a:solidFill>
                <a:effectLst/>
                <a:latin typeface="BlinkMacSystemFont"/>
              </a:rPr>
              <a:t>Epub</a:t>
            </a:r>
            <a:r>
              <a:rPr lang="en-US" b="0" i="0" dirty="0">
                <a:solidFill>
                  <a:srgbClr val="212121"/>
                </a:solidFill>
                <a:effectLst/>
                <a:latin typeface="BlinkMacSystemFont"/>
              </a:rPr>
              <a:t> ahead of print.</a:t>
            </a:r>
            <a:endParaRPr lang="ca-ES" dirty="0"/>
          </a:p>
        </p:txBody>
      </p:sp>
    </p:spTree>
    <p:extLst>
      <p:ext uri="{BB962C8B-B14F-4D97-AF65-F5344CB8AC3E}">
        <p14:creationId xmlns:p14="http://schemas.microsoft.com/office/powerpoint/2010/main" val="2067594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tge 4">
            <a:extLst>
              <a:ext uri="{FF2B5EF4-FFF2-40B4-BE49-F238E27FC236}">
                <a16:creationId xmlns:a16="http://schemas.microsoft.com/office/drawing/2014/main" id="{832670BE-A4C4-6EC9-ADDC-FAAB6AC45C17}"/>
              </a:ext>
            </a:extLst>
          </p:cNvPr>
          <p:cNvPicPr>
            <a:picLocks noChangeAspect="1"/>
          </p:cNvPicPr>
          <p:nvPr/>
        </p:nvPicPr>
        <p:blipFill>
          <a:blip r:embed="rId2"/>
          <a:stretch>
            <a:fillRect/>
          </a:stretch>
        </p:blipFill>
        <p:spPr>
          <a:xfrm rot="5400000">
            <a:off x="4077141" y="-1920537"/>
            <a:ext cx="3124199" cy="7117673"/>
          </a:xfrm>
          <a:prstGeom prst="rect">
            <a:avLst/>
          </a:prstGeom>
        </p:spPr>
      </p:pic>
      <p:pic>
        <p:nvPicPr>
          <p:cNvPr id="7" name="Imatge 6">
            <a:extLst>
              <a:ext uri="{FF2B5EF4-FFF2-40B4-BE49-F238E27FC236}">
                <a16:creationId xmlns:a16="http://schemas.microsoft.com/office/drawing/2014/main" id="{7AB7F26E-1F34-0369-1DD4-8A0139EF9D81}"/>
              </a:ext>
            </a:extLst>
          </p:cNvPr>
          <p:cNvPicPr>
            <a:picLocks noChangeAspect="1"/>
          </p:cNvPicPr>
          <p:nvPr/>
        </p:nvPicPr>
        <p:blipFill>
          <a:blip r:embed="rId3"/>
          <a:stretch>
            <a:fillRect/>
          </a:stretch>
        </p:blipFill>
        <p:spPr>
          <a:xfrm rot="5400000">
            <a:off x="4168977" y="1084917"/>
            <a:ext cx="3086551" cy="7012719"/>
          </a:xfrm>
          <a:prstGeom prst="rect">
            <a:avLst/>
          </a:prstGeom>
        </p:spPr>
      </p:pic>
      <p:sp>
        <p:nvSpPr>
          <p:cNvPr id="8" name="QuadreDeText 7">
            <a:extLst>
              <a:ext uri="{FF2B5EF4-FFF2-40B4-BE49-F238E27FC236}">
                <a16:creationId xmlns:a16="http://schemas.microsoft.com/office/drawing/2014/main" id="{5D9336C0-0FA6-247F-7B22-B4596CB72A38}"/>
              </a:ext>
            </a:extLst>
          </p:cNvPr>
          <p:cNvSpPr txBox="1"/>
          <p:nvPr/>
        </p:nvSpPr>
        <p:spPr>
          <a:xfrm>
            <a:off x="9371012" y="5638800"/>
            <a:ext cx="2590800" cy="369332"/>
          </a:xfrm>
          <a:prstGeom prst="rect">
            <a:avLst/>
          </a:prstGeom>
          <a:noFill/>
        </p:spPr>
        <p:txBody>
          <a:bodyPr wrap="square">
            <a:spAutoFit/>
          </a:bodyPr>
          <a:lstStyle/>
          <a:p>
            <a:r>
              <a:rPr lang="en-US" b="0" i="0" dirty="0" err="1">
                <a:solidFill>
                  <a:srgbClr val="212121"/>
                </a:solidFill>
                <a:effectLst/>
                <a:latin typeface="BlinkMacSystemFont"/>
              </a:rPr>
              <a:t>Cardiol</a:t>
            </a:r>
            <a:r>
              <a:rPr lang="en-US" b="0" i="0" dirty="0">
                <a:solidFill>
                  <a:srgbClr val="212121"/>
                </a:solidFill>
                <a:effectLst/>
                <a:latin typeface="BlinkMacSystemFont"/>
              </a:rPr>
              <a:t> Ther. 2025 Oct 11.</a:t>
            </a:r>
            <a:endParaRPr lang="ca-ES" dirty="0"/>
          </a:p>
        </p:txBody>
      </p:sp>
    </p:spTree>
    <p:extLst>
      <p:ext uri="{BB962C8B-B14F-4D97-AF65-F5344CB8AC3E}">
        <p14:creationId xmlns:p14="http://schemas.microsoft.com/office/powerpoint/2010/main" val="122758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a:extLst>
              <a:ext uri="{FF2B5EF4-FFF2-40B4-BE49-F238E27FC236}">
                <a16:creationId xmlns:a16="http://schemas.microsoft.com/office/drawing/2014/main" id="{E83EF812-4432-98AE-EF85-B4A356683561}"/>
              </a:ext>
            </a:extLst>
          </p:cNvPr>
          <p:cNvSpPr txBox="1"/>
          <p:nvPr/>
        </p:nvSpPr>
        <p:spPr>
          <a:xfrm>
            <a:off x="1331553" y="1981200"/>
            <a:ext cx="10134599" cy="2677656"/>
          </a:xfrm>
          <a:prstGeom prst="rect">
            <a:avLst/>
          </a:prstGeom>
          <a:noFill/>
        </p:spPr>
        <p:txBody>
          <a:bodyPr wrap="square">
            <a:spAutoFit/>
          </a:bodyPr>
          <a:lstStyle/>
          <a:p>
            <a:r>
              <a:rPr lang="ca-ES" sz="2800" dirty="0"/>
              <a:t>Sí. Els valors de MAPA estan més estretament relacionats amb el risc de mort que la PA de la consulta en pacients amb cardiopatia isquèmica.</a:t>
            </a:r>
          </a:p>
          <a:p>
            <a:endParaRPr lang="ca-ES" sz="2800" dirty="0"/>
          </a:p>
          <a:p>
            <a:r>
              <a:rPr lang="ca-ES" sz="2800" dirty="0"/>
              <a:t>Aquests resultats remarquen la utilitat del MAPA per a una avaluació més acurada de la PA en aquest grup de pacients.</a:t>
            </a:r>
          </a:p>
        </p:txBody>
      </p:sp>
      <p:sp>
        <p:nvSpPr>
          <p:cNvPr id="7" name="QuadreDeText 6">
            <a:extLst>
              <a:ext uri="{FF2B5EF4-FFF2-40B4-BE49-F238E27FC236}">
                <a16:creationId xmlns:a16="http://schemas.microsoft.com/office/drawing/2014/main" id="{9D170C63-0988-DBAC-89A4-11348E529DD0}"/>
              </a:ext>
            </a:extLst>
          </p:cNvPr>
          <p:cNvSpPr txBox="1"/>
          <p:nvPr/>
        </p:nvSpPr>
        <p:spPr>
          <a:xfrm>
            <a:off x="7313612" y="5715000"/>
            <a:ext cx="4648200" cy="369332"/>
          </a:xfrm>
          <a:prstGeom prst="rect">
            <a:avLst/>
          </a:prstGeom>
          <a:noFill/>
        </p:spPr>
        <p:txBody>
          <a:bodyPr wrap="square">
            <a:spAutoFit/>
          </a:bodyPr>
          <a:lstStyle/>
          <a:p>
            <a:r>
              <a:rPr lang="en-US" b="0" i="0" dirty="0" err="1">
                <a:solidFill>
                  <a:srgbClr val="212121"/>
                </a:solidFill>
                <a:effectLst/>
                <a:latin typeface="BlinkMacSystemFont"/>
              </a:rPr>
              <a:t>Cardiol</a:t>
            </a:r>
            <a:r>
              <a:rPr lang="en-US" b="0" i="0" dirty="0">
                <a:solidFill>
                  <a:srgbClr val="212121"/>
                </a:solidFill>
                <a:effectLst/>
                <a:latin typeface="BlinkMacSystemFont"/>
              </a:rPr>
              <a:t> Ther. 2025 Oct 11. </a:t>
            </a:r>
            <a:r>
              <a:rPr lang="en-US" b="0" i="0" dirty="0" err="1">
                <a:solidFill>
                  <a:srgbClr val="212121"/>
                </a:solidFill>
                <a:effectLst/>
                <a:latin typeface="BlinkMacSystemFont"/>
              </a:rPr>
              <a:t>Epub</a:t>
            </a:r>
            <a:r>
              <a:rPr lang="en-US" b="0" i="0" dirty="0">
                <a:solidFill>
                  <a:srgbClr val="212121"/>
                </a:solidFill>
                <a:effectLst/>
                <a:latin typeface="BlinkMacSystemFont"/>
              </a:rPr>
              <a:t> ahead of print.</a:t>
            </a:r>
            <a:endParaRPr lang="ca-ES" dirty="0"/>
          </a:p>
        </p:txBody>
      </p:sp>
      <p:sp>
        <p:nvSpPr>
          <p:cNvPr id="8" name="Marcador de texto 1">
            <a:extLst>
              <a:ext uri="{FF2B5EF4-FFF2-40B4-BE49-F238E27FC236}">
                <a16:creationId xmlns:a16="http://schemas.microsoft.com/office/drawing/2014/main" id="{A8012BC7-FCA3-103B-02DA-910C2C3CAB2A}"/>
              </a:ext>
            </a:extLst>
          </p:cNvPr>
          <p:cNvSpPr>
            <a:spLocks noGrp="1"/>
          </p:cNvSpPr>
          <p:nvPr>
            <p:ph type="body" sz="quarter" idx="10"/>
          </p:nvPr>
        </p:nvSpPr>
        <p:spPr>
          <a:xfrm>
            <a:off x="1141412" y="199785"/>
            <a:ext cx="9067800" cy="438150"/>
          </a:xfrm>
        </p:spPr>
        <p:txBody>
          <a:bodyPr/>
          <a:lstStyle/>
          <a:p>
            <a:r>
              <a:rPr lang="ca-ES" b="1" dirty="0"/>
              <a:t>El MAPA afegeix valor pronòstic en els pacients amb cardiopatia isquèmica?</a:t>
            </a:r>
          </a:p>
        </p:txBody>
      </p:sp>
    </p:spTree>
    <p:extLst>
      <p:ext uri="{BB962C8B-B14F-4D97-AF65-F5344CB8AC3E}">
        <p14:creationId xmlns:p14="http://schemas.microsoft.com/office/powerpoint/2010/main" val="175891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D7833CD-55CD-3F06-0722-7355863B0497}"/>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EB8336ED-6D97-406E-987D-183B48E5C75C}"/>
              </a:ext>
            </a:extLst>
          </p:cNvPr>
          <p:cNvSpPr>
            <a:spLocks noGrp="1"/>
          </p:cNvSpPr>
          <p:nvPr>
            <p:ph type="body" sz="quarter" idx="10"/>
          </p:nvPr>
        </p:nvSpPr>
        <p:spPr/>
        <p:txBody>
          <a:bodyPr/>
          <a:lstStyle/>
          <a:p>
            <a:r>
              <a:rPr lang="ca-ES" b="1" dirty="0"/>
              <a:t>En general, té sentit fer tractament antihipertensiu </a:t>
            </a:r>
            <a:r>
              <a:rPr lang="ca-ES" b="1" u="sng" dirty="0"/>
              <a:t>intens i precoç</a:t>
            </a:r>
            <a:r>
              <a:rPr lang="ca-ES" b="1" dirty="0"/>
              <a:t>?</a:t>
            </a:r>
          </a:p>
        </p:txBody>
      </p:sp>
      <p:sp>
        <p:nvSpPr>
          <p:cNvPr id="4" name="QuadreDeText 3">
            <a:extLst>
              <a:ext uri="{FF2B5EF4-FFF2-40B4-BE49-F238E27FC236}">
                <a16:creationId xmlns:a16="http://schemas.microsoft.com/office/drawing/2014/main" id="{9AEA30BA-0515-9F8A-58FF-C704342B5557}"/>
              </a:ext>
            </a:extLst>
          </p:cNvPr>
          <p:cNvSpPr txBox="1"/>
          <p:nvPr/>
        </p:nvSpPr>
        <p:spPr>
          <a:xfrm>
            <a:off x="6704012" y="5638800"/>
            <a:ext cx="5325038" cy="369332"/>
          </a:xfrm>
          <a:prstGeom prst="rect">
            <a:avLst/>
          </a:prstGeom>
          <a:noFill/>
        </p:spPr>
        <p:txBody>
          <a:bodyPr wrap="square">
            <a:spAutoFit/>
          </a:bodyPr>
          <a:lstStyle/>
          <a:p>
            <a:r>
              <a:rPr lang="en-US" b="1" i="0" dirty="0">
                <a:solidFill>
                  <a:srgbClr val="212121"/>
                </a:solidFill>
                <a:effectLst/>
                <a:latin typeface="BlinkMacSystemFont"/>
              </a:rPr>
              <a:t>J Am Coll </a:t>
            </a:r>
            <a:r>
              <a:rPr lang="en-US" b="1" i="0" dirty="0" err="1">
                <a:solidFill>
                  <a:srgbClr val="212121"/>
                </a:solidFill>
                <a:effectLst/>
                <a:latin typeface="BlinkMacSystemFont"/>
              </a:rPr>
              <a:t>Cardiol</a:t>
            </a:r>
            <a:r>
              <a:rPr lang="en-US" b="1" i="0" dirty="0">
                <a:solidFill>
                  <a:srgbClr val="212121"/>
                </a:solidFill>
                <a:effectLst/>
                <a:latin typeface="BlinkMacSystemFont"/>
              </a:rPr>
              <a:t>. 2025 Sep 8:S0735-1097(25)07023-8.</a:t>
            </a:r>
            <a:endParaRPr lang="ca-ES" b="1" dirty="0"/>
          </a:p>
        </p:txBody>
      </p:sp>
      <p:pic>
        <p:nvPicPr>
          <p:cNvPr id="7" name="Imatge 6">
            <a:extLst>
              <a:ext uri="{FF2B5EF4-FFF2-40B4-BE49-F238E27FC236}">
                <a16:creationId xmlns:a16="http://schemas.microsoft.com/office/drawing/2014/main" id="{2A50A6DE-C5A4-65CB-4674-66B6CFCC0FA8}"/>
              </a:ext>
            </a:extLst>
          </p:cNvPr>
          <p:cNvPicPr>
            <a:picLocks noChangeAspect="1"/>
          </p:cNvPicPr>
          <p:nvPr/>
        </p:nvPicPr>
        <p:blipFill>
          <a:blip r:embed="rId3"/>
          <a:stretch>
            <a:fillRect/>
          </a:stretch>
        </p:blipFill>
        <p:spPr>
          <a:xfrm>
            <a:off x="989012" y="1511998"/>
            <a:ext cx="10298718" cy="3834004"/>
          </a:xfrm>
          <a:prstGeom prst="rect">
            <a:avLst/>
          </a:prstGeom>
        </p:spPr>
      </p:pic>
    </p:spTree>
    <p:extLst>
      <p:ext uri="{BB962C8B-B14F-4D97-AF65-F5344CB8AC3E}">
        <p14:creationId xmlns:p14="http://schemas.microsoft.com/office/powerpoint/2010/main" val="8511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BF4B44C9-4F57-52A5-3B46-E343F4A5E139}"/>
              </a:ext>
            </a:extLst>
          </p:cNvPr>
          <p:cNvSpPr>
            <a:spLocks noGrp="1"/>
          </p:cNvSpPr>
          <p:nvPr>
            <p:ph type="body" sz="quarter" idx="10"/>
          </p:nvPr>
        </p:nvSpPr>
        <p:spPr>
          <a:xfrm>
            <a:off x="1141412" y="199785"/>
            <a:ext cx="9067800" cy="438150"/>
          </a:xfrm>
        </p:spPr>
        <p:txBody>
          <a:bodyPr/>
          <a:lstStyle/>
          <a:p>
            <a:r>
              <a:rPr lang="ca-ES" b="1" noProof="0" dirty="0"/>
              <a:t>Publicacions en HTA el darrer any</a:t>
            </a:r>
          </a:p>
        </p:txBody>
      </p:sp>
      <p:pic>
        <p:nvPicPr>
          <p:cNvPr id="6" name="Imatge 5">
            <a:extLst>
              <a:ext uri="{FF2B5EF4-FFF2-40B4-BE49-F238E27FC236}">
                <a16:creationId xmlns:a16="http://schemas.microsoft.com/office/drawing/2014/main" id="{6540E89A-1F15-DD3B-FD21-82D7498C2E1C}"/>
              </a:ext>
            </a:extLst>
          </p:cNvPr>
          <p:cNvPicPr>
            <a:picLocks noChangeAspect="1"/>
          </p:cNvPicPr>
          <p:nvPr/>
        </p:nvPicPr>
        <p:blipFill>
          <a:blip r:embed="rId2"/>
          <a:stretch>
            <a:fillRect/>
          </a:stretch>
        </p:blipFill>
        <p:spPr>
          <a:xfrm>
            <a:off x="215882" y="1600200"/>
            <a:ext cx="11751999" cy="3319938"/>
          </a:xfrm>
          <a:prstGeom prst="rect">
            <a:avLst/>
          </a:prstGeom>
          <a:noFill/>
        </p:spPr>
      </p:pic>
      <p:sp>
        <p:nvSpPr>
          <p:cNvPr id="7" name="Oval 6">
            <a:extLst>
              <a:ext uri="{FF2B5EF4-FFF2-40B4-BE49-F238E27FC236}">
                <a16:creationId xmlns:a16="http://schemas.microsoft.com/office/drawing/2014/main" id="{1B84844D-212D-1659-930E-720554782FCD}"/>
              </a:ext>
            </a:extLst>
          </p:cNvPr>
          <p:cNvSpPr/>
          <p:nvPr/>
        </p:nvSpPr>
        <p:spPr>
          <a:xfrm>
            <a:off x="3122612" y="3581400"/>
            <a:ext cx="1600200" cy="685800"/>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002715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QuadreDeText 6">
            <a:extLst>
              <a:ext uri="{FF2B5EF4-FFF2-40B4-BE49-F238E27FC236}">
                <a16:creationId xmlns:a16="http://schemas.microsoft.com/office/drawing/2014/main" id="{3CB162C9-BB87-3ED6-12A1-0BED0333D61C}"/>
              </a:ext>
            </a:extLst>
          </p:cNvPr>
          <p:cNvSpPr txBox="1"/>
          <p:nvPr/>
        </p:nvSpPr>
        <p:spPr>
          <a:xfrm>
            <a:off x="753039" y="4433017"/>
            <a:ext cx="6110748" cy="646331"/>
          </a:xfrm>
          <a:prstGeom prst="rect">
            <a:avLst/>
          </a:prstGeom>
          <a:noFill/>
        </p:spPr>
        <p:txBody>
          <a:bodyPr wrap="square">
            <a:spAutoFit/>
          </a:bodyPr>
          <a:lstStyle/>
          <a:p>
            <a:pPr algn="ctr"/>
            <a:r>
              <a:rPr lang="en-US" b="0" i="0" u="none" strike="noStrike" baseline="0" dirty="0">
                <a:solidFill>
                  <a:srgbClr val="000000"/>
                </a:solidFill>
                <a:latin typeface="Guardian Text Egyp"/>
              </a:rPr>
              <a:t>After a median follow-up of 3.34 years, there was a significant reduction in CV events in the intensive treatment group  </a:t>
            </a:r>
            <a:endParaRPr lang="ca-ES" dirty="0"/>
          </a:p>
        </p:txBody>
      </p:sp>
      <p:sp>
        <p:nvSpPr>
          <p:cNvPr id="8" name="Fletxa: dreta 7">
            <a:extLst>
              <a:ext uri="{FF2B5EF4-FFF2-40B4-BE49-F238E27FC236}">
                <a16:creationId xmlns:a16="http://schemas.microsoft.com/office/drawing/2014/main" id="{3709CA94-B689-59C8-5172-1E9B4E398782}"/>
              </a:ext>
            </a:extLst>
          </p:cNvPr>
          <p:cNvSpPr/>
          <p:nvPr/>
        </p:nvSpPr>
        <p:spPr>
          <a:xfrm>
            <a:off x="7237412" y="4658099"/>
            <a:ext cx="533400" cy="2144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5" name="Imatge 4">
            <a:extLst>
              <a:ext uri="{FF2B5EF4-FFF2-40B4-BE49-F238E27FC236}">
                <a16:creationId xmlns:a16="http://schemas.microsoft.com/office/drawing/2014/main" id="{677372DC-8678-329D-3C4B-CCCECEC5FF67}"/>
              </a:ext>
            </a:extLst>
          </p:cNvPr>
          <p:cNvPicPr>
            <a:picLocks noChangeAspect="1"/>
          </p:cNvPicPr>
          <p:nvPr/>
        </p:nvPicPr>
        <p:blipFill>
          <a:blip r:embed="rId2"/>
          <a:stretch>
            <a:fillRect/>
          </a:stretch>
        </p:blipFill>
        <p:spPr>
          <a:xfrm>
            <a:off x="27908" y="29497"/>
            <a:ext cx="12114213" cy="4261573"/>
          </a:xfrm>
          <a:prstGeom prst="rect">
            <a:avLst/>
          </a:prstGeom>
        </p:spPr>
      </p:pic>
      <p:sp>
        <p:nvSpPr>
          <p:cNvPr id="9" name="QuadreDeText 8">
            <a:extLst>
              <a:ext uri="{FF2B5EF4-FFF2-40B4-BE49-F238E27FC236}">
                <a16:creationId xmlns:a16="http://schemas.microsoft.com/office/drawing/2014/main" id="{053F8150-C402-B8F1-2351-115ACF533518}"/>
              </a:ext>
            </a:extLst>
          </p:cNvPr>
          <p:cNvSpPr txBox="1"/>
          <p:nvPr/>
        </p:nvSpPr>
        <p:spPr>
          <a:xfrm>
            <a:off x="8380412" y="4343400"/>
            <a:ext cx="445956" cy="769441"/>
          </a:xfrm>
          <a:prstGeom prst="rect">
            <a:avLst/>
          </a:prstGeom>
          <a:noFill/>
        </p:spPr>
        <p:txBody>
          <a:bodyPr wrap="none" rtlCol="0">
            <a:spAutoFit/>
          </a:bodyPr>
          <a:lstStyle/>
          <a:p>
            <a:r>
              <a:rPr lang="ca-ES" sz="4400" b="1" dirty="0"/>
              <a:t>?</a:t>
            </a:r>
          </a:p>
        </p:txBody>
      </p:sp>
      <p:sp>
        <p:nvSpPr>
          <p:cNvPr id="10" name="QuadreDeText 9">
            <a:extLst>
              <a:ext uri="{FF2B5EF4-FFF2-40B4-BE49-F238E27FC236}">
                <a16:creationId xmlns:a16="http://schemas.microsoft.com/office/drawing/2014/main" id="{9916338B-8981-12C1-9C44-F38F15A223FE}"/>
              </a:ext>
            </a:extLst>
          </p:cNvPr>
          <p:cNvSpPr txBox="1"/>
          <p:nvPr/>
        </p:nvSpPr>
        <p:spPr>
          <a:xfrm>
            <a:off x="6704012" y="5638800"/>
            <a:ext cx="5325038" cy="369332"/>
          </a:xfrm>
          <a:prstGeom prst="rect">
            <a:avLst/>
          </a:prstGeom>
          <a:noFill/>
        </p:spPr>
        <p:txBody>
          <a:bodyPr wrap="square">
            <a:spAutoFit/>
          </a:bodyPr>
          <a:lstStyle/>
          <a:p>
            <a:r>
              <a:rPr lang="en-US" b="1" i="0" dirty="0">
                <a:solidFill>
                  <a:srgbClr val="212121"/>
                </a:solidFill>
                <a:effectLst/>
                <a:latin typeface="BlinkMacSystemFont"/>
              </a:rPr>
              <a:t>J Am Coll </a:t>
            </a:r>
            <a:r>
              <a:rPr lang="en-US" b="1" i="0" dirty="0" err="1">
                <a:solidFill>
                  <a:srgbClr val="212121"/>
                </a:solidFill>
                <a:effectLst/>
                <a:latin typeface="BlinkMacSystemFont"/>
              </a:rPr>
              <a:t>Cardiol</a:t>
            </a:r>
            <a:r>
              <a:rPr lang="en-US" b="1" i="0" dirty="0">
                <a:solidFill>
                  <a:srgbClr val="212121"/>
                </a:solidFill>
                <a:effectLst/>
                <a:latin typeface="BlinkMacSystemFont"/>
              </a:rPr>
              <a:t>. 2025 Sep 8:S0735-1097(25)07023-8.</a:t>
            </a:r>
            <a:endParaRPr lang="ca-ES" b="1" dirty="0"/>
          </a:p>
        </p:txBody>
      </p:sp>
    </p:spTree>
    <p:extLst>
      <p:ext uri="{BB962C8B-B14F-4D97-AF65-F5344CB8AC3E}">
        <p14:creationId xmlns:p14="http://schemas.microsoft.com/office/powerpoint/2010/main" val="3964373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tge 4">
            <a:extLst>
              <a:ext uri="{FF2B5EF4-FFF2-40B4-BE49-F238E27FC236}">
                <a16:creationId xmlns:a16="http://schemas.microsoft.com/office/drawing/2014/main" id="{AA79DFDD-0FA4-69AA-CEAF-4D99BDF51C9E}"/>
              </a:ext>
            </a:extLst>
          </p:cNvPr>
          <p:cNvPicPr>
            <a:picLocks noChangeAspect="1"/>
          </p:cNvPicPr>
          <p:nvPr/>
        </p:nvPicPr>
        <p:blipFill>
          <a:blip r:embed="rId2"/>
          <a:stretch>
            <a:fillRect/>
          </a:stretch>
        </p:blipFill>
        <p:spPr>
          <a:xfrm>
            <a:off x="989012" y="133487"/>
            <a:ext cx="8946982" cy="5733913"/>
          </a:xfrm>
          <a:prstGeom prst="rect">
            <a:avLst/>
          </a:prstGeom>
        </p:spPr>
      </p:pic>
      <p:pic>
        <p:nvPicPr>
          <p:cNvPr id="7" name="Imatge 6">
            <a:extLst>
              <a:ext uri="{FF2B5EF4-FFF2-40B4-BE49-F238E27FC236}">
                <a16:creationId xmlns:a16="http://schemas.microsoft.com/office/drawing/2014/main" id="{EB0379DC-5BF6-1390-7797-1E2CD755C6C4}"/>
              </a:ext>
            </a:extLst>
          </p:cNvPr>
          <p:cNvPicPr>
            <a:picLocks noChangeAspect="1"/>
          </p:cNvPicPr>
          <p:nvPr/>
        </p:nvPicPr>
        <p:blipFill>
          <a:blip r:embed="rId3"/>
          <a:stretch>
            <a:fillRect/>
          </a:stretch>
        </p:blipFill>
        <p:spPr>
          <a:xfrm>
            <a:off x="2882592" y="697468"/>
            <a:ext cx="7762920" cy="572311"/>
          </a:xfrm>
          <a:prstGeom prst="rect">
            <a:avLst/>
          </a:prstGeom>
        </p:spPr>
      </p:pic>
      <p:sp>
        <p:nvSpPr>
          <p:cNvPr id="8" name="QuadreDeText 7">
            <a:extLst>
              <a:ext uri="{FF2B5EF4-FFF2-40B4-BE49-F238E27FC236}">
                <a16:creationId xmlns:a16="http://schemas.microsoft.com/office/drawing/2014/main" id="{45D6DB83-ECB3-D109-9C15-CEC7FB287422}"/>
              </a:ext>
            </a:extLst>
          </p:cNvPr>
          <p:cNvSpPr txBox="1"/>
          <p:nvPr/>
        </p:nvSpPr>
        <p:spPr>
          <a:xfrm>
            <a:off x="6627812" y="5791200"/>
            <a:ext cx="5325038" cy="369332"/>
          </a:xfrm>
          <a:prstGeom prst="rect">
            <a:avLst/>
          </a:prstGeom>
          <a:noFill/>
        </p:spPr>
        <p:txBody>
          <a:bodyPr wrap="square">
            <a:spAutoFit/>
          </a:bodyPr>
          <a:lstStyle/>
          <a:p>
            <a:r>
              <a:rPr lang="en-US" b="1" i="0" dirty="0">
                <a:solidFill>
                  <a:srgbClr val="212121"/>
                </a:solidFill>
                <a:effectLst/>
                <a:latin typeface="BlinkMacSystemFont"/>
              </a:rPr>
              <a:t>J Am Coll </a:t>
            </a:r>
            <a:r>
              <a:rPr lang="en-US" b="1" i="0" dirty="0" err="1">
                <a:solidFill>
                  <a:srgbClr val="212121"/>
                </a:solidFill>
                <a:effectLst/>
                <a:latin typeface="BlinkMacSystemFont"/>
              </a:rPr>
              <a:t>Cardiol</a:t>
            </a:r>
            <a:r>
              <a:rPr lang="en-US" b="1" i="0" dirty="0">
                <a:solidFill>
                  <a:srgbClr val="212121"/>
                </a:solidFill>
                <a:effectLst/>
                <a:latin typeface="BlinkMacSystemFont"/>
              </a:rPr>
              <a:t>. 2025 Sep 8:S0735-1097(25)07023-8.</a:t>
            </a:r>
            <a:endParaRPr lang="ca-ES" b="1" dirty="0"/>
          </a:p>
        </p:txBody>
      </p:sp>
      <p:sp>
        <p:nvSpPr>
          <p:cNvPr id="9" name="Fletxa: avall 8">
            <a:extLst>
              <a:ext uri="{FF2B5EF4-FFF2-40B4-BE49-F238E27FC236}">
                <a16:creationId xmlns:a16="http://schemas.microsoft.com/office/drawing/2014/main" id="{8D45D1F0-A725-226F-A290-59B01071038F}"/>
              </a:ext>
            </a:extLst>
          </p:cNvPr>
          <p:cNvSpPr/>
          <p:nvPr/>
        </p:nvSpPr>
        <p:spPr>
          <a:xfrm>
            <a:off x="6475412" y="1752600"/>
            <a:ext cx="152400" cy="7681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9723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tge 4">
            <a:extLst>
              <a:ext uri="{FF2B5EF4-FFF2-40B4-BE49-F238E27FC236}">
                <a16:creationId xmlns:a16="http://schemas.microsoft.com/office/drawing/2014/main" id="{C597050A-ADD6-6C6C-8B6A-102F714FCF44}"/>
              </a:ext>
            </a:extLst>
          </p:cNvPr>
          <p:cNvPicPr>
            <a:picLocks noChangeAspect="1"/>
          </p:cNvPicPr>
          <p:nvPr/>
        </p:nvPicPr>
        <p:blipFill>
          <a:blip r:embed="rId2"/>
          <a:stretch>
            <a:fillRect/>
          </a:stretch>
        </p:blipFill>
        <p:spPr>
          <a:xfrm>
            <a:off x="1141412" y="0"/>
            <a:ext cx="7543800" cy="6111484"/>
          </a:xfrm>
          <a:prstGeom prst="rect">
            <a:avLst/>
          </a:prstGeom>
        </p:spPr>
      </p:pic>
      <p:sp>
        <p:nvSpPr>
          <p:cNvPr id="6" name="QuadreDeText 5">
            <a:extLst>
              <a:ext uri="{FF2B5EF4-FFF2-40B4-BE49-F238E27FC236}">
                <a16:creationId xmlns:a16="http://schemas.microsoft.com/office/drawing/2014/main" id="{9C806D85-27B1-A4D5-C16C-6BA7DB917F31}"/>
              </a:ext>
            </a:extLst>
          </p:cNvPr>
          <p:cNvSpPr txBox="1"/>
          <p:nvPr/>
        </p:nvSpPr>
        <p:spPr>
          <a:xfrm>
            <a:off x="6627812" y="5791200"/>
            <a:ext cx="5325038" cy="369332"/>
          </a:xfrm>
          <a:prstGeom prst="rect">
            <a:avLst/>
          </a:prstGeom>
          <a:noFill/>
        </p:spPr>
        <p:txBody>
          <a:bodyPr wrap="square">
            <a:spAutoFit/>
          </a:bodyPr>
          <a:lstStyle/>
          <a:p>
            <a:r>
              <a:rPr lang="en-US" b="1" i="0" dirty="0">
                <a:solidFill>
                  <a:srgbClr val="212121"/>
                </a:solidFill>
                <a:effectLst/>
                <a:latin typeface="BlinkMacSystemFont"/>
              </a:rPr>
              <a:t>J Am Coll </a:t>
            </a:r>
            <a:r>
              <a:rPr lang="en-US" b="1" i="0" dirty="0" err="1">
                <a:solidFill>
                  <a:srgbClr val="212121"/>
                </a:solidFill>
                <a:effectLst/>
                <a:latin typeface="BlinkMacSystemFont"/>
              </a:rPr>
              <a:t>Cardiol</a:t>
            </a:r>
            <a:r>
              <a:rPr lang="en-US" b="1" i="0" dirty="0">
                <a:solidFill>
                  <a:srgbClr val="212121"/>
                </a:solidFill>
                <a:effectLst/>
                <a:latin typeface="BlinkMacSystemFont"/>
              </a:rPr>
              <a:t>. 2025 Sep 8:S0735-1097(25)07023-8.</a:t>
            </a:r>
            <a:endParaRPr lang="ca-ES" b="1" dirty="0"/>
          </a:p>
        </p:txBody>
      </p:sp>
      <p:sp>
        <p:nvSpPr>
          <p:cNvPr id="8" name="QuadreDeText 7">
            <a:extLst>
              <a:ext uri="{FF2B5EF4-FFF2-40B4-BE49-F238E27FC236}">
                <a16:creationId xmlns:a16="http://schemas.microsoft.com/office/drawing/2014/main" id="{0E3ECD4A-536E-7F2C-5A26-EAD6E4EBAAFC}"/>
              </a:ext>
            </a:extLst>
          </p:cNvPr>
          <p:cNvSpPr txBox="1"/>
          <p:nvPr/>
        </p:nvSpPr>
        <p:spPr>
          <a:xfrm>
            <a:off x="8371450" y="1676400"/>
            <a:ext cx="3581400" cy="2031325"/>
          </a:xfrm>
          <a:prstGeom prst="rect">
            <a:avLst/>
          </a:prstGeom>
          <a:noFill/>
        </p:spPr>
        <p:txBody>
          <a:bodyPr wrap="square">
            <a:spAutoFit/>
          </a:bodyPr>
          <a:lstStyle/>
          <a:p>
            <a:r>
              <a:rPr lang="en-US" sz="1800" b="0" i="0" u="none" strike="noStrike" baseline="0" dirty="0">
                <a:solidFill>
                  <a:srgbClr val="000000"/>
                </a:solidFill>
              </a:rPr>
              <a:t>The primary outcome was a composite of stroke, acute coronary syndrome, acute decompensated heart failure, coronary revascularization, atrial fibrillation, or death resulting from cardiovascular causes </a:t>
            </a:r>
            <a:endParaRPr lang="ca-ES" dirty="0"/>
          </a:p>
        </p:txBody>
      </p:sp>
    </p:spTree>
    <p:extLst>
      <p:ext uri="{BB962C8B-B14F-4D97-AF65-F5344CB8AC3E}">
        <p14:creationId xmlns:p14="http://schemas.microsoft.com/office/powerpoint/2010/main" val="1165795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3DB6F94C-AEFB-AF36-B5DB-0C79D20DEFB9}"/>
              </a:ext>
            </a:extLst>
          </p:cNvPr>
          <p:cNvSpPr>
            <a:spLocks noGrp="1"/>
          </p:cNvSpPr>
          <p:nvPr>
            <p:ph type="body" sz="quarter" idx="10"/>
          </p:nvPr>
        </p:nvSpPr>
        <p:spPr>
          <a:xfrm>
            <a:off x="1141412" y="199785"/>
            <a:ext cx="9067800" cy="438150"/>
          </a:xfrm>
        </p:spPr>
        <p:txBody>
          <a:bodyPr/>
          <a:lstStyle/>
          <a:p>
            <a:r>
              <a:rPr lang="ca-ES" b="1" dirty="0"/>
              <a:t>En general, té sentit fer tractament antihipertensiu </a:t>
            </a:r>
            <a:r>
              <a:rPr lang="ca-ES" b="1" u="sng" dirty="0"/>
              <a:t>intens i precoç</a:t>
            </a:r>
            <a:r>
              <a:rPr lang="ca-ES" b="1" dirty="0"/>
              <a:t>?</a:t>
            </a:r>
          </a:p>
        </p:txBody>
      </p:sp>
      <p:sp>
        <p:nvSpPr>
          <p:cNvPr id="6" name="QuadreDeText 5">
            <a:extLst>
              <a:ext uri="{FF2B5EF4-FFF2-40B4-BE49-F238E27FC236}">
                <a16:creationId xmlns:a16="http://schemas.microsoft.com/office/drawing/2014/main" id="{C08884E5-9578-EEF7-8AC1-1EEC51194688}"/>
              </a:ext>
            </a:extLst>
          </p:cNvPr>
          <p:cNvSpPr txBox="1"/>
          <p:nvPr/>
        </p:nvSpPr>
        <p:spPr>
          <a:xfrm>
            <a:off x="950912" y="1905000"/>
            <a:ext cx="10287000" cy="2677656"/>
          </a:xfrm>
          <a:prstGeom prst="rect">
            <a:avLst/>
          </a:prstGeom>
          <a:noFill/>
        </p:spPr>
        <p:txBody>
          <a:bodyPr wrap="square">
            <a:spAutoFit/>
          </a:bodyPr>
          <a:lstStyle/>
          <a:p>
            <a:r>
              <a:rPr lang="ca-ES" sz="2800" dirty="0"/>
              <a:t>Un control intensiu precoç sostingut de la PA podria beneficiar els pacients amb HTA en comparació amb un tractament intensiu retardat.</a:t>
            </a:r>
          </a:p>
          <a:p>
            <a:endParaRPr lang="ca-ES" sz="2800" dirty="0"/>
          </a:p>
          <a:p>
            <a:r>
              <a:rPr lang="ca-ES" sz="2800" dirty="0"/>
              <a:t>Com més aviat s’iniciï el tractament intensiu després del diagnòstic d’HTA, més grans seran els beneficis CV.</a:t>
            </a:r>
          </a:p>
        </p:txBody>
      </p:sp>
      <p:sp>
        <p:nvSpPr>
          <p:cNvPr id="7" name="QuadreDeText 6">
            <a:extLst>
              <a:ext uri="{FF2B5EF4-FFF2-40B4-BE49-F238E27FC236}">
                <a16:creationId xmlns:a16="http://schemas.microsoft.com/office/drawing/2014/main" id="{4330B40E-D32C-4132-009D-BFA1D3F8BBBC}"/>
              </a:ext>
            </a:extLst>
          </p:cNvPr>
          <p:cNvSpPr txBox="1"/>
          <p:nvPr/>
        </p:nvSpPr>
        <p:spPr>
          <a:xfrm>
            <a:off x="6627812" y="5791200"/>
            <a:ext cx="5325038" cy="369332"/>
          </a:xfrm>
          <a:prstGeom prst="rect">
            <a:avLst/>
          </a:prstGeom>
          <a:noFill/>
        </p:spPr>
        <p:txBody>
          <a:bodyPr wrap="square">
            <a:spAutoFit/>
          </a:bodyPr>
          <a:lstStyle/>
          <a:p>
            <a:r>
              <a:rPr lang="en-US" b="1" i="0" dirty="0">
                <a:solidFill>
                  <a:srgbClr val="212121"/>
                </a:solidFill>
                <a:effectLst/>
                <a:latin typeface="BlinkMacSystemFont"/>
              </a:rPr>
              <a:t>J Am Coll </a:t>
            </a:r>
            <a:r>
              <a:rPr lang="en-US" b="1" i="0" dirty="0" err="1">
                <a:solidFill>
                  <a:srgbClr val="212121"/>
                </a:solidFill>
                <a:effectLst/>
                <a:latin typeface="BlinkMacSystemFont"/>
              </a:rPr>
              <a:t>Cardiol</a:t>
            </a:r>
            <a:r>
              <a:rPr lang="en-US" b="1" i="0" dirty="0">
                <a:solidFill>
                  <a:srgbClr val="212121"/>
                </a:solidFill>
                <a:effectLst/>
                <a:latin typeface="BlinkMacSystemFont"/>
              </a:rPr>
              <a:t>. 2025 Sep 8:S0735-1097(25)07023-8.</a:t>
            </a:r>
            <a:endParaRPr lang="ca-ES" b="1" dirty="0"/>
          </a:p>
        </p:txBody>
      </p:sp>
    </p:spTree>
    <p:extLst>
      <p:ext uri="{BB962C8B-B14F-4D97-AF65-F5344CB8AC3E}">
        <p14:creationId xmlns:p14="http://schemas.microsoft.com/office/powerpoint/2010/main" val="2696403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AEB4-E7B5-63A1-EB54-99E9E7026088}"/>
            </a:ext>
          </a:extLst>
        </p:cNvPr>
        <p:cNvGrpSpPr/>
        <p:nvPr/>
      </p:nvGrpSpPr>
      <p:grpSpPr>
        <a:xfrm>
          <a:off x="0" y="0"/>
          <a:ext cx="0" cy="0"/>
          <a:chOff x="0" y="0"/>
          <a:chExt cx="0" cy="0"/>
        </a:xfrm>
      </p:grpSpPr>
      <p:sp>
        <p:nvSpPr>
          <p:cNvPr id="4" name="Marcador de texto 1">
            <a:extLst>
              <a:ext uri="{FF2B5EF4-FFF2-40B4-BE49-F238E27FC236}">
                <a16:creationId xmlns:a16="http://schemas.microsoft.com/office/drawing/2014/main" id="{B2BD0B62-9DE0-FC81-0011-1496792CD67A}"/>
              </a:ext>
            </a:extLst>
          </p:cNvPr>
          <p:cNvSpPr>
            <a:spLocks noGrp="1"/>
          </p:cNvSpPr>
          <p:nvPr>
            <p:ph type="body" sz="quarter" idx="10"/>
          </p:nvPr>
        </p:nvSpPr>
        <p:spPr>
          <a:xfrm>
            <a:off x="989012" y="228600"/>
            <a:ext cx="9067800" cy="438150"/>
          </a:xfrm>
        </p:spPr>
        <p:txBody>
          <a:bodyPr/>
          <a:lstStyle/>
          <a:p>
            <a:r>
              <a:rPr lang="ca-ES" b="1" dirty="0"/>
              <a:t>La temperatura ambiental de casa, afecta la PA?</a:t>
            </a:r>
          </a:p>
        </p:txBody>
      </p:sp>
      <p:pic>
        <p:nvPicPr>
          <p:cNvPr id="3" name="Imatge 2">
            <a:extLst>
              <a:ext uri="{FF2B5EF4-FFF2-40B4-BE49-F238E27FC236}">
                <a16:creationId xmlns:a16="http://schemas.microsoft.com/office/drawing/2014/main" id="{06D929E4-57CD-7C93-4A23-146324DF5E5C}"/>
              </a:ext>
            </a:extLst>
          </p:cNvPr>
          <p:cNvPicPr>
            <a:picLocks noChangeAspect="1"/>
          </p:cNvPicPr>
          <p:nvPr/>
        </p:nvPicPr>
        <p:blipFill>
          <a:blip r:embed="rId3"/>
          <a:stretch>
            <a:fillRect/>
          </a:stretch>
        </p:blipFill>
        <p:spPr>
          <a:xfrm>
            <a:off x="1123167" y="1219200"/>
            <a:ext cx="9942490" cy="2782111"/>
          </a:xfrm>
          <a:prstGeom prst="rect">
            <a:avLst/>
          </a:prstGeom>
        </p:spPr>
      </p:pic>
      <p:sp>
        <p:nvSpPr>
          <p:cNvPr id="8" name="QuadreDeText 7">
            <a:extLst>
              <a:ext uri="{FF2B5EF4-FFF2-40B4-BE49-F238E27FC236}">
                <a16:creationId xmlns:a16="http://schemas.microsoft.com/office/drawing/2014/main" id="{9FB143ED-A527-8480-9795-C919C15FBBFD}"/>
              </a:ext>
            </a:extLst>
          </p:cNvPr>
          <p:cNvSpPr txBox="1"/>
          <p:nvPr/>
        </p:nvSpPr>
        <p:spPr>
          <a:xfrm>
            <a:off x="7389812" y="5631426"/>
            <a:ext cx="4653665" cy="400110"/>
          </a:xfrm>
          <a:prstGeom prst="rect">
            <a:avLst/>
          </a:prstGeom>
          <a:noFill/>
        </p:spPr>
        <p:txBody>
          <a:bodyPr wrap="square">
            <a:spAutoFit/>
          </a:bodyPr>
          <a:lstStyle/>
          <a:p>
            <a:r>
              <a:rPr lang="en-US" sz="2000" b="0" i="0" u="none" strike="noStrike" baseline="0" dirty="0">
                <a:latin typeface="AdvPA331"/>
              </a:rPr>
              <a:t>Journal of Hypertension 2026, 44:109–115</a:t>
            </a:r>
            <a:endParaRPr lang="ca-ES" sz="2000" dirty="0"/>
          </a:p>
        </p:txBody>
      </p:sp>
      <p:sp>
        <p:nvSpPr>
          <p:cNvPr id="9" name="QuadreDeText 8">
            <a:extLst>
              <a:ext uri="{FF2B5EF4-FFF2-40B4-BE49-F238E27FC236}">
                <a16:creationId xmlns:a16="http://schemas.microsoft.com/office/drawing/2014/main" id="{2F786B34-7AC1-0D14-980E-96D8BBA55F5E}"/>
              </a:ext>
            </a:extLst>
          </p:cNvPr>
          <p:cNvSpPr txBox="1"/>
          <p:nvPr/>
        </p:nvSpPr>
        <p:spPr>
          <a:xfrm>
            <a:off x="1788993" y="4419600"/>
            <a:ext cx="800219" cy="369332"/>
          </a:xfrm>
          <a:prstGeom prst="rect">
            <a:avLst/>
          </a:prstGeom>
          <a:noFill/>
        </p:spPr>
        <p:txBody>
          <a:bodyPr wrap="none" rtlCol="0">
            <a:spAutoFit/>
          </a:bodyPr>
          <a:lstStyle/>
          <a:p>
            <a:r>
              <a:rPr lang="ca-ES" dirty="0"/>
              <a:t>N=779</a:t>
            </a:r>
          </a:p>
        </p:txBody>
      </p:sp>
      <p:sp>
        <p:nvSpPr>
          <p:cNvPr id="10" name="Fletxa: dreta 9">
            <a:extLst>
              <a:ext uri="{FF2B5EF4-FFF2-40B4-BE49-F238E27FC236}">
                <a16:creationId xmlns:a16="http://schemas.microsoft.com/office/drawing/2014/main" id="{69905D98-3813-15D1-88E2-55AFF86E322C}"/>
              </a:ext>
            </a:extLst>
          </p:cNvPr>
          <p:cNvSpPr/>
          <p:nvPr/>
        </p:nvSpPr>
        <p:spPr>
          <a:xfrm>
            <a:off x="2894012" y="4477250"/>
            <a:ext cx="533400" cy="1983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QuadreDeText 10">
            <a:extLst>
              <a:ext uri="{FF2B5EF4-FFF2-40B4-BE49-F238E27FC236}">
                <a16:creationId xmlns:a16="http://schemas.microsoft.com/office/drawing/2014/main" id="{C738563C-DA95-F2C8-2616-9082890E3372}"/>
              </a:ext>
            </a:extLst>
          </p:cNvPr>
          <p:cNvSpPr txBox="1"/>
          <p:nvPr/>
        </p:nvSpPr>
        <p:spPr>
          <a:xfrm>
            <a:off x="3732212" y="4419600"/>
            <a:ext cx="7526869" cy="369332"/>
          </a:xfrm>
          <a:prstGeom prst="rect">
            <a:avLst/>
          </a:prstGeom>
          <a:noFill/>
        </p:spPr>
        <p:txBody>
          <a:bodyPr wrap="none" rtlCol="0">
            <a:spAutoFit/>
          </a:bodyPr>
          <a:lstStyle/>
          <a:p>
            <a:r>
              <a:rPr lang="ca-ES" dirty="0"/>
              <a:t>AMPA de 7 dies, amb registre nocturn i amb termòmetre ambiental incorporat</a:t>
            </a:r>
          </a:p>
        </p:txBody>
      </p:sp>
    </p:spTree>
    <p:extLst>
      <p:ext uri="{BB962C8B-B14F-4D97-AF65-F5344CB8AC3E}">
        <p14:creationId xmlns:p14="http://schemas.microsoft.com/office/powerpoint/2010/main" val="106196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número de diapositiva 2">
            <a:extLst>
              <a:ext uri="{FF2B5EF4-FFF2-40B4-BE49-F238E27FC236}">
                <a16:creationId xmlns:a16="http://schemas.microsoft.com/office/drawing/2014/main" id="{84A470FD-D25A-D05A-3DDC-F3D3621AD624}"/>
              </a:ext>
            </a:extLst>
          </p:cNvPr>
          <p:cNvSpPr>
            <a:spLocks noGrp="1"/>
          </p:cNvSpPr>
          <p:nvPr>
            <p:ph type="sldNum" sz="quarter" idx="4"/>
          </p:nvPr>
        </p:nvSpPr>
        <p:spPr/>
        <p:txBody>
          <a:bodyPr/>
          <a:lstStyle/>
          <a:p>
            <a:fld id="{8769BE91-3E09-4FBD-9F56-401223EB8FFA}" type="slidenum">
              <a:rPr lang="ca-ES" smtClean="0"/>
              <a:pPr/>
              <a:t>25</a:t>
            </a:fld>
            <a:endParaRPr lang="ca-ES" dirty="0"/>
          </a:p>
        </p:txBody>
      </p:sp>
      <p:pic>
        <p:nvPicPr>
          <p:cNvPr id="5" name="Imatge 4">
            <a:extLst>
              <a:ext uri="{FF2B5EF4-FFF2-40B4-BE49-F238E27FC236}">
                <a16:creationId xmlns:a16="http://schemas.microsoft.com/office/drawing/2014/main" id="{AD34AE24-80BA-94E9-D65D-666FEC8F92A9}"/>
              </a:ext>
            </a:extLst>
          </p:cNvPr>
          <p:cNvPicPr>
            <a:picLocks noChangeAspect="1"/>
          </p:cNvPicPr>
          <p:nvPr/>
        </p:nvPicPr>
        <p:blipFill>
          <a:blip r:embed="rId2"/>
          <a:stretch>
            <a:fillRect/>
          </a:stretch>
        </p:blipFill>
        <p:spPr>
          <a:xfrm>
            <a:off x="1170394" y="736702"/>
            <a:ext cx="9066727" cy="4863830"/>
          </a:xfrm>
          <a:prstGeom prst="rect">
            <a:avLst/>
          </a:prstGeom>
        </p:spPr>
      </p:pic>
      <p:sp>
        <p:nvSpPr>
          <p:cNvPr id="6" name="QuadreDeText 5">
            <a:extLst>
              <a:ext uri="{FF2B5EF4-FFF2-40B4-BE49-F238E27FC236}">
                <a16:creationId xmlns:a16="http://schemas.microsoft.com/office/drawing/2014/main" id="{2F699DBD-2A20-76E9-F4A8-2A7F2B9229A0}"/>
              </a:ext>
            </a:extLst>
          </p:cNvPr>
          <p:cNvSpPr txBox="1"/>
          <p:nvPr/>
        </p:nvSpPr>
        <p:spPr>
          <a:xfrm>
            <a:off x="7389812" y="5743545"/>
            <a:ext cx="4653665" cy="400110"/>
          </a:xfrm>
          <a:prstGeom prst="rect">
            <a:avLst/>
          </a:prstGeom>
          <a:noFill/>
        </p:spPr>
        <p:txBody>
          <a:bodyPr wrap="square">
            <a:spAutoFit/>
          </a:bodyPr>
          <a:lstStyle/>
          <a:p>
            <a:r>
              <a:rPr lang="en-US" sz="2000" b="0" i="0" u="none" strike="noStrike" baseline="0" dirty="0">
                <a:latin typeface="AdvPA331"/>
              </a:rPr>
              <a:t>Journal of Hypertension 2026, 44:109–115</a:t>
            </a:r>
            <a:endParaRPr lang="ca-ES" sz="2000" dirty="0"/>
          </a:p>
        </p:txBody>
      </p:sp>
    </p:spTree>
    <p:extLst>
      <p:ext uri="{BB962C8B-B14F-4D97-AF65-F5344CB8AC3E}">
        <p14:creationId xmlns:p14="http://schemas.microsoft.com/office/powerpoint/2010/main" val="615326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FB82B-9522-A03A-CC1B-14D2FCC91F6B}"/>
            </a:ext>
          </a:extLst>
        </p:cNvPr>
        <p:cNvGrpSpPr/>
        <p:nvPr/>
      </p:nvGrpSpPr>
      <p:grpSpPr>
        <a:xfrm>
          <a:off x="0" y="0"/>
          <a:ext cx="0" cy="0"/>
          <a:chOff x="0" y="0"/>
          <a:chExt cx="0" cy="0"/>
        </a:xfrm>
      </p:grpSpPr>
      <p:sp>
        <p:nvSpPr>
          <p:cNvPr id="4" name="Marcador de texto 1">
            <a:extLst>
              <a:ext uri="{FF2B5EF4-FFF2-40B4-BE49-F238E27FC236}">
                <a16:creationId xmlns:a16="http://schemas.microsoft.com/office/drawing/2014/main" id="{22CFE85B-51D2-E24D-8D41-80A35423539E}"/>
              </a:ext>
            </a:extLst>
          </p:cNvPr>
          <p:cNvSpPr>
            <a:spLocks noGrp="1"/>
          </p:cNvSpPr>
          <p:nvPr>
            <p:ph type="body" sz="quarter" idx="10"/>
          </p:nvPr>
        </p:nvSpPr>
        <p:spPr>
          <a:xfrm>
            <a:off x="989012" y="228600"/>
            <a:ext cx="9067800" cy="438150"/>
          </a:xfrm>
        </p:spPr>
        <p:txBody>
          <a:bodyPr/>
          <a:lstStyle/>
          <a:p>
            <a:r>
              <a:rPr lang="ca-ES" b="1" dirty="0"/>
              <a:t>La temperatura ambiental de casa, afecta la PA?</a:t>
            </a:r>
          </a:p>
        </p:txBody>
      </p:sp>
      <p:sp>
        <p:nvSpPr>
          <p:cNvPr id="5" name="QuadreDeText 4">
            <a:extLst>
              <a:ext uri="{FF2B5EF4-FFF2-40B4-BE49-F238E27FC236}">
                <a16:creationId xmlns:a16="http://schemas.microsoft.com/office/drawing/2014/main" id="{3FC024A4-4BE4-ECCC-DA5B-3040EC84E02C}"/>
              </a:ext>
            </a:extLst>
          </p:cNvPr>
          <p:cNvSpPr txBox="1"/>
          <p:nvPr/>
        </p:nvSpPr>
        <p:spPr>
          <a:xfrm>
            <a:off x="1027112" y="1828800"/>
            <a:ext cx="10134600" cy="2246769"/>
          </a:xfrm>
          <a:prstGeom prst="rect">
            <a:avLst/>
          </a:prstGeom>
          <a:noFill/>
        </p:spPr>
        <p:txBody>
          <a:bodyPr wrap="square">
            <a:spAutoFit/>
          </a:bodyPr>
          <a:lstStyle/>
          <a:p>
            <a:r>
              <a:rPr lang="ca-ES" sz="2800" dirty="0"/>
              <a:t>La temperatura ambiental influeix significativament en la PA a casa al matí i al vespre, però no durant el son.</a:t>
            </a:r>
          </a:p>
          <a:p>
            <a:endParaRPr lang="ca-ES" sz="2800" dirty="0"/>
          </a:p>
          <a:p>
            <a:r>
              <a:rPr lang="ca-ES" sz="2800" dirty="0"/>
              <a:t>Mantenir temperatures ambientals adequades pot ajudar en el control de la PA a casa.</a:t>
            </a:r>
          </a:p>
        </p:txBody>
      </p:sp>
      <p:sp>
        <p:nvSpPr>
          <p:cNvPr id="6" name="QuadreDeText 5">
            <a:extLst>
              <a:ext uri="{FF2B5EF4-FFF2-40B4-BE49-F238E27FC236}">
                <a16:creationId xmlns:a16="http://schemas.microsoft.com/office/drawing/2014/main" id="{0199FAB9-56F8-00EF-9A1E-EB733E0182AF}"/>
              </a:ext>
            </a:extLst>
          </p:cNvPr>
          <p:cNvSpPr txBox="1"/>
          <p:nvPr/>
        </p:nvSpPr>
        <p:spPr>
          <a:xfrm>
            <a:off x="7389812" y="5743545"/>
            <a:ext cx="4653665" cy="400110"/>
          </a:xfrm>
          <a:prstGeom prst="rect">
            <a:avLst/>
          </a:prstGeom>
          <a:noFill/>
        </p:spPr>
        <p:txBody>
          <a:bodyPr wrap="square">
            <a:spAutoFit/>
          </a:bodyPr>
          <a:lstStyle/>
          <a:p>
            <a:r>
              <a:rPr lang="en-US" sz="2000" b="0" i="0" u="none" strike="noStrike" baseline="0" dirty="0">
                <a:latin typeface="AdvPA331"/>
              </a:rPr>
              <a:t>Journal of Hypertension 2026, 44:109–115</a:t>
            </a:r>
            <a:endParaRPr lang="ca-ES" sz="2000" dirty="0"/>
          </a:p>
        </p:txBody>
      </p:sp>
    </p:spTree>
    <p:extLst>
      <p:ext uri="{BB962C8B-B14F-4D97-AF65-F5344CB8AC3E}">
        <p14:creationId xmlns:p14="http://schemas.microsoft.com/office/powerpoint/2010/main" val="1799415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7087632-8557-0EA6-6A10-FC70AFF526EC}"/>
              </a:ext>
            </a:extLst>
          </p:cNvPr>
          <p:cNvSpPr>
            <a:spLocks noGrp="1"/>
          </p:cNvSpPr>
          <p:nvPr>
            <p:ph type="body" sz="quarter" idx="10"/>
          </p:nvPr>
        </p:nvSpPr>
        <p:spPr>
          <a:xfrm>
            <a:off x="303212" y="304800"/>
            <a:ext cx="2590800" cy="762000"/>
          </a:xfrm>
        </p:spPr>
        <p:txBody>
          <a:bodyPr/>
          <a:lstStyle/>
          <a:p>
            <a:pPr algn="l"/>
            <a:r>
              <a:rPr lang="ca-ES" b="1" dirty="0"/>
              <a:t>Conclusions</a:t>
            </a:r>
          </a:p>
        </p:txBody>
      </p:sp>
      <p:sp>
        <p:nvSpPr>
          <p:cNvPr id="7" name="QuadreDeText 6">
            <a:extLst>
              <a:ext uri="{FF2B5EF4-FFF2-40B4-BE49-F238E27FC236}">
                <a16:creationId xmlns:a16="http://schemas.microsoft.com/office/drawing/2014/main" id="{360C3D2F-DC87-EE7E-6F55-BA46FA0778E8}"/>
              </a:ext>
            </a:extLst>
          </p:cNvPr>
          <p:cNvSpPr txBox="1"/>
          <p:nvPr/>
        </p:nvSpPr>
        <p:spPr>
          <a:xfrm>
            <a:off x="265112" y="1091381"/>
            <a:ext cx="11658599" cy="3970318"/>
          </a:xfrm>
          <a:prstGeom prst="rect">
            <a:avLst/>
          </a:prstGeom>
          <a:noFill/>
        </p:spPr>
        <p:txBody>
          <a:bodyPr wrap="square" rtlCol="0">
            <a:spAutoFit/>
          </a:bodyPr>
          <a:lstStyle/>
          <a:p>
            <a:pPr marL="285750" indent="-285750">
              <a:buFont typeface="Arial" panose="020B0604020202020204" pitchFamily="34" charset="0"/>
              <a:buChar char="•"/>
            </a:pPr>
            <a:r>
              <a:rPr lang="ca-ES" sz="2800" dirty="0">
                <a:solidFill>
                  <a:schemeClr val="bg1"/>
                </a:solidFill>
              </a:rPr>
              <a:t>La posició del braç en la mesura de la PA és important</a:t>
            </a:r>
          </a:p>
          <a:p>
            <a:pPr marL="285750" indent="-285750">
              <a:buFont typeface="Arial" panose="020B0604020202020204" pitchFamily="34" charset="0"/>
              <a:buChar char="•"/>
            </a:pPr>
            <a:r>
              <a:rPr lang="ca-ES" sz="2800" dirty="0">
                <a:solidFill>
                  <a:schemeClr val="bg1"/>
                </a:solidFill>
              </a:rPr>
              <a:t>La HTA de bata blanca l’hem de definir amb les normalitats dels períodes diürn, nocturn i de 24 h per MAPA</a:t>
            </a:r>
          </a:p>
          <a:p>
            <a:pPr marL="285750" indent="-285750">
              <a:buFont typeface="Arial" panose="020B0604020202020204" pitchFamily="34" charset="0"/>
              <a:buChar char="•"/>
            </a:pPr>
            <a:r>
              <a:rPr lang="ca-ES" sz="2800" dirty="0">
                <a:solidFill>
                  <a:schemeClr val="bg1"/>
                </a:solidFill>
              </a:rPr>
              <a:t>Alguns pacients diabètics es poden beneficiar d’un control més estricte de PA (PAS&lt;120 </a:t>
            </a:r>
            <a:r>
              <a:rPr lang="ca-ES" sz="2800" dirty="0" err="1">
                <a:solidFill>
                  <a:schemeClr val="bg1"/>
                </a:solidFill>
              </a:rPr>
              <a:t>mmHg</a:t>
            </a:r>
            <a:r>
              <a:rPr lang="ca-ES" sz="2800" dirty="0">
                <a:solidFill>
                  <a:schemeClr val="bg1"/>
                </a:solidFill>
              </a:rPr>
              <a:t>)</a:t>
            </a:r>
          </a:p>
          <a:p>
            <a:pPr marL="285750" indent="-285750">
              <a:buFont typeface="Arial" panose="020B0604020202020204" pitchFamily="34" charset="0"/>
              <a:buChar char="•"/>
            </a:pPr>
            <a:r>
              <a:rPr lang="ca-ES" sz="2800" dirty="0">
                <a:solidFill>
                  <a:schemeClr val="bg1"/>
                </a:solidFill>
              </a:rPr>
              <a:t>El MAPA afegeix valor pronòstic en els pacients amb cardiopatia isquèmica</a:t>
            </a:r>
          </a:p>
          <a:p>
            <a:pPr marL="285750" indent="-285750">
              <a:buFont typeface="Arial" panose="020B0604020202020204" pitchFamily="34" charset="0"/>
              <a:buChar char="•"/>
            </a:pPr>
            <a:r>
              <a:rPr lang="ca-ES" sz="2800" dirty="0">
                <a:solidFill>
                  <a:schemeClr val="bg1"/>
                </a:solidFill>
              </a:rPr>
              <a:t>El tractament antihipertensiu ha de ser intensiu i precoç en alguns pacients</a:t>
            </a:r>
          </a:p>
          <a:p>
            <a:pPr marL="285750" indent="-285750">
              <a:buFont typeface="Arial" panose="020B0604020202020204" pitchFamily="34" charset="0"/>
              <a:buChar char="•"/>
            </a:pPr>
            <a:r>
              <a:rPr lang="ca-ES" sz="2800" dirty="0">
                <a:solidFill>
                  <a:schemeClr val="bg1"/>
                </a:solidFill>
              </a:rPr>
              <a:t>La temperatura ambiental a casa influencia el control de la PA</a:t>
            </a:r>
          </a:p>
          <a:p>
            <a:pPr marL="285750" indent="-285750">
              <a:buFont typeface="Arial" panose="020B0604020202020204" pitchFamily="34" charset="0"/>
              <a:buChar char="•"/>
            </a:pPr>
            <a:endParaRPr lang="ca-ES" sz="2800" dirty="0">
              <a:solidFill>
                <a:schemeClr val="bg1"/>
              </a:solidFill>
            </a:endParaRPr>
          </a:p>
        </p:txBody>
      </p:sp>
    </p:spTree>
    <p:extLst>
      <p:ext uri="{BB962C8B-B14F-4D97-AF65-F5344CB8AC3E}">
        <p14:creationId xmlns:p14="http://schemas.microsoft.com/office/powerpoint/2010/main" val="335327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8A357EE-BC3A-DEB3-7D86-9CA949E20AAF}"/>
              </a:ext>
            </a:extLst>
          </p:cNvPr>
          <p:cNvSpPr>
            <a:spLocks noGrp="1"/>
          </p:cNvSpPr>
          <p:nvPr>
            <p:ph type="body" sz="quarter" idx="10"/>
          </p:nvPr>
        </p:nvSpPr>
        <p:spPr/>
        <p:txBody>
          <a:bodyPr/>
          <a:lstStyle/>
          <a:p>
            <a:r>
              <a:rPr lang="ca-ES" b="1" dirty="0"/>
              <a:t>És realment tan important la posició del braç quan mesurem la pressió arterial?</a:t>
            </a:r>
          </a:p>
        </p:txBody>
      </p:sp>
      <p:pic>
        <p:nvPicPr>
          <p:cNvPr id="5" name="Imatge 4">
            <a:extLst>
              <a:ext uri="{FF2B5EF4-FFF2-40B4-BE49-F238E27FC236}">
                <a16:creationId xmlns:a16="http://schemas.microsoft.com/office/drawing/2014/main" id="{6535B6EC-EF05-3288-75C7-BECBFFE8662B}"/>
              </a:ext>
            </a:extLst>
          </p:cNvPr>
          <p:cNvPicPr>
            <a:picLocks noChangeAspect="1"/>
          </p:cNvPicPr>
          <p:nvPr/>
        </p:nvPicPr>
        <p:blipFill>
          <a:blip r:embed="rId3"/>
          <a:stretch>
            <a:fillRect/>
          </a:stretch>
        </p:blipFill>
        <p:spPr>
          <a:xfrm>
            <a:off x="2035476" y="1767508"/>
            <a:ext cx="8117872" cy="2728274"/>
          </a:xfrm>
          <a:prstGeom prst="rect">
            <a:avLst/>
          </a:prstGeom>
        </p:spPr>
      </p:pic>
      <p:sp>
        <p:nvSpPr>
          <p:cNvPr id="7" name="QuadreDeText 6">
            <a:extLst>
              <a:ext uri="{FF2B5EF4-FFF2-40B4-BE49-F238E27FC236}">
                <a16:creationId xmlns:a16="http://schemas.microsoft.com/office/drawing/2014/main" id="{7FD10F02-AE9F-7303-F916-B6CD4D9C17DF}"/>
              </a:ext>
            </a:extLst>
          </p:cNvPr>
          <p:cNvSpPr txBox="1"/>
          <p:nvPr/>
        </p:nvSpPr>
        <p:spPr>
          <a:xfrm>
            <a:off x="6551612" y="5625356"/>
            <a:ext cx="4953000" cy="369332"/>
          </a:xfrm>
          <a:prstGeom prst="rect">
            <a:avLst/>
          </a:prstGeom>
          <a:noFill/>
        </p:spPr>
        <p:txBody>
          <a:bodyPr wrap="square">
            <a:spAutoFit/>
          </a:bodyPr>
          <a:lstStyle/>
          <a:p>
            <a:r>
              <a:rPr lang="sv-SE" b="0" i="0" dirty="0">
                <a:solidFill>
                  <a:srgbClr val="212121"/>
                </a:solidFill>
                <a:effectLst/>
                <a:latin typeface="BlinkMacSystemFont"/>
              </a:rPr>
              <a:t>JAMA Intern Med. 2024 Dec 1;184(12):1436-1442. </a:t>
            </a:r>
            <a:endParaRPr lang="ca-ES" dirty="0"/>
          </a:p>
        </p:txBody>
      </p:sp>
    </p:spTree>
    <p:extLst>
      <p:ext uri="{BB962C8B-B14F-4D97-AF65-F5344CB8AC3E}">
        <p14:creationId xmlns:p14="http://schemas.microsoft.com/office/powerpoint/2010/main" val="226447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a:extLst>
              <a:ext uri="{FF2B5EF4-FFF2-40B4-BE49-F238E27FC236}">
                <a16:creationId xmlns:a16="http://schemas.microsoft.com/office/drawing/2014/main" id="{62D347E8-254F-6219-BA0C-B5B3D57DAD4F}"/>
              </a:ext>
            </a:extLst>
          </p:cNvPr>
          <p:cNvSpPr txBox="1"/>
          <p:nvPr/>
        </p:nvSpPr>
        <p:spPr>
          <a:xfrm>
            <a:off x="2589212" y="421579"/>
            <a:ext cx="7010400" cy="369332"/>
          </a:xfrm>
          <a:prstGeom prst="rect">
            <a:avLst/>
          </a:prstGeom>
          <a:noFill/>
        </p:spPr>
        <p:txBody>
          <a:bodyPr wrap="square">
            <a:spAutoFit/>
          </a:bodyPr>
          <a:lstStyle/>
          <a:p>
            <a:r>
              <a:rPr lang="en-US" sz="1800" b="0" i="0" u="none" strike="noStrike" baseline="0" dirty="0">
                <a:latin typeface="GuardianSansGR-Regular"/>
              </a:rPr>
              <a:t>The trial enrolled 133 participants age, 57 [17] years; 70 [53%] female</a:t>
            </a:r>
            <a:endParaRPr lang="ca-ES" dirty="0"/>
          </a:p>
        </p:txBody>
      </p:sp>
      <p:sp>
        <p:nvSpPr>
          <p:cNvPr id="6" name="QuadreDeText 5">
            <a:extLst>
              <a:ext uri="{FF2B5EF4-FFF2-40B4-BE49-F238E27FC236}">
                <a16:creationId xmlns:a16="http://schemas.microsoft.com/office/drawing/2014/main" id="{F7381E29-7DE5-E181-C891-507957B7B3D2}"/>
              </a:ext>
            </a:extLst>
          </p:cNvPr>
          <p:cNvSpPr txBox="1"/>
          <p:nvPr/>
        </p:nvSpPr>
        <p:spPr>
          <a:xfrm>
            <a:off x="2360612" y="2311958"/>
            <a:ext cx="7995330" cy="369332"/>
          </a:xfrm>
          <a:prstGeom prst="rect">
            <a:avLst/>
          </a:prstGeom>
          <a:noFill/>
        </p:spPr>
        <p:txBody>
          <a:bodyPr wrap="none" rtlCol="0">
            <a:spAutoFit/>
          </a:bodyPr>
          <a:lstStyle/>
          <a:p>
            <a:r>
              <a:rPr lang="ca-ES" b="1" dirty="0"/>
              <a:t>Braç penjant al costat del cos                        Braç amb la mà recolzada sobre la falda</a:t>
            </a:r>
          </a:p>
        </p:txBody>
      </p:sp>
      <p:sp>
        <p:nvSpPr>
          <p:cNvPr id="7" name="QuadreDeText 6">
            <a:extLst>
              <a:ext uri="{FF2B5EF4-FFF2-40B4-BE49-F238E27FC236}">
                <a16:creationId xmlns:a16="http://schemas.microsoft.com/office/drawing/2014/main" id="{38B920C4-E2C8-BBE9-4A40-7040BC1715FC}"/>
              </a:ext>
            </a:extLst>
          </p:cNvPr>
          <p:cNvSpPr txBox="1"/>
          <p:nvPr/>
        </p:nvSpPr>
        <p:spPr>
          <a:xfrm>
            <a:off x="6551612" y="5675243"/>
            <a:ext cx="4953000" cy="369332"/>
          </a:xfrm>
          <a:prstGeom prst="rect">
            <a:avLst/>
          </a:prstGeom>
          <a:noFill/>
        </p:spPr>
        <p:txBody>
          <a:bodyPr wrap="square">
            <a:spAutoFit/>
          </a:bodyPr>
          <a:lstStyle/>
          <a:p>
            <a:r>
              <a:rPr lang="sv-SE" b="0" i="0" dirty="0">
                <a:solidFill>
                  <a:srgbClr val="212121"/>
                </a:solidFill>
                <a:effectLst/>
                <a:latin typeface="BlinkMacSystemFont"/>
              </a:rPr>
              <a:t>JAMA Intern Med. 2024 Dec 1;184(12):1436-1442. </a:t>
            </a:r>
            <a:endParaRPr lang="ca-ES" dirty="0"/>
          </a:p>
        </p:txBody>
      </p:sp>
      <p:sp>
        <p:nvSpPr>
          <p:cNvPr id="8" name="QuadreDeText 7">
            <a:extLst>
              <a:ext uri="{FF2B5EF4-FFF2-40B4-BE49-F238E27FC236}">
                <a16:creationId xmlns:a16="http://schemas.microsoft.com/office/drawing/2014/main" id="{864A9093-C13A-F42F-F54B-E0F8B1E840A5}"/>
              </a:ext>
            </a:extLst>
          </p:cNvPr>
          <p:cNvSpPr txBox="1"/>
          <p:nvPr/>
        </p:nvSpPr>
        <p:spPr>
          <a:xfrm>
            <a:off x="4341812" y="1137785"/>
            <a:ext cx="2750048" cy="646331"/>
          </a:xfrm>
          <a:prstGeom prst="rect">
            <a:avLst/>
          </a:prstGeom>
          <a:noFill/>
        </p:spPr>
        <p:txBody>
          <a:bodyPr wrap="none" rtlCol="0">
            <a:spAutoFit/>
          </a:bodyPr>
          <a:lstStyle/>
          <a:p>
            <a:pPr algn="ctr"/>
            <a:r>
              <a:rPr lang="ca-ES" b="1" dirty="0"/>
              <a:t>CONTROL</a:t>
            </a:r>
          </a:p>
          <a:p>
            <a:pPr algn="ctr"/>
            <a:r>
              <a:rPr lang="ca-ES" b="1" dirty="0"/>
              <a:t>Braç recolzat sobre la taula</a:t>
            </a:r>
          </a:p>
        </p:txBody>
      </p:sp>
      <p:sp>
        <p:nvSpPr>
          <p:cNvPr id="9" name="QuadreDeText 8">
            <a:extLst>
              <a:ext uri="{FF2B5EF4-FFF2-40B4-BE49-F238E27FC236}">
                <a16:creationId xmlns:a16="http://schemas.microsoft.com/office/drawing/2014/main" id="{E6CC2421-31B1-E90C-2F04-838A55F85C8F}"/>
              </a:ext>
            </a:extLst>
          </p:cNvPr>
          <p:cNvSpPr txBox="1"/>
          <p:nvPr/>
        </p:nvSpPr>
        <p:spPr>
          <a:xfrm>
            <a:off x="3226244" y="3239509"/>
            <a:ext cx="6797054" cy="461665"/>
          </a:xfrm>
          <a:prstGeom prst="rect">
            <a:avLst/>
          </a:prstGeom>
          <a:noFill/>
        </p:spPr>
        <p:txBody>
          <a:bodyPr wrap="none" rtlCol="0">
            <a:spAutoFit/>
          </a:bodyPr>
          <a:lstStyle/>
          <a:p>
            <a:r>
              <a:rPr lang="ca-ES" sz="2400" b="1" dirty="0"/>
              <a:t> 6,5 / 4,4 </a:t>
            </a:r>
            <a:r>
              <a:rPr lang="ca-ES" sz="2400" b="1" dirty="0" err="1"/>
              <a:t>mmHg</a:t>
            </a:r>
            <a:r>
              <a:rPr lang="ca-ES" sz="2400" b="1" dirty="0"/>
              <a:t>                                    3,9 / 4,0 </a:t>
            </a:r>
            <a:r>
              <a:rPr lang="ca-ES" sz="2400" b="1" dirty="0" err="1"/>
              <a:t>mmHg</a:t>
            </a:r>
            <a:endParaRPr lang="ca-ES" sz="2400" b="1" dirty="0"/>
          </a:p>
        </p:txBody>
      </p:sp>
      <p:sp>
        <p:nvSpPr>
          <p:cNvPr id="10" name="Fletxa: cap amunt 9">
            <a:extLst>
              <a:ext uri="{FF2B5EF4-FFF2-40B4-BE49-F238E27FC236}">
                <a16:creationId xmlns:a16="http://schemas.microsoft.com/office/drawing/2014/main" id="{6D29A419-6F08-0A2E-757C-08D254776832}"/>
              </a:ext>
            </a:extLst>
          </p:cNvPr>
          <p:cNvSpPr/>
          <p:nvPr/>
        </p:nvSpPr>
        <p:spPr>
          <a:xfrm>
            <a:off x="2741612" y="2934971"/>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Fletxa: cap amunt 10">
            <a:extLst>
              <a:ext uri="{FF2B5EF4-FFF2-40B4-BE49-F238E27FC236}">
                <a16:creationId xmlns:a16="http://schemas.microsoft.com/office/drawing/2014/main" id="{3104C954-708B-AF07-AC60-4EFAB5AA826D}"/>
              </a:ext>
            </a:extLst>
          </p:cNvPr>
          <p:cNvSpPr/>
          <p:nvPr/>
        </p:nvSpPr>
        <p:spPr>
          <a:xfrm>
            <a:off x="7238281" y="2934971"/>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6789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346A2-A742-6B69-43FA-3DE70E7917AA}"/>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A5C7EADB-BE4D-2768-0E97-38A219A92CC0}"/>
              </a:ext>
            </a:extLst>
          </p:cNvPr>
          <p:cNvSpPr>
            <a:spLocks noGrp="1"/>
          </p:cNvSpPr>
          <p:nvPr>
            <p:ph type="body" sz="quarter" idx="10"/>
          </p:nvPr>
        </p:nvSpPr>
        <p:spPr/>
        <p:txBody>
          <a:bodyPr/>
          <a:lstStyle/>
          <a:p>
            <a:r>
              <a:rPr lang="ca-ES" b="1" dirty="0"/>
              <a:t>És realment tan important la posició del braç quan mesurem la pressió arterial?</a:t>
            </a:r>
          </a:p>
        </p:txBody>
      </p:sp>
      <p:sp>
        <p:nvSpPr>
          <p:cNvPr id="8" name="Contenidor de text 7">
            <a:extLst>
              <a:ext uri="{FF2B5EF4-FFF2-40B4-BE49-F238E27FC236}">
                <a16:creationId xmlns:a16="http://schemas.microsoft.com/office/drawing/2014/main" id="{01EB17C5-8DEF-405C-19E8-AF61B3BA6710}"/>
              </a:ext>
            </a:extLst>
          </p:cNvPr>
          <p:cNvSpPr>
            <a:spLocks noGrp="1"/>
          </p:cNvSpPr>
          <p:nvPr>
            <p:ph type="body" sz="quarter" idx="13"/>
          </p:nvPr>
        </p:nvSpPr>
        <p:spPr>
          <a:xfrm>
            <a:off x="1176267" y="1607645"/>
            <a:ext cx="9677400" cy="3048000"/>
          </a:xfrm>
        </p:spPr>
        <p:txBody>
          <a:bodyPr/>
          <a:lstStyle/>
          <a:p>
            <a:r>
              <a:rPr lang="ca-ES" sz="3600" b="1" dirty="0"/>
              <a:t>Sí</a:t>
            </a:r>
          </a:p>
          <a:p>
            <a:endParaRPr lang="ca-ES" sz="2800" dirty="0"/>
          </a:p>
          <a:p>
            <a:r>
              <a:rPr lang="ca-ES" sz="2800" b="1" dirty="0"/>
              <a:t>Les posicions incorrectes del braç sobreestimen substancialment la PA</a:t>
            </a:r>
            <a:r>
              <a:rPr lang="ca-ES" sz="2800" dirty="0"/>
              <a:t>, fet que posa de manifest la necessitat de mesura de la PA en la posició basal estandarditzada.</a:t>
            </a:r>
          </a:p>
        </p:txBody>
      </p:sp>
      <p:sp>
        <p:nvSpPr>
          <p:cNvPr id="7" name="QuadreDeText 6">
            <a:extLst>
              <a:ext uri="{FF2B5EF4-FFF2-40B4-BE49-F238E27FC236}">
                <a16:creationId xmlns:a16="http://schemas.microsoft.com/office/drawing/2014/main" id="{26168BA6-DED6-2E81-714C-9C4F2C55A88F}"/>
              </a:ext>
            </a:extLst>
          </p:cNvPr>
          <p:cNvSpPr txBox="1"/>
          <p:nvPr/>
        </p:nvSpPr>
        <p:spPr>
          <a:xfrm>
            <a:off x="6551612" y="5625356"/>
            <a:ext cx="4953000" cy="369332"/>
          </a:xfrm>
          <a:prstGeom prst="rect">
            <a:avLst/>
          </a:prstGeom>
          <a:noFill/>
        </p:spPr>
        <p:txBody>
          <a:bodyPr wrap="square">
            <a:spAutoFit/>
          </a:bodyPr>
          <a:lstStyle/>
          <a:p>
            <a:r>
              <a:rPr lang="sv-SE" b="0" i="0" dirty="0">
                <a:solidFill>
                  <a:srgbClr val="212121"/>
                </a:solidFill>
                <a:effectLst/>
                <a:latin typeface="BlinkMacSystemFont"/>
              </a:rPr>
              <a:t>JAMA Intern Med. 2024 Dec 1;184(12):1436-1442. </a:t>
            </a:r>
            <a:endParaRPr lang="ca-ES" dirty="0"/>
          </a:p>
        </p:txBody>
      </p:sp>
    </p:spTree>
    <p:extLst>
      <p:ext uri="{BB962C8B-B14F-4D97-AF65-F5344CB8AC3E}">
        <p14:creationId xmlns:p14="http://schemas.microsoft.com/office/powerpoint/2010/main" val="271922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E87A7-E593-A909-C1FC-322E18C1FC07}"/>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159A9100-EB66-9D83-644E-588B61537E69}"/>
              </a:ext>
            </a:extLst>
          </p:cNvPr>
          <p:cNvSpPr>
            <a:spLocks noGrp="1"/>
          </p:cNvSpPr>
          <p:nvPr>
            <p:ph type="body" sz="quarter" idx="10"/>
          </p:nvPr>
        </p:nvSpPr>
        <p:spPr/>
        <p:txBody>
          <a:bodyPr/>
          <a:lstStyle/>
          <a:p>
            <a:r>
              <a:rPr lang="ca-ES" b="1" dirty="0"/>
              <a:t>Quina és la millor definició d’HTA de bata blanca?</a:t>
            </a:r>
          </a:p>
        </p:txBody>
      </p:sp>
      <p:pic>
        <p:nvPicPr>
          <p:cNvPr id="4" name="Imatge 3">
            <a:extLst>
              <a:ext uri="{FF2B5EF4-FFF2-40B4-BE49-F238E27FC236}">
                <a16:creationId xmlns:a16="http://schemas.microsoft.com/office/drawing/2014/main" id="{51669AE7-BE4D-9097-13E3-4428B3BCDB0B}"/>
              </a:ext>
            </a:extLst>
          </p:cNvPr>
          <p:cNvPicPr>
            <a:picLocks noChangeAspect="1"/>
          </p:cNvPicPr>
          <p:nvPr/>
        </p:nvPicPr>
        <p:blipFill>
          <a:blip r:embed="rId3"/>
          <a:stretch>
            <a:fillRect/>
          </a:stretch>
        </p:blipFill>
        <p:spPr>
          <a:xfrm>
            <a:off x="1293812" y="1295400"/>
            <a:ext cx="10019296" cy="3552217"/>
          </a:xfrm>
          <a:prstGeom prst="rect">
            <a:avLst/>
          </a:prstGeom>
        </p:spPr>
      </p:pic>
      <p:sp>
        <p:nvSpPr>
          <p:cNvPr id="8" name="QuadreDeText 7">
            <a:extLst>
              <a:ext uri="{FF2B5EF4-FFF2-40B4-BE49-F238E27FC236}">
                <a16:creationId xmlns:a16="http://schemas.microsoft.com/office/drawing/2014/main" id="{B7FAC75F-CC0A-D216-D411-BD5078BE6E41}"/>
              </a:ext>
            </a:extLst>
          </p:cNvPr>
          <p:cNvSpPr txBox="1"/>
          <p:nvPr/>
        </p:nvSpPr>
        <p:spPr>
          <a:xfrm>
            <a:off x="7161212" y="5505082"/>
            <a:ext cx="4267200" cy="369332"/>
          </a:xfrm>
          <a:prstGeom prst="rect">
            <a:avLst/>
          </a:prstGeom>
          <a:noFill/>
        </p:spPr>
        <p:txBody>
          <a:bodyPr wrap="square">
            <a:spAutoFit/>
          </a:bodyPr>
          <a:lstStyle/>
          <a:p>
            <a:r>
              <a:rPr lang="ca-ES" b="0" i="0" dirty="0">
                <a:solidFill>
                  <a:srgbClr val="212121"/>
                </a:solidFill>
                <a:effectLst/>
                <a:latin typeface="BlinkMacSystemFont"/>
              </a:rPr>
              <a:t>J </a:t>
            </a:r>
            <a:r>
              <a:rPr lang="ca-ES" b="0" i="0" dirty="0" err="1">
                <a:solidFill>
                  <a:srgbClr val="212121"/>
                </a:solidFill>
                <a:effectLst/>
                <a:latin typeface="BlinkMacSystemFont"/>
              </a:rPr>
              <a:t>Hypertens</a:t>
            </a:r>
            <a:r>
              <a:rPr lang="ca-ES" b="0" i="0" dirty="0">
                <a:solidFill>
                  <a:srgbClr val="212121"/>
                </a:solidFill>
                <a:effectLst/>
                <a:latin typeface="BlinkMacSystemFont"/>
              </a:rPr>
              <a:t>. 2025 </a:t>
            </a:r>
            <a:r>
              <a:rPr lang="ca-ES" b="0" i="0" dirty="0" err="1">
                <a:solidFill>
                  <a:srgbClr val="212121"/>
                </a:solidFill>
                <a:effectLst/>
                <a:latin typeface="BlinkMacSystemFont"/>
              </a:rPr>
              <a:t>Aug</a:t>
            </a:r>
            <a:r>
              <a:rPr lang="ca-ES" b="0" i="0" dirty="0">
                <a:solidFill>
                  <a:srgbClr val="212121"/>
                </a:solidFill>
                <a:effectLst/>
                <a:latin typeface="BlinkMacSystemFont"/>
              </a:rPr>
              <a:t> 1;43(8):1450-1456. </a:t>
            </a:r>
            <a:endParaRPr lang="ca-ES" dirty="0"/>
          </a:p>
        </p:txBody>
      </p:sp>
    </p:spTree>
    <p:extLst>
      <p:ext uri="{BB962C8B-B14F-4D97-AF65-F5344CB8AC3E}">
        <p14:creationId xmlns:p14="http://schemas.microsoft.com/office/powerpoint/2010/main" val="326241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D3DA06-0D8D-5CF1-8FD6-035EBD5F00E2}"/>
            </a:ext>
          </a:extLst>
        </p:cNvPr>
        <p:cNvGrpSpPr/>
        <p:nvPr/>
      </p:nvGrpSpPr>
      <p:grpSpPr>
        <a:xfrm>
          <a:off x="0" y="0"/>
          <a:ext cx="0" cy="0"/>
          <a:chOff x="0" y="0"/>
          <a:chExt cx="0" cy="0"/>
        </a:xfrm>
      </p:grpSpPr>
      <p:sp>
        <p:nvSpPr>
          <p:cNvPr id="2" name="QuadreDeText 1">
            <a:extLst>
              <a:ext uri="{FF2B5EF4-FFF2-40B4-BE49-F238E27FC236}">
                <a16:creationId xmlns:a16="http://schemas.microsoft.com/office/drawing/2014/main" id="{70D8A10B-2BA4-D0C9-2EA6-FB9671445A3B}"/>
              </a:ext>
            </a:extLst>
          </p:cNvPr>
          <p:cNvSpPr txBox="1"/>
          <p:nvPr/>
        </p:nvSpPr>
        <p:spPr>
          <a:xfrm>
            <a:off x="1065212" y="93092"/>
            <a:ext cx="1897764" cy="369332"/>
          </a:xfrm>
          <a:prstGeom prst="rect">
            <a:avLst/>
          </a:prstGeom>
          <a:noFill/>
        </p:spPr>
        <p:txBody>
          <a:bodyPr wrap="none" rtlCol="0">
            <a:spAutoFit/>
          </a:bodyPr>
          <a:lstStyle/>
          <a:p>
            <a:r>
              <a:rPr lang="ca-ES" dirty="0"/>
              <a:t>n=44 119 pacients</a:t>
            </a:r>
          </a:p>
        </p:txBody>
      </p:sp>
      <p:sp>
        <p:nvSpPr>
          <p:cNvPr id="3" name="QuadreDeText 2">
            <a:extLst>
              <a:ext uri="{FF2B5EF4-FFF2-40B4-BE49-F238E27FC236}">
                <a16:creationId xmlns:a16="http://schemas.microsoft.com/office/drawing/2014/main" id="{C6B6C480-BFC3-2971-EB4F-C3349D3B157A}"/>
              </a:ext>
            </a:extLst>
          </p:cNvPr>
          <p:cNvSpPr txBox="1"/>
          <p:nvPr/>
        </p:nvSpPr>
        <p:spPr>
          <a:xfrm>
            <a:off x="1674812" y="2286000"/>
            <a:ext cx="184731" cy="369332"/>
          </a:xfrm>
          <a:prstGeom prst="rect">
            <a:avLst/>
          </a:prstGeom>
          <a:noFill/>
        </p:spPr>
        <p:txBody>
          <a:bodyPr wrap="none" rtlCol="0">
            <a:spAutoFit/>
          </a:bodyPr>
          <a:lstStyle/>
          <a:p>
            <a:endParaRPr lang="ca-ES" dirty="0"/>
          </a:p>
        </p:txBody>
      </p:sp>
      <p:sp>
        <p:nvSpPr>
          <p:cNvPr id="12" name="QuadreDeText 11">
            <a:extLst>
              <a:ext uri="{FF2B5EF4-FFF2-40B4-BE49-F238E27FC236}">
                <a16:creationId xmlns:a16="http://schemas.microsoft.com/office/drawing/2014/main" id="{6DA1E251-A442-05E8-0E3E-88883C32504C}"/>
              </a:ext>
            </a:extLst>
          </p:cNvPr>
          <p:cNvSpPr txBox="1"/>
          <p:nvPr/>
        </p:nvSpPr>
        <p:spPr>
          <a:xfrm>
            <a:off x="1065212" y="609600"/>
            <a:ext cx="10896600" cy="2677656"/>
          </a:xfrm>
          <a:prstGeom prst="rect">
            <a:avLst/>
          </a:prstGeom>
          <a:noFill/>
        </p:spPr>
        <p:txBody>
          <a:bodyPr wrap="square">
            <a:spAutoFit/>
          </a:bodyPr>
          <a:lstStyle/>
          <a:p>
            <a:r>
              <a:rPr lang="ca-ES" sz="2400" dirty="0"/>
              <a:t>3 definicions d’hipertensió de bata blanca: </a:t>
            </a:r>
          </a:p>
          <a:p>
            <a:r>
              <a:rPr lang="ca-ES" sz="2400" dirty="0"/>
              <a:t> </a:t>
            </a:r>
          </a:p>
          <a:p>
            <a:pPr marL="914400" lvl="1" indent="-457200">
              <a:buFont typeface="+mj-lt"/>
              <a:buAutoNum type="arabicPeriod"/>
            </a:pPr>
            <a:r>
              <a:rPr lang="ca-ES" sz="2400" dirty="0"/>
              <a:t>PA normal en tots els períodes </a:t>
            </a:r>
            <a:r>
              <a:rPr lang="ca-ES" sz="2400" dirty="0" err="1"/>
              <a:t>circadians</a:t>
            </a:r>
            <a:r>
              <a:rPr lang="ca-ES" sz="2400" dirty="0"/>
              <a:t> (dia, nit i 24 hores; 12.192 pacients)</a:t>
            </a:r>
          </a:p>
          <a:p>
            <a:pPr marL="914400" lvl="1" indent="-457200">
              <a:buFont typeface="+mj-lt"/>
              <a:buAutoNum type="arabicPeriod"/>
            </a:pPr>
            <a:endParaRPr lang="ca-ES" sz="2400" dirty="0"/>
          </a:p>
          <a:p>
            <a:pPr marL="914400" lvl="1" indent="-457200">
              <a:buFont typeface="+mj-lt"/>
              <a:buAutoNum type="arabicPeriod"/>
            </a:pPr>
            <a:r>
              <a:rPr lang="ca-ES" sz="2400" dirty="0"/>
              <a:t>PA de 24 hores normal però amb elevació nocturna (4.368 pacients)</a:t>
            </a:r>
          </a:p>
          <a:p>
            <a:pPr marL="914400" lvl="1" indent="-457200">
              <a:buFont typeface="+mj-lt"/>
              <a:buAutoNum type="arabicPeriod"/>
            </a:pPr>
            <a:endParaRPr lang="ca-ES" sz="2400" dirty="0"/>
          </a:p>
          <a:p>
            <a:pPr marL="914400" lvl="1" indent="-457200">
              <a:buFont typeface="+mj-lt"/>
              <a:buAutoNum type="arabicPeriod"/>
            </a:pPr>
            <a:r>
              <a:rPr lang="ca-ES" sz="2400" dirty="0"/>
              <a:t>PA diürna normal però amb elevació de la PA de 24 hores (3.525 pacients).</a:t>
            </a:r>
          </a:p>
        </p:txBody>
      </p:sp>
      <p:sp>
        <p:nvSpPr>
          <p:cNvPr id="13" name="QuadreDeText 12">
            <a:extLst>
              <a:ext uri="{FF2B5EF4-FFF2-40B4-BE49-F238E27FC236}">
                <a16:creationId xmlns:a16="http://schemas.microsoft.com/office/drawing/2014/main" id="{906CCCCE-A5BB-7039-CCBE-1F568447BA7E}"/>
              </a:ext>
            </a:extLst>
          </p:cNvPr>
          <p:cNvSpPr txBox="1"/>
          <p:nvPr/>
        </p:nvSpPr>
        <p:spPr>
          <a:xfrm>
            <a:off x="7694612" y="5638800"/>
            <a:ext cx="4267200" cy="369332"/>
          </a:xfrm>
          <a:prstGeom prst="rect">
            <a:avLst/>
          </a:prstGeom>
          <a:noFill/>
        </p:spPr>
        <p:txBody>
          <a:bodyPr wrap="square">
            <a:spAutoFit/>
          </a:bodyPr>
          <a:lstStyle/>
          <a:p>
            <a:r>
              <a:rPr lang="ca-ES" b="0" i="0" dirty="0">
                <a:solidFill>
                  <a:srgbClr val="212121"/>
                </a:solidFill>
                <a:effectLst/>
                <a:latin typeface="BlinkMacSystemFont"/>
              </a:rPr>
              <a:t>J </a:t>
            </a:r>
            <a:r>
              <a:rPr lang="ca-ES" b="0" i="0" dirty="0" err="1">
                <a:solidFill>
                  <a:srgbClr val="212121"/>
                </a:solidFill>
                <a:effectLst/>
                <a:latin typeface="BlinkMacSystemFont"/>
              </a:rPr>
              <a:t>Hypertens</a:t>
            </a:r>
            <a:r>
              <a:rPr lang="ca-ES" b="0" i="0" dirty="0">
                <a:solidFill>
                  <a:srgbClr val="212121"/>
                </a:solidFill>
                <a:effectLst/>
                <a:latin typeface="BlinkMacSystemFont"/>
              </a:rPr>
              <a:t>. 2025 </a:t>
            </a:r>
            <a:r>
              <a:rPr lang="ca-ES" b="0" i="0" dirty="0" err="1">
                <a:solidFill>
                  <a:srgbClr val="212121"/>
                </a:solidFill>
                <a:effectLst/>
                <a:latin typeface="BlinkMacSystemFont"/>
              </a:rPr>
              <a:t>Aug</a:t>
            </a:r>
            <a:r>
              <a:rPr lang="ca-ES" b="0" i="0" dirty="0">
                <a:solidFill>
                  <a:srgbClr val="212121"/>
                </a:solidFill>
                <a:effectLst/>
                <a:latin typeface="BlinkMacSystemFont"/>
              </a:rPr>
              <a:t> 1;43(8):1450-1456. </a:t>
            </a:r>
            <a:endParaRPr lang="ca-ES" dirty="0"/>
          </a:p>
        </p:txBody>
      </p:sp>
      <p:sp>
        <p:nvSpPr>
          <p:cNvPr id="14" name="Fletxa: avall 13">
            <a:extLst>
              <a:ext uri="{FF2B5EF4-FFF2-40B4-BE49-F238E27FC236}">
                <a16:creationId xmlns:a16="http://schemas.microsoft.com/office/drawing/2014/main" id="{8F17DCFB-19E9-A066-0A68-4BF77694777F}"/>
              </a:ext>
            </a:extLst>
          </p:cNvPr>
          <p:cNvSpPr/>
          <p:nvPr/>
        </p:nvSpPr>
        <p:spPr>
          <a:xfrm>
            <a:off x="5609780" y="355418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QuadreDeText 14">
            <a:extLst>
              <a:ext uri="{FF2B5EF4-FFF2-40B4-BE49-F238E27FC236}">
                <a16:creationId xmlns:a16="http://schemas.microsoft.com/office/drawing/2014/main" id="{331B4688-7D55-B70F-B83D-CB634726F0FC}"/>
              </a:ext>
            </a:extLst>
          </p:cNvPr>
          <p:cNvSpPr txBox="1"/>
          <p:nvPr/>
        </p:nvSpPr>
        <p:spPr>
          <a:xfrm>
            <a:off x="4951881" y="4799512"/>
            <a:ext cx="1800429" cy="461665"/>
          </a:xfrm>
          <a:prstGeom prst="rect">
            <a:avLst/>
          </a:prstGeom>
          <a:noFill/>
        </p:spPr>
        <p:txBody>
          <a:bodyPr wrap="none" rtlCol="0">
            <a:spAutoFit/>
          </a:bodyPr>
          <a:lstStyle/>
          <a:p>
            <a:r>
              <a:rPr lang="ca-ES" sz="2400" b="1" dirty="0"/>
              <a:t>MORTALITAT</a:t>
            </a:r>
          </a:p>
        </p:txBody>
      </p:sp>
    </p:spTree>
    <p:extLst>
      <p:ext uri="{BB962C8B-B14F-4D97-AF65-F5344CB8AC3E}">
        <p14:creationId xmlns:p14="http://schemas.microsoft.com/office/powerpoint/2010/main" val="322120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724D-378D-F50B-58CE-C74AB3C5C972}"/>
            </a:ext>
          </a:extLst>
        </p:cNvPr>
        <p:cNvGrpSpPr/>
        <p:nvPr/>
      </p:nvGrpSpPr>
      <p:grpSpPr>
        <a:xfrm>
          <a:off x="0" y="0"/>
          <a:ext cx="0" cy="0"/>
          <a:chOff x="0" y="0"/>
          <a:chExt cx="0" cy="0"/>
        </a:xfrm>
      </p:grpSpPr>
      <p:sp>
        <p:nvSpPr>
          <p:cNvPr id="2" name="QuadreDeText 1">
            <a:extLst>
              <a:ext uri="{FF2B5EF4-FFF2-40B4-BE49-F238E27FC236}">
                <a16:creationId xmlns:a16="http://schemas.microsoft.com/office/drawing/2014/main" id="{A882F587-1563-E0DB-36CC-112FD69B2152}"/>
              </a:ext>
            </a:extLst>
          </p:cNvPr>
          <p:cNvSpPr txBox="1"/>
          <p:nvPr/>
        </p:nvSpPr>
        <p:spPr>
          <a:xfrm>
            <a:off x="1065212" y="93092"/>
            <a:ext cx="1897764" cy="369332"/>
          </a:xfrm>
          <a:prstGeom prst="rect">
            <a:avLst/>
          </a:prstGeom>
          <a:noFill/>
        </p:spPr>
        <p:txBody>
          <a:bodyPr wrap="none" rtlCol="0">
            <a:spAutoFit/>
          </a:bodyPr>
          <a:lstStyle/>
          <a:p>
            <a:r>
              <a:rPr lang="ca-ES" dirty="0"/>
              <a:t>n=44 119 pacients</a:t>
            </a:r>
          </a:p>
        </p:txBody>
      </p:sp>
      <p:sp>
        <p:nvSpPr>
          <p:cNvPr id="3" name="QuadreDeText 2">
            <a:extLst>
              <a:ext uri="{FF2B5EF4-FFF2-40B4-BE49-F238E27FC236}">
                <a16:creationId xmlns:a16="http://schemas.microsoft.com/office/drawing/2014/main" id="{05E05EC0-E82C-A5CC-27A1-E553BA8C3334}"/>
              </a:ext>
            </a:extLst>
          </p:cNvPr>
          <p:cNvSpPr txBox="1"/>
          <p:nvPr/>
        </p:nvSpPr>
        <p:spPr>
          <a:xfrm>
            <a:off x="1674812" y="2686878"/>
            <a:ext cx="184731" cy="369332"/>
          </a:xfrm>
          <a:prstGeom prst="rect">
            <a:avLst/>
          </a:prstGeom>
          <a:noFill/>
        </p:spPr>
        <p:txBody>
          <a:bodyPr wrap="none" rtlCol="0">
            <a:spAutoFit/>
          </a:bodyPr>
          <a:lstStyle/>
          <a:p>
            <a:endParaRPr lang="ca-ES" dirty="0"/>
          </a:p>
        </p:txBody>
      </p:sp>
      <p:sp>
        <p:nvSpPr>
          <p:cNvPr id="13" name="QuadreDeText 12">
            <a:extLst>
              <a:ext uri="{FF2B5EF4-FFF2-40B4-BE49-F238E27FC236}">
                <a16:creationId xmlns:a16="http://schemas.microsoft.com/office/drawing/2014/main" id="{E3C363D6-35C1-D85B-D4FC-5D78C1A8BFDB}"/>
              </a:ext>
            </a:extLst>
          </p:cNvPr>
          <p:cNvSpPr txBox="1"/>
          <p:nvPr/>
        </p:nvSpPr>
        <p:spPr>
          <a:xfrm>
            <a:off x="7694612" y="5638800"/>
            <a:ext cx="4267200" cy="369332"/>
          </a:xfrm>
          <a:prstGeom prst="rect">
            <a:avLst/>
          </a:prstGeom>
          <a:noFill/>
        </p:spPr>
        <p:txBody>
          <a:bodyPr wrap="square">
            <a:spAutoFit/>
          </a:bodyPr>
          <a:lstStyle/>
          <a:p>
            <a:r>
              <a:rPr lang="ca-ES" b="0" i="0" dirty="0">
                <a:solidFill>
                  <a:srgbClr val="212121"/>
                </a:solidFill>
                <a:effectLst/>
                <a:latin typeface="BlinkMacSystemFont"/>
              </a:rPr>
              <a:t>J </a:t>
            </a:r>
            <a:r>
              <a:rPr lang="ca-ES" b="0" i="0" dirty="0" err="1">
                <a:solidFill>
                  <a:srgbClr val="212121"/>
                </a:solidFill>
                <a:effectLst/>
                <a:latin typeface="BlinkMacSystemFont"/>
              </a:rPr>
              <a:t>Hypertens</a:t>
            </a:r>
            <a:r>
              <a:rPr lang="ca-ES" b="0" i="0" dirty="0">
                <a:solidFill>
                  <a:srgbClr val="212121"/>
                </a:solidFill>
                <a:effectLst/>
                <a:latin typeface="BlinkMacSystemFont"/>
              </a:rPr>
              <a:t>. 2025 </a:t>
            </a:r>
            <a:r>
              <a:rPr lang="ca-ES" b="0" i="0" dirty="0" err="1">
                <a:solidFill>
                  <a:srgbClr val="212121"/>
                </a:solidFill>
                <a:effectLst/>
                <a:latin typeface="BlinkMacSystemFont"/>
              </a:rPr>
              <a:t>Aug</a:t>
            </a:r>
            <a:r>
              <a:rPr lang="ca-ES" b="0" i="0" dirty="0">
                <a:solidFill>
                  <a:srgbClr val="212121"/>
                </a:solidFill>
                <a:effectLst/>
                <a:latin typeface="BlinkMacSystemFont"/>
              </a:rPr>
              <a:t> 1;43(8):1450-1456. </a:t>
            </a:r>
            <a:endParaRPr lang="ca-ES" dirty="0"/>
          </a:p>
        </p:txBody>
      </p:sp>
      <p:pic>
        <p:nvPicPr>
          <p:cNvPr id="7" name="Imatge 6">
            <a:extLst>
              <a:ext uri="{FF2B5EF4-FFF2-40B4-BE49-F238E27FC236}">
                <a16:creationId xmlns:a16="http://schemas.microsoft.com/office/drawing/2014/main" id="{1F90A91A-76B2-59A9-1F9A-9E3432846B9A}"/>
              </a:ext>
            </a:extLst>
          </p:cNvPr>
          <p:cNvPicPr>
            <a:picLocks noChangeAspect="1"/>
          </p:cNvPicPr>
          <p:nvPr/>
        </p:nvPicPr>
        <p:blipFill>
          <a:blip r:embed="rId2"/>
          <a:srcRect r="53975"/>
          <a:stretch>
            <a:fillRect/>
          </a:stretch>
        </p:blipFill>
        <p:spPr>
          <a:xfrm>
            <a:off x="606149" y="1524000"/>
            <a:ext cx="6936063" cy="3372678"/>
          </a:xfrm>
          <a:prstGeom prst="rect">
            <a:avLst/>
          </a:prstGeom>
        </p:spPr>
      </p:pic>
      <p:pic>
        <p:nvPicPr>
          <p:cNvPr id="9" name="Imatge 8">
            <a:extLst>
              <a:ext uri="{FF2B5EF4-FFF2-40B4-BE49-F238E27FC236}">
                <a16:creationId xmlns:a16="http://schemas.microsoft.com/office/drawing/2014/main" id="{4216259C-7D79-6A4D-3424-C55534E59082}"/>
              </a:ext>
            </a:extLst>
          </p:cNvPr>
          <p:cNvPicPr>
            <a:picLocks noChangeAspect="1"/>
          </p:cNvPicPr>
          <p:nvPr/>
        </p:nvPicPr>
        <p:blipFill>
          <a:blip r:embed="rId2"/>
          <a:srcRect l="71045" r="44"/>
          <a:stretch>
            <a:fillRect/>
          </a:stretch>
        </p:blipFill>
        <p:spPr>
          <a:xfrm>
            <a:off x="7542212" y="1524000"/>
            <a:ext cx="4356956" cy="3372678"/>
          </a:xfrm>
          <a:prstGeom prst="rect">
            <a:avLst/>
          </a:prstGeom>
        </p:spPr>
      </p:pic>
      <p:pic>
        <p:nvPicPr>
          <p:cNvPr id="11" name="Imatge 10">
            <a:extLst>
              <a:ext uri="{FF2B5EF4-FFF2-40B4-BE49-F238E27FC236}">
                <a16:creationId xmlns:a16="http://schemas.microsoft.com/office/drawing/2014/main" id="{E9F0E02E-D1E5-0E33-10A8-C03F4316819C}"/>
              </a:ext>
            </a:extLst>
          </p:cNvPr>
          <p:cNvPicPr>
            <a:picLocks noChangeAspect="1"/>
          </p:cNvPicPr>
          <p:nvPr/>
        </p:nvPicPr>
        <p:blipFill>
          <a:blip r:embed="rId3"/>
          <a:stretch>
            <a:fillRect/>
          </a:stretch>
        </p:blipFill>
        <p:spPr>
          <a:xfrm>
            <a:off x="631065" y="5116877"/>
            <a:ext cx="11293019" cy="434245"/>
          </a:xfrm>
          <a:prstGeom prst="rect">
            <a:avLst/>
          </a:prstGeom>
        </p:spPr>
      </p:pic>
      <p:pic>
        <p:nvPicPr>
          <p:cNvPr id="17" name="Imatge 16">
            <a:extLst>
              <a:ext uri="{FF2B5EF4-FFF2-40B4-BE49-F238E27FC236}">
                <a16:creationId xmlns:a16="http://schemas.microsoft.com/office/drawing/2014/main" id="{88EA9743-079F-A136-9584-45A6B79FD2A8}"/>
              </a:ext>
            </a:extLst>
          </p:cNvPr>
          <p:cNvPicPr>
            <a:picLocks noChangeAspect="1"/>
          </p:cNvPicPr>
          <p:nvPr/>
        </p:nvPicPr>
        <p:blipFill>
          <a:blip r:embed="rId4"/>
          <a:stretch>
            <a:fillRect/>
          </a:stretch>
        </p:blipFill>
        <p:spPr>
          <a:xfrm>
            <a:off x="379412" y="858697"/>
            <a:ext cx="11735732" cy="330403"/>
          </a:xfrm>
          <a:prstGeom prst="rect">
            <a:avLst/>
          </a:prstGeom>
        </p:spPr>
      </p:pic>
    </p:spTree>
    <p:extLst>
      <p:ext uri="{BB962C8B-B14F-4D97-AF65-F5344CB8AC3E}">
        <p14:creationId xmlns:p14="http://schemas.microsoft.com/office/powerpoint/2010/main" val="160761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F9A72-2195-30DC-8F28-F82111C2B45C}"/>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EF68AA05-C06E-B656-D567-576CD52DD745}"/>
              </a:ext>
            </a:extLst>
          </p:cNvPr>
          <p:cNvSpPr>
            <a:spLocks noGrp="1"/>
          </p:cNvSpPr>
          <p:nvPr>
            <p:ph type="body" sz="quarter" idx="10"/>
          </p:nvPr>
        </p:nvSpPr>
        <p:spPr/>
        <p:txBody>
          <a:bodyPr/>
          <a:lstStyle/>
          <a:p>
            <a:r>
              <a:rPr lang="ca-ES" b="1" dirty="0"/>
              <a:t>Quina és la millor definició d’HTA de bata blanca?</a:t>
            </a:r>
          </a:p>
        </p:txBody>
      </p:sp>
      <p:sp>
        <p:nvSpPr>
          <p:cNvPr id="5" name="Contenidor de text 4">
            <a:extLst>
              <a:ext uri="{FF2B5EF4-FFF2-40B4-BE49-F238E27FC236}">
                <a16:creationId xmlns:a16="http://schemas.microsoft.com/office/drawing/2014/main" id="{34C454BC-06EC-FA68-88D8-370BD8768F0B}"/>
              </a:ext>
            </a:extLst>
          </p:cNvPr>
          <p:cNvSpPr>
            <a:spLocks noGrp="1"/>
          </p:cNvSpPr>
          <p:nvPr>
            <p:ph type="body" sz="quarter" idx="13"/>
          </p:nvPr>
        </p:nvSpPr>
        <p:spPr>
          <a:xfrm>
            <a:off x="1293812" y="1371600"/>
            <a:ext cx="9802812" cy="3048000"/>
          </a:xfrm>
        </p:spPr>
        <p:txBody>
          <a:bodyPr/>
          <a:lstStyle/>
          <a:p>
            <a:r>
              <a:rPr lang="ca-ES" sz="2800" dirty="0">
                <a:latin typeface="Calibri" panose="020F0502020204030204" pitchFamily="34" charset="0"/>
                <a:ea typeface="Calibri" panose="020F0502020204030204" pitchFamily="34" charset="0"/>
                <a:cs typeface="Calibri" panose="020F0502020204030204" pitchFamily="34" charset="0"/>
              </a:rPr>
              <a:t>La hipertensió de bata blanca s’ha de definir amb una </a:t>
            </a:r>
            <a:r>
              <a:rPr lang="ca-ES" sz="2800" b="1" u="sng" dirty="0">
                <a:latin typeface="Calibri" panose="020F0502020204030204" pitchFamily="34" charset="0"/>
                <a:ea typeface="Calibri" panose="020F0502020204030204" pitchFamily="34" charset="0"/>
                <a:cs typeface="Calibri" panose="020F0502020204030204" pitchFamily="34" charset="0"/>
              </a:rPr>
              <a:t>PA diürna normal</a:t>
            </a:r>
            <a:r>
              <a:rPr lang="ca-ES" sz="2800" dirty="0">
                <a:latin typeface="Calibri" panose="020F0502020204030204" pitchFamily="34" charset="0"/>
                <a:ea typeface="Calibri" panose="020F0502020204030204" pitchFamily="34" charset="0"/>
                <a:cs typeface="Calibri" panose="020F0502020204030204" pitchFamily="34" charset="0"/>
              </a:rPr>
              <a:t>,  una </a:t>
            </a:r>
            <a:r>
              <a:rPr lang="ca-ES" sz="2800" b="1" u="sng" dirty="0">
                <a:latin typeface="Calibri" panose="020F0502020204030204" pitchFamily="34" charset="0"/>
                <a:ea typeface="Calibri" panose="020F0502020204030204" pitchFamily="34" charset="0"/>
                <a:cs typeface="Calibri" panose="020F0502020204030204" pitchFamily="34" charset="0"/>
              </a:rPr>
              <a:t>PA nocturna normal </a:t>
            </a:r>
            <a:r>
              <a:rPr lang="ca-ES" sz="2800" dirty="0">
                <a:latin typeface="Calibri" panose="020F0502020204030204" pitchFamily="34" charset="0"/>
                <a:ea typeface="Calibri" panose="020F0502020204030204" pitchFamily="34" charset="0"/>
                <a:cs typeface="Calibri" panose="020F0502020204030204" pitchFamily="34" charset="0"/>
              </a:rPr>
              <a:t>i de </a:t>
            </a:r>
            <a:r>
              <a:rPr lang="ca-ES" sz="2800" b="1" u="sng" dirty="0">
                <a:latin typeface="Calibri" panose="020F0502020204030204" pitchFamily="34" charset="0"/>
                <a:ea typeface="Calibri" panose="020F0502020204030204" pitchFamily="34" charset="0"/>
                <a:cs typeface="Calibri" panose="020F0502020204030204" pitchFamily="34" charset="0"/>
              </a:rPr>
              <a:t>24 hores també normal</a:t>
            </a:r>
          </a:p>
          <a:p>
            <a:endParaRPr lang="ca-ES" sz="2800" dirty="0">
              <a:latin typeface="Calibri" panose="020F0502020204030204" pitchFamily="34" charset="0"/>
              <a:ea typeface="Calibri" panose="020F0502020204030204" pitchFamily="34" charset="0"/>
              <a:cs typeface="Calibri" panose="020F0502020204030204" pitchFamily="34" charset="0"/>
            </a:endParaRPr>
          </a:p>
          <a:p>
            <a:r>
              <a:rPr lang="ca-ES" sz="2800" dirty="0">
                <a:latin typeface="Calibri" panose="020F0502020204030204" pitchFamily="34" charset="0"/>
                <a:ea typeface="Calibri" panose="020F0502020204030204" pitchFamily="34" charset="0"/>
                <a:cs typeface="Calibri" panose="020F0502020204030204" pitchFamily="34" charset="0"/>
              </a:rPr>
              <a:t>Aquesta definició no s’associa a un increment del risc de mortalitat.</a:t>
            </a:r>
          </a:p>
        </p:txBody>
      </p:sp>
      <p:sp>
        <p:nvSpPr>
          <p:cNvPr id="9" name="QuadreDeText 8">
            <a:extLst>
              <a:ext uri="{FF2B5EF4-FFF2-40B4-BE49-F238E27FC236}">
                <a16:creationId xmlns:a16="http://schemas.microsoft.com/office/drawing/2014/main" id="{45282988-20ED-2598-CF9D-E678DC672024}"/>
              </a:ext>
            </a:extLst>
          </p:cNvPr>
          <p:cNvSpPr txBox="1"/>
          <p:nvPr/>
        </p:nvSpPr>
        <p:spPr>
          <a:xfrm>
            <a:off x="7161212" y="5505082"/>
            <a:ext cx="4267200" cy="369332"/>
          </a:xfrm>
          <a:prstGeom prst="rect">
            <a:avLst/>
          </a:prstGeom>
          <a:noFill/>
        </p:spPr>
        <p:txBody>
          <a:bodyPr wrap="square">
            <a:spAutoFit/>
          </a:bodyPr>
          <a:lstStyle/>
          <a:p>
            <a:r>
              <a:rPr lang="ca-ES" b="0" i="0" dirty="0">
                <a:solidFill>
                  <a:srgbClr val="212121"/>
                </a:solidFill>
                <a:effectLst/>
                <a:latin typeface="BlinkMacSystemFont"/>
              </a:rPr>
              <a:t>J </a:t>
            </a:r>
            <a:r>
              <a:rPr lang="ca-ES" b="0" i="0" dirty="0" err="1">
                <a:solidFill>
                  <a:srgbClr val="212121"/>
                </a:solidFill>
                <a:effectLst/>
                <a:latin typeface="BlinkMacSystemFont"/>
              </a:rPr>
              <a:t>Hypertens</a:t>
            </a:r>
            <a:r>
              <a:rPr lang="ca-ES" b="0" i="0" dirty="0">
                <a:solidFill>
                  <a:srgbClr val="212121"/>
                </a:solidFill>
                <a:effectLst/>
                <a:latin typeface="BlinkMacSystemFont"/>
              </a:rPr>
              <a:t>. 2025 </a:t>
            </a:r>
            <a:r>
              <a:rPr lang="ca-ES" b="0" i="0" dirty="0" err="1">
                <a:solidFill>
                  <a:srgbClr val="212121"/>
                </a:solidFill>
                <a:effectLst/>
                <a:latin typeface="BlinkMacSystemFont"/>
              </a:rPr>
              <a:t>Aug</a:t>
            </a:r>
            <a:r>
              <a:rPr lang="ca-ES" b="0" i="0" dirty="0">
                <a:solidFill>
                  <a:srgbClr val="212121"/>
                </a:solidFill>
                <a:effectLst/>
                <a:latin typeface="BlinkMacSystemFont"/>
              </a:rPr>
              <a:t> 1;43(8):1450-1456. </a:t>
            </a:r>
            <a:endParaRPr lang="ca-ES" dirty="0"/>
          </a:p>
        </p:txBody>
      </p:sp>
    </p:spTree>
    <p:extLst>
      <p:ext uri="{BB962C8B-B14F-4D97-AF65-F5344CB8AC3E}">
        <p14:creationId xmlns:p14="http://schemas.microsoft.com/office/powerpoint/2010/main" val="318384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camfic</Template>
  <TotalTime>1083</TotalTime>
  <Words>4659</Words>
  <Application>Microsoft Office PowerPoint</Application>
  <PresentationFormat>Personalitzat</PresentationFormat>
  <Paragraphs>409</Paragraphs>
  <Slides>27</Slides>
  <Notes>10</Notes>
  <HiddenSlides>6</HiddenSlides>
  <MMClips>0</MMClips>
  <ScaleCrop>false</ScaleCrop>
  <HeadingPairs>
    <vt:vector size="6" baseType="variant">
      <vt:variant>
        <vt:lpstr>Tipus de lletra utilitzats</vt:lpstr>
      </vt:variant>
      <vt:variant>
        <vt:i4>11</vt:i4>
      </vt:variant>
      <vt:variant>
        <vt:lpstr>Tema</vt:lpstr>
      </vt:variant>
      <vt:variant>
        <vt:i4>1</vt:i4>
      </vt:variant>
      <vt:variant>
        <vt:lpstr>Títols de les diapositives</vt:lpstr>
      </vt:variant>
      <vt:variant>
        <vt:i4>27</vt:i4>
      </vt:variant>
    </vt:vector>
  </HeadingPairs>
  <TitlesOfParts>
    <vt:vector size="39" baseType="lpstr">
      <vt:lpstr>AdvPA331</vt:lpstr>
      <vt:lpstr>Arial</vt:lpstr>
      <vt:lpstr>BlinkMacSystemFont</vt:lpstr>
      <vt:lpstr>Calibri</vt:lpstr>
      <vt:lpstr>Calibri Light</vt:lpstr>
      <vt:lpstr>Guardian Text Egyp</vt:lpstr>
      <vt:lpstr>GuardianSansGR-Regular</vt:lpstr>
      <vt:lpstr>OTNEJMQuadraat</vt:lpstr>
      <vt:lpstr>OTNEJMScalaSansLF</vt:lpstr>
      <vt:lpstr>OTNEJMScalaSansLF-Bold</vt:lpstr>
      <vt:lpstr>Wingdings</vt:lpstr>
      <vt:lpstr>Tema de l'Office</vt:lpstr>
      <vt:lpstr>  Les millors publicacions de l’any en HTA </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JORNADES</dc:title>
  <dc:creator>CAMFiC</dc:creator>
  <cp:keywords>Jornades</cp:keywords>
  <cp:lastModifiedBy>Ernest Vinyoles</cp:lastModifiedBy>
  <cp:revision>92</cp:revision>
  <dcterms:created xsi:type="dcterms:W3CDTF">2017-03-27T19:09:21Z</dcterms:created>
  <dcterms:modified xsi:type="dcterms:W3CDTF">2025-12-14T11:45:21Z</dcterms:modified>
</cp:coreProperties>
</file>