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2" r:id="rId3"/>
    <p:sldMasterId id="2147483691" r:id="rId4"/>
  </p:sldMasterIdLst>
  <p:notesMasterIdLst>
    <p:notesMasterId r:id="rId102"/>
  </p:notesMasterIdLst>
  <p:sldIdLst>
    <p:sldId id="256" r:id="rId5"/>
    <p:sldId id="1786" r:id="rId6"/>
    <p:sldId id="1799" r:id="rId7"/>
    <p:sldId id="1787" r:id="rId8"/>
    <p:sldId id="1790" r:id="rId9"/>
    <p:sldId id="1788" r:id="rId10"/>
    <p:sldId id="1800" r:id="rId11"/>
    <p:sldId id="1801" r:id="rId12"/>
    <p:sldId id="1802" r:id="rId13"/>
    <p:sldId id="1792" r:id="rId14"/>
    <p:sldId id="1803" r:id="rId15"/>
    <p:sldId id="1814" r:id="rId16"/>
    <p:sldId id="1798" r:id="rId17"/>
    <p:sldId id="1804" r:id="rId18"/>
    <p:sldId id="1791" r:id="rId19"/>
    <p:sldId id="1789" r:id="rId20"/>
    <p:sldId id="1805" r:id="rId21"/>
    <p:sldId id="1806" r:id="rId22"/>
    <p:sldId id="1807" r:id="rId23"/>
    <p:sldId id="1811" r:id="rId24"/>
    <p:sldId id="1817" r:id="rId25"/>
    <p:sldId id="1815" r:id="rId26"/>
    <p:sldId id="1816" r:id="rId27"/>
    <p:sldId id="1809" r:id="rId28"/>
    <p:sldId id="1794" r:id="rId29"/>
    <p:sldId id="1795" r:id="rId30"/>
    <p:sldId id="1813" r:id="rId31"/>
    <p:sldId id="258" r:id="rId32"/>
    <p:sldId id="259" r:id="rId33"/>
    <p:sldId id="324" r:id="rId34"/>
    <p:sldId id="277" r:id="rId35"/>
    <p:sldId id="307" r:id="rId36"/>
    <p:sldId id="308" r:id="rId37"/>
    <p:sldId id="309" r:id="rId38"/>
    <p:sldId id="311" r:id="rId39"/>
    <p:sldId id="282" r:id="rId40"/>
    <p:sldId id="323" r:id="rId41"/>
    <p:sldId id="318" r:id="rId42"/>
    <p:sldId id="320" r:id="rId43"/>
    <p:sldId id="321" r:id="rId44"/>
    <p:sldId id="322" r:id="rId45"/>
    <p:sldId id="292" r:id="rId46"/>
    <p:sldId id="293" r:id="rId47"/>
    <p:sldId id="286" r:id="rId48"/>
    <p:sldId id="1785" r:id="rId49"/>
    <p:sldId id="287" r:id="rId50"/>
    <p:sldId id="303" r:id="rId51"/>
    <p:sldId id="296" r:id="rId52"/>
    <p:sldId id="298" r:id="rId53"/>
    <p:sldId id="299" r:id="rId54"/>
    <p:sldId id="301" r:id="rId55"/>
    <p:sldId id="265" r:id="rId56"/>
    <p:sldId id="260" r:id="rId57"/>
    <p:sldId id="261" r:id="rId58"/>
    <p:sldId id="262" r:id="rId59"/>
    <p:sldId id="263" r:id="rId60"/>
    <p:sldId id="325" r:id="rId61"/>
    <p:sldId id="326" r:id="rId62"/>
    <p:sldId id="266" r:id="rId63"/>
    <p:sldId id="267" r:id="rId64"/>
    <p:sldId id="268" r:id="rId65"/>
    <p:sldId id="269" r:id="rId66"/>
    <p:sldId id="270" r:id="rId67"/>
    <p:sldId id="271" r:id="rId68"/>
    <p:sldId id="290" r:id="rId69"/>
    <p:sldId id="273" r:id="rId70"/>
    <p:sldId id="275" r:id="rId71"/>
    <p:sldId id="274" r:id="rId72"/>
    <p:sldId id="276" r:id="rId73"/>
    <p:sldId id="327" r:id="rId74"/>
    <p:sldId id="328" r:id="rId75"/>
    <p:sldId id="329" r:id="rId76"/>
    <p:sldId id="278" r:id="rId77"/>
    <p:sldId id="280" r:id="rId78"/>
    <p:sldId id="279" r:id="rId79"/>
    <p:sldId id="330" r:id="rId80"/>
    <p:sldId id="295" r:id="rId81"/>
    <p:sldId id="291" r:id="rId82"/>
    <p:sldId id="284" r:id="rId83"/>
    <p:sldId id="294" r:id="rId84"/>
    <p:sldId id="331" r:id="rId85"/>
    <p:sldId id="257" r:id="rId86"/>
    <p:sldId id="332" r:id="rId87"/>
    <p:sldId id="333" r:id="rId88"/>
    <p:sldId id="334" r:id="rId89"/>
    <p:sldId id="335" r:id="rId90"/>
    <p:sldId id="336" r:id="rId91"/>
    <p:sldId id="337" r:id="rId92"/>
    <p:sldId id="338" r:id="rId93"/>
    <p:sldId id="339" r:id="rId94"/>
    <p:sldId id="340" r:id="rId95"/>
    <p:sldId id="341" r:id="rId96"/>
    <p:sldId id="272" r:id="rId97"/>
    <p:sldId id="342" r:id="rId98"/>
    <p:sldId id="343" r:id="rId99"/>
    <p:sldId id="344" r:id="rId100"/>
    <p:sldId id="1784" r:id="rId101"/>
  </p:sldIdLst>
  <p:sldSz cx="12192000" cy="6858000"/>
  <p:notesSz cx="6858000" cy="9144000"/>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87190" autoAdjust="0"/>
  </p:normalViewPr>
  <p:slideViewPr>
    <p:cSldViewPr snapToGrid="0">
      <p:cViewPr varScale="1">
        <p:scale>
          <a:sx n="97" d="100"/>
          <a:sy n="97" d="100"/>
        </p:scale>
        <p:origin x="111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1CE81-1E41-411E-9B84-9B253F6A1545}" type="datetimeFigureOut">
              <a:rPr lang="ca-ES" smtClean="0"/>
              <a:t>8/11/2024</a:t>
            </a:fld>
            <a:endParaRPr lang="ca-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6BF0D6-02D2-4C8E-B608-C1530AEB2737}" type="slidenum">
              <a:rPr lang="ca-ES" smtClean="0"/>
              <a:t>‹Nº›</a:t>
            </a:fld>
            <a:endParaRPr lang="ca-ES"/>
          </a:p>
        </p:txBody>
      </p:sp>
    </p:spTree>
    <p:extLst>
      <p:ext uri="{BB962C8B-B14F-4D97-AF65-F5344CB8AC3E}">
        <p14:creationId xmlns:p14="http://schemas.microsoft.com/office/powerpoint/2010/main" val="2989396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p:txBody>
          <a:bodyPr/>
          <a:lstStyle/>
          <a:p>
            <a:fld id="{506BF0D6-02D2-4C8E-B608-C1530AEB2737}" type="slidenum">
              <a:rPr lang="ca-ES" smtClean="0"/>
              <a:t>2</a:t>
            </a:fld>
            <a:endParaRPr lang="ca-ES"/>
          </a:p>
        </p:txBody>
      </p:sp>
    </p:spTree>
    <p:extLst>
      <p:ext uri="{BB962C8B-B14F-4D97-AF65-F5344CB8AC3E}">
        <p14:creationId xmlns:p14="http://schemas.microsoft.com/office/powerpoint/2010/main" val="287797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a:t>Tornem a l’Antoni, que ha estat ingressat a l’Hospital on ha estat 4 dies. </a:t>
            </a:r>
          </a:p>
          <a:p>
            <a:r>
              <a:rPr lang="es-ES" dirty="0"/>
              <a:t>La fase I del </a:t>
            </a:r>
            <a:r>
              <a:rPr lang="es-ES" dirty="0" err="1"/>
              <a:t>procés</a:t>
            </a:r>
            <a:r>
              <a:rPr lang="es-ES" dirty="0"/>
              <a:t> de RC </a:t>
            </a:r>
            <a:r>
              <a:rPr lang="es-ES" dirty="0" err="1"/>
              <a:t>comprèn</a:t>
            </a:r>
            <a:r>
              <a:rPr lang="es-ES" dirty="0"/>
              <a:t> des de </a:t>
            </a:r>
            <a:r>
              <a:rPr lang="es-ES" dirty="0" err="1"/>
              <a:t>l’ingrés</a:t>
            </a:r>
            <a:r>
              <a:rPr lang="es-ES" dirty="0"/>
              <a:t> fins a </a:t>
            </a:r>
            <a:r>
              <a:rPr lang="es-ES" dirty="0" err="1"/>
              <a:t>l’alta</a:t>
            </a:r>
            <a:r>
              <a:rPr lang="es-ES" dirty="0"/>
              <a:t> </a:t>
            </a:r>
            <a:r>
              <a:rPr lang="es-ES" dirty="0" err="1"/>
              <a:t>hospitalària</a:t>
            </a:r>
            <a:r>
              <a:rPr lang="es-ES" dirty="0"/>
              <a:t>, es </a:t>
            </a:r>
            <a:r>
              <a:rPr lang="es-ES" dirty="0" err="1"/>
              <a:t>durà</a:t>
            </a:r>
            <a:r>
              <a:rPr lang="es-ES" dirty="0"/>
              <a:t> a </a:t>
            </a:r>
            <a:r>
              <a:rPr lang="es-ES" dirty="0" err="1"/>
              <a:t>terme</a:t>
            </a:r>
            <a:r>
              <a:rPr lang="es-ES" dirty="0"/>
              <a:t> la </a:t>
            </a:r>
            <a:r>
              <a:rPr lang="es-ES" dirty="0" err="1"/>
              <a:t>detecció</a:t>
            </a:r>
            <a:r>
              <a:rPr lang="es-ES" dirty="0"/>
              <a:t> del </a:t>
            </a:r>
            <a:r>
              <a:rPr lang="es-ES" dirty="0" err="1"/>
              <a:t>pacient</a:t>
            </a:r>
            <a:r>
              <a:rPr lang="es-ES" dirty="0"/>
              <a:t>, </a:t>
            </a:r>
            <a:r>
              <a:rPr lang="es-ES" dirty="0" err="1"/>
              <a:t>valoració</a:t>
            </a:r>
            <a:r>
              <a:rPr lang="es-ES" dirty="0"/>
              <a:t> de les </a:t>
            </a:r>
            <a:r>
              <a:rPr lang="es-ES" dirty="0" err="1"/>
              <a:t>necessitats</a:t>
            </a:r>
            <a:r>
              <a:rPr lang="es-ES" dirty="0"/>
              <a:t>, </a:t>
            </a:r>
            <a:r>
              <a:rPr lang="es-ES" dirty="0" err="1"/>
              <a:t>prescripció</a:t>
            </a:r>
            <a:r>
              <a:rPr lang="es-ES" dirty="0"/>
              <a:t> i </a:t>
            </a:r>
            <a:r>
              <a:rPr lang="es-ES" dirty="0" err="1"/>
              <a:t>inici</a:t>
            </a:r>
            <a:r>
              <a:rPr lang="es-ES" dirty="0"/>
              <a:t> </a:t>
            </a:r>
            <a:r>
              <a:rPr lang="es-ES" dirty="0" err="1"/>
              <a:t>d’intervencions</a:t>
            </a:r>
            <a:r>
              <a:rPr lang="es-ES" dirty="0"/>
              <a:t> de RC. Es </a:t>
            </a:r>
            <a:r>
              <a:rPr lang="es-ES" dirty="0" err="1"/>
              <a:t>realitza</a:t>
            </a:r>
            <a:r>
              <a:rPr lang="es-ES" dirty="0"/>
              <a:t> al centre </a:t>
            </a:r>
            <a:r>
              <a:rPr lang="es-ES" dirty="0" err="1"/>
              <a:t>hospitalari</a:t>
            </a:r>
            <a:r>
              <a:rPr lang="es-ES" dirty="0"/>
              <a:t> </a:t>
            </a:r>
            <a:r>
              <a:rPr lang="es-ES" dirty="0" err="1"/>
              <a:t>on</a:t>
            </a:r>
            <a:r>
              <a:rPr lang="es-ES" dirty="0"/>
              <a:t> el </a:t>
            </a:r>
            <a:r>
              <a:rPr lang="es-ES" dirty="0" err="1"/>
              <a:t>pacient</a:t>
            </a:r>
            <a:r>
              <a:rPr lang="es-ES" dirty="0"/>
              <a:t> </a:t>
            </a:r>
            <a:r>
              <a:rPr lang="es-ES" dirty="0" err="1"/>
              <a:t>està</a:t>
            </a:r>
            <a:r>
              <a:rPr lang="es-ES" dirty="0"/>
              <a:t> </a:t>
            </a:r>
            <a:r>
              <a:rPr lang="es-ES" dirty="0" err="1"/>
              <a:t>ingressat</a:t>
            </a:r>
            <a:r>
              <a:rPr lang="es-ES" dirty="0"/>
              <a:t>. </a:t>
            </a:r>
            <a:endParaRPr lang="ca-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D94C-645B-4016-A0D1-D351B642E515}"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4581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D94C-645B-4016-A0D1-D351B642E515}"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0863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Fase II, que </a:t>
            </a:r>
            <a:r>
              <a:rPr lang="es-ES" dirty="0" err="1"/>
              <a:t>comprèn</a:t>
            </a:r>
            <a:r>
              <a:rPr lang="es-ES" dirty="0"/>
              <a:t> des de </a:t>
            </a:r>
            <a:r>
              <a:rPr lang="es-ES" dirty="0" err="1"/>
              <a:t>l’alta</a:t>
            </a:r>
            <a:r>
              <a:rPr lang="es-ES" dirty="0"/>
              <a:t> </a:t>
            </a:r>
            <a:r>
              <a:rPr lang="es-ES" dirty="0" err="1"/>
              <a:t>hospitalària</a:t>
            </a:r>
            <a:r>
              <a:rPr lang="es-ES" dirty="0"/>
              <a:t> fins la </a:t>
            </a:r>
            <a:r>
              <a:rPr lang="es-ES" dirty="0" err="1"/>
              <a:t>reincorporació</a:t>
            </a:r>
            <a:r>
              <a:rPr lang="es-ES" dirty="0"/>
              <a:t> social activa, es duran a </a:t>
            </a:r>
            <a:r>
              <a:rPr lang="es-ES" dirty="0" err="1"/>
              <a:t>terme</a:t>
            </a:r>
            <a:r>
              <a:rPr lang="es-ES" dirty="0"/>
              <a:t> </a:t>
            </a:r>
            <a:r>
              <a:rPr lang="es-ES" dirty="0" err="1"/>
              <a:t>l’estratificació</a:t>
            </a:r>
            <a:r>
              <a:rPr lang="es-ES" dirty="0"/>
              <a:t> del </a:t>
            </a:r>
            <a:r>
              <a:rPr lang="es-ES" dirty="0" err="1"/>
              <a:t>risc</a:t>
            </a:r>
            <a:r>
              <a:rPr lang="es-ES" dirty="0"/>
              <a:t> per a </a:t>
            </a:r>
            <a:r>
              <a:rPr lang="es-ES" dirty="0" err="1"/>
              <a:t>l’exercici</a:t>
            </a:r>
            <a:r>
              <a:rPr lang="es-ES" dirty="0"/>
              <a:t> </a:t>
            </a:r>
            <a:r>
              <a:rPr lang="es-ES" dirty="0" err="1"/>
              <a:t>físic</a:t>
            </a:r>
            <a:r>
              <a:rPr lang="es-ES" dirty="0"/>
              <a:t> i les </a:t>
            </a:r>
            <a:r>
              <a:rPr lang="es-ES" dirty="0" err="1"/>
              <a:t>accions</a:t>
            </a:r>
            <a:r>
              <a:rPr lang="es-ES" dirty="0"/>
              <a:t> intensificades i </a:t>
            </a:r>
            <a:r>
              <a:rPr lang="es-ES" dirty="0" err="1"/>
              <a:t>interdisciplinars</a:t>
            </a:r>
            <a:r>
              <a:rPr lang="es-ES" dirty="0"/>
              <a:t> de la RC. </a:t>
            </a:r>
            <a:endParaRPr lang="ca-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D94C-645B-4016-A0D1-D351B642E515}"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8544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9DB69-86FC-3CC7-DCCC-F2337F3BE11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16AB5C4-BF6A-D81A-0A0B-A1B35D62ECD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1501795-2927-17D1-E281-154AD834EB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a-ES" dirty="0"/>
              <a:t>Aspectes socials: </a:t>
            </a:r>
            <a:r>
              <a:rPr lang="es-ES" dirty="0" err="1">
                <a:latin typeface="Calibri" panose="020F0502020204030204" pitchFamily="34" charset="0"/>
                <a:ea typeface="Calibri" panose="020F0502020204030204" pitchFamily="34" charset="0"/>
                <a:cs typeface="Calibri" panose="020F0502020204030204" pitchFamily="34" charset="0"/>
              </a:rPr>
              <a:t>disponibilitat</a:t>
            </a:r>
            <a:r>
              <a:rPr lang="es-ES" dirty="0">
                <a:latin typeface="Calibri" panose="020F0502020204030204" pitchFamily="34" charset="0"/>
                <a:ea typeface="Calibri" panose="020F0502020204030204" pitchFamily="34" charset="0"/>
                <a:cs typeface="Calibri" panose="020F0502020204030204" pitchFamily="34" charset="0"/>
              </a:rPr>
              <a:t> </a:t>
            </a:r>
            <a:r>
              <a:rPr lang="es-ES" dirty="0" err="1">
                <a:latin typeface="Calibri" panose="020F0502020204030204" pitchFamily="34" charset="0"/>
                <a:ea typeface="Calibri" panose="020F0502020204030204" pitchFamily="34" charset="0"/>
                <a:cs typeface="Calibri" panose="020F0502020204030204" pitchFamily="34" charset="0"/>
              </a:rPr>
              <a:t>horària</a:t>
            </a:r>
            <a:r>
              <a:rPr lang="es-ES" dirty="0">
                <a:latin typeface="Calibri" panose="020F0502020204030204" pitchFamily="34" charset="0"/>
                <a:ea typeface="Calibri" panose="020F0502020204030204" pitchFamily="34" charset="0"/>
                <a:cs typeface="Calibri" panose="020F0502020204030204" pitchFamily="34" charset="0"/>
              </a:rPr>
              <a:t> per a </a:t>
            </a:r>
            <a:r>
              <a:rPr lang="es-ES" dirty="0" err="1">
                <a:latin typeface="Calibri" panose="020F0502020204030204" pitchFamily="34" charset="0"/>
                <a:ea typeface="Calibri" panose="020F0502020204030204" pitchFamily="34" charset="0"/>
                <a:cs typeface="Calibri" panose="020F0502020204030204" pitchFamily="34" charset="0"/>
              </a:rPr>
              <a:t>fer</a:t>
            </a:r>
            <a:r>
              <a:rPr lang="es-ES" dirty="0">
                <a:latin typeface="Calibri" panose="020F0502020204030204" pitchFamily="34" charset="0"/>
                <a:ea typeface="Calibri" panose="020F0502020204030204" pitchFamily="34" charset="0"/>
                <a:cs typeface="Calibri" panose="020F0502020204030204" pitchFamily="34" charset="0"/>
              </a:rPr>
              <a:t> les sesión, </a:t>
            </a:r>
            <a:r>
              <a:rPr lang="es-ES" dirty="0" err="1">
                <a:latin typeface="Calibri" panose="020F0502020204030204" pitchFamily="34" charset="0"/>
                <a:ea typeface="Calibri" panose="020F0502020204030204" pitchFamily="34" charset="0"/>
                <a:cs typeface="Calibri" panose="020F0502020204030204" pitchFamily="34" charset="0"/>
              </a:rPr>
              <a:t>distància</a:t>
            </a:r>
            <a:r>
              <a:rPr lang="es-ES" dirty="0">
                <a:latin typeface="Calibri" panose="020F0502020204030204" pitchFamily="34" charset="0"/>
                <a:ea typeface="Calibri" panose="020F0502020204030204" pitchFamily="34" charset="0"/>
                <a:cs typeface="Calibri" panose="020F0502020204030204" pitchFamily="34" charset="0"/>
              </a:rPr>
              <a:t> entre el </a:t>
            </a:r>
            <a:r>
              <a:rPr lang="es-ES" dirty="0" err="1">
                <a:latin typeface="Calibri" panose="020F0502020204030204" pitchFamily="34" charset="0"/>
                <a:ea typeface="Calibri" panose="020F0502020204030204" pitchFamily="34" charset="0"/>
                <a:cs typeface="Calibri" panose="020F0502020204030204" pitchFamily="34" charset="0"/>
              </a:rPr>
              <a:t>domicili</a:t>
            </a:r>
            <a:r>
              <a:rPr lang="es-ES" dirty="0">
                <a:latin typeface="Calibri" panose="020F0502020204030204" pitchFamily="34" charset="0"/>
                <a:ea typeface="Calibri" panose="020F0502020204030204" pitchFamily="34" charset="0"/>
                <a:cs typeface="Calibri" panose="020F0502020204030204" pitchFamily="34" charset="0"/>
              </a:rPr>
              <a:t> i el centre, </a:t>
            </a:r>
            <a:r>
              <a:rPr lang="es-ES" dirty="0" err="1">
                <a:latin typeface="Calibri" panose="020F0502020204030204" pitchFamily="34" charset="0"/>
                <a:ea typeface="Calibri" panose="020F0502020204030204" pitchFamily="34" charset="0"/>
                <a:cs typeface="Calibri" panose="020F0502020204030204" pitchFamily="34" charset="0"/>
              </a:rPr>
              <a:t>disponibilitat</a:t>
            </a:r>
            <a:r>
              <a:rPr lang="es-ES" dirty="0">
                <a:latin typeface="Calibri" panose="020F0502020204030204" pitchFamily="34" charset="0"/>
                <a:ea typeface="Calibri" panose="020F0502020204030204" pitchFamily="34" charset="0"/>
                <a:cs typeface="Calibri" panose="020F0502020204030204" pitchFamily="34" charset="0"/>
              </a:rPr>
              <a:t> d’ </a:t>
            </a:r>
            <a:r>
              <a:rPr lang="es-ES" dirty="0" err="1">
                <a:latin typeface="Calibri" panose="020F0502020204030204" pitchFamily="34" charset="0"/>
                <a:ea typeface="Calibri" panose="020F0502020204030204" pitchFamily="34" charset="0"/>
                <a:cs typeface="Calibri" panose="020F0502020204030204" pitchFamily="34" charset="0"/>
              </a:rPr>
              <a:t>acompanyament</a:t>
            </a:r>
            <a:r>
              <a:rPr lang="es-ES" dirty="0">
                <a:latin typeface="Calibri" panose="020F0502020204030204" pitchFamily="34" charset="0"/>
                <a:ea typeface="Calibri" panose="020F0502020204030204" pitchFamily="34" charset="0"/>
                <a:cs typeface="Calibri" panose="020F0502020204030204" pitchFamily="34" charset="0"/>
              </a:rPr>
              <a:t> en cas de </a:t>
            </a:r>
            <a:r>
              <a:rPr lang="es-ES" dirty="0" err="1">
                <a:latin typeface="Calibri" panose="020F0502020204030204" pitchFamily="34" charset="0"/>
                <a:ea typeface="Calibri" panose="020F0502020204030204" pitchFamily="34" charset="0"/>
                <a:cs typeface="Calibri" panose="020F0502020204030204" pitchFamily="34" charset="0"/>
              </a:rPr>
              <a:t>necessitar</a:t>
            </a:r>
            <a:r>
              <a:rPr lang="es-ES" dirty="0">
                <a:latin typeface="Calibri" panose="020F0502020204030204" pitchFamily="34" charset="0"/>
                <a:ea typeface="Calibri" panose="020F0502020204030204" pitchFamily="34" charset="0"/>
                <a:cs typeface="Calibri" panose="020F0502020204030204" pitchFamily="34" charset="0"/>
              </a:rPr>
              <a:t>-lo, </a:t>
            </a:r>
            <a:r>
              <a:rPr lang="es-ES" dirty="0" err="1">
                <a:latin typeface="Calibri" panose="020F0502020204030204" pitchFamily="34" charset="0"/>
                <a:ea typeface="Calibri" panose="020F0502020204030204" pitchFamily="34" charset="0"/>
                <a:cs typeface="Calibri" panose="020F0502020204030204" pitchFamily="34" charset="0"/>
              </a:rPr>
              <a:t>despeses</a:t>
            </a:r>
            <a:r>
              <a:rPr lang="es-ES" dirty="0">
                <a:latin typeface="Calibri" panose="020F0502020204030204" pitchFamily="34" charset="0"/>
                <a:ea typeface="Calibri" panose="020F0502020204030204" pitchFamily="34" charset="0"/>
                <a:cs typeface="Calibri" panose="020F0502020204030204" pitchFamily="34" charset="0"/>
              </a:rPr>
              <a:t> </a:t>
            </a:r>
            <a:r>
              <a:rPr lang="es-ES" dirty="0" err="1">
                <a:latin typeface="Calibri" panose="020F0502020204030204" pitchFamily="34" charset="0"/>
                <a:ea typeface="Calibri" panose="020F0502020204030204" pitchFamily="34" charset="0"/>
                <a:cs typeface="Calibri" panose="020F0502020204030204" pitchFamily="34" charset="0"/>
              </a:rPr>
              <a:t>associades</a:t>
            </a:r>
            <a:r>
              <a:rPr lang="es-ES" dirty="0">
                <a:latin typeface="Calibri" panose="020F0502020204030204" pitchFamily="34" charset="0"/>
                <a:ea typeface="Calibri" panose="020F0502020204030204" pitchFamily="34" charset="0"/>
                <a:cs typeface="Calibri" panose="020F0502020204030204" pitchFamily="34" charset="0"/>
              </a:rPr>
              <a:t> directes (</a:t>
            </a:r>
            <a:r>
              <a:rPr lang="es-ES" dirty="0" err="1">
                <a:latin typeface="Calibri" panose="020F0502020204030204" pitchFamily="34" charset="0"/>
                <a:ea typeface="Calibri" panose="020F0502020204030204" pitchFamily="34" charset="0"/>
                <a:cs typeface="Calibri" panose="020F0502020204030204" pitchFamily="34" charset="0"/>
              </a:rPr>
              <a:t>transport</a:t>
            </a:r>
            <a:r>
              <a:rPr lang="es-ES" dirty="0">
                <a:latin typeface="Calibri" panose="020F0502020204030204" pitchFamily="34" charset="0"/>
                <a:ea typeface="Calibri" panose="020F0502020204030204" pitchFamily="34" charset="0"/>
                <a:cs typeface="Calibri" panose="020F0502020204030204" pitchFamily="34" charset="0"/>
              </a:rPr>
              <a:t>, dieta) i indirectes (</a:t>
            </a:r>
            <a:r>
              <a:rPr lang="es-ES" dirty="0" err="1">
                <a:latin typeface="Calibri" panose="020F0502020204030204" pitchFamily="34" charset="0"/>
                <a:ea typeface="Calibri" panose="020F0502020204030204" pitchFamily="34" charset="0"/>
                <a:cs typeface="Calibri" panose="020F0502020204030204" pitchFamily="34" charset="0"/>
              </a:rPr>
              <a:t>retorn</a:t>
            </a:r>
            <a:r>
              <a:rPr lang="es-ES" dirty="0">
                <a:latin typeface="Calibri" panose="020F0502020204030204" pitchFamily="34" charset="0"/>
                <a:ea typeface="Calibri" panose="020F0502020204030204" pitchFamily="34" charset="0"/>
                <a:cs typeface="Calibri" panose="020F0502020204030204" pitchFamily="34" charset="0"/>
              </a:rPr>
              <a:t> laboral </a:t>
            </a:r>
            <a:r>
              <a:rPr lang="es-ES" dirty="0" err="1">
                <a:latin typeface="Calibri" panose="020F0502020204030204" pitchFamily="34" charset="0"/>
                <a:ea typeface="Calibri" panose="020F0502020204030204" pitchFamily="34" charset="0"/>
                <a:cs typeface="Calibri" panose="020F0502020204030204" pitchFamily="34" charset="0"/>
              </a:rPr>
              <a:t>precoç</a:t>
            </a:r>
            <a:r>
              <a:rPr lang="es-ES" dirty="0">
                <a:latin typeface="Calibri" panose="020F0502020204030204" pitchFamily="34" charset="0"/>
                <a:ea typeface="Calibri" panose="020F0502020204030204" pitchFamily="34" charset="0"/>
                <a:cs typeface="Calibri" panose="020F0502020204030204" pitchFamily="34" charset="0"/>
              </a:rPr>
              <a:t>). </a:t>
            </a:r>
            <a:r>
              <a:rPr lang="es-ES" dirty="0" err="1">
                <a:latin typeface="Calibri" panose="020F0502020204030204" pitchFamily="34" charset="0"/>
                <a:ea typeface="Calibri" panose="020F0502020204030204" pitchFamily="34" charset="0"/>
                <a:cs typeface="Calibri" panose="020F0502020204030204" pitchFamily="34" charset="0"/>
              </a:rPr>
              <a:t>Suport</a:t>
            </a:r>
            <a:r>
              <a:rPr lang="es-ES" dirty="0">
                <a:latin typeface="Calibri" panose="020F0502020204030204" pitchFamily="34" charset="0"/>
                <a:ea typeface="Calibri" panose="020F0502020204030204" pitchFamily="34" charset="0"/>
                <a:cs typeface="Calibri" panose="020F0502020204030204" pitchFamily="34" charset="0"/>
              </a:rPr>
              <a:t> de </a:t>
            </a:r>
            <a:r>
              <a:rPr lang="es-ES" dirty="0" err="1">
                <a:latin typeface="Calibri" panose="020F0502020204030204" pitchFamily="34" charset="0"/>
                <a:ea typeface="Calibri" panose="020F0502020204030204" pitchFamily="34" charset="0"/>
                <a:cs typeface="Calibri" panose="020F0502020204030204" pitchFamily="34" charset="0"/>
              </a:rPr>
              <a:t>l’entorn</a:t>
            </a:r>
            <a:r>
              <a:rPr lang="es-ES" dirty="0">
                <a:latin typeface="Calibri" panose="020F0502020204030204" pitchFamily="34" charset="0"/>
                <a:ea typeface="Calibri" panose="020F0502020204030204" pitchFamily="34" charset="0"/>
                <a:cs typeface="Calibri" panose="020F0502020204030204" pitchFamily="34" charset="0"/>
              </a:rPr>
              <a:t> cuidador. </a:t>
            </a:r>
            <a:r>
              <a:rPr lang="es-ES" dirty="0" err="1">
                <a:latin typeface="Calibri" panose="020F0502020204030204" pitchFamily="34" charset="0"/>
                <a:ea typeface="Calibri" panose="020F0502020204030204" pitchFamily="34" charset="0"/>
                <a:cs typeface="Calibri" panose="020F0502020204030204" pitchFamily="34" charset="0"/>
              </a:rPr>
              <a:t>comprènsió</a:t>
            </a:r>
            <a:r>
              <a:rPr lang="es-ES" dirty="0">
                <a:latin typeface="Calibri" panose="020F0502020204030204" pitchFamily="34" charset="0"/>
                <a:ea typeface="Calibri" panose="020F0502020204030204" pitchFamily="34" charset="0"/>
                <a:cs typeface="Calibri" panose="020F0502020204030204" pitchFamily="34" charset="0"/>
              </a:rPr>
              <a:t> dels </a:t>
            </a:r>
            <a:r>
              <a:rPr lang="es-ES" dirty="0" err="1">
                <a:latin typeface="Calibri" panose="020F0502020204030204" pitchFamily="34" charset="0"/>
                <a:ea typeface="Calibri" panose="020F0502020204030204" pitchFamily="34" charset="0"/>
                <a:cs typeface="Calibri" panose="020F0502020204030204" pitchFamily="34" charset="0"/>
              </a:rPr>
              <a:t>beneficis</a:t>
            </a:r>
            <a:r>
              <a:rPr lang="es-ES" dirty="0">
                <a:latin typeface="Calibri" panose="020F0502020204030204" pitchFamily="34" charset="0"/>
                <a:ea typeface="Calibri" panose="020F0502020204030204" pitchFamily="34" charset="0"/>
                <a:cs typeface="Calibri" panose="020F0502020204030204" pitchFamily="34" charset="0"/>
              </a:rPr>
              <a:t> i pautes de la RC.</a:t>
            </a:r>
          </a:p>
          <a:p>
            <a:pPr marL="0" marR="0" lvl="0" indent="0" algn="l" defTabSz="914400" rtl="0" eaLnBrk="1" fontAlgn="auto" latinLnBrk="0" hangingPunct="1">
              <a:lnSpc>
                <a:spcPct val="100000"/>
              </a:lnSpc>
              <a:spcBef>
                <a:spcPts val="0"/>
              </a:spcBef>
              <a:spcAft>
                <a:spcPts val="0"/>
              </a:spcAft>
              <a:buClrTx/>
              <a:buSzTx/>
              <a:buFontTx/>
              <a:buNone/>
              <a:tabLst/>
              <a:defRPr/>
            </a:pPr>
            <a:r>
              <a:rPr lang="ca-ES" dirty="0">
                <a:latin typeface="Calibri" panose="020F0502020204030204" pitchFamily="34" charset="0"/>
                <a:ea typeface="Calibri" panose="020F0502020204030204" pitchFamily="34" charset="0"/>
                <a:cs typeface="Calibri" panose="020F0502020204030204" pitchFamily="34" charset="0"/>
              </a:rPr>
              <a:t> </a:t>
            </a:r>
            <a:r>
              <a:rPr lang="ca-ES" dirty="0">
                <a:solidFill>
                  <a:schemeClr val="tx2">
                    <a:lumMod val="50000"/>
                    <a:lumOff val="50000"/>
                  </a:schemeClr>
                </a:solidFill>
                <a:latin typeface="Calibri" panose="020F0502020204030204" pitchFamily="34" charset="0"/>
                <a:ea typeface="Calibri" panose="020F0502020204030204" pitchFamily="34" charset="0"/>
                <a:cs typeface="Calibri" panose="020F0502020204030204" pitchFamily="34" charset="0"/>
              </a:rPr>
              <a:t>Antoni es independent per ABVD i no presenta criteris de fragilitat</a:t>
            </a:r>
            <a:endParaRPr lang="ca-ES" dirty="0">
              <a:latin typeface="Calibri" panose="020F0502020204030204" pitchFamily="34" charset="0"/>
              <a:ea typeface="Calibri" panose="020F0502020204030204" pitchFamily="34" charset="0"/>
              <a:cs typeface="Calibri" panose="020F0502020204030204" pitchFamily="34" charset="0"/>
            </a:endParaRPr>
          </a:p>
          <a:p>
            <a:endParaRPr lang="ca-ES" dirty="0"/>
          </a:p>
        </p:txBody>
      </p:sp>
      <p:sp>
        <p:nvSpPr>
          <p:cNvPr id="4" name="Marcador de número de diapositiva 3">
            <a:extLst>
              <a:ext uri="{FF2B5EF4-FFF2-40B4-BE49-F238E27FC236}">
                <a16:creationId xmlns:a16="http://schemas.microsoft.com/office/drawing/2014/main" id="{9760EBE8-5B86-7FC5-564E-5CEF194760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D94C-645B-4016-A0D1-D351B642E515}"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3481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a:t>L’ Antoni va ser visitat 6 setmanes desprès amb cardiòleg de CCEE (visita post-IAM). L’Antoni ja havia estat al CAP en tres ocasions. Prenia correctament la medicació indicada, no presentava efectes secundaris destacables. No havia tornat a fer dolor precordial. Portava des de l’alta sense fumar, amb teràpia substitutiva de nicotina (pegats)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D94C-645B-4016-A0D1-D351B642E515}"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7304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DBB2C-6625-4330-192D-9F56A9EA228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091DCC1-688A-03C6-99A4-8DDC202C79A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AF6B6D6-76BF-D07E-6CD6-7DF18BC4B352}"/>
              </a:ext>
            </a:extLst>
          </p:cNvPr>
          <p:cNvSpPr>
            <a:spLocks noGrp="1"/>
          </p:cNvSpPr>
          <p:nvPr>
            <p:ph type="body" idx="1"/>
          </p:nvPr>
        </p:nvSpPr>
        <p:spPr/>
        <p:txBody>
          <a:bodyPr/>
          <a:lstStyle/>
          <a:p>
            <a:r>
              <a:rPr lang="ca-ES" dirty="0"/>
              <a:t>L’Anna va ser visitada pel cardiòleg de forma preferent. Li van fer cateterisme i avui ve a consulta a portar-nos informe d’alta i explicar-nos com ha anat tot.</a:t>
            </a:r>
          </a:p>
        </p:txBody>
      </p:sp>
      <p:sp>
        <p:nvSpPr>
          <p:cNvPr id="4" name="Marcador de número de diapositiva 3">
            <a:extLst>
              <a:ext uri="{FF2B5EF4-FFF2-40B4-BE49-F238E27FC236}">
                <a16:creationId xmlns:a16="http://schemas.microsoft.com/office/drawing/2014/main" id="{DFAF6AAA-4DE0-C519-AB66-5CB2D0CBFA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D94C-645B-4016-A0D1-D351B642E515}"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230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D94C-645B-4016-A0D1-D351B642E515}"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3903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D94C-645B-4016-A0D1-D351B642E515}"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0068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039EE-739A-26C4-3EF1-65DE8277F48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F70A05F-0DAE-4E5F-2818-CD165515DA0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8721B2E-16F9-CCEC-0243-21FB4007E3C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CD368BB-60B7-DBB2-C462-038A02C31C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D94C-645B-4016-A0D1-D351B642E515}"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5904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3D3D3D"/>
                </a:solidFill>
                <a:effectLst/>
                <a:latin typeface="Verdana" panose="020B0604030504040204" pitchFamily="34" charset="0"/>
              </a:rPr>
              <a:t>3 casos </a:t>
            </a:r>
            <a:r>
              <a:rPr lang="es-ES" b="0" i="0" dirty="0" err="1">
                <a:solidFill>
                  <a:srgbClr val="3D3D3D"/>
                </a:solidFill>
                <a:effectLst/>
                <a:latin typeface="Verdana" panose="020B0604030504040204" pitchFamily="34" charset="0"/>
              </a:rPr>
              <a:t>clínics</a:t>
            </a:r>
            <a:r>
              <a:rPr lang="es-ES" b="0" i="0" dirty="0">
                <a:solidFill>
                  <a:srgbClr val="3D3D3D"/>
                </a:solidFill>
                <a:effectLst/>
                <a:latin typeface="Verdana" panose="020B0604030504040204" pitchFamily="34" charset="0"/>
              </a:rPr>
              <a:t>:</a:t>
            </a:r>
          </a:p>
          <a:p>
            <a:pPr algn="l"/>
            <a:endParaRPr lang="es-ES" b="0" i="0" dirty="0">
              <a:solidFill>
                <a:srgbClr val="3D3D3D"/>
              </a:solidFill>
              <a:effectLst/>
              <a:latin typeface="Verdana" panose="020B0604030504040204" pitchFamily="34" charset="0"/>
            </a:endParaRPr>
          </a:p>
          <a:p>
            <a:pPr algn="l"/>
            <a:r>
              <a:rPr lang="es-ES" b="0" i="0" dirty="0">
                <a:solidFill>
                  <a:srgbClr val="3D3D3D"/>
                </a:solidFill>
                <a:effectLst/>
                <a:latin typeface="Verdana" panose="020B0604030504040204" pitchFamily="34" charset="0"/>
              </a:rPr>
              <a:t>el primer </a:t>
            </a:r>
            <a:r>
              <a:rPr lang="es-ES" b="0" i="0" dirty="0" err="1">
                <a:solidFill>
                  <a:srgbClr val="3D3D3D"/>
                </a:solidFill>
                <a:effectLst/>
                <a:latin typeface="Verdana" panose="020B0604030504040204" pitchFamily="34" charset="0"/>
              </a:rPr>
              <a:t>és</a:t>
            </a:r>
            <a:r>
              <a:rPr lang="es-ES" b="0" i="0" dirty="0">
                <a:solidFill>
                  <a:srgbClr val="3D3D3D"/>
                </a:solidFill>
                <a:effectLst/>
                <a:latin typeface="Verdana" panose="020B0604030504040204" pitchFamily="34" charset="0"/>
              </a:rPr>
              <a:t> un </a:t>
            </a:r>
            <a:r>
              <a:rPr lang="es-ES" b="0" i="0" dirty="0" err="1">
                <a:solidFill>
                  <a:srgbClr val="3D3D3D"/>
                </a:solidFill>
                <a:effectLst/>
                <a:latin typeface="Verdana" panose="020B0604030504040204" pitchFamily="34" charset="0"/>
              </a:rPr>
              <a:t>pacient</a:t>
            </a:r>
            <a:r>
              <a:rPr lang="es-ES" b="0" i="0" dirty="0">
                <a:solidFill>
                  <a:srgbClr val="3D3D3D"/>
                </a:solidFill>
                <a:effectLst/>
                <a:latin typeface="Verdana" panose="020B0604030504040204" pitchFamily="34" charset="0"/>
              </a:rPr>
              <a:t> que ve a la consulta per que ha </a:t>
            </a:r>
            <a:r>
              <a:rPr lang="es-ES" b="0" i="0" dirty="0" err="1">
                <a:solidFill>
                  <a:srgbClr val="3D3D3D"/>
                </a:solidFill>
                <a:effectLst/>
                <a:latin typeface="Verdana" panose="020B0604030504040204" pitchFamily="34" charset="0"/>
              </a:rPr>
              <a:t>tingut</a:t>
            </a:r>
            <a:r>
              <a:rPr lang="es-ES" b="0" i="0" dirty="0">
                <a:solidFill>
                  <a:srgbClr val="3D3D3D"/>
                </a:solidFill>
                <a:effectLst/>
                <a:latin typeface="Verdana" panose="020B0604030504040204" pitchFamily="34" charset="0"/>
              </a:rPr>
              <a:t> </a:t>
            </a:r>
            <a:r>
              <a:rPr lang="es-ES" b="0" i="0" dirty="0" err="1">
                <a:solidFill>
                  <a:srgbClr val="3D3D3D"/>
                </a:solidFill>
                <a:effectLst/>
                <a:latin typeface="Verdana" panose="020B0604030504040204" pitchFamily="34" charset="0"/>
              </a:rPr>
              <a:t>palpitacions</a:t>
            </a:r>
            <a:r>
              <a:rPr lang="es-ES" b="0" i="0" dirty="0">
                <a:solidFill>
                  <a:srgbClr val="3D3D3D"/>
                </a:solidFill>
                <a:effectLst/>
                <a:latin typeface="Verdana" panose="020B0604030504040204" pitchFamily="34" charset="0"/>
              </a:rPr>
              <a:t>, i </a:t>
            </a:r>
            <a:r>
              <a:rPr lang="es-ES" b="0" i="0" dirty="0" err="1">
                <a:solidFill>
                  <a:srgbClr val="3D3D3D"/>
                </a:solidFill>
                <a:effectLst/>
                <a:latin typeface="Verdana" panose="020B0604030504040204" pitchFamily="34" charset="0"/>
              </a:rPr>
              <a:t>descric</a:t>
            </a:r>
            <a:r>
              <a:rPr lang="es-ES" b="0" i="0" dirty="0">
                <a:solidFill>
                  <a:srgbClr val="3D3D3D"/>
                </a:solidFill>
                <a:effectLst/>
                <a:latin typeface="Verdana" panose="020B0604030504040204" pitchFamily="34" charset="0"/>
              </a:rPr>
              <a:t> 3 </a:t>
            </a:r>
            <a:r>
              <a:rPr lang="es-ES" b="0" i="0" dirty="0" err="1">
                <a:solidFill>
                  <a:srgbClr val="3D3D3D"/>
                </a:solidFill>
                <a:effectLst/>
                <a:latin typeface="Verdana" panose="020B0604030504040204" pitchFamily="34" charset="0"/>
              </a:rPr>
              <a:t>situacions</a:t>
            </a:r>
            <a:r>
              <a:rPr lang="es-ES" b="0" i="0" dirty="0">
                <a:solidFill>
                  <a:srgbClr val="3D3D3D"/>
                </a:solidFill>
                <a:effectLst/>
                <a:latin typeface="Verdana" panose="020B0604030504040204" pitchFamily="34" charset="0"/>
              </a:rPr>
              <a:t> </a:t>
            </a:r>
            <a:r>
              <a:rPr lang="es-ES" b="0" i="0" dirty="0" err="1">
                <a:solidFill>
                  <a:srgbClr val="3D3D3D"/>
                </a:solidFill>
                <a:effectLst/>
                <a:latin typeface="Verdana" panose="020B0604030504040204" pitchFamily="34" charset="0"/>
              </a:rPr>
              <a:t>diferents</a:t>
            </a:r>
            <a:r>
              <a:rPr lang="es-ES" b="0" i="0" dirty="0">
                <a:solidFill>
                  <a:srgbClr val="3D3D3D"/>
                </a:solidFill>
                <a:effectLst/>
                <a:latin typeface="Verdana" panose="020B0604030504040204" pitchFamily="34" charset="0"/>
              </a:rPr>
              <a:t>: </a:t>
            </a:r>
          </a:p>
          <a:p>
            <a:pPr algn="l"/>
            <a:r>
              <a:rPr lang="es-ES" b="0" i="0" dirty="0">
                <a:solidFill>
                  <a:srgbClr val="3D3D3D"/>
                </a:solidFill>
                <a:effectLst/>
                <a:latin typeface="Verdana" panose="020B0604030504040204" pitchFamily="34" charset="0"/>
              </a:rPr>
              <a:t>	la primera </a:t>
            </a:r>
            <a:r>
              <a:rPr lang="es-ES" b="0" i="0" dirty="0" err="1">
                <a:solidFill>
                  <a:srgbClr val="3D3D3D"/>
                </a:solidFill>
                <a:effectLst/>
                <a:latin typeface="Verdana" panose="020B0604030504040204" pitchFamily="34" charset="0"/>
              </a:rPr>
              <a:t>és</a:t>
            </a:r>
            <a:r>
              <a:rPr lang="es-ES" b="0" i="0" dirty="0">
                <a:solidFill>
                  <a:srgbClr val="3D3D3D"/>
                </a:solidFill>
                <a:effectLst/>
                <a:latin typeface="Verdana" panose="020B0604030504040204" pitchFamily="34" charset="0"/>
              </a:rPr>
              <a:t> que el </a:t>
            </a:r>
            <a:r>
              <a:rPr lang="es-ES" b="0" i="0" dirty="0" err="1">
                <a:solidFill>
                  <a:srgbClr val="3D3D3D"/>
                </a:solidFill>
                <a:effectLst/>
                <a:latin typeface="Verdana" panose="020B0604030504040204" pitchFamily="34" charset="0"/>
              </a:rPr>
              <a:t>pacient</a:t>
            </a:r>
            <a:r>
              <a:rPr lang="es-ES" b="0" i="0" dirty="0">
                <a:solidFill>
                  <a:srgbClr val="3D3D3D"/>
                </a:solidFill>
                <a:effectLst/>
                <a:latin typeface="Verdana" panose="020B0604030504040204" pitchFamily="34" charset="0"/>
              </a:rPr>
              <a:t> </a:t>
            </a:r>
            <a:r>
              <a:rPr lang="es-ES" b="0" i="0" dirty="0" err="1">
                <a:solidFill>
                  <a:srgbClr val="3D3D3D"/>
                </a:solidFill>
                <a:effectLst/>
                <a:latin typeface="Verdana" panose="020B0604030504040204" pitchFamily="34" charset="0"/>
              </a:rPr>
              <a:t>està</a:t>
            </a:r>
            <a:r>
              <a:rPr lang="es-ES" b="0" i="0" dirty="0">
                <a:solidFill>
                  <a:srgbClr val="3D3D3D"/>
                </a:solidFill>
                <a:effectLst/>
                <a:latin typeface="Verdana" panose="020B0604030504040204" pitchFamily="34" charset="0"/>
              </a:rPr>
              <a:t> </a:t>
            </a:r>
            <a:r>
              <a:rPr lang="es-ES" b="0" i="0" dirty="0" err="1">
                <a:solidFill>
                  <a:srgbClr val="3D3D3D"/>
                </a:solidFill>
                <a:effectLst/>
                <a:latin typeface="Verdana" panose="020B0604030504040204" pitchFamily="34" charset="0"/>
              </a:rPr>
              <a:t>assimptomatic</a:t>
            </a:r>
            <a:r>
              <a:rPr lang="es-ES" b="0" i="0" dirty="0">
                <a:solidFill>
                  <a:srgbClr val="3D3D3D"/>
                </a:solidFill>
                <a:effectLst/>
                <a:latin typeface="Verdana" panose="020B0604030504040204" pitchFamily="34" charset="0"/>
              </a:rPr>
              <a:t> </a:t>
            </a:r>
            <a:r>
              <a:rPr lang="es-ES" b="0" i="0" dirty="0" err="1">
                <a:solidFill>
                  <a:srgbClr val="3D3D3D"/>
                </a:solidFill>
                <a:effectLst/>
                <a:latin typeface="Verdana" panose="020B0604030504040204" pitchFamily="34" charset="0"/>
              </a:rPr>
              <a:t>quan</a:t>
            </a:r>
            <a:r>
              <a:rPr lang="es-ES" b="0" i="0" dirty="0">
                <a:solidFill>
                  <a:srgbClr val="3D3D3D"/>
                </a:solidFill>
                <a:effectLst/>
                <a:latin typeface="Verdana" panose="020B0604030504040204" pitchFamily="34" charset="0"/>
              </a:rPr>
              <a:t> ve a la consulta i el ECG es normal, </a:t>
            </a:r>
          </a:p>
          <a:p>
            <a:pPr algn="l"/>
            <a:r>
              <a:rPr lang="es-ES" b="0" i="0" dirty="0">
                <a:solidFill>
                  <a:srgbClr val="3D3D3D"/>
                </a:solidFill>
                <a:effectLst/>
                <a:latin typeface="Verdana" panose="020B0604030504040204" pitchFamily="34" charset="0"/>
              </a:rPr>
              <a:t>	la </a:t>
            </a:r>
            <a:r>
              <a:rPr lang="es-ES" b="0" i="0" dirty="0" err="1">
                <a:solidFill>
                  <a:srgbClr val="3D3D3D"/>
                </a:solidFill>
                <a:effectLst/>
                <a:latin typeface="Verdana" panose="020B0604030504040204" pitchFamily="34" charset="0"/>
              </a:rPr>
              <a:t>segina</a:t>
            </a:r>
            <a:r>
              <a:rPr lang="es-ES" b="0" i="0" dirty="0">
                <a:solidFill>
                  <a:srgbClr val="3D3D3D"/>
                </a:solidFill>
                <a:effectLst/>
                <a:latin typeface="Verdana" panose="020B0604030504040204" pitchFamily="34" charset="0"/>
              </a:rPr>
              <a:t> </a:t>
            </a:r>
            <a:r>
              <a:rPr lang="es-ES" b="0" i="0" dirty="0" err="1">
                <a:solidFill>
                  <a:srgbClr val="3D3D3D"/>
                </a:solidFill>
                <a:effectLst/>
                <a:latin typeface="Verdana" panose="020B0604030504040204" pitchFamily="34" charset="0"/>
              </a:rPr>
              <a:t>és</a:t>
            </a:r>
            <a:r>
              <a:rPr lang="es-ES" b="0" i="0" dirty="0">
                <a:solidFill>
                  <a:srgbClr val="3D3D3D"/>
                </a:solidFill>
                <a:effectLst/>
                <a:latin typeface="Verdana" panose="020B0604030504040204" pitchFamily="34" charset="0"/>
              </a:rPr>
              <a:t> que el </a:t>
            </a:r>
            <a:r>
              <a:rPr lang="es-ES" b="0" i="0" dirty="0" err="1">
                <a:solidFill>
                  <a:srgbClr val="3D3D3D"/>
                </a:solidFill>
                <a:effectLst/>
                <a:latin typeface="Verdana" panose="020B0604030504040204" pitchFamily="34" charset="0"/>
              </a:rPr>
              <a:t>pacient</a:t>
            </a:r>
            <a:r>
              <a:rPr lang="es-ES" b="0" i="0" dirty="0">
                <a:solidFill>
                  <a:srgbClr val="3D3D3D"/>
                </a:solidFill>
                <a:effectLst/>
                <a:latin typeface="Verdana" panose="020B0604030504040204" pitchFamily="34" charset="0"/>
              </a:rPr>
              <a:t> </a:t>
            </a:r>
            <a:r>
              <a:rPr lang="es-ES" b="0" i="0" dirty="0" err="1">
                <a:solidFill>
                  <a:srgbClr val="3D3D3D"/>
                </a:solidFill>
                <a:effectLst/>
                <a:latin typeface="Verdana" panose="020B0604030504040204" pitchFamily="34" charset="0"/>
              </a:rPr>
              <a:t>està</a:t>
            </a:r>
            <a:r>
              <a:rPr lang="es-ES" b="0" i="0" dirty="0">
                <a:solidFill>
                  <a:srgbClr val="3D3D3D"/>
                </a:solidFill>
                <a:effectLst/>
                <a:latin typeface="Verdana" panose="020B0604030504040204" pitchFamily="34" charset="0"/>
              </a:rPr>
              <a:t> </a:t>
            </a:r>
            <a:r>
              <a:rPr lang="es-ES" b="0" i="0" dirty="0" err="1">
                <a:solidFill>
                  <a:srgbClr val="3D3D3D"/>
                </a:solidFill>
                <a:effectLst/>
                <a:latin typeface="Verdana" panose="020B0604030504040204" pitchFamily="34" charset="0"/>
              </a:rPr>
              <a:t>assimptomatic</a:t>
            </a:r>
            <a:r>
              <a:rPr lang="es-ES" b="0" i="0" dirty="0">
                <a:solidFill>
                  <a:srgbClr val="3D3D3D"/>
                </a:solidFill>
                <a:effectLst/>
                <a:latin typeface="Verdana" panose="020B0604030504040204" pitchFamily="34" charset="0"/>
              </a:rPr>
              <a:t> </a:t>
            </a:r>
            <a:r>
              <a:rPr lang="es-ES" b="0" i="0" dirty="0" err="1">
                <a:solidFill>
                  <a:srgbClr val="3D3D3D"/>
                </a:solidFill>
                <a:effectLst/>
                <a:latin typeface="Verdana" panose="020B0604030504040204" pitchFamily="34" charset="0"/>
              </a:rPr>
              <a:t>quan</a:t>
            </a:r>
            <a:r>
              <a:rPr lang="es-ES" b="0" i="0" dirty="0">
                <a:solidFill>
                  <a:srgbClr val="3D3D3D"/>
                </a:solidFill>
                <a:effectLst/>
                <a:latin typeface="Verdana" panose="020B0604030504040204" pitchFamily="34" charset="0"/>
              </a:rPr>
              <a:t> ve a la consulta </a:t>
            </a:r>
            <a:r>
              <a:rPr lang="es-ES" b="0" i="0" dirty="0" err="1">
                <a:solidFill>
                  <a:srgbClr val="3D3D3D"/>
                </a:solidFill>
                <a:effectLst/>
                <a:latin typeface="Verdana" panose="020B0604030504040204" pitchFamily="34" charset="0"/>
              </a:rPr>
              <a:t>però</a:t>
            </a:r>
            <a:r>
              <a:rPr lang="es-ES" b="0" i="0" dirty="0">
                <a:solidFill>
                  <a:srgbClr val="3D3D3D"/>
                </a:solidFill>
                <a:effectLst/>
                <a:latin typeface="Verdana" panose="020B0604030504040204" pitchFamily="34" charset="0"/>
              </a:rPr>
              <a:t> en el ECG hi ha </a:t>
            </a:r>
            <a:r>
              <a:rPr lang="es-ES" b="0" i="0" dirty="0" err="1">
                <a:solidFill>
                  <a:srgbClr val="3D3D3D"/>
                </a:solidFill>
                <a:effectLst/>
                <a:latin typeface="Verdana" panose="020B0604030504040204" pitchFamily="34" charset="0"/>
              </a:rPr>
              <a:t>extrasistoles</a:t>
            </a:r>
            <a:r>
              <a:rPr lang="es-ES" b="0" i="0" dirty="0">
                <a:solidFill>
                  <a:srgbClr val="3D3D3D"/>
                </a:solidFill>
                <a:effectLst/>
                <a:latin typeface="Verdana" panose="020B0604030504040204" pitchFamily="34" charset="0"/>
              </a:rPr>
              <a:t> i</a:t>
            </a:r>
          </a:p>
          <a:p>
            <a:pPr algn="l"/>
            <a:r>
              <a:rPr lang="es-ES" b="0" i="0" dirty="0">
                <a:solidFill>
                  <a:srgbClr val="3D3D3D"/>
                </a:solidFill>
                <a:effectLst/>
                <a:latin typeface="Verdana" panose="020B0604030504040204" pitchFamily="34" charset="0"/>
              </a:rPr>
              <a:t>	la tercera </a:t>
            </a:r>
            <a:r>
              <a:rPr lang="es-ES" b="0" i="0" dirty="0" err="1">
                <a:solidFill>
                  <a:srgbClr val="3D3D3D"/>
                </a:solidFill>
                <a:effectLst/>
                <a:latin typeface="Verdana" panose="020B0604030504040204" pitchFamily="34" charset="0"/>
              </a:rPr>
              <a:t>és</a:t>
            </a:r>
            <a:r>
              <a:rPr lang="es-ES" b="0" i="0" dirty="0">
                <a:solidFill>
                  <a:srgbClr val="3D3D3D"/>
                </a:solidFill>
                <a:effectLst/>
                <a:latin typeface="Verdana" panose="020B0604030504040204" pitchFamily="34" charset="0"/>
              </a:rPr>
              <a:t> que es detecta una arritmia en el ECG (una TPSV)</a:t>
            </a:r>
          </a:p>
          <a:p>
            <a:pPr algn="l"/>
            <a:endParaRPr lang="es-ES" b="0" i="0" dirty="0">
              <a:solidFill>
                <a:srgbClr val="3D3D3D"/>
              </a:solidFill>
              <a:effectLst/>
              <a:latin typeface="Verdana" panose="020B0604030504040204" pitchFamily="34" charset="0"/>
            </a:endParaRPr>
          </a:p>
          <a:p>
            <a:pPr algn="l"/>
            <a:r>
              <a:rPr lang="es-ES" b="0" i="0" dirty="0">
                <a:solidFill>
                  <a:srgbClr val="3D3D3D"/>
                </a:solidFill>
                <a:effectLst/>
                <a:latin typeface="Verdana" panose="020B0604030504040204" pitchFamily="34" charset="0"/>
              </a:rPr>
              <a:t>el </a:t>
            </a:r>
            <a:r>
              <a:rPr lang="es-ES" b="0" i="0" dirty="0" err="1">
                <a:solidFill>
                  <a:srgbClr val="3D3D3D"/>
                </a:solidFill>
                <a:effectLst/>
                <a:latin typeface="Verdana" panose="020B0604030504040204" pitchFamily="34" charset="0"/>
              </a:rPr>
              <a:t>segon</a:t>
            </a:r>
            <a:r>
              <a:rPr lang="es-ES" b="0" i="0" dirty="0">
                <a:solidFill>
                  <a:srgbClr val="3D3D3D"/>
                </a:solidFill>
                <a:effectLst/>
                <a:latin typeface="Verdana" panose="020B0604030504040204" pitchFamily="34" charset="0"/>
              </a:rPr>
              <a:t> cas es una </a:t>
            </a:r>
            <a:r>
              <a:rPr lang="es-ES" b="0" i="0" dirty="0" err="1">
                <a:solidFill>
                  <a:srgbClr val="3D3D3D"/>
                </a:solidFill>
                <a:effectLst/>
                <a:latin typeface="Verdana" panose="020B0604030504040204" pitchFamily="34" charset="0"/>
              </a:rPr>
              <a:t>pacient</a:t>
            </a:r>
            <a:r>
              <a:rPr lang="es-ES" b="0" i="0" dirty="0">
                <a:solidFill>
                  <a:srgbClr val="3D3D3D"/>
                </a:solidFill>
                <a:effectLst/>
                <a:latin typeface="Verdana" panose="020B0604030504040204" pitchFamily="34" charset="0"/>
              </a:rPr>
              <a:t> que va a </a:t>
            </a:r>
            <a:r>
              <a:rPr lang="es-ES" b="0" i="0" dirty="0" err="1">
                <a:solidFill>
                  <a:srgbClr val="3D3D3D"/>
                </a:solidFill>
                <a:effectLst/>
                <a:latin typeface="Verdana" panose="020B0604030504040204" pitchFamily="34" charset="0"/>
              </a:rPr>
              <a:t>infermeria</a:t>
            </a:r>
            <a:r>
              <a:rPr lang="es-ES" b="0" i="0" dirty="0">
                <a:solidFill>
                  <a:srgbClr val="3D3D3D"/>
                </a:solidFill>
                <a:effectLst/>
                <a:latin typeface="Verdana" panose="020B0604030504040204" pitchFamily="34" charset="0"/>
              </a:rPr>
              <a:t> i </a:t>
            </a:r>
            <a:r>
              <a:rPr lang="es-ES" b="0" i="0" dirty="0" err="1">
                <a:solidFill>
                  <a:srgbClr val="3D3D3D"/>
                </a:solidFill>
                <a:effectLst/>
                <a:latin typeface="Verdana" panose="020B0604030504040204" pitchFamily="34" charset="0"/>
              </a:rPr>
              <a:t>li</a:t>
            </a:r>
            <a:r>
              <a:rPr lang="es-ES" b="0" i="0" dirty="0">
                <a:solidFill>
                  <a:srgbClr val="3D3D3D"/>
                </a:solidFill>
                <a:effectLst/>
                <a:latin typeface="Verdana" panose="020B0604030504040204" pitchFamily="34" charset="0"/>
              </a:rPr>
              <a:t> noten el </a:t>
            </a:r>
            <a:r>
              <a:rPr lang="es-ES" b="0" i="0" dirty="0" err="1">
                <a:solidFill>
                  <a:srgbClr val="3D3D3D"/>
                </a:solidFill>
                <a:effectLst/>
                <a:latin typeface="Verdana" panose="020B0604030504040204" pitchFamily="34" charset="0"/>
              </a:rPr>
              <a:t>pols</a:t>
            </a:r>
            <a:r>
              <a:rPr lang="es-ES" b="0" i="0" dirty="0">
                <a:solidFill>
                  <a:srgbClr val="3D3D3D"/>
                </a:solidFill>
                <a:effectLst/>
                <a:latin typeface="Verdana" panose="020B0604030504040204" pitchFamily="34" charset="0"/>
              </a:rPr>
              <a:t> </a:t>
            </a:r>
            <a:r>
              <a:rPr lang="es-ES" b="0" i="0" dirty="0" err="1">
                <a:solidFill>
                  <a:srgbClr val="3D3D3D"/>
                </a:solidFill>
                <a:effectLst/>
                <a:latin typeface="Verdana" panose="020B0604030504040204" pitchFamily="34" charset="0"/>
              </a:rPr>
              <a:t>arritmic</a:t>
            </a:r>
            <a:r>
              <a:rPr lang="es-ES" b="0" i="0" dirty="0">
                <a:solidFill>
                  <a:srgbClr val="3D3D3D"/>
                </a:solidFill>
                <a:effectLst/>
                <a:latin typeface="Verdana" panose="020B0604030504040204" pitchFamily="34" charset="0"/>
              </a:rPr>
              <a:t>. El ECG </a:t>
            </a:r>
            <a:r>
              <a:rPr lang="es-ES" b="0" i="0" dirty="0" err="1">
                <a:solidFill>
                  <a:srgbClr val="3D3D3D"/>
                </a:solidFill>
                <a:effectLst/>
                <a:latin typeface="Verdana" panose="020B0604030504040204" pitchFamily="34" charset="0"/>
              </a:rPr>
              <a:t>és</a:t>
            </a:r>
            <a:r>
              <a:rPr lang="es-ES" b="0" i="0" dirty="0">
                <a:solidFill>
                  <a:srgbClr val="3D3D3D"/>
                </a:solidFill>
                <a:effectLst/>
                <a:latin typeface="Verdana" panose="020B0604030504040204" pitchFamily="34" charset="0"/>
              </a:rPr>
              <a:t> una FA</a:t>
            </a:r>
          </a:p>
          <a:p>
            <a:pPr algn="l"/>
            <a:endParaRPr lang="es-ES" b="0" i="0" dirty="0">
              <a:solidFill>
                <a:srgbClr val="3D3D3D"/>
              </a:solidFill>
              <a:effectLst/>
              <a:latin typeface="Verdana" panose="020B0604030504040204" pitchFamily="34" charset="0"/>
            </a:endParaRPr>
          </a:p>
          <a:p>
            <a:pPr algn="l"/>
            <a:r>
              <a:rPr lang="es-ES" b="0" i="0" dirty="0">
                <a:solidFill>
                  <a:srgbClr val="3D3D3D"/>
                </a:solidFill>
                <a:effectLst/>
                <a:latin typeface="Verdana" panose="020B0604030504040204" pitchFamily="34" charset="0"/>
              </a:rPr>
              <a:t>El tercer </a:t>
            </a:r>
            <a:r>
              <a:rPr lang="es-ES" b="0" i="0" dirty="0" err="1">
                <a:solidFill>
                  <a:srgbClr val="3D3D3D"/>
                </a:solidFill>
                <a:effectLst/>
                <a:latin typeface="Verdana" panose="020B0604030504040204" pitchFamily="34" charset="0"/>
              </a:rPr>
              <a:t>és</a:t>
            </a:r>
            <a:r>
              <a:rPr lang="es-ES" b="0" i="0" dirty="0">
                <a:solidFill>
                  <a:srgbClr val="3D3D3D"/>
                </a:solidFill>
                <a:effectLst/>
                <a:latin typeface="Verdana" panose="020B0604030504040204" pitchFamily="34" charset="0"/>
              </a:rPr>
              <a:t> un sincope per un BAV de 3 </a:t>
            </a:r>
            <a:r>
              <a:rPr lang="es-ES" b="0" i="0" dirty="0" err="1">
                <a:solidFill>
                  <a:srgbClr val="3D3D3D"/>
                </a:solidFill>
                <a:effectLst/>
                <a:latin typeface="Verdana" panose="020B0604030504040204" pitchFamily="34" charset="0"/>
              </a:rPr>
              <a:t>grau</a:t>
            </a:r>
            <a:endParaRPr lang="es-ES" b="0" i="0" dirty="0">
              <a:solidFill>
                <a:srgbClr val="3D3D3D"/>
              </a:solidFill>
              <a:effectLst/>
              <a:latin typeface="Verdana" panose="020B0604030504040204" pitchFamily="34" charset="0"/>
            </a:endParaRPr>
          </a:p>
          <a:p>
            <a:endParaRPr lang="es-ES" dirty="0"/>
          </a:p>
        </p:txBody>
      </p:sp>
      <p:sp>
        <p:nvSpPr>
          <p:cNvPr id="4" name="Marcador de número de diapositiva 3"/>
          <p:cNvSpPr>
            <a:spLocks noGrp="1"/>
          </p:cNvSpPr>
          <p:nvPr>
            <p:ph type="sldNum" sz="quarter" idx="5"/>
          </p:nvPr>
        </p:nvSpPr>
        <p:spPr/>
        <p:txBody>
          <a:bodyPr/>
          <a:lstStyle/>
          <a:p>
            <a:fld id="{506BF0D6-02D2-4C8E-B608-C1530AEB2737}" type="slidenum">
              <a:rPr lang="ca-ES" smtClean="0"/>
              <a:t>28</a:t>
            </a:fld>
            <a:endParaRPr lang="ca-ES"/>
          </a:p>
        </p:txBody>
      </p:sp>
    </p:spTree>
    <p:extLst>
      <p:ext uri="{BB962C8B-B14F-4D97-AF65-F5344CB8AC3E}">
        <p14:creationId xmlns:p14="http://schemas.microsoft.com/office/powerpoint/2010/main" val="1350542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a:t>Ens avisen els administratius d’ un pacient que acaba d’arribar d’urgències i consulta per dolor toràcic. Avisen infermeria i medicina de forma immediata, como esta protocol·litzat al centre. El pacient comenta que estan passejant aquest matí al gos al carrer presenta dolor precordial opressiu. Consulta de forma precoç al centre d’atenció primària perquè s’ha espantat.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D94C-645B-4016-A0D1-D351B642E515}"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8016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b="1" dirty="0"/>
              <a:t>Si el ECG fos NORMAL </a:t>
            </a:r>
            <a:r>
              <a:rPr lang="ca-ES" dirty="0"/>
              <a:t>(que no és cas) si les taquicàrdies son molt freqüents ens plantejaríem de derivar a cardiologia per demanar un Holter</a:t>
            </a:r>
          </a:p>
        </p:txBody>
      </p:sp>
      <p:sp>
        <p:nvSpPr>
          <p:cNvPr id="4" name="Marcador de número de diapositiva 3"/>
          <p:cNvSpPr>
            <a:spLocks noGrp="1"/>
          </p:cNvSpPr>
          <p:nvPr>
            <p:ph type="sldNum" sz="quarter" idx="5"/>
          </p:nvPr>
        </p:nvSpPr>
        <p:spPr/>
        <p:txBody>
          <a:bodyPr/>
          <a:lstStyle/>
          <a:p>
            <a:fld id="{76820CBB-FFBE-46B8-95BC-9A989D42CF95}" type="slidenum">
              <a:rPr lang="ca-ES" smtClean="0"/>
              <a:pPr/>
              <a:t>35</a:t>
            </a:fld>
            <a:endParaRPr lang="ca-ES"/>
          </a:p>
        </p:txBody>
      </p:sp>
    </p:spTree>
    <p:extLst>
      <p:ext uri="{BB962C8B-B14F-4D97-AF65-F5344CB8AC3E}">
        <p14:creationId xmlns:p14="http://schemas.microsoft.com/office/powerpoint/2010/main" val="3624091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b="1" dirty="0"/>
              <a:t>Torno al cas i és una FA</a:t>
            </a:r>
          </a:p>
        </p:txBody>
      </p:sp>
      <p:sp>
        <p:nvSpPr>
          <p:cNvPr id="4" name="Marcador de número de diapositiva 3"/>
          <p:cNvSpPr>
            <a:spLocks noGrp="1"/>
          </p:cNvSpPr>
          <p:nvPr>
            <p:ph type="sldNum" sz="quarter" idx="5"/>
          </p:nvPr>
        </p:nvSpPr>
        <p:spPr/>
        <p:txBody>
          <a:bodyPr/>
          <a:lstStyle/>
          <a:p>
            <a:fld id="{76820CBB-FFBE-46B8-95BC-9A989D42CF95}" type="slidenum">
              <a:rPr lang="ca-ES" smtClean="0"/>
              <a:pPr/>
              <a:t>42</a:t>
            </a:fld>
            <a:endParaRPr lang="ca-ES"/>
          </a:p>
        </p:txBody>
      </p:sp>
    </p:spTree>
    <p:extLst>
      <p:ext uri="{BB962C8B-B14F-4D97-AF65-F5344CB8AC3E}">
        <p14:creationId xmlns:p14="http://schemas.microsoft.com/office/powerpoint/2010/main" val="2795951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err="1"/>
              <a:t>Presnetació</a:t>
            </a:r>
            <a:r>
              <a:rPr lang="ca-ES" dirty="0"/>
              <a:t> del algoritme de FA. Primer episodi</a:t>
            </a:r>
          </a:p>
        </p:txBody>
      </p:sp>
      <p:sp>
        <p:nvSpPr>
          <p:cNvPr id="4" name="Marcador de número de diapositiva 3"/>
          <p:cNvSpPr>
            <a:spLocks noGrp="1"/>
          </p:cNvSpPr>
          <p:nvPr>
            <p:ph type="sldNum" sz="quarter" idx="5"/>
          </p:nvPr>
        </p:nvSpPr>
        <p:spPr/>
        <p:txBody>
          <a:bodyPr/>
          <a:lstStyle/>
          <a:p>
            <a:fld id="{76820CBB-FFBE-46B8-95BC-9A989D42CF95}" type="slidenum">
              <a:rPr lang="ca-ES" smtClean="0"/>
              <a:pPr/>
              <a:t>43</a:t>
            </a:fld>
            <a:endParaRPr lang="ca-ES"/>
          </a:p>
        </p:txBody>
      </p:sp>
    </p:spTree>
    <p:extLst>
      <p:ext uri="{BB962C8B-B14F-4D97-AF65-F5344CB8AC3E}">
        <p14:creationId xmlns:p14="http://schemas.microsoft.com/office/powerpoint/2010/main" val="2298333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a:t>Cal </a:t>
            </a:r>
            <a:r>
              <a:rPr lang="ca-ES" dirty="0" err="1"/>
              <a:t>anticoagular</a:t>
            </a:r>
            <a:endParaRPr lang="ca-ES" dirty="0"/>
          </a:p>
        </p:txBody>
      </p:sp>
      <p:sp>
        <p:nvSpPr>
          <p:cNvPr id="4" name="Marcador de número de diapositiva 3"/>
          <p:cNvSpPr>
            <a:spLocks noGrp="1"/>
          </p:cNvSpPr>
          <p:nvPr>
            <p:ph type="sldNum" sz="quarter" idx="5"/>
          </p:nvPr>
        </p:nvSpPr>
        <p:spPr/>
        <p:txBody>
          <a:bodyPr/>
          <a:lstStyle/>
          <a:p>
            <a:fld id="{76820CBB-FFBE-46B8-95BC-9A989D42CF95}" type="slidenum">
              <a:rPr lang="ca-ES" smtClean="0"/>
              <a:pPr/>
              <a:t>46</a:t>
            </a:fld>
            <a:endParaRPr lang="ca-ES"/>
          </a:p>
        </p:txBody>
      </p:sp>
    </p:spTree>
    <p:extLst>
      <p:ext uri="{BB962C8B-B14F-4D97-AF65-F5344CB8AC3E}">
        <p14:creationId xmlns:p14="http://schemas.microsoft.com/office/powerpoint/2010/main" val="1940879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a:t>Caminava fent un esforç (anava molt ràpid en pujada)</a:t>
            </a:r>
          </a:p>
        </p:txBody>
      </p:sp>
      <p:sp>
        <p:nvSpPr>
          <p:cNvPr id="4" name="Marcador de número de diapositiva 3"/>
          <p:cNvSpPr>
            <a:spLocks noGrp="1"/>
          </p:cNvSpPr>
          <p:nvPr>
            <p:ph type="sldNum" sz="quarter" idx="5"/>
          </p:nvPr>
        </p:nvSpPr>
        <p:spPr/>
        <p:txBody>
          <a:bodyPr/>
          <a:lstStyle/>
          <a:p>
            <a:fld id="{506BF0D6-02D2-4C8E-B608-C1530AEB2737}" type="slidenum">
              <a:rPr lang="ca-ES" smtClean="0"/>
              <a:t>48</a:t>
            </a:fld>
            <a:endParaRPr lang="ca-ES"/>
          </a:p>
        </p:txBody>
      </p:sp>
    </p:spTree>
    <p:extLst>
      <p:ext uri="{BB962C8B-B14F-4D97-AF65-F5344CB8AC3E}">
        <p14:creationId xmlns:p14="http://schemas.microsoft.com/office/powerpoint/2010/main" val="2953876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err="1"/>
              <a:t>Resposta</a:t>
            </a:r>
            <a:r>
              <a:rPr lang="es-ES" dirty="0"/>
              <a:t>: 3</a:t>
            </a:r>
          </a:p>
        </p:txBody>
      </p:sp>
    </p:spTree>
    <p:extLst>
      <p:ext uri="{BB962C8B-B14F-4D97-AF65-F5344CB8AC3E}">
        <p14:creationId xmlns:p14="http://schemas.microsoft.com/office/powerpoint/2010/main" val="2995279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xfrm>
            <a:off x="381000" y="685800"/>
            <a:ext cx="6096000" cy="3429000"/>
          </a:xfrm>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lvl1pPr defTabSz="457200">
              <a:defRPr>
                <a:latin typeface="Calibri"/>
                <a:ea typeface="Calibri"/>
                <a:cs typeface="Calibri"/>
                <a:sym typeface="Calibri"/>
              </a:defRPr>
            </a:lvl1pPr>
          </a:lstStyle>
          <a:p>
            <a:r>
              <a:t>Recordar que  si la vàlvula està calcificada o AA dilatada, l’eco s’ha de fer cada 2 anys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xfrm>
            <a:off x="381000" y="685800"/>
            <a:ext cx="6096000" cy="3429000"/>
          </a:xfrm>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lvl1pPr defTabSz="457200">
              <a:defRPr>
                <a:latin typeface="Calibri"/>
                <a:ea typeface="Calibri"/>
                <a:cs typeface="Calibri"/>
                <a:sym typeface="Calibri"/>
              </a:defRPr>
            </a:lvl1pPr>
          </a:lstStyle>
          <a:p>
            <a:r>
              <a:t>Recordar que  si la vàlvula està calcificada o AA dilatada, l’eco s’ha de fer cada 2 anys </a:t>
            </a:r>
          </a:p>
        </p:txBody>
      </p:sp>
    </p:spTree>
    <p:extLst>
      <p:ext uri="{BB962C8B-B14F-4D97-AF65-F5344CB8AC3E}">
        <p14:creationId xmlns:p14="http://schemas.microsoft.com/office/powerpoint/2010/main" val="1853121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xfrm>
            <a:off x="381000" y="685800"/>
            <a:ext cx="6096000" cy="3429000"/>
          </a:xfrm>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pPr defTabSz="457200">
              <a:defRPr>
                <a:latin typeface="Calibri"/>
                <a:ea typeface="Calibri"/>
                <a:cs typeface="Calibri"/>
                <a:sym typeface="Calibri"/>
              </a:defRPr>
            </a:pPr>
            <a:r>
              <a:rPr dirty="0"/>
              <a:t>Es pot </a:t>
            </a:r>
            <a:r>
              <a:rPr dirty="0" err="1"/>
              <a:t>aprofitar</a:t>
            </a:r>
            <a:r>
              <a:rPr dirty="0"/>
              <a:t> per</a:t>
            </a:r>
            <a:r>
              <a:rPr lang="es-ES" dirty="0"/>
              <a:t> </a:t>
            </a:r>
            <a:r>
              <a:rPr lang="pt-BR" dirty="0"/>
              <a:t>comentar </a:t>
            </a:r>
            <a:r>
              <a:rPr lang="pt-BR" dirty="0" err="1"/>
              <a:t>criteris</a:t>
            </a:r>
            <a:r>
              <a:rPr lang="pt-BR" dirty="0"/>
              <a:t> de cirurgia </a:t>
            </a:r>
            <a:r>
              <a:rPr lang="pt-BR" dirty="0" err="1"/>
              <a:t>vs</a:t>
            </a:r>
            <a:r>
              <a:rPr lang="pt-BR" dirty="0"/>
              <a:t> </a:t>
            </a:r>
            <a:r>
              <a:rPr lang="pt-BR" dirty="0" err="1"/>
              <a:t>TAVi</a:t>
            </a:r>
            <a:endParaRPr lang="es-ES" dirty="0"/>
          </a:p>
          <a:p>
            <a:pPr defTabSz="457200">
              <a:defRPr>
                <a:latin typeface="Calibri"/>
                <a:ea typeface="Calibri"/>
                <a:cs typeface="Calibri"/>
                <a:sym typeface="Calibri"/>
              </a:defRPr>
            </a:pPr>
            <a:endParaRPr lang="es-ES" dirty="0"/>
          </a:p>
          <a:p>
            <a:pPr marL="0" marR="0" lvl="0" indent="0" defTabSz="45720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r>
              <a:rPr lang="es-ES" dirty="0" err="1"/>
              <a:t>Resposta</a:t>
            </a:r>
            <a:r>
              <a:rPr lang="es-ES" dirty="0"/>
              <a:t>: </a:t>
            </a:r>
            <a:r>
              <a:rPr lang="es-ES" dirty="0" err="1"/>
              <a:t>antiagregació</a:t>
            </a:r>
            <a:r>
              <a:rPr lang="es-ES" dirty="0"/>
              <a:t> (AAS 100 mg/día) </a:t>
            </a:r>
            <a:r>
              <a:rPr lang="es-ES" dirty="0" err="1"/>
              <a:t>afegit</a:t>
            </a:r>
            <a:r>
              <a:rPr lang="es-ES" dirty="0"/>
              <a:t> a la </a:t>
            </a:r>
            <a:r>
              <a:rPr lang="es-ES" dirty="0" err="1"/>
              <a:t>seva</a:t>
            </a:r>
            <a:r>
              <a:rPr lang="es-ES" dirty="0"/>
              <a:t> </a:t>
            </a:r>
            <a:r>
              <a:rPr lang="es-ES" dirty="0" err="1"/>
              <a:t>medicació</a:t>
            </a:r>
            <a:r>
              <a:rPr lang="es-ES" dirty="0"/>
              <a:t> habitual.</a:t>
            </a:r>
          </a:p>
          <a:p>
            <a:pPr defTabSz="457200">
              <a:defRPr>
                <a:latin typeface="Calibri"/>
                <a:ea typeface="Calibri"/>
                <a:cs typeface="Calibri"/>
                <a:sym typeface="Calibri"/>
              </a:defRPr>
            </a:pPr>
            <a:endParaRPr lang="es-ES" dirty="0"/>
          </a:p>
          <a:p>
            <a:pPr defTabSz="457200">
              <a:defRPr>
                <a:latin typeface="Calibri"/>
                <a:ea typeface="Calibri"/>
                <a:cs typeface="Calibri"/>
                <a:sym typeface="Calibri"/>
              </a:defRPr>
            </a:pPr>
            <a:endParaRPr dirty="0"/>
          </a:p>
          <a:p>
            <a:pPr defTabSz="457200">
              <a:spcBef>
                <a:spcPts val="1200"/>
              </a:spcBef>
              <a:defRPr b="1">
                <a:latin typeface="Calibri"/>
                <a:ea typeface="Calibri"/>
                <a:cs typeface="Calibri"/>
                <a:sym typeface="Calibri"/>
              </a:defRPr>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defTabSz="457200">
              <a:spcBef>
                <a:spcPts val="1200"/>
              </a:spcBef>
              <a:defRPr b="1">
                <a:latin typeface="Calibri"/>
                <a:ea typeface="Calibri"/>
                <a:cs typeface="Calibri"/>
                <a:sym typeface="Calibri"/>
              </a:defRPr>
            </a:pPr>
            <a:r>
              <a:rPr lang="es-ES" b="0" dirty="0"/>
              <a:t>Comentar </a:t>
            </a:r>
            <a:r>
              <a:rPr lang="es-ES" b="0" dirty="0" err="1"/>
              <a:t>pròtesis</a:t>
            </a:r>
            <a:r>
              <a:rPr lang="es-ES" b="0" dirty="0"/>
              <a:t> </a:t>
            </a:r>
            <a:r>
              <a:rPr lang="es-ES" b="0" dirty="0" err="1"/>
              <a:t>mecànica</a:t>
            </a:r>
            <a:r>
              <a:rPr lang="es-ES" b="0" dirty="0"/>
              <a:t>/</a:t>
            </a:r>
            <a:r>
              <a:rPr lang="es-ES" b="0" dirty="0" err="1"/>
              <a:t>biològica</a:t>
            </a:r>
            <a:r>
              <a:rPr lang="es-ES" b="0" dirty="0"/>
              <a:t> i </a:t>
            </a:r>
            <a:r>
              <a:rPr lang="es-ES" b="0" dirty="0" err="1"/>
              <a:t>tractament</a:t>
            </a:r>
            <a:r>
              <a:rPr lang="es-ES" b="0" dirty="0"/>
              <a:t> </a:t>
            </a:r>
            <a:r>
              <a:rPr lang="es-ES" b="0" dirty="0" err="1"/>
              <a:t>antiagregant</a:t>
            </a:r>
            <a:r>
              <a:rPr lang="es-ES" b="0" dirty="0"/>
              <a:t>/</a:t>
            </a:r>
            <a:r>
              <a:rPr lang="es-ES" b="0" dirty="0" err="1"/>
              <a:t>anticoagulant</a:t>
            </a:r>
            <a:r>
              <a:rPr lang="es-ES" b="0" dirty="0"/>
              <a:t> i </a:t>
            </a:r>
            <a:r>
              <a:rPr lang="es-ES" b="0" dirty="0" err="1"/>
              <a:t>temps</a:t>
            </a:r>
            <a:r>
              <a:rPr lang="es-ES" b="0" dirty="0"/>
              <a:t> de </a:t>
            </a:r>
            <a:r>
              <a:rPr lang="es-ES" b="0" dirty="0" err="1"/>
              <a:t>tractament</a:t>
            </a:r>
            <a:r>
              <a:rPr lang="es-ES" b="0" dirty="0"/>
              <a:t>. Les </a:t>
            </a:r>
            <a:r>
              <a:rPr lang="es-ES" b="0" dirty="0" err="1"/>
              <a:t>TAVIs</a:t>
            </a:r>
            <a:r>
              <a:rPr lang="es-ES" b="0" dirty="0"/>
              <a:t> no se </a:t>
            </a:r>
            <a:r>
              <a:rPr lang="es-ES" b="0" dirty="0" err="1"/>
              <a:t>sap</a:t>
            </a:r>
            <a:r>
              <a:rPr lang="es-ES" b="0" dirty="0"/>
              <a:t> </a:t>
            </a:r>
            <a:r>
              <a:rPr lang="es-ES" b="0" dirty="0" err="1"/>
              <a:t>molt</a:t>
            </a:r>
            <a:r>
              <a:rPr lang="es-ES" b="0" dirty="0"/>
              <a:t> </a:t>
            </a:r>
            <a:r>
              <a:rPr lang="es-ES" b="0" dirty="0" err="1"/>
              <a:t>bé</a:t>
            </a:r>
            <a:r>
              <a:rPr lang="es-ES" b="0" dirty="0"/>
              <a:t> quina </a:t>
            </a:r>
            <a:r>
              <a:rPr lang="es-ES" b="0" dirty="0" err="1"/>
              <a:t>és</a:t>
            </a:r>
            <a:r>
              <a:rPr lang="es-ES" b="0" dirty="0"/>
              <a:t> la </a:t>
            </a:r>
            <a:r>
              <a:rPr lang="es-ES" b="0" dirty="0" err="1"/>
              <a:t>millor</a:t>
            </a:r>
            <a:r>
              <a:rPr lang="es-ES" b="0" dirty="0"/>
              <a:t> </a:t>
            </a:r>
            <a:r>
              <a:rPr lang="es-ES" b="0" dirty="0" err="1"/>
              <a:t>opció</a:t>
            </a:r>
            <a:r>
              <a:rPr lang="es-ES" b="0" dirty="0"/>
              <a:t> </a:t>
            </a:r>
            <a:r>
              <a:rPr lang="es-ES" b="0" dirty="0" err="1"/>
              <a:t>d’antiagregació</a:t>
            </a:r>
            <a:r>
              <a:rPr lang="es-ES" b="0" dirty="0"/>
              <a:t> o </a:t>
            </a:r>
            <a:r>
              <a:rPr lang="es-ES" b="0" dirty="0" err="1"/>
              <a:t>anticoagulació</a:t>
            </a:r>
            <a:r>
              <a:rPr lang="es-ES" b="0" dirty="0"/>
              <a:t>... En </a:t>
            </a:r>
            <a:r>
              <a:rPr lang="es-ES" b="0" dirty="0" err="1"/>
              <a:t>debat</a:t>
            </a:r>
            <a:endParaRPr lang="es-ES" b="0" dirty="0"/>
          </a:p>
          <a:p>
            <a:pPr defTabSz="457200">
              <a:spcBef>
                <a:spcPts val="1200"/>
              </a:spcBef>
              <a:defRPr b="1">
                <a:latin typeface="Calibri"/>
                <a:ea typeface="Calibri"/>
                <a:cs typeface="Calibri"/>
                <a:sym typeface="Calibri"/>
              </a:defRPr>
            </a:pPr>
            <a:endParaRPr lang="es-ES" dirty="0"/>
          </a:p>
          <a:p>
            <a:pPr defTabSz="457200">
              <a:spcBef>
                <a:spcPts val="1200"/>
              </a:spcBef>
              <a:defRPr b="1">
                <a:latin typeface="Calibri"/>
                <a:ea typeface="Calibri"/>
                <a:cs typeface="Calibri"/>
                <a:sym typeface="Calibri"/>
              </a:defRPr>
            </a:pPr>
            <a:r>
              <a:rPr lang="es-ES" dirty="0" err="1"/>
              <a:t>Tractament</a:t>
            </a:r>
            <a:r>
              <a:rPr lang="es-ES" dirty="0"/>
              <a:t> </a:t>
            </a:r>
            <a:r>
              <a:rPr lang="es-ES" dirty="0" err="1"/>
              <a:t>antitrombòtic</a:t>
            </a:r>
            <a:endParaRPr lang="es-ES" dirty="0"/>
          </a:p>
          <a:p>
            <a:pPr defTabSz="457200">
              <a:spcBef>
                <a:spcPts val="1200"/>
              </a:spcBef>
              <a:defRPr b="1">
                <a:latin typeface="Calibri"/>
                <a:ea typeface="Calibri"/>
                <a:cs typeface="Calibri"/>
                <a:sym typeface="Calibri"/>
              </a:defRPr>
            </a:pPr>
            <a:r>
              <a:rPr lang="es-ES" dirty="0"/>
              <a:t>          </a:t>
            </a:r>
            <a:r>
              <a:rPr lang="es-ES" dirty="0" err="1"/>
              <a:t>Pròtesis</a:t>
            </a:r>
            <a:r>
              <a:rPr lang="es-ES" dirty="0"/>
              <a:t> </a:t>
            </a:r>
            <a:r>
              <a:rPr lang="es-ES" dirty="0" err="1"/>
              <a:t>mecàniques</a:t>
            </a:r>
            <a:r>
              <a:rPr lang="es-ES" dirty="0"/>
              <a:t>: Acenocumarol (ACOD </a:t>
            </a:r>
            <a:r>
              <a:rPr lang="es-ES" dirty="0" err="1"/>
              <a:t>contraindicats</a:t>
            </a:r>
            <a:r>
              <a:rPr lang="es-ES" dirty="0"/>
              <a:t>)</a:t>
            </a:r>
          </a:p>
          <a:p>
            <a:pPr defTabSz="457200">
              <a:spcBef>
                <a:spcPts val="1200"/>
              </a:spcBef>
              <a:defRPr b="1">
                <a:latin typeface="Calibri"/>
                <a:ea typeface="Calibri"/>
                <a:cs typeface="Calibri"/>
                <a:sym typeface="Calibri"/>
              </a:defRPr>
            </a:pPr>
            <a:r>
              <a:rPr lang="es-ES" dirty="0"/>
              <a:t>	  </a:t>
            </a:r>
            <a:r>
              <a:rPr lang="es-ES" dirty="0" err="1"/>
              <a:t>Posició</a:t>
            </a:r>
            <a:r>
              <a:rPr lang="es-ES" dirty="0"/>
              <a:t> mitral: </a:t>
            </a:r>
            <a:r>
              <a:rPr lang="es-ES" b="0" dirty="0"/>
              <a:t>Acenocumarol, Indefinida, INR 2.5-3.5</a:t>
            </a:r>
          </a:p>
          <a:p>
            <a:pPr defTabSz="457200">
              <a:spcBef>
                <a:spcPts val="1200"/>
              </a:spcBef>
              <a:defRPr b="1">
                <a:latin typeface="Calibri"/>
                <a:ea typeface="Calibri"/>
                <a:cs typeface="Calibri"/>
                <a:sym typeface="Calibri"/>
              </a:defRPr>
            </a:pPr>
            <a:r>
              <a:rPr lang="es-ES" dirty="0"/>
              <a:t>	  </a:t>
            </a:r>
            <a:r>
              <a:rPr lang="es-ES" dirty="0" err="1"/>
              <a:t>Posició</a:t>
            </a:r>
            <a:r>
              <a:rPr lang="es-ES" dirty="0"/>
              <a:t> </a:t>
            </a:r>
            <a:r>
              <a:rPr lang="es-ES" dirty="0" err="1"/>
              <a:t>aòrtica</a:t>
            </a:r>
            <a:r>
              <a:rPr lang="es-ES" dirty="0"/>
              <a:t>: </a:t>
            </a:r>
            <a:r>
              <a:rPr lang="es-ES" b="0" dirty="0"/>
              <a:t>Acenocumarol, Indefinida, INR 2-3</a:t>
            </a:r>
          </a:p>
          <a:p>
            <a:pPr defTabSz="457200">
              <a:spcBef>
                <a:spcPts val="1200"/>
              </a:spcBef>
              <a:defRPr b="1">
                <a:latin typeface="Calibri"/>
                <a:ea typeface="Calibri"/>
                <a:cs typeface="Calibri"/>
                <a:sym typeface="Calibri"/>
              </a:defRPr>
            </a:pPr>
            <a:r>
              <a:rPr lang="es-ES" dirty="0"/>
              <a:t>      </a:t>
            </a:r>
          </a:p>
          <a:p>
            <a:pPr defTabSz="457200">
              <a:spcBef>
                <a:spcPts val="1200"/>
              </a:spcBef>
              <a:defRPr b="1">
                <a:latin typeface="Calibri"/>
                <a:ea typeface="Calibri"/>
                <a:cs typeface="Calibri"/>
                <a:sym typeface="Calibri"/>
              </a:defRPr>
            </a:pPr>
            <a:r>
              <a:rPr lang="es-ES" dirty="0"/>
              <a:t>        </a:t>
            </a:r>
            <a:r>
              <a:rPr lang="es-ES" dirty="0" err="1"/>
              <a:t>Pròtesis</a:t>
            </a:r>
            <a:r>
              <a:rPr lang="es-ES" dirty="0"/>
              <a:t> </a:t>
            </a:r>
            <a:r>
              <a:rPr lang="es-ES" dirty="0" err="1"/>
              <a:t>biològiques</a:t>
            </a:r>
            <a:r>
              <a:rPr lang="es-ES" dirty="0"/>
              <a:t>: Acenocumarol </a:t>
            </a:r>
            <a:r>
              <a:rPr lang="es-ES" dirty="0" err="1"/>
              <a:t>durant</a:t>
            </a:r>
            <a:r>
              <a:rPr lang="es-ES" dirty="0"/>
              <a:t> 3 </a:t>
            </a:r>
            <a:r>
              <a:rPr lang="es-ES" dirty="0" err="1"/>
              <a:t>mesos</a:t>
            </a:r>
            <a:r>
              <a:rPr lang="es-ES" dirty="0"/>
              <a:t>. Seguir </a:t>
            </a:r>
            <a:r>
              <a:rPr lang="es-ES" dirty="0" err="1"/>
              <a:t>amb</a:t>
            </a:r>
            <a:r>
              <a:rPr lang="es-ES" dirty="0"/>
              <a:t> </a:t>
            </a:r>
            <a:r>
              <a:rPr lang="es-ES" dirty="0" err="1"/>
              <a:t>àcid</a:t>
            </a:r>
            <a:r>
              <a:rPr lang="es-ES" dirty="0"/>
              <a:t> </a:t>
            </a:r>
            <a:r>
              <a:rPr lang="es-ES" dirty="0" err="1"/>
              <a:t>acetilsalicílic</a:t>
            </a:r>
            <a:r>
              <a:rPr lang="es-ES" dirty="0"/>
              <a:t> (</a:t>
            </a:r>
            <a:r>
              <a:rPr lang="es-ES" dirty="0" err="1"/>
              <a:t>indefinit</a:t>
            </a:r>
            <a:r>
              <a:rPr lang="es-ES" dirty="0"/>
              <a:t>) en </a:t>
            </a:r>
            <a:r>
              <a:rPr lang="es-ES" dirty="0" err="1"/>
              <a:t>pacients</a:t>
            </a:r>
            <a:r>
              <a:rPr lang="es-ES" dirty="0"/>
              <a:t> </a:t>
            </a:r>
            <a:r>
              <a:rPr lang="es-ES" dirty="0" err="1"/>
              <a:t>sense</a:t>
            </a:r>
            <a:r>
              <a:rPr lang="es-ES" dirty="0"/>
              <a:t> </a:t>
            </a:r>
            <a:r>
              <a:rPr lang="es-ES" dirty="0" err="1"/>
              <a:t>fibril·lació</a:t>
            </a:r>
            <a:r>
              <a:rPr lang="es-ES" dirty="0"/>
              <a:t> auricular ni embolisme </a:t>
            </a:r>
            <a:r>
              <a:rPr lang="es-ES" dirty="0" err="1"/>
              <a:t>previ</a:t>
            </a:r>
            <a:endParaRPr lang="es-ES" dirty="0"/>
          </a:p>
          <a:p>
            <a:pPr defTabSz="457200">
              <a:spcBef>
                <a:spcPts val="1200"/>
              </a:spcBef>
              <a:defRPr b="1">
                <a:latin typeface="Calibri"/>
                <a:ea typeface="Calibri"/>
                <a:cs typeface="Calibri"/>
                <a:sym typeface="Calibri"/>
              </a:defRPr>
            </a:pPr>
            <a:endParaRPr lang="es-ES" dirty="0"/>
          </a:p>
          <a:p>
            <a:pPr defTabSz="457200">
              <a:spcBef>
                <a:spcPts val="1200"/>
              </a:spcBef>
              <a:defRPr b="1">
                <a:latin typeface="Calibri"/>
                <a:ea typeface="Calibri"/>
                <a:cs typeface="Calibri"/>
                <a:sym typeface="Calibri"/>
              </a:defRPr>
            </a:pPr>
            <a:r>
              <a:rPr lang="es-ES" dirty="0"/>
              <a:t>       </a:t>
            </a:r>
            <a:r>
              <a:rPr lang="es-ES" dirty="0" err="1"/>
              <a:t>Pròtesis</a:t>
            </a:r>
            <a:r>
              <a:rPr lang="es-ES" dirty="0"/>
              <a:t> </a:t>
            </a:r>
            <a:r>
              <a:rPr lang="es-ES" dirty="0" err="1"/>
              <a:t>biològiques</a:t>
            </a:r>
            <a:r>
              <a:rPr lang="es-ES" dirty="0"/>
              <a:t> </a:t>
            </a:r>
            <a:r>
              <a:rPr lang="es-ES" dirty="0" err="1"/>
              <a:t>percutània</a:t>
            </a:r>
            <a:r>
              <a:rPr lang="es-ES" dirty="0"/>
              <a:t> (TAVI): el </a:t>
            </a:r>
            <a:r>
              <a:rPr lang="es-ES" dirty="0" err="1"/>
              <a:t>més</a:t>
            </a:r>
            <a:r>
              <a:rPr lang="es-ES" dirty="0"/>
              <a:t> </a:t>
            </a:r>
            <a:r>
              <a:rPr lang="es-ES" dirty="0" err="1"/>
              <a:t>consensuat</a:t>
            </a:r>
            <a:r>
              <a:rPr lang="es-ES" dirty="0"/>
              <a:t> </a:t>
            </a:r>
            <a:r>
              <a:rPr lang="es-ES" dirty="0" err="1"/>
              <a:t>és</a:t>
            </a:r>
            <a:r>
              <a:rPr lang="es-ES" dirty="0"/>
              <a:t> doble </a:t>
            </a:r>
            <a:r>
              <a:rPr lang="es-ES" dirty="0" err="1"/>
              <a:t>antiagregació</a:t>
            </a:r>
            <a:r>
              <a:rPr lang="es-ES" dirty="0"/>
              <a:t> durante 6m, </a:t>
            </a:r>
            <a:r>
              <a:rPr lang="es-ES" dirty="0" err="1"/>
              <a:t>tot</a:t>
            </a:r>
            <a:r>
              <a:rPr lang="es-ES" dirty="0"/>
              <a:t> i que es </a:t>
            </a:r>
            <a:r>
              <a:rPr lang="es-ES" dirty="0" err="1"/>
              <a:t>desconeix</a:t>
            </a:r>
            <a:r>
              <a:rPr lang="es-ES" dirty="0"/>
              <a:t> </a:t>
            </a:r>
            <a:r>
              <a:rPr lang="es-ES" dirty="0" err="1"/>
              <a:t>tractament</a:t>
            </a:r>
            <a:r>
              <a:rPr lang="es-ES" dirty="0"/>
              <a:t> </a:t>
            </a:r>
            <a:r>
              <a:rPr lang="es-ES" dirty="0" err="1"/>
              <a:t>òptim</a:t>
            </a:r>
            <a:r>
              <a:rPr lang="es-ES" dirty="0"/>
              <a:t> (</a:t>
            </a:r>
            <a:r>
              <a:rPr lang="es-ES" dirty="0" err="1"/>
              <a:t>estudi</a:t>
            </a:r>
            <a:r>
              <a:rPr lang="es-ES" dirty="0"/>
              <a:t> en </a:t>
            </a:r>
            <a:r>
              <a:rPr lang="es-ES" dirty="0" err="1"/>
              <a:t>marxa</a:t>
            </a:r>
            <a:r>
              <a:rPr lang="es-ES" dirty="0"/>
              <a:t>)</a:t>
            </a:r>
          </a:p>
          <a:p>
            <a:pPr defTabSz="457200">
              <a:spcBef>
                <a:spcPts val="1200"/>
              </a:spcBef>
              <a:defRPr b="1">
                <a:latin typeface="Calibri"/>
                <a:ea typeface="Calibri"/>
                <a:cs typeface="Calibri"/>
                <a:sym typeface="Calibri"/>
              </a:defRPr>
            </a:pPr>
            <a:endParaRPr lang="es-ES" dirty="0"/>
          </a:p>
          <a:p>
            <a:pPr defTabSz="457200">
              <a:spcBef>
                <a:spcPts val="1200"/>
              </a:spcBef>
              <a:defRPr>
                <a:latin typeface="Calibri"/>
                <a:ea typeface="Calibri"/>
                <a:cs typeface="Calibri"/>
                <a:sym typeface="Calibri"/>
              </a:defRPr>
            </a:pPr>
            <a:r>
              <a:rPr lang="es-ES" dirty="0"/>
              <a:t>En </a:t>
            </a:r>
            <a:r>
              <a:rPr lang="es-ES" dirty="0" err="1"/>
              <a:t>pacients</a:t>
            </a:r>
            <a:r>
              <a:rPr lang="es-ES" dirty="0"/>
              <a:t> que </a:t>
            </a:r>
            <a:r>
              <a:rPr lang="es-ES" dirty="0" err="1"/>
              <a:t>requereixen</a:t>
            </a:r>
            <a:r>
              <a:rPr lang="es-ES" dirty="0"/>
              <a:t> doble </a:t>
            </a:r>
            <a:r>
              <a:rPr lang="es-ES" dirty="0" err="1"/>
              <a:t>antiagregació</a:t>
            </a:r>
            <a:r>
              <a:rPr lang="es-ES" dirty="0"/>
              <a:t>, </a:t>
            </a:r>
            <a:r>
              <a:rPr lang="es-ES" dirty="0" err="1"/>
              <a:t>s’hauria</a:t>
            </a:r>
            <a:r>
              <a:rPr lang="es-ES" dirty="0"/>
              <a:t> de mencionar que es </a:t>
            </a:r>
            <a:r>
              <a:rPr lang="es-ES" dirty="0" err="1"/>
              <a:t>recomana</a:t>
            </a:r>
            <a:r>
              <a:rPr lang="es-ES" dirty="0"/>
              <a:t> per </a:t>
            </a:r>
            <a:r>
              <a:rPr lang="es-ES" dirty="0" err="1"/>
              <a:t>aquests</a:t>
            </a:r>
            <a:r>
              <a:rPr lang="es-ES" dirty="0"/>
              <a:t> </a:t>
            </a:r>
            <a:r>
              <a:rPr lang="es-ES" dirty="0" err="1"/>
              <a:t>pacients</a:t>
            </a:r>
            <a:r>
              <a:rPr lang="es-ES" dirty="0"/>
              <a:t> la </a:t>
            </a:r>
            <a:r>
              <a:rPr lang="es-ES" dirty="0" err="1"/>
              <a:t>gastroprotecció</a:t>
            </a:r>
            <a:r>
              <a:rPr lang="es-ES" dirty="0"/>
              <a:t> </a:t>
            </a:r>
            <a:r>
              <a:rPr lang="es-ES" dirty="0" err="1"/>
              <a:t>amb</a:t>
            </a:r>
            <a:r>
              <a:rPr lang="es-ES" dirty="0"/>
              <a:t> IBP.</a:t>
            </a:r>
          </a:p>
          <a:p>
            <a:endParaRPr lang="es-ES" dirty="0"/>
          </a:p>
        </p:txBody>
      </p:sp>
    </p:spTree>
    <p:extLst>
      <p:ext uri="{BB962C8B-B14F-4D97-AF65-F5344CB8AC3E}">
        <p14:creationId xmlns:p14="http://schemas.microsoft.com/office/powerpoint/2010/main" val="2190821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a:t>Algoritme d’avaluació dolor toràcic en AP</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D94C-645B-4016-A0D1-D351B642E515}"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7761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xfrm>
            <a:off x="381000" y="685800"/>
            <a:ext cx="6096000" cy="3429000"/>
          </a:xfrm>
          <a:prstGeom prst="rect">
            <a:avLst/>
          </a:prstGeom>
        </p:spPr>
        <p:txBody>
          <a:bodyPr/>
          <a:lstStyle/>
          <a:p>
            <a:endParaRPr/>
          </a:p>
        </p:txBody>
      </p:sp>
      <p:sp>
        <p:nvSpPr>
          <p:cNvPr id="383" name="Shape 383"/>
          <p:cNvSpPr>
            <a:spLocks noGrp="1"/>
          </p:cNvSpPr>
          <p:nvPr>
            <p:ph type="body" sz="quarter" idx="1"/>
          </p:nvPr>
        </p:nvSpPr>
        <p:spPr>
          <a:prstGeom prst="rect">
            <a:avLst/>
          </a:prstGeom>
        </p:spPr>
        <p:txBody>
          <a:bodyPr/>
          <a:lstStyle/>
          <a:p>
            <a:pPr defTabSz="457200">
              <a:defRPr>
                <a:latin typeface="Calibri"/>
                <a:ea typeface="Calibri"/>
                <a:cs typeface="Calibri"/>
                <a:sym typeface="Calibri"/>
              </a:defRPr>
            </a:pPr>
            <a:r>
              <a:t>Resposta correcte: 3</a:t>
            </a:r>
          </a:p>
          <a:p>
            <a:pPr defTabSz="457200">
              <a:defRPr>
                <a:latin typeface="Calibri"/>
                <a:ea typeface="Calibri"/>
                <a:cs typeface="Calibri"/>
                <a:sym typeface="Calibri"/>
              </a:defRPr>
            </a:pPr>
            <a:endParaRPr/>
          </a:p>
          <a:p>
            <a:pPr defTabSz="457200">
              <a:defRPr>
                <a:latin typeface="Calibri"/>
                <a:ea typeface="Calibri"/>
                <a:cs typeface="Calibri"/>
                <a:sym typeface="Calibri"/>
              </a:defRPr>
            </a:pPr>
            <a:r>
              <a:t>Resposta 1: assumible per AP</a:t>
            </a:r>
          </a:p>
          <a:p>
            <a:pPr defTabSz="457200">
              <a:defRPr>
                <a:latin typeface="Calibri"/>
                <a:ea typeface="Calibri"/>
                <a:cs typeface="Calibri"/>
                <a:sym typeface="Calibri"/>
              </a:defRPr>
            </a:pPr>
            <a:r>
              <a:t>Resposta 2: no cal</a:t>
            </a:r>
          </a:p>
          <a:p>
            <a:pPr defTabSz="457200">
              <a:defRPr>
                <a:latin typeface="Calibri"/>
                <a:ea typeface="Calibri"/>
                <a:cs typeface="Calibri"/>
                <a:sym typeface="Calibri"/>
              </a:defRPr>
            </a:pPr>
            <a:r>
              <a:t>Resposta 3: sempre profilaxis… veure diapo següent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381000" y="685800"/>
            <a:ext cx="6096000" cy="3429000"/>
          </a:xfrm>
        </p:spPr>
      </p:sp>
      <p:sp>
        <p:nvSpPr>
          <p:cNvPr id="3" name="Contenidor de notes 2"/>
          <p:cNvSpPr>
            <a:spLocks noGrp="1"/>
          </p:cNvSpPr>
          <p:nvPr>
            <p:ph type="body" idx="1"/>
          </p:nvPr>
        </p:nvSpPr>
        <p:spPr/>
        <p:txBody>
          <a:bodyPr/>
          <a:lstStyle/>
          <a:p>
            <a:endParaRPr lang="ca-ES" dirty="0"/>
          </a:p>
        </p:txBody>
      </p:sp>
    </p:spTree>
    <p:extLst>
      <p:ext uri="{BB962C8B-B14F-4D97-AF65-F5344CB8AC3E}">
        <p14:creationId xmlns:p14="http://schemas.microsoft.com/office/powerpoint/2010/main" val="604241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a:spLocks noGrp="1" noRot="1" noChangeAspect="1"/>
          </p:cNvSpPr>
          <p:nvPr>
            <p:ph type="sldImg"/>
          </p:nvPr>
        </p:nvSpPr>
        <p:spPr>
          <a:xfrm>
            <a:off x="381000" y="685800"/>
            <a:ext cx="6096000" cy="3429000"/>
          </a:xfrm>
          <a:prstGeom prst="rect">
            <a:avLst/>
          </a:prstGeom>
        </p:spPr>
        <p:txBody>
          <a:bodyPr/>
          <a:lstStyle/>
          <a:p>
            <a:endParaRPr/>
          </a:p>
        </p:txBody>
      </p:sp>
      <p:sp>
        <p:nvSpPr>
          <p:cNvPr id="500" name="Shape 500"/>
          <p:cNvSpPr>
            <a:spLocks noGrp="1"/>
          </p:cNvSpPr>
          <p:nvPr>
            <p:ph type="body" sz="quarter" idx="1"/>
          </p:nvPr>
        </p:nvSpPr>
        <p:spPr>
          <a:prstGeom prst="rect">
            <a:avLst/>
          </a:prstGeom>
        </p:spPr>
        <p:txBody>
          <a:bodyPr/>
          <a:lstStyle/>
          <a:p>
            <a:pPr defTabSz="457200">
              <a:defRPr>
                <a:latin typeface="Calibri"/>
                <a:ea typeface="Calibri"/>
                <a:cs typeface="Calibri"/>
                <a:sym typeface="Calibri"/>
              </a:defRPr>
            </a:pPr>
            <a:r>
              <a:t>Es pot aprofitar per comentar criteris de cirurgia vs TAVi</a:t>
            </a:r>
          </a:p>
          <a:p>
            <a:pPr defTabSz="457200">
              <a:defRPr>
                <a:latin typeface="Calibri"/>
                <a:ea typeface="Calibri"/>
                <a:cs typeface="Calibri"/>
                <a:sym typeface="Calibri"/>
              </a:defRPr>
            </a:pPr>
            <a:endParaRPr/>
          </a:p>
          <a:p>
            <a:pPr defTabSz="457200">
              <a:defRPr>
                <a:latin typeface="Calibri"/>
                <a:ea typeface="Calibri"/>
                <a:cs typeface="Calibri"/>
                <a:sym typeface="Calibri"/>
              </a:defRPr>
            </a:pPr>
            <a:r>
              <a:t>Resposta: antiagregació (AAS 100 mg/día) afegit a la seva medicació habitual.</a:t>
            </a:r>
          </a:p>
          <a:p>
            <a:pPr defTabSz="457200">
              <a:defRPr>
                <a:latin typeface="Calibri"/>
                <a:ea typeface="Calibri"/>
                <a:cs typeface="Calibri"/>
                <a:sym typeface="Calibri"/>
              </a:defRPr>
            </a:pPr>
            <a:endParaRPr/>
          </a:p>
          <a:p>
            <a:pPr defTabSz="457200">
              <a:defRPr>
                <a:latin typeface="Calibri"/>
                <a:ea typeface="Calibri"/>
                <a:cs typeface="Calibri"/>
                <a:sym typeface="Calibri"/>
              </a:defRPr>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defTabSz="457200">
              <a:spcBef>
                <a:spcPts val="1200"/>
              </a:spcBef>
              <a:defRPr b="1">
                <a:latin typeface="Calibri"/>
                <a:ea typeface="Calibri"/>
                <a:cs typeface="Calibri"/>
                <a:sym typeface="Calibri"/>
              </a:defRPr>
            </a:pPr>
            <a:r>
              <a:rPr lang="es-ES" dirty="0" err="1"/>
              <a:t>Tractament</a:t>
            </a:r>
            <a:r>
              <a:rPr lang="es-ES" dirty="0"/>
              <a:t> </a:t>
            </a:r>
            <a:r>
              <a:rPr lang="es-ES" dirty="0" err="1"/>
              <a:t>antitrombòtic</a:t>
            </a:r>
            <a:endParaRPr lang="es-ES" dirty="0"/>
          </a:p>
          <a:p>
            <a:pPr defTabSz="457200">
              <a:spcBef>
                <a:spcPts val="1200"/>
              </a:spcBef>
              <a:defRPr b="1">
                <a:latin typeface="Calibri"/>
                <a:ea typeface="Calibri"/>
                <a:cs typeface="Calibri"/>
                <a:sym typeface="Calibri"/>
              </a:defRPr>
            </a:pPr>
            <a:r>
              <a:rPr lang="es-ES" dirty="0"/>
              <a:t>          </a:t>
            </a:r>
            <a:r>
              <a:rPr lang="es-ES" dirty="0" err="1"/>
              <a:t>Pròtesis</a:t>
            </a:r>
            <a:r>
              <a:rPr lang="es-ES" dirty="0"/>
              <a:t> </a:t>
            </a:r>
            <a:r>
              <a:rPr lang="es-ES" dirty="0" err="1"/>
              <a:t>mecàniques</a:t>
            </a:r>
            <a:r>
              <a:rPr lang="es-ES" dirty="0"/>
              <a:t>: Acenocumarol (ACOD </a:t>
            </a:r>
            <a:r>
              <a:rPr lang="es-ES" dirty="0" err="1"/>
              <a:t>contraindicats</a:t>
            </a:r>
            <a:r>
              <a:rPr lang="es-ES" dirty="0"/>
              <a:t>)</a:t>
            </a:r>
          </a:p>
          <a:p>
            <a:pPr defTabSz="457200">
              <a:spcBef>
                <a:spcPts val="1200"/>
              </a:spcBef>
              <a:defRPr b="1">
                <a:latin typeface="Calibri"/>
                <a:ea typeface="Calibri"/>
                <a:cs typeface="Calibri"/>
                <a:sym typeface="Calibri"/>
              </a:defRPr>
            </a:pPr>
            <a:r>
              <a:rPr lang="es-ES" dirty="0"/>
              <a:t>	  </a:t>
            </a:r>
            <a:r>
              <a:rPr lang="es-ES" dirty="0" err="1"/>
              <a:t>Posició</a:t>
            </a:r>
            <a:r>
              <a:rPr lang="es-ES" dirty="0"/>
              <a:t> mitral: </a:t>
            </a:r>
            <a:r>
              <a:rPr lang="es-ES" b="0" dirty="0"/>
              <a:t>Acenocumarol, Indefinida, INR 2.5-3.5</a:t>
            </a:r>
          </a:p>
          <a:p>
            <a:pPr defTabSz="457200">
              <a:spcBef>
                <a:spcPts val="1200"/>
              </a:spcBef>
              <a:defRPr b="1">
                <a:latin typeface="Calibri"/>
                <a:ea typeface="Calibri"/>
                <a:cs typeface="Calibri"/>
                <a:sym typeface="Calibri"/>
              </a:defRPr>
            </a:pPr>
            <a:r>
              <a:rPr lang="es-ES" dirty="0"/>
              <a:t>	  </a:t>
            </a:r>
            <a:r>
              <a:rPr lang="es-ES" dirty="0" err="1"/>
              <a:t>Posició</a:t>
            </a:r>
            <a:r>
              <a:rPr lang="es-ES" dirty="0"/>
              <a:t> </a:t>
            </a:r>
            <a:r>
              <a:rPr lang="es-ES" dirty="0" err="1"/>
              <a:t>aòrtica</a:t>
            </a:r>
            <a:r>
              <a:rPr lang="es-ES" dirty="0"/>
              <a:t>: </a:t>
            </a:r>
            <a:r>
              <a:rPr lang="es-ES" b="0" dirty="0"/>
              <a:t>Acenocumarol, Indefinida, INR 2-3</a:t>
            </a:r>
          </a:p>
          <a:p>
            <a:pPr defTabSz="457200">
              <a:spcBef>
                <a:spcPts val="1200"/>
              </a:spcBef>
              <a:defRPr b="1">
                <a:latin typeface="Calibri"/>
                <a:ea typeface="Calibri"/>
                <a:cs typeface="Calibri"/>
                <a:sym typeface="Calibri"/>
              </a:defRPr>
            </a:pPr>
            <a:r>
              <a:rPr lang="es-ES" dirty="0"/>
              <a:t>      </a:t>
            </a:r>
          </a:p>
          <a:p>
            <a:pPr defTabSz="457200">
              <a:spcBef>
                <a:spcPts val="1200"/>
              </a:spcBef>
              <a:defRPr b="1">
                <a:latin typeface="Calibri"/>
                <a:ea typeface="Calibri"/>
                <a:cs typeface="Calibri"/>
                <a:sym typeface="Calibri"/>
              </a:defRPr>
            </a:pPr>
            <a:r>
              <a:rPr lang="es-ES" dirty="0"/>
              <a:t>     </a:t>
            </a:r>
          </a:p>
        </p:txBody>
      </p:sp>
    </p:spTree>
    <p:extLst>
      <p:ext uri="{BB962C8B-B14F-4D97-AF65-F5344CB8AC3E}">
        <p14:creationId xmlns:p14="http://schemas.microsoft.com/office/powerpoint/2010/main" val="3508979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err="1"/>
              <a:t>Resposta</a:t>
            </a:r>
            <a:r>
              <a:rPr lang="es-ES" dirty="0"/>
              <a:t>: 2</a:t>
            </a:r>
          </a:p>
        </p:txBody>
      </p:sp>
    </p:spTree>
    <p:extLst>
      <p:ext uri="{BB962C8B-B14F-4D97-AF65-F5344CB8AC3E}">
        <p14:creationId xmlns:p14="http://schemas.microsoft.com/office/powerpoint/2010/main" val="23598086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1003397" y="3000240"/>
            <a:ext cx="8027159" cy="2842331"/>
          </a:xfrm>
          <a:prstGeom prst="rect">
            <a:avLst/>
          </a:prstGeom>
          <a:noFill/>
          <a:ln>
            <a:noFill/>
          </a:ln>
        </p:spPr>
        <p:txBody>
          <a:bodyPr spcFirstLastPara="1" wrap="square" lIns="92125" tIns="46050" rIns="92125" bIns="46050" anchor="t" anchorCtr="0">
            <a:noAutofit/>
          </a:bodyPr>
          <a:lstStyle/>
          <a:p>
            <a:pPr marL="0" lvl="0" indent="0" algn="l" rtl="0">
              <a:lnSpc>
                <a:spcPct val="100000"/>
              </a:lnSpc>
              <a:spcBef>
                <a:spcPts val="0"/>
              </a:spcBef>
              <a:spcAft>
                <a:spcPts val="0"/>
              </a:spcAft>
              <a:buSzPts val="1400"/>
              <a:buNone/>
            </a:pPr>
            <a:endParaRPr dirty="0"/>
          </a:p>
        </p:txBody>
      </p:sp>
      <p:sp>
        <p:nvSpPr>
          <p:cNvPr id="251" name="Google Shape;251;p12:notes"/>
          <p:cNvSpPr>
            <a:spLocks noGrp="1" noRot="1" noChangeAspect="1"/>
          </p:cNvSpPr>
          <p:nvPr>
            <p:ph type="sldImg" idx="2"/>
          </p:nvPr>
        </p:nvSpPr>
        <p:spPr>
          <a:xfrm>
            <a:off x="2909888" y="471488"/>
            <a:ext cx="4213225" cy="23701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481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5"/>
          </p:nvPr>
        </p:nvSpPr>
        <p:spPr/>
        <p:txBody>
          <a:bodyPr/>
          <a:lstStyle/>
          <a:p>
            <a:fld id="{C7AA0735-3E5C-4693-8884-92092527EEBC}" type="slidenum">
              <a:rPr lang="ca-ES" smtClean="0"/>
              <a:pPr/>
              <a:t>84</a:t>
            </a:fld>
            <a:endParaRPr lang="ca-ES"/>
          </a:p>
        </p:txBody>
      </p:sp>
    </p:spTree>
    <p:extLst>
      <p:ext uri="{BB962C8B-B14F-4D97-AF65-F5344CB8AC3E}">
        <p14:creationId xmlns:p14="http://schemas.microsoft.com/office/powerpoint/2010/main" val="611944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1003397" y="3000240"/>
            <a:ext cx="8027159" cy="2842331"/>
          </a:xfrm>
          <a:prstGeom prst="rect">
            <a:avLst/>
          </a:prstGeom>
          <a:noFill/>
          <a:ln>
            <a:noFill/>
          </a:ln>
        </p:spPr>
        <p:txBody>
          <a:bodyPr spcFirstLastPara="1" wrap="square" lIns="92125" tIns="46050" rIns="92125" bIns="46050" anchor="t" anchorCtr="0">
            <a:noAutofit/>
          </a:bodyPr>
          <a:lstStyle/>
          <a:p>
            <a:pPr marL="0" lvl="0" indent="0" algn="l" rtl="0">
              <a:lnSpc>
                <a:spcPct val="100000"/>
              </a:lnSpc>
              <a:spcBef>
                <a:spcPts val="0"/>
              </a:spcBef>
              <a:spcAft>
                <a:spcPts val="0"/>
              </a:spcAft>
              <a:buSzPts val="1400"/>
              <a:buNone/>
            </a:pPr>
            <a:endParaRPr dirty="0"/>
          </a:p>
        </p:txBody>
      </p:sp>
      <p:sp>
        <p:nvSpPr>
          <p:cNvPr id="251" name="Google Shape;251;p12:notes"/>
          <p:cNvSpPr>
            <a:spLocks noGrp="1" noRot="1" noChangeAspect="1"/>
          </p:cNvSpPr>
          <p:nvPr>
            <p:ph type="sldImg" idx="2"/>
          </p:nvPr>
        </p:nvSpPr>
        <p:spPr>
          <a:xfrm>
            <a:off x="2909888" y="471488"/>
            <a:ext cx="4213225" cy="23701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4810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5"/>
          </p:nvPr>
        </p:nvSpPr>
        <p:spPr/>
        <p:txBody>
          <a:bodyPr/>
          <a:lstStyle/>
          <a:p>
            <a:fld id="{C7AA0735-3E5C-4693-8884-92092527EEBC}" type="slidenum">
              <a:rPr lang="ca-ES" smtClean="0"/>
              <a:pPr/>
              <a:t>86</a:t>
            </a:fld>
            <a:endParaRPr lang="ca-ES"/>
          </a:p>
        </p:txBody>
      </p:sp>
    </p:spTree>
    <p:extLst>
      <p:ext uri="{BB962C8B-B14F-4D97-AF65-F5344CB8AC3E}">
        <p14:creationId xmlns:p14="http://schemas.microsoft.com/office/powerpoint/2010/main" val="611944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a:p>
        </p:txBody>
      </p:sp>
    </p:spTree>
    <p:extLst>
      <p:ext uri="{BB962C8B-B14F-4D97-AF65-F5344CB8AC3E}">
        <p14:creationId xmlns:p14="http://schemas.microsoft.com/office/powerpoint/2010/main" val="3685763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a:t>Major o iguala 3 alta sospita de SCA fem </a:t>
            </a:r>
            <a:r>
              <a:rPr lang="ca-ES" dirty="0" err="1"/>
              <a:t>ecg</a:t>
            </a:r>
            <a:r>
              <a:rPr lang="ca-ES" dirty="0"/>
              <a:t> precoç</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D94C-645B-4016-A0D1-D351B642E515}"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3551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5"/>
          </p:nvPr>
        </p:nvSpPr>
        <p:spPr/>
        <p:txBody>
          <a:bodyPr/>
          <a:lstStyle/>
          <a:p>
            <a:fld id="{C7AA0735-3E5C-4693-8884-92092527EEBC}" type="slidenum">
              <a:rPr lang="ca-ES" smtClean="0"/>
              <a:pPr/>
              <a:t>88</a:t>
            </a:fld>
            <a:endParaRPr lang="ca-ES"/>
          </a:p>
        </p:txBody>
      </p:sp>
    </p:spTree>
    <p:extLst>
      <p:ext uri="{BB962C8B-B14F-4D97-AF65-F5344CB8AC3E}">
        <p14:creationId xmlns:p14="http://schemas.microsoft.com/office/powerpoint/2010/main" val="93486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a:p>
        </p:txBody>
      </p:sp>
    </p:spTree>
    <p:extLst>
      <p:ext uri="{BB962C8B-B14F-4D97-AF65-F5344CB8AC3E}">
        <p14:creationId xmlns:p14="http://schemas.microsoft.com/office/powerpoint/2010/main" val="3647621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5"/>
          </p:nvPr>
        </p:nvSpPr>
        <p:spPr/>
        <p:txBody>
          <a:bodyPr/>
          <a:lstStyle/>
          <a:p>
            <a:fld id="{C7AA0735-3E5C-4693-8884-92092527EEBC}" type="slidenum">
              <a:rPr lang="ca-ES" smtClean="0"/>
              <a:pPr/>
              <a:t>90</a:t>
            </a:fld>
            <a:endParaRPr lang="ca-ES"/>
          </a:p>
        </p:txBody>
      </p:sp>
    </p:spTree>
    <p:extLst>
      <p:ext uri="{BB962C8B-B14F-4D97-AF65-F5344CB8AC3E}">
        <p14:creationId xmlns:p14="http://schemas.microsoft.com/office/powerpoint/2010/main" val="934868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5"/>
          </p:nvPr>
        </p:nvSpPr>
        <p:spPr/>
        <p:txBody>
          <a:bodyPr/>
          <a:lstStyle/>
          <a:p>
            <a:fld id="{C7AA0735-3E5C-4693-8884-92092527EEBC}" type="slidenum">
              <a:rPr lang="ca-ES" smtClean="0"/>
              <a:pPr/>
              <a:t>91</a:t>
            </a:fld>
            <a:endParaRPr lang="ca-ES"/>
          </a:p>
        </p:txBody>
      </p:sp>
    </p:spTree>
    <p:extLst>
      <p:ext uri="{BB962C8B-B14F-4D97-AF65-F5344CB8AC3E}">
        <p14:creationId xmlns:p14="http://schemas.microsoft.com/office/powerpoint/2010/main" val="93486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5"/>
          </p:nvPr>
        </p:nvSpPr>
        <p:spPr/>
        <p:txBody>
          <a:bodyPr/>
          <a:lstStyle/>
          <a:p>
            <a:fld id="{C7AA0735-3E5C-4693-8884-92092527EEBC}" type="slidenum">
              <a:rPr lang="ca-ES" smtClean="0"/>
              <a:pPr/>
              <a:t>92</a:t>
            </a:fld>
            <a:endParaRPr lang="ca-ES"/>
          </a:p>
        </p:txBody>
      </p:sp>
    </p:spTree>
    <p:extLst>
      <p:ext uri="{BB962C8B-B14F-4D97-AF65-F5344CB8AC3E}">
        <p14:creationId xmlns:p14="http://schemas.microsoft.com/office/powerpoint/2010/main" val="93486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5"/>
          </p:nvPr>
        </p:nvSpPr>
        <p:spPr/>
        <p:txBody>
          <a:bodyPr/>
          <a:lstStyle/>
          <a:p>
            <a:fld id="{C7AA0735-3E5C-4693-8884-92092527EEBC}" type="slidenum">
              <a:rPr lang="ca-ES" smtClean="0"/>
              <a:pPr/>
              <a:t>93</a:t>
            </a:fld>
            <a:endParaRPr lang="ca-ES"/>
          </a:p>
        </p:txBody>
      </p:sp>
    </p:spTree>
    <p:extLst>
      <p:ext uri="{BB962C8B-B14F-4D97-AF65-F5344CB8AC3E}">
        <p14:creationId xmlns:p14="http://schemas.microsoft.com/office/powerpoint/2010/main" val="934868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2FC51-9DA3-8840-0BC6-5875D5A1F0B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86DA5E2-3699-8181-6D12-0ADB24C63F4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D4DFA9E-31AE-02BD-EF86-44CE56208F0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8F184032-1151-74A6-BFBF-C84666EAE6ED}"/>
              </a:ext>
            </a:extLst>
          </p:cNvPr>
          <p:cNvSpPr>
            <a:spLocks noGrp="1"/>
          </p:cNvSpPr>
          <p:nvPr>
            <p:ph type="sldNum" sz="quarter" idx="5"/>
          </p:nvPr>
        </p:nvSpPr>
        <p:spPr/>
        <p:txBody>
          <a:bodyPr/>
          <a:lstStyle/>
          <a:p>
            <a:pPr>
              <a:defRPr/>
            </a:pPr>
            <a:fld id="{8E1BD61E-A012-4E0A-ADFF-EE00FE8F9BCF}" type="slidenum">
              <a:rPr lang="ca-ES" smtClean="0"/>
              <a:pPr>
                <a:defRPr/>
              </a:pPr>
              <a:t>94</a:t>
            </a:fld>
            <a:endParaRPr lang="ca-ES"/>
          </a:p>
        </p:txBody>
      </p:sp>
    </p:spTree>
    <p:extLst>
      <p:ext uri="{BB962C8B-B14F-4D97-AF65-F5344CB8AC3E}">
        <p14:creationId xmlns:p14="http://schemas.microsoft.com/office/powerpoint/2010/main" val="674071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5"/>
          </p:nvPr>
        </p:nvSpPr>
        <p:spPr/>
        <p:txBody>
          <a:bodyPr/>
          <a:lstStyle/>
          <a:p>
            <a:fld id="{C7AA0735-3E5C-4693-8884-92092527EEBC}" type="slidenum">
              <a:rPr lang="ca-ES" smtClean="0"/>
              <a:pPr/>
              <a:t>95</a:t>
            </a:fld>
            <a:endParaRPr lang="ca-ES"/>
          </a:p>
        </p:txBody>
      </p:sp>
    </p:spTree>
    <p:extLst>
      <p:ext uri="{BB962C8B-B14F-4D97-AF65-F5344CB8AC3E}">
        <p14:creationId xmlns:p14="http://schemas.microsoft.com/office/powerpoint/2010/main" val="934868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 name="Google Shape;10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a:t>No es compleixen pot tractar-se d’una SCASEST o d’una angina inestable. En tot cas es indicació de derivació hospitalària, que no activació Codi IAM per </a:t>
            </a:r>
            <a:r>
              <a:rPr lang="ca-ES"/>
              <a:t>anàlisis troponines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D94C-645B-4016-A0D1-D351B642E515}"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7104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835F6-6990-43DD-F434-D363F8EC126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4EEB9A9-93AA-32FE-FC86-BBAFAE727B6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9B6902A-4C5B-A761-9ADC-CA85E1A011A8}"/>
              </a:ext>
            </a:extLst>
          </p:cNvPr>
          <p:cNvSpPr>
            <a:spLocks noGrp="1"/>
          </p:cNvSpPr>
          <p:nvPr>
            <p:ph type="body" idx="1"/>
          </p:nvPr>
        </p:nvSpPr>
        <p:spPr/>
        <p:txBody>
          <a:bodyPr/>
          <a:lstStyle/>
          <a:p>
            <a:r>
              <a:rPr lang="ca-ES" dirty="0"/>
              <a:t>No es compleixen pot tractar-se d’una SCASEST o d’una angina inestable. En tot cas es indicació de derivació hospitalària, que no activació Codi IAM per </a:t>
            </a:r>
            <a:r>
              <a:rPr lang="ca-ES"/>
              <a:t>anàlisis troponines</a:t>
            </a:r>
          </a:p>
        </p:txBody>
      </p:sp>
      <p:sp>
        <p:nvSpPr>
          <p:cNvPr id="4" name="Marcador de número de diapositiva 3">
            <a:extLst>
              <a:ext uri="{FF2B5EF4-FFF2-40B4-BE49-F238E27FC236}">
                <a16:creationId xmlns:a16="http://schemas.microsoft.com/office/drawing/2014/main" id="{431320F9-429C-844E-8B53-A68A499F19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D94C-645B-4016-A0D1-D351B642E515}"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3667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FFA40-8C12-A677-B1FE-A32ABFC7753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0AB3D72-9F9C-8D4E-46E4-52C7638EE37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52E560C-6532-278F-F8E2-D2DBB2B70571}"/>
              </a:ext>
            </a:extLst>
          </p:cNvPr>
          <p:cNvSpPr>
            <a:spLocks noGrp="1"/>
          </p:cNvSpPr>
          <p:nvPr>
            <p:ph type="body" idx="1"/>
          </p:nvPr>
        </p:nvSpPr>
        <p:spPr/>
        <p:txBody>
          <a:bodyPr/>
          <a:lstStyle/>
          <a:p>
            <a:endParaRPr lang="ca-ES" dirty="0"/>
          </a:p>
        </p:txBody>
      </p:sp>
      <p:sp>
        <p:nvSpPr>
          <p:cNvPr id="4" name="Marcador de número de diapositiva 3">
            <a:extLst>
              <a:ext uri="{FF2B5EF4-FFF2-40B4-BE49-F238E27FC236}">
                <a16:creationId xmlns:a16="http://schemas.microsoft.com/office/drawing/2014/main" id="{0872ACDC-FB74-942A-00C5-6E6BA5D2FE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D94C-645B-4016-A0D1-D351B642E515}"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4698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a:t>part de valoració del </a:t>
            </a:r>
            <a:r>
              <a:rPr lang="ca-ES" b="1" dirty="0"/>
              <a:t>dolor toràcic no agut </a:t>
            </a:r>
            <a:r>
              <a:rPr lang="ca-ES" dirty="0"/>
              <a:t>(no correspon al nostre cas). Pacient que ve a consulta i ens comenta que va presentant episodis de dolor o malestar toràcic en relació amb  l’esforç de &lt; 10 min de durada, en els últims mesos, mes de 2 mesos, sense increment progressiu del dolor. Davant això i abans de demanar cap prova diagnostica cal fer una valoració per història clínica de la probabilitat pretest de que el dolor sigui per cardiopatia isquèmica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D94C-645B-4016-A0D1-D351B642E515}"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3235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A5E72-FE4F-B225-EC2F-A2A450E50EC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7AF659-F244-1529-4A32-39A00A96752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A29F657-AFBF-9F15-79D7-5F5F9627052D}"/>
              </a:ext>
            </a:extLst>
          </p:cNvPr>
          <p:cNvSpPr>
            <a:spLocks noGrp="1"/>
          </p:cNvSpPr>
          <p:nvPr>
            <p:ph type="body" idx="1"/>
          </p:nvPr>
        </p:nvSpPr>
        <p:spPr/>
        <p:txBody>
          <a:bodyPr/>
          <a:lstStyle/>
          <a:p>
            <a:r>
              <a:rPr lang="ca-ES" b="1" dirty="0"/>
              <a:t>Presenta modificadors de risc que incrementarien la PPT inicial del 13, a un valor &gt; 15%  que hi hagi una alta probabilitat de que sigui malaltia coronària, amb la qual cosa iniciarem tractament </a:t>
            </a:r>
            <a:r>
              <a:rPr lang="ca-ES" b="1" dirty="0" err="1"/>
              <a:t>antianginós</a:t>
            </a:r>
            <a:r>
              <a:rPr lang="ca-ES" b="1" dirty="0"/>
              <a:t> i derivarem a cardiologia de forma preferent.</a:t>
            </a:r>
            <a:endParaRPr lang="ca-ES" dirty="0"/>
          </a:p>
        </p:txBody>
      </p:sp>
      <p:sp>
        <p:nvSpPr>
          <p:cNvPr id="4" name="Marcador de número de diapositiva 3">
            <a:extLst>
              <a:ext uri="{FF2B5EF4-FFF2-40B4-BE49-F238E27FC236}">
                <a16:creationId xmlns:a16="http://schemas.microsoft.com/office/drawing/2014/main" id="{C186B0F3-ACFA-6CBE-6E6B-4C56D59285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D94C-645B-4016-A0D1-D351B642E515}"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0252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9623F0-411A-6C28-D852-99D18DE593F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ca-ES"/>
          </a:p>
        </p:txBody>
      </p:sp>
      <p:sp>
        <p:nvSpPr>
          <p:cNvPr id="3" name="Subtítulo 2">
            <a:extLst>
              <a:ext uri="{FF2B5EF4-FFF2-40B4-BE49-F238E27FC236}">
                <a16:creationId xmlns:a16="http://schemas.microsoft.com/office/drawing/2014/main" id="{BF281103-FD6F-FC08-535F-7E09974746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ca-ES"/>
          </a:p>
        </p:txBody>
      </p:sp>
      <p:sp>
        <p:nvSpPr>
          <p:cNvPr id="4" name="Marcador de fecha 3">
            <a:extLst>
              <a:ext uri="{FF2B5EF4-FFF2-40B4-BE49-F238E27FC236}">
                <a16:creationId xmlns:a16="http://schemas.microsoft.com/office/drawing/2014/main" id="{24C61C8C-5534-C8DE-BACB-222CA8B4C2BF}"/>
              </a:ext>
            </a:extLst>
          </p:cNvPr>
          <p:cNvSpPr>
            <a:spLocks noGrp="1"/>
          </p:cNvSpPr>
          <p:nvPr>
            <p:ph type="dt" sz="half" idx="10"/>
          </p:nvPr>
        </p:nvSpPr>
        <p:spPr/>
        <p:txBody>
          <a:bodyPr/>
          <a:lstStyle/>
          <a:p>
            <a:fld id="{C7A8A965-B84F-4BF9-9C7C-0FA5AE8A00A9}" type="datetimeFigureOut">
              <a:rPr lang="ca-ES" smtClean="0"/>
              <a:t>8/11/2024</a:t>
            </a:fld>
            <a:endParaRPr lang="ca-ES"/>
          </a:p>
        </p:txBody>
      </p:sp>
      <p:sp>
        <p:nvSpPr>
          <p:cNvPr id="5" name="Marcador de pie de página 4">
            <a:extLst>
              <a:ext uri="{FF2B5EF4-FFF2-40B4-BE49-F238E27FC236}">
                <a16:creationId xmlns:a16="http://schemas.microsoft.com/office/drawing/2014/main" id="{9636418B-485C-9086-D432-209B300EA7BF}"/>
              </a:ext>
            </a:extLst>
          </p:cNvPr>
          <p:cNvSpPr>
            <a:spLocks noGrp="1"/>
          </p:cNvSpPr>
          <p:nvPr>
            <p:ph type="ftr" sz="quarter" idx="11"/>
          </p:nvPr>
        </p:nvSpPr>
        <p:spPr/>
        <p:txBody>
          <a:bodyPr/>
          <a:lstStyle/>
          <a:p>
            <a:endParaRPr lang="ca-ES"/>
          </a:p>
        </p:txBody>
      </p:sp>
      <p:sp>
        <p:nvSpPr>
          <p:cNvPr id="6" name="Marcador de número de diapositiva 5">
            <a:extLst>
              <a:ext uri="{FF2B5EF4-FFF2-40B4-BE49-F238E27FC236}">
                <a16:creationId xmlns:a16="http://schemas.microsoft.com/office/drawing/2014/main" id="{740D438B-4F5E-81C9-0C55-4DABE50A7B60}"/>
              </a:ext>
            </a:extLst>
          </p:cNvPr>
          <p:cNvSpPr>
            <a:spLocks noGrp="1"/>
          </p:cNvSpPr>
          <p:nvPr>
            <p:ph type="sldNum" sz="quarter" idx="12"/>
          </p:nvPr>
        </p:nvSpPr>
        <p:spPr/>
        <p:txBody>
          <a:bodyPr/>
          <a:lstStyle/>
          <a:p>
            <a:fld id="{772FF102-A4B7-4F30-A297-4A26094EE45F}" type="slidenum">
              <a:rPr lang="ca-ES" smtClean="0"/>
              <a:t>‹Nº›</a:t>
            </a:fld>
            <a:endParaRPr lang="ca-ES"/>
          </a:p>
        </p:txBody>
      </p:sp>
    </p:spTree>
    <p:extLst>
      <p:ext uri="{BB962C8B-B14F-4D97-AF65-F5344CB8AC3E}">
        <p14:creationId xmlns:p14="http://schemas.microsoft.com/office/powerpoint/2010/main" val="2615062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43F135-0161-E8EA-9589-504DC0D6C67F}"/>
              </a:ext>
            </a:extLst>
          </p:cNvPr>
          <p:cNvSpPr>
            <a:spLocks noGrp="1"/>
          </p:cNvSpPr>
          <p:nvPr>
            <p:ph type="title"/>
          </p:nvPr>
        </p:nvSpPr>
        <p:spPr/>
        <p:txBody>
          <a:bodyPr/>
          <a:lstStyle/>
          <a:p>
            <a:r>
              <a:rPr lang="es-ES"/>
              <a:t>Haga clic para modificar el estilo de título del patrón</a:t>
            </a:r>
            <a:endParaRPr lang="ca-ES"/>
          </a:p>
        </p:txBody>
      </p:sp>
      <p:sp>
        <p:nvSpPr>
          <p:cNvPr id="3" name="Marcador de texto vertical 2">
            <a:extLst>
              <a:ext uri="{FF2B5EF4-FFF2-40B4-BE49-F238E27FC236}">
                <a16:creationId xmlns:a16="http://schemas.microsoft.com/office/drawing/2014/main" id="{3D9AF6C5-5BF9-677A-4962-0C57DECF0DF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a:extLst>
              <a:ext uri="{FF2B5EF4-FFF2-40B4-BE49-F238E27FC236}">
                <a16:creationId xmlns:a16="http://schemas.microsoft.com/office/drawing/2014/main" id="{9C149FEF-8C5C-11DD-D7FD-8FF4DC01D02A}"/>
              </a:ext>
            </a:extLst>
          </p:cNvPr>
          <p:cNvSpPr>
            <a:spLocks noGrp="1"/>
          </p:cNvSpPr>
          <p:nvPr>
            <p:ph type="dt" sz="half" idx="10"/>
          </p:nvPr>
        </p:nvSpPr>
        <p:spPr/>
        <p:txBody>
          <a:bodyPr/>
          <a:lstStyle/>
          <a:p>
            <a:fld id="{C7A8A965-B84F-4BF9-9C7C-0FA5AE8A00A9}" type="datetimeFigureOut">
              <a:rPr lang="ca-ES" smtClean="0"/>
              <a:t>8/11/2024</a:t>
            </a:fld>
            <a:endParaRPr lang="ca-ES"/>
          </a:p>
        </p:txBody>
      </p:sp>
      <p:sp>
        <p:nvSpPr>
          <p:cNvPr id="5" name="Marcador de pie de página 4">
            <a:extLst>
              <a:ext uri="{FF2B5EF4-FFF2-40B4-BE49-F238E27FC236}">
                <a16:creationId xmlns:a16="http://schemas.microsoft.com/office/drawing/2014/main" id="{1014FCF7-A244-3AB0-0B7A-FBA5A1FBD12E}"/>
              </a:ext>
            </a:extLst>
          </p:cNvPr>
          <p:cNvSpPr>
            <a:spLocks noGrp="1"/>
          </p:cNvSpPr>
          <p:nvPr>
            <p:ph type="ftr" sz="quarter" idx="11"/>
          </p:nvPr>
        </p:nvSpPr>
        <p:spPr/>
        <p:txBody>
          <a:bodyPr/>
          <a:lstStyle/>
          <a:p>
            <a:endParaRPr lang="ca-ES"/>
          </a:p>
        </p:txBody>
      </p:sp>
      <p:sp>
        <p:nvSpPr>
          <p:cNvPr id="6" name="Marcador de número de diapositiva 5">
            <a:extLst>
              <a:ext uri="{FF2B5EF4-FFF2-40B4-BE49-F238E27FC236}">
                <a16:creationId xmlns:a16="http://schemas.microsoft.com/office/drawing/2014/main" id="{6F1BEC27-BD07-AA82-C453-703489DDA428}"/>
              </a:ext>
            </a:extLst>
          </p:cNvPr>
          <p:cNvSpPr>
            <a:spLocks noGrp="1"/>
          </p:cNvSpPr>
          <p:nvPr>
            <p:ph type="sldNum" sz="quarter" idx="12"/>
          </p:nvPr>
        </p:nvSpPr>
        <p:spPr/>
        <p:txBody>
          <a:bodyPr/>
          <a:lstStyle/>
          <a:p>
            <a:fld id="{772FF102-A4B7-4F30-A297-4A26094EE45F}" type="slidenum">
              <a:rPr lang="ca-ES" smtClean="0"/>
              <a:t>‹Nº›</a:t>
            </a:fld>
            <a:endParaRPr lang="ca-ES"/>
          </a:p>
        </p:txBody>
      </p:sp>
    </p:spTree>
    <p:extLst>
      <p:ext uri="{BB962C8B-B14F-4D97-AF65-F5344CB8AC3E}">
        <p14:creationId xmlns:p14="http://schemas.microsoft.com/office/powerpoint/2010/main" val="3836816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440921A-E3C1-334D-474F-74844B9BAD5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ca-ES"/>
          </a:p>
        </p:txBody>
      </p:sp>
      <p:sp>
        <p:nvSpPr>
          <p:cNvPr id="3" name="Marcador de texto vertical 2">
            <a:extLst>
              <a:ext uri="{FF2B5EF4-FFF2-40B4-BE49-F238E27FC236}">
                <a16:creationId xmlns:a16="http://schemas.microsoft.com/office/drawing/2014/main" id="{883ADC8E-F253-ABFB-B3E7-CE402BAE6B5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a:extLst>
              <a:ext uri="{FF2B5EF4-FFF2-40B4-BE49-F238E27FC236}">
                <a16:creationId xmlns:a16="http://schemas.microsoft.com/office/drawing/2014/main" id="{748D7D66-68ED-805C-125D-BE033A7FB4A8}"/>
              </a:ext>
            </a:extLst>
          </p:cNvPr>
          <p:cNvSpPr>
            <a:spLocks noGrp="1"/>
          </p:cNvSpPr>
          <p:nvPr>
            <p:ph type="dt" sz="half" idx="10"/>
          </p:nvPr>
        </p:nvSpPr>
        <p:spPr/>
        <p:txBody>
          <a:bodyPr/>
          <a:lstStyle/>
          <a:p>
            <a:fld id="{C7A8A965-B84F-4BF9-9C7C-0FA5AE8A00A9}" type="datetimeFigureOut">
              <a:rPr lang="ca-ES" smtClean="0"/>
              <a:t>8/11/2024</a:t>
            </a:fld>
            <a:endParaRPr lang="ca-ES"/>
          </a:p>
        </p:txBody>
      </p:sp>
      <p:sp>
        <p:nvSpPr>
          <p:cNvPr id="5" name="Marcador de pie de página 4">
            <a:extLst>
              <a:ext uri="{FF2B5EF4-FFF2-40B4-BE49-F238E27FC236}">
                <a16:creationId xmlns:a16="http://schemas.microsoft.com/office/drawing/2014/main" id="{678AAFE0-E527-9CFC-05D4-6BF62D87B143}"/>
              </a:ext>
            </a:extLst>
          </p:cNvPr>
          <p:cNvSpPr>
            <a:spLocks noGrp="1"/>
          </p:cNvSpPr>
          <p:nvPr>
            <p:ph type="ftr" sz="quarter" idx="11"/>
          </p:nvPr>
        </p:nvSpPr>
        <p:spPr/>
        <p:txBody>
          <a:bodyPr/>
          <a:lstStyle/>
          <a:p>
            <a:endParaRPr lang="ca-ES"/>
          </a:p>
        </p:txBody>
      </p:sp>
      <p:sp>
        <p:nvSpPr>
          <p:cNvPr id="6" name="Marcador de número de diapositiva 5">
            <a:extLst>
              <a:ext uri="{FF2B5EF4-FFF2-40B4-BE49-F238E27FC236}">
                <a16:creationId xmlns:a16="http://schemas.microsoft.com/office/drawing/2014/main" id="{8DCE9AA3-8E9A-A4AB-1955-F13CD276AE6F}"/>
              </a:ext>
            </a:extLst>
          </p:cNvPr>
          <p:cNvSpPr>
            <a:spLocks noGrp="1"/>
          </p:cNvSpPr>
          <p:nvPr>
            <p:ph type="sldNum" sz="quarter" idx="12"/>
          </p:nvPr>
        </p:nvSpPr>
        <p:spPr/>
        <p:txBody>
          <a:bodyPr/>
          <a:lstStyle/>
          <a:p>
            <a:fld id="{772FF102-A4B7-4F30-A297-4A26094EE45F}" type="slidenum">
              <a:rPr lang="ca-ES" smtClean="0"/>
              <a:t>‹Nº›</a:t>
            </a:fld>
            <a:endParaRPr lang="ca-ES"/>
          </a:p>
        </p:txBody>
      </p:sp>
    </p:spTree>
    <p:extLst>
      <p:ext uri="{BB962C8B-B14F-4D97-AF65-F5344CB8AC3E}">
        <p14:creationId xmlns:p14="http://schemas.microsoft.com/office/powerpoint/2010/main" val="1216970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general">
  <p:cSld name="1_general">
    <p:spTree>
      <p:nvGrpSpPr>
        <p:cNvPr id="1" name="Shape 35"/>
        <p:cNvGrpSpPr/>
        <p:nvPr/>
      </p:nvGrpSpPr>
      <p:grpSpPr>
        <a:xfrm>
          <a:off x="0" y="0"/>
          <a:ext cx="0" cy="0"/>
          <a:chOff x="0" y="0"/>
          <a:chExt cx="0" cy="0"/>
        </a:xfrm>
      </p:grpSpPr>
    </p:spTree>
    <p:extLst>
      <p:ext uri="{BB962C8B-B14F-4D97-AF65-F5344CB8AC3E}">
        <p14:creationId xmlns:p14="http://schemas.microsoft.com/office/powerpoint/2010/main" val="3144934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17" name="Texto del título"/>
          <p:cNvSpPr txBox="1">
            <a:spLocks noGrp="1"/>
          </p:cNvSpPr>
          <p:nvPr>
            <p:ph type="title"/>
          </p:nvPr>
        </p:nvSpPr>
        <p:spPr>
          <a:prstGeom prst="rect">
            <a:avLst/>
          </a:prstGeom>
        </p:spPr>
        <p:txBody>
          <a:bodyPr/>
          <a:lstStyle/>
          <a:p>
            <a:r>
              <a:t>Texto del título</a:t>
            </a:r>
          </a:p>
        </p:txBody>
      </p:sp>
      <p:sp>
        <p:nvSpPr>
          <p:cNvPr id="18"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52642484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26" name="Texto del título"/>
          <p:cNvSpPr txBox="1">
            <a:spLocks noGrp="1"/>
          </p:cNvSpPr>
          <p:nvPr>
            <p:ph type="title"/>
          </p:nvPr>
        </p:nvSpPr>
        <p:spPr>
          <a:xfrm>
            <a:off x="609601" y="339891"/>
            <a:ext cx="10983914" cy="965035"/>
          </a:xfrm>
          <a:prstGeom prst="rect">
            <a:avLst/>
          </a:prstGeom>
        </p:spPr>
        <p:txBody>
          <a:bodyPr anchor="t"/>
          <a:lstStyle>
            <a:lvl1pPr>
              <a:defRPr sz="2800"/>
            </a:lvl1pPr>
          </a:lstStyle>
          <a:p>
            <a:r>
              <a:t>Texto del título</a:t>
            </a:r>
          </a:p>
        </p:txBody>
      </p:sp>
      <p:sp>
        <p:nvSpPr>
          <p:cNvPr id="27" name="Nivel de texto 1…"/>
          <p:cNvSpPr txBox="1">
            <a:spLocks noGrp="1"/>
          </p:cNvSpPr>
          <p:nvPr>
            <p:ph type="body" idx="1"/>
          </p:nvPr>
        </p:nvSpPr>
        <p:spPr>
          <a:xfrm>
            <a:off x="609601" y="1571625"/>
            <a:ext cx="10983914" cy="4019553"/>
          </a:xfrm>
          <a:prstGeom prst="rect">
            <a:avLst/>
          </a:prstGeom>
        </p:spPr>
        <p:txBody>
          <a:bodyPr/>
          <a:lstStyle>
            <a:lvl1pPr indent="-339090">
              <a:spcBef>
                <a:spcPts val="700"/>
              </a:spcBef>
              <a:buFont typeface="Arial"/>
              <a:buChar char="•"/>
            </a:lvl1pPr>
            <a:lvl2pPr marL="954111" indent="-383880">
              <a:spcBef>
                <a:spcPts val="700"/>
              </a:spcBef>
              <a:buFont typeface="Arial"/>
              <a:buChar char="🞑"/>
            </a:lvl2pPr>
            <a:lvl3pPr marL="1459809" indent="-426346">
              <a:spcBef>
                <a:spcPts val="700"/>
              </a:spcBef>
              <a:buFont typeface="Arial"/>
            </a:lvl3pPr>
            <a:lvl4pPr marL="1974532" indent="-469582">
              <a:spcBef>
                <a:spcPts val="700"/>
              </a:spcBef>
              <a:buFont typeface="Arial"/>
            </a:lvl4pPr>
            <a:lvl5pPr marL="2426017" indent="-451167">
              <a:spcBef>
                <a:spcPts val="700"/>
              </a:spcBef>
              <a:buFont typeface="Arial"/>
            </a:lvl5pPr>
          </a:lstStyle>
          <a:p>
            <a:r>
              <a:t>Nivel de texto 1</a:t>
            </a:r>
          </a:p>
          <a:p>
            <a:pPr lvl="1"/>
            <a:r>
              <a:t>Nivel de texto 2</a:t>
            </a:r>
          </a:p>
          <a:p>
            <a:pPr lvl="2"/>
            <a:r>
              <a:t>Nivel de texto 3</a:t>
            </a:r>
          </a:p>
          <a:p>
            <a:pPr lvl="3"/>
            <a:r>
              <a:t>Nivel de texto 4</a:t>
            </a:r>
          </a:p>
          <a:p>
            <a:pPr lvl="4"/>
            <a:r>
              <a:t>Nivel de texto 5</a:t>
            </a:r>
          </a:p>
        </p:txBody>
      </p:sp>
      <p:pic>
        <p:nvPicPr>
          <p:cNvPr id="28" name="Google Shape;38;p50" descr="Google Shape;38;p50"/>
          <p:cNvPicPr>
            <a:picLocks noChangeAspect="1"/>
          </p:cNvPicPr>
          <p:nvPr/>
        </p:nvPicPr>
        <p:blipFill>
          <a:blip r:embed="rId2"/>
          <a:stretch>
            <a:fillRect/>
          </a:stretch>
        </p:blipFill>
        <p:spPr>
          <a:xfrm>
            <a:off x="7201575" y="5963039"/>
            <a:ext cx="4739120" cy="886218"/>
          </a:xfrm>
          <a:prstGeom prst="rect">
            <a:avLst/>
          </a:prstGeom>
          <a:ln w="12700">
            <a:miter lim="400000"/>
          </a:ln>
        </p:spPr>
      </p:pic>
      <p:sp>
        <p:nvSpPr>
          <p:cNvPr id="29" name="Google Shape;39;p50"/>
          <p:cNvSpPr txBox="1"/>
          <p:nvPr/>
        </p:nvSpPr>
        <p:spPr>
          <a:xfrm rot="16200000">
            <a:off x="10991287" y="4643214"/>
            <a:ext cx="1877576" cy="214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900">
                <a:solidFill>
                  <a:srgbClr val="7F7F7F"/>
                </a:solidFill>
              </a:defRPr>
            </a:lvl1pPr>
          </a:lstStyle>
          <a:p>
            <a:r>
              <a:t>2109309995</a:t>
            </a:r>
          </a:p>
        </p:txBody>
      </p:sp>
      <p:sp>
        <p:nvSpPr>
          <p:cNvPr id="30" name="Número de diapositiva"/>
          <p:cNvSpPr txBox="1">
            <a:spLocks noGrp="1"/>
          </p:cNvSpPr>
          <p:nvPr>
            <p:ph type="sldNum" sz="quarter" idx="2"/>
          </p:nvPr>
        </p:nvSpPr>
        <p:spPr>
          <a:xfrm>
            <a:off x="348779" y="6276463"/>
            <a:ext cx="244426" cy="241648"/>
          </a:xfrm>
          <a:prstGeom prst="rect">
            <a:avLst/>
          </a:prstGeom>
        </p:spPr>
        <p:txBody>
          <a:bodyPr lIns="0" tIns="0" rIns="0" bIns="0" anchor="b"/>
          <a:lstStyle>
            <a:lvl1pPr>
              <a:defRPr>
                <a:solidFill>
                  <a:srgbClr val="3F3F3F"/>
                </a:solidFill>
              </a:defRPr>
            </a:lvl1pPr>
          </a:lstStyle>
          <a:p>
            <a:fld id="{86CB4B4D-7CA3-9044-876B-883B54F8677D}" type="slidenum">
              <a:t>‹Nº›</a:t>
            </a:fld>
            <a:endParaRPr/>
          </a:p>
        </p:txBody>
      </p:sp>
    </p:spTree>
    <p:extLst>
      <p:ext uri="{BB962C8B-B14F-4D97-AF65-F5344CB8AC3E}">
        <p14:creationId xmlns:p14="http://schemas.microsoft.com/office/powerpoint/2010/main" val="51022950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En blanco">
    <p:spTree>
      <p:nvGrpSpPr>
        <p:cNvPr id="1" name=""/>
        <p:cNvGrpSpPr/>
        <p:nvPr/>
      </p:nvGrpSpPr>
      <p:grpSpPr>
        <a:xfrm>
          <a:off x="0" y="0"/>
          <a:ext cx="0" cy="0"/>
          <a:chOff x="0" y="0"/>
          <a:chExt cx="0" cy="0"/>
        </a:xfrm>
      </p:grpSpPr>
      <p:sp>
        <p:nvSpPr>
          <p:cNvPr id="37" name="Google Shape;14;p47"/>
          <p:cNvSpPr/>
          <p:nvPr/>
        </p:nvSpPr>
        <p:spPr>
          <a:xfrm>
            <a:off x="0" y="1234439"/>
            <a:ext cx="12192000" cy="320041"/>
          </a:xfrm>
          <a:prstGeom prst="rect">
            <a:avLst/>
          </a:prstGeom>
          <a:solidFill>
            <a:srgbClr val="FFFFFF"/>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38" name="Google Shape;15;p47"/>
          <p:cNvSpPr/>
          <p:nvPr/>
        </p:nvSpPr>
        <p:spPr>
          <a:xfrm>
            <a:off x="0" y="1280160"/>
            <a:ext cx="711200" cy="228601"/>
          </a:xfrm>
          <a:prstGeom prst="rect">
            <a:avLst/>
          </a:prstGeom>
          <a:solidFill>
            <a:schemeClr val="accent2"/>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39" name="Google Shape;16;p47"/>
          <p:cNvSpPr/>
          <p:nvPr/>
        </p:nvSpPr>
        <p:spPr>
          <a:xfrm>
            <a:off x="787400" y="1280160"/>
            <a:ext cx="11404600" cy="228601"/>
          </a:xfrm>
          <a:prstGeom prst="rect">
            <a:avLst/>
          </a:prstGeom>
          <a:solidFill>
            <a:schemeClr val="accent1"/>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65410410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Encabezado de sección">
    <p:spTree>
      <p:nvGrpSpPr>
        <p:cNvPr id="1" name=""/>
        <p:cNvGrpSpPr/>
        <p:nvPr/>
      </p:nvGrpSpPr>
      <p:grpSpPr>
        <a:xfrm>
          <a:off x="0" y="0"/>
          <a:ext cx="0" cy="0"/>
          <a:chOff x="0" y="0"/>
          <a:chExt cx="0" cy="0"/>
        </a:xfrm>
      </p:grpSpPr>
      <p:sp>
        <p:nvSpPr>
          <p:cNvPr id="47" name="Nivel de texto 1…"/>
          <p:cNvSpPr txBox="1">
            <a:spLocks noGrp="1"/>
          </p:cNvSpPr>
          <p:nvPr>
            <p:ph type="body" sz="quarter" idx="1"/>
          </p:nvPr>
        </p:nvSpPr>
        <p:spPr>
          <a:xfrm>
            <a:off x="1828802" y="2743201"/>
            <a:ext cx="9497485" cy="1673226"/>
          </a:xfrm>
          <a:prstGeom prst="rect">
            <a:avLst/>
          </a:prstGeom>
        </p:spPr>
        <p:txBody>
          <a:bodyPr/>
          <a:lstStyle>
            <a:lvl1pPr marL="228600" indent="0">
              <a:buClrTx/>
              <a:buSzTx/>
              <a:buFontTx/>
              <a:buNone/>
              <a:defRPr sz="3700">
                <a:solidFill>
                  <a:srgbClr val="5B6973"/>
                </a:solidFill>
              </a:defRPr>
            </a:lvl1pPr>
            <a:lvl2pPr marL="228600" indent="457200">
              <a:buClrTx/>
              <a:buSzTx/>
              <a:buFontTx/>
              <a:buNone/>
              <a:defRPr sz="3700">
                <a:solidFill>
                  <a:srgbClr val="5B6973"/>
                </a:solidFill>
              </a:defRPr>
            </a:lvl2pPr>
            <a:lvl3pPr marL="228600" indent="914400">
              <a:buClrTx/>
              <a:buSzTx/>
              <a:buFontTx/>
              <a:buNone/>
              <a:defRPr sz="3700">
                <a:solidFill>
                  <a:srgbClr val="5B6973"/>
                </a:solidFill>
              </a:defRPr>
            </a:lvl3pPr>
            <a:lvl4pPr marL="228600" indent="1371600">
              <a:buClrTx/>
              <a:buSzTx/>
              <a:buFontTx/>
              <a:buNone/>
              <a:defRPr sz="3700">
                <a:solidFill>
                  <a:srgbClr val="5B6973"/>
                </a:solidFill>
              </a:defRPr>
            </a:lvl4pPr>
            <a:lvl5pPr marL="228600" indent="1828800">
              <a:buClrTx/>
              <a:buSzTx/>
              <a:buFontTx/>
              <a:buNone/>
              <a:defRPr sz="3700">
                <a:solidFill>
                  <a:srgbClr val="5B6973"/>
                </a:solidFill>
              </a:defRPr>
            </a:lvl5pPr>
          </a:lstStyle>
          <a:p>
            <a:r>
              <a:t>Nivel de texto 1</a:t>
            </a:r>
          </a:p>
          <a:p>
            <a:pPr lvl="1"/>
            <a:r>
              <a:t>Nivel de texto 2</a:t>
            </a:r>
          </a:p>
          <a:p>
            <a:pPr lvl="2"/>
            <a:r>
              <a:t>Nivel de texto 3</a:t>
            </a:r>
          </a:p>
          <a:p>
            <a:pPr lvl="3"/>
            <a:r>
              <a:t>Nivel de texto 4</a:t>
            </a:r>
          </a:p>
          <a:p>
            <a:pPr lvl="4"/>
            <a:r>
              <a:t>Nivel de texto 5</a:t>
            </a:r>
          </a:p>
        </p:txBody>
      </p:sp>
      <p:sp>
        <p:nvSpPr>
          <p:cNvPr id="48" name="Google Shape;46;p52"/>
          <p:cNvSpPr/>
          <p:nvPr/>
        </p:nvSpPr>
        <p:spPr>
          <a:xfrm>
            <a:off x="0" y="1524000"/>
            <a:ext cx="12192000" cy="1143000"/>
          </a:xfrm>
          <a:prstGeom prst="rect">
            <a:avLst/>
          </a:prstGeom>
          <a:solidFill>
            <a:srgbClr val="FFFFFF"/>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49" name="Google Shape;47;p52"/>
          <p:cNvSpPr/>
          <p:nvPr/>
        </p:nvSpPr>
        <p:spPr>
          <a:xfrm>
            <a:off x="0" y="1600200"/>
            <a:ext cx="1727200" cy="990600"/>
          </a:xfrm>
          <a:prstGeom prst="rect">
            <a:avLst/>
          </a:prstGeom>
          <a:solidFill>
            <a:schemeClr val="accent2"/>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50" name="Google Shape;48;p52"/>
          <p:cNvSpPr/>
          <p:nvPr/>
        </p:nvSpPr>
        <p:spPr>
          <a:xfrm>
            <a:off x="1828800" y="1600200"/>
            <a:ext cx="10363200" cy="990600"/>
          </a:xfrm>
          <a:prstGeom prst="rect">
            <a:avLst/>
          </a:prstGeom>
          <a:solidFill>
            <a:schemeClr val="accent1"/>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51" name="Texto del título"/>
          <p:cNvSpPr txBox="1">
            <a:spLocks noGrp="1"/>
          </p:cNvSpPr>
          <p:nvPr>
            <p:ph type="title"/>
          </p:nvPr>
        </p:nvSpPr>
        <p:spPr>
          <a:xfrm>
            <a:off x="1828800" y="1600200"/>
            <a:ext cx="10160000" cy="990600"/>
          </a:xfrm>
          <a:prstGeom prst="rect">
            <a:avLst/>
          </a:prstGeom>
        </p:spPr>
        <p:txBody>
          <a:bodyPr/>
          <a:lstStyle>
            <a:lvl1pPr>
              <a:defRPr sz="5800">
                <a:solidFill>
                  <a:srgbClr val="FFFFFF"/>
                </a:solidFill>
              </a:defRPr>
            </a:lvl1pPr>
          </a:lstStyle>
          <a:p>
            <a:r>
              <a:t>Texto del título</a:t>
            </a:r>
          </a:p>
        </p:txBody>
      </p:sp>
      <p:sp>
        <p:nvSpPr>
          <p:cNvPr id="52" name="Número de diapositiva"/>
          <p:cNvSpPr txBox="1">
            <a:spLocks noGrp="1"/>
          </p:cNvSpPr>
          <p:nvPr>
            <p:ph type="sldNum" sz="quarter" idx="2"/>
          </p:nvPr>
        </p:nvSpPr>
        <p:spPr>
          <a:xfrm>
            <a:off x="605571" y="1854936"/>
            <a:ext cx="516058" cy="497008"/>
          </a:xfrm>
          <a:prstGeom prst="rect">
            <a:avLst/>
          </a:prstGeom>
        </p:spPr>
        <p:txBody>
          <a:bodyPr/>
          <a:lstStyle>
            <a:lvl1pPr>
              <a:defRPr sz="3200"/>
            </a:lvl1pPr>
          </a:lstStyle>
          <a:p>
            <a:fld id="{86CB4B4D-7CA3-9044-876B-883B54F8677D}" type="slidenum">
              <a:t>‹Nº›</a:t>
            </a:fld>
            <a:endParaRPr/>
          </a:p>
        </p:txBody>
      </p:sp>
    </p:spTree>
    <p:extLst>
      <p:ext uri="{BB962C8B-B14F-4D97-AF65-F5344CB8AC3E}">
        <p14:creationId xmlns:p14="http://schemas.microsoft.com/office/powerpoint/2010/main" val="90995768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os objetos">
    <p:spTree>
      <p:nvGrpSpPr>
        <p:cNvPr id="1" name=""/>
        <p:cNvGrpSpPr/>
        <p:nvPr/>
      </p:nvGrpSpPr>
      <p:grpSpPr>
        <a:xfrm>
          <a:off x="0" y="0"/>
          <a:ext cx="0" cy="0"/>
          <a:chOff x="0" y="0"/>
          <a:chExt cx="0" cy="0"/>
        </a:xfrm>
      </p:grpSpPr>
      <p:sp>
        <p:nvSpPr>
          <p:cNvPr id="59" name="Google Shape;14;p47"/>
          <p:cNvSpPr/>
          <p:nvPr/>
        </p:nvSpPr>
        <p:spPr>
          <a:xfrm>
            <a:off x="0" y="1234439"/>
            <a:ext cx="12192000" cy="320041"/>
          </a:xfrm>
          <a:prstGeom prst="rect">
            <a:avLst/>
          </a:prstGeom>
          <a:solidFill>
            <a:srgbClr val="FFFFFF"/>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60" name="Google Shape;15;p47"/>
          <p:cNvSpPr/>
          <p:nvPr/>
        </p:nvSpPr>
        <p:spPr>
          <a:xfrm>
            <a:off x="0" y="1280160"/>
            <a:ext cx="711200" cy="228601"/>
          </a:xfrm>
          <a:prstGeom prst="rect">
            <a:avLst/>
          </a:prstGeom>
          <a:solidFill>
            <a:schemeClr val="accent2"/>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61" name="Google Shape;16;p47"/>
          <p:cNvSpPr/>
          <p:nvPr/>
        </p:nvSpPr>
        <p:spPr>
          <a:xfrm>
            <a:off x="787400" y="1280160"/>
            <a:ext cx="11404600" cy="228601"/>
          </a:xfrm>
          <a:prstGeom prst="rect">
            <a:avLst/>
          </a:prstGeom>
          <a:solidFill>
            <a:schemeClr val="accent1"/>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62" name="Texto del título"/>
          <p:cNvSpPr txBox="1">
            <a:spLocks noGrp="1"/>
          </p:cNvSpPr>
          <p:nvPr>
            <p:ph type="title"/>
          </p:nvPr>
        </p:nvSpPr>
        <p:spPr>
          <a:xfrm>
            <a:off x="812800" y="228600"/>
            <a:ext cx="10871200" cy="990600"/>
          </a:xfrm>
          <a:prstGeom prst="rect">
            <a:avLst/>
          </a:prstGeom>
        </p:spPr>
        <p:txBody>
          <a:bodyPr/>
          <a:lstStyle/>
          <a:p>
            <a:r>
              <a:t>Texto del título</a:t>
            </a:r>
          </a:p>
        </p:txBody>
      </p:sp>
      <p:sp>
        <p:nvSpPr>
          <p:cNvPr id="63" name="Nivel de texto 1…"/>
          <p:cNvSpPr txBox="1">
            <a:spLocks noGrp="1"/>
          </p:cNvSpPr>
          <p:nvPr>
            <p:ph type="body" sz="half" idx="1"/>
          </p:nvPr>
        </p:nvSpPr>
        <p:spPr>
          <a:xfrm>
            <a:off x="812800" y="1589567"/>
            <a:ext cx="5181600" cy="4572001"/>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64" name="Google Shape;56;p53"/>
          <p:cNvSpPr txBox="1">
            <a:spLocks noGrp="1"/>
          </p:cNvSpPr>
          <p:nvPr>
            <p:ph type="body" sz="half" idx="21"/>
          </p:nvPr>
        </p:nvSpPr>
        <p:spPr>
          <a:xfrm>
            <a:off x="6459868" y="1589567"/>
            <a:ext cx="5181601" cy="4572001"/>
          </a:xfrm>
          <a:prstGeom prst="rect">
            <a:avLst/>
          </a:prstGeom>
        </p:spPr>
        <p:txBody>
          <a:bodyPr/>
          <a:lstStyle/>
          <a:p>
            <a:endParaRPr/>
          </a:p>
        </p:txBody>
      </p:sp>
      <p:sp>
        <p:nvSpPr>
          <p:cNvPr id="6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68186310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omparación">
    <p:spTree>
      <p:nvGrpSpPr>
        <p:cNvPr id="1" name=""/>
        <p:cNvGrpSpPr/>
        <p:nvPr/>
      </p:nvGrpSpPr>
      <p:grpSpPr>
        <a:xfrm>
          <a:off x="0" y="0"/>
          <a:ext cx="0" cy="0"/>
          <a:chOff x="0" y="0"/>
          <a:chExt cx="0" cy="0"/>
        </a:xfrm>
      </p:grpSpPr>
      <p:sp>
        <p:nvSpPr>
          <p:cNvPr id="72" name="Google Shape;14;p47"/>
          <p:cNvSpPr/>
          <p:nvPr/>
        </p:nvSpPr>
        <p:spPr>
          <a:xfrm>
            <a:off x="0" y="1234439"/>
            <a:ext cx="12192000" cy="320041"/>
          </a:xfrm>
          <a:prstGeom prst="rect">
            <a:avLst/>
          </a:prstGeom>
          <a:solidFill>
            <a:srgbClr val="FFFFFF"/>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73" name="Google Shape;15;p47"/>
          <p:cNvSpPr/>
          <p:nvPr/>
        </p:nvSpPr>
        <p:spPr>
          <a:xfrm>
            <a:off x="0" y="1280160"/>
            <a:ext cx="711200" cy="228601"/>
          </a:xfrm>
          <a:prstGeom prst="rect">
            <a:avLst/>
          </a:prstGeom>
          <a:solidFill>
            <a:schemeClr val="accent2"/>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74" name="Google Shape;16;p47"/>
          <p:cNvSpPr/>
          <p:nvPr/>
        </p:nvSpPr>
        <p:spPr>
          <a:xfrm>
            <a:off x="787400" y="1280160"/>
            <a:ext cx="11404600" cy="228601"/>
          </a:xfrm>
          <a:prstGeom prst="rect">
            <a:avLst/>
          </a:prstGeom>
          <a:solidFill>
            <a:schemeClr val="accent1"/>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75" name="Texto del título"/>
          <p:cNvSpPr txBox="1">
            <a:spLocks noGrp="1"/>
          </p:cNvSpPr>
          <p:nvPr>
            <p:ph type="title"/>
          </p:nvPr>
        </p:nvSpPr>
        <p:spPr>
          <a:xfrm>
            <a:off x="711200" y="273050"/>
            <a:ext cx="10871200" cy="869952"/>
          </a:xfrm>
          <a:prstGeom prst="rect">
            <a:avLst/>
          </a:prstGeom>
        </p:spPr>
        <p:txBody>
          <a:bodyPr/>
          <a:lstStyle/>
          <a:p>
            <a:r>
              <a:t>Texto del título</a:t>
            </a:r>
          </a:p>
        </p:txBody>
      </p:sp>
      <p:sp>
        <p:nvSpPr>
          <p:cNvPr id="76" name="Nivel de texto 1…"/>
          <p:cNvSpPr txBox="1">
            <a:spLocks noGrp="1"/>
          </p:cNvSpPr>
          <p:nvPr>
            <p:ph type="body" sz="half" idx="1"/>
          </p:nvPr>
        </p:nvSpPr>
        <p:spPr>
          <a:xfrm>
            <a:off x="812800" y="2438400"/>
            <a:ext cx="5181600" cy="35814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7" name="Google Shape;63;p54"/>
          <p:cNvSpPr txBox="1">
            <a:spLocks noGrp="1"/>
          </p:cNvSpPr>
          <p:nvPr>
            <p:ph type="body" sz="half" idx="21"/>
          </p:nvPr>
        </p:nvSpPr>
        <p:spPr>
          <a:xfrm>
            <a:off x="6400800" y="2438400"/>
            <a:ext cx="5181600" cy="3581400"/>
          </a:xfrm>
          <a:prstGeom prst="rect">
            <a:avLst/>
          </a:prstGeom>
        </p:spPr>
        <p:txBody>
          <a:bodyPr/>
          <a:lstStyle/>
          <a:p>
            <a:endParaRPr/>
          </a:p>
        </p:txBody>
      </p:sp>
      <p:sp>
        <p:nvSpPr>
          <p:cNvPr id="78" name="Google Shape;67;p54"/>
          <p:cNvSpPr txBox="1">
            <a:spLocks noGrp="1"/>
          </p:cNvSpPr>
          <p:nvPr>
            <p:ph type="body" sz="quarter" idx="22"/>
          </p:nvPr>
        </p:nvSpPr>
        <p:spPr>
          <a:xfrm>
            <a:off x="812800" y="1752600"/>
            <a:ext cx="5181600" cy="640081"/>
          </a:xfrm>
          <a:prstGeom prst="rect">
            <a:avLst/>
          </a:prstGeom>
          <a:solidFill>
            <a:schemeClr val="accent2"/>
          </a:solidFill>
        </p:spPr>
        <p:txBody>
          <a:bodyPr anchor="ctr"/>
          <a:lstStyle/>
          <a:p>
            <a:pPr marL="228600" indent="0">
              <a:buClrTx/>
              <a:buSzTx/>
              <a:buFontTx/>
              <a:buNone/>
              <a:defRPr sz="2600" b="1">
                <a:solidFill>
                  <a:srgbClr val="FFFFFF"/>
                </a:solidFill>
              </a:defRPr>
            </a:pPr>
            <a:endParaRPr/>
          </a:p>
        </p:txBody>
      </p:sp>
      <p:sp>
        <p:nvSpPr>
          <p:cNvPr id="79" name="Google Shape;68;p54"/>
          <p:cNvSpPr txBox="1">
            <a:spLocks noGrp="1"/>
          </p:cNvSpPr>
          <p:nvPr>
            <p:ph type="body" sz="quarter" idx="23"/>
          </p:nvPr>
        </p:nvSpPr>
        <p:spPr>
          <a:xfrm>
            <a:off x="6400800" y="1752600"/>
            <a:ext cx="5181600" cy="640081"/>
          </a:xfrm>
          <a:prstGeom prst="rect">
            <a:avLst/>
          </a:prstGeom>
          <a:solidFill>
            <a:schemeClr val="accent4"/>
          </a:solidFill>
        </p:spPr>
        <p:txBody>
          <a:bodyPr anchor="ctr"/>
          <a:lstStyle/>
          <a:p>
            <a:pPr marL="228600" indent="0">
              <a:buClrTx/>
              <a:buSzTx/>
              <a:buFontTx/>
              <a:buNone/>
              <a:defRPr sz="2600" b="1">
                <a:solidFill>
                  <a:srgbClr val="FFFFFF"/>
                </a:solidFill>
              </a:defRPr>
            </a:pPr>
            <a:endParaRPr/>
          </a:p>
        </p:txBody>
      </p:sp>
      <p:sp>
        <p:nvSpPr>
          <p:cNvPr id="8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3414519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Sólo el título">
    <p:spTree>
      <p:nvGrpSpPr>
        <p:cNvPr id="1" name=""/>
        <p:cNvGrpSpPr/>
        <p:nvPr/>
      </p:nvGrpSpPr>
      <p:grpSpPr>
        <a:xfrm>
          <a:off x="0" y="0"/>
          <a:ext cx="0" cy="0"/>
          <a:chOff x="0" y="0"/>
          <a:chExt cx="0" cy="0"/>
        </a:xfrm>
      </p:grpSpPr>
      <p:sp>
        <p:nvSpPr>
          <p:cNvPr id="87" name="Google Shape;14;p47"/>
          <p:cNvSpPr/>
          <p:nvPr/>
        </p:nvSpPr>
        <p:spPr>
          <a:xfrm>
            <a:off x="0" y="1234439"/>
            <a:ext cx="12192000" cy="320041"/>
          </a:xfrm>
          <a:prstGeom prst="rect">
            <a:avLst/>
          </a:prstGeom>
          <a:solidFill>
            <a:srgbClr val="FFFFFF"/>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88" name="Google Shape;15;p47"/>
          <p:cNvSpPr/>
          <p:nvPr/>
        </p:nvSpPr>
        <p:spPr>
          <a:xfrm>
            <a:off x="0" y="1280160"/>
            <a:ext cx="711200" cy="228601"/>
          </a:xfrm>
          <a:prstGeom prst="rect">
            <a:avLst/>
          </a:prstGeom>
          <a:solidFill>
            <a:schemeClr val="accent2"/>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89" name="Google Shape;16;p47"/>
          <p:cNvSpPr/>
          <p:nvPr/>
        </p:nvSpPr>
        <p:spPr>
          <a:xfrm>
            <a:off x="787400" y="1280160"/>
            <a:ext cx="11404600" cy="228601"/>
          </a:xfrm>
          <a:prstGeom prst="rect">
            <a:avLst/>
          </a:prstGeom>
          <a:solidFill>
            <a:schemeClr val="accent1"/>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90" name="Texto del título"/>
          <p:cNvSpPr txBox="1">
            <a:spLocks noGrp="1"/>
          </p:cNvSpPr>
          <p:nvPr>
            <p:ph type="title"/>
          </p:nvPr>
        </p:nvSpPr>
        <p:spPr>
          <a:xfrm>
            <a:off x="812800" y="228600"/>
            <a:ext cx="10871200" cy="990600"/>
          </a:xfrm>
          <a:prstGeom prst="rect">
            <a:avLst/>
          </a:prstGeom>
        </p:spPr>
        <p:txBody>
          <a:bodyPr/>
          <a:lstStyle/>
          <a:p>
            <a:r>
              <a:t>Texto del título</a:t>
            </a:r>
          </a:p>
        </p:txBody>
      </p:sp>
      <p:sp>
        <p:nvSpPr>
          <p:cNvPr id="9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01387065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834660-CAD4-72F8-82FE-4308F35129BC}"/>
              </a:ext>
            </a:extLst>
          </p:cNvPr>
          <p:cNvSpPr>
            <a:spLocks noGrp="1"/>
          </p:cNvSpPr>
          <p:nvPr>
            <p:ph type="title"/>
          </p:nvPr>
        </p:nvSpPr>
        <p:spPr/>
        <p:txBody>
          <a:bodyPr/>
          <a:lstStyle/>
          <a:p>
            <a:r>
              <a:rPr lang="es-ES"/>
              <a:t>Haga clic para modificar el estilo de título del patrón</a:t>
            </a:r>
            <a:endParaRPr lang="ca-ES"/>
          </a:p>
        </p:txBody>
      </p:sp>
      <p:sp>
        <p:nvSpPr>
          <p:cNvPr id="3" name="Marcador de contenido 2">
            <a:extLst>
              <a:ext uri="{FF2B5EF4-FFF2-40B4-BE49-F238E27FC236}">
                <a16:creationId xmlns:a16="http://schemas.microsoft.com/office/drawing/2014/main" id="{5EB7B630-B575-46EB-93BD-5F0767C04F4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a:extLst>
              <a:ext uri="{FF2B5EF4-FFF2-40B4-BE49-F238E27FC236}">
                <a16:creationId xmlns:a16="http://schemas.microsoft.com/office/drawing/2014/main" id="{EAC5412F-2A9F-4908-F4D5-9424DFAF7EAA}"/>
              </a:ext>
            </a:extLst>
          </p:cNvPr>
          <p:cNvSpPr>
            <a:spLocks noGrp="1"/>
          </p:cNvSpPr>
          <p:nvPr>
            <p:ph type="dt" sz="half" idx="10"/>
          </p:nvPr>
        </p:nvSpPr>
        <p:spPr/>
        <p:txBody>
          <a:bodyPr/>
          <a:lstStyle/>
          <a:p>
            <a:fld id="{C7A8A965-B84F-4BF9-9C7C-0FA5AE8A00A9}" type="datetimeFigureOut">
              <a:rPr lang="ca-ES" smtClean="0"/>
              <a:t>8/11/2024</a:t>
            </a:fld>
            <a:endParaRPr lang="ca-ES"/>
          </a:p>
        </p:txBody>
      </p:sp>
      <p:sp>
        <p:nvSpPr>
          <p:cNvPr id="5" name="Marcador de pie de página 4">
            <a:extLst>
              <a:ext uri="{FF2B5EF4-FFF2-40B4-BE49-F238E27FC236}">
                <a16:creationId xmlns:a16="http://schemas.microsoft.com/office/drawing/2014/main" id="{444D8D5F-1F7E-3B38-CEC9-2DEA55D2FD8A}"/>
              </a:ext>
            </a:extLst>
          </p:cNvPr>
          <p:cNvSpPr>
            <a:spLocks noGrp="1"/>
          </p:cNvSpPr>
          <p:nvPr>
            <p:ph type="ftr" sz="quarter" idx="11"/>
          </p:nvPr>
        </p:nvSpPr>
        <p:spPr/>
        <p:txBody>
          <a:bodyPr/>
          <a:lstStyle/>
          <a:p>
            <a:endParaRPr lang="ca-ES"/>
          </a:p>
        </p:txBody>
      </p:sp>
      <p:sp>
        <p:nvSpPr>
          <p:cNvPr id="6" name="Marcador de número de diapositiva 5">
            <a:extLst>
              <a:ext uri="{FF2B5EF4-FFF2-40B4-BE49-F238E27FC236}">
                <a16:creationId xmlns:a16="http://schemas.microsoft.com/office/drawing/2014/main" id="{A2CDF3BF-95FB-22BA-3F3F-5747B4E950EB}"/>
              </a:ext>
            </a:extLst>
          </p:cNvPr>
          <p:cNvSpPr>
            <a:spLocks noGrp="1"/>
          </p:cNvSpPr>
          <p:nvPr>
            <p:ph type="sldNum" sz="quarter" idx="12"/>
          </p:nvPr>
        </p:nvSpPr>
        <p:spPr/>
        <p:txBody>
          <a:bodyPr/>
          <a:lstStyle/>
          <a:p>
            <a:fld id="{772FF102-A4B7-4F30-A297-4A26094EE45F}" type="slidenum">
              <a:rPr lang="ca-ES" smtClean="0"/>
              <a:t>‹Nº›</a:t>
            </a:fld>
            <a:endParaRPr lang="ca-ES"/>
          </a:p>
        </p:txBody>
      </p:sp>
    </p:spTree>
    <p:extLst>
      <p:ext uri="{BB962C8B-B14F-4D97-AF65-F5344CB8AC3E}">
        <p14:creationId xmlns:p14="http://schemas.microsoft.com/office/powerpoint/2010/main" val="2429390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Imagen con título">
    <p:spTree>
      <p:nvGrpSpPr>
        <p:cNvPr id="1" name=""/>
        <p:cNvGrpSpPr/>
        <p:nvPr/>
      </p:nvGrpSpPr>
      <p:grpSpPr>
        <a:xfrm>
          <a:off x="0" y="0"/>
          <a:ext cx="0" cy="0"/>
          <a:chOff x="0" y="0"/>
          <a:chExt cx="0" cy="0"/>
        </a:xfrm>
      </p:grpSpPr>
      <p:sp>
        <p:nvSpPr>
          <p:cNvPr id="98" name="Nivel de texto 1…"/>
          <p:cNvSpPr txBox="1">
            <a:spLocks noGrp="1"/>
          </p:cNvSpPr>
          <p:nvPr>
            <p:ph type="body" sz="quarter" idx="1"/>
          </p:nvPr>
        </p:nvSpPr>
        <p:spPr>
          <a:xfrm>
            <a:off x="2133600" y="5486400"/>
            <a:ext cx="9753600" cy="685800"/>
          </a:xfrm>
          <a:prstGeom prst="rect">
            <a:avLst/>
          </a:prstGeom>
        </p:spPr>
        <p:txBody>
          <a:bodyPr/>
          <a:lstStyle>
            <a:lvl1pPr marL="228600" indent="0">
              <a:buClrTx/>
              <a:buSzTx/>
              <a:buFontTx/>
              <a:buNone/>
              <a:defRPr sz="2200"/>
            </a:lvl1pPr>
            <a:lvl2pPr marL="228600" indent="457200">
              <a:buClrTx/>
              <a:buSzTx/>
              <a:buFontTx/>
              <a:buNone/>
              <a:defRPr sz="2200"/>
            </a:lvl2pPr>
            <a:lvl3pPr marL="228600" indent="914400">
              <a:buClrTx/>
              <a:buSzTx/>
              <a:buFontTx/>
              <a:buNone/>
              <a:defRPr sz="2200"/>
            </a:lvl3pPr>
            <a:lvl4pPr marL="228600" indent="1371600">
              <a:buClrTx/>
              <a:buSzTx/>
              <a:buFontTx/>
              <a:buNone/>
              <a:defRPr sz="2200"/>
            </a:lvl4pPr>
            <a:lvl5pPr marL="228600" indent="1828800">
              <a:buClrTx/>
              <a:buSzTx/>
              <a:buFontTx/>
              <a:buNone/>
              <a:defRPr sz="2200"/>
            </a:lvl5pPr>
          </a:lstStyle>
          <a:p>
            <a:r>
              <a:t>Nivel de texto 1</a:t>
            </a:r>
          </a:p>
          <a:p>
            <a:pPr lvl="1"/>
            <a:r>
              <a:t>Nivel de texto 2</a:t>
            </a:r>
          </a:p>
          <a:p>
            <a:pPr lvl="2"/>
            <a:r>
              <a:t>Nivel de texto 3</a:t>
            </a:r>
          </a:p>
          <a:p>
            <a:pPr lvl="3"/>
            <a:r>
              <a:t>Nivel de texto 4</a:t>
            </a:r>
          </a:p>
          <a:p>
            <a:pPr lvl="4"/>
            <a:r>
              <a:t>Nivel de texto 5</a:t>
            </a:r>
          </a:p>
        </p:txBody>
      </p:sp>
      <p:sp>
        <p:nvSpPr>
          <p:cNvPr id="99" name="Google Shape;83;p57"/>
          <p:cNvSpPr/>
          <p:nvPr/>
        </p:nvSpPr>
        <p:spPr>
          <a:xfrm>
            <a:off x="-12192" y="4572000"/>
            <a:ext cx="12192001" cy="886967"/>
          </a:xfrm>
          <a:prstGeom prst="rect">
            <a:avLst/>
          </a:prstGeom>
          <a:solidFill>
            <a:srgbClr val="FFFFFF"/>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100" name="Google Shape;84;p57"/>
          <p:cNvSpPr/>
          <p:nvPr/>
        </p:nvSpPr>
        <p:spPr>
          <a:xfrm>
            <a:off x="-12193" y="4663440"/>
            <a:ext cx="1950722" cy="713233"/>
          </a:xfrm>
          <a:prstGeom prst="rect">
            <a:avLst/>
          </a:prstGeom>
          <a:solidFill>
            <a:schemeClr val="accent2"/>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101" name="Google Shape;85;p57"/>
          <p:cNvSpPr/>
          <p:nvPr/>
        </p:nvSpPr>
        <p:spPr>
          <a:xfrm>
            <a:off x="2060448" y="4654296"/>
            <a:ext cx="10131553" cy="713233"/>
          </a:xfrm>
          <a:prstGeom prst="rect">
            <a:avLst/>
          </a:prstGeom>
          <a:solidFill>
            <a:schemeClr val="accent1"/>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102" name="Texto del título"/>
          <p:cNvSpPr txBox="1">
            <a:spLocks noGrp="1"/>
          </p:cNvSpPr>
          <p:nvPr>
            <p:ph type="title"/>
          </p:nvPr>
        </p:nvSpPr>
        <p:spPr>
          <a:xfrm>
            <a:off x="2133600" y="4648200"/>
            <a:ext cx="9753600" cy="685800"/>
          </a:xfrm>
          <a:prstGeom prst="rect">
            <a:avLst/>
          </a:prstGeom>
        </p:spPr>
        <p:txBody>
          <a:bodyPr/>
          <a:lstStyle>
            <a:lvl1pPr>
              <a:defRPr sz="3700">
                <a:solidFill>
                  <a:srgbClr val="FFFFFF"/>
                </a:solidFill>
              </a:defRPr>
            </a:lvl1pPr>
          </a:lstStyle>
          <a:p>
            <a:r>
              <a:t>Texto del título</a:t>
            </a:r>
          </a:p>
        </p:txBody>
      </p:sp>
      <p:sp>
        <p:nvSpPr>
          <p:cNvPr id="103" name="Google Shape;87;p57"/>
          <p:cNvSpPr/>
          <p:nvPr/>
        </p:nvSpPr>
        <p:spPr>
          <a:xfrm>
            <a:off x="1930400" y="0"/>
            <a:ext cx="134113" cy="6867143"/>
          </a:xfrm>
          <a:prstGeom prst="rect">
            <a:avLst/>
          </a:prstGeom>
          <a:solidFill>
            <a:srgbClr val="FFFFFF"/>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104" name="Google Shape;91;p57"/>
          <p:cNvSpPr>
            <a:spLocks noGrp="1"/>
          </p:cNvSpPr>
          <p:nvPr>
            <p:ph type="pic" idx="21"/>
          </p:nvPr>
        </p:nvSpPr>
        <p:spPr>
          <a:xfrm>
            <a:off x="2080767" y="0"/>
            <a:ext cx="10111233" cy="4568953"/>
          </a:xfrm>
          <a:prstGeom prst="rect">
            <a:avLst/>
          </a:prstGeom>
        </p:spPr>
        <p:txBody>
          <a:bodyPr lIns="91439" tIns="45719" rIns="91439" bIns="45719">
            <a:noAutofit/>
          </a:bodyPr>
          <a:lstStyle/>
          <a:p>
            <a:endParaRPr/>
          </a:p>
        </p:txBody>
      </p:sp>
      <p:sp>
        <p:nvSpPr>
          <p:cNvPr id="105" name="Número de diapositiva"/>
          <p:cNvSpPr txBox="1">
            <a:spLocks noGrp="1"/>
          </p:cNvSpPr>
          <p:nvPr>
            <p:ph type="sldNum" sz="quarter" idx="2"/>
          </p:nvPr>
        </p:nvSpPr>
        <p:spPr>
          <a:xfrm>
            <a:off x="674987" y="4719442"/>
            <a:ext cx="580426" cy="559193"/>
          </a:xfrm>
          <a:prstGeom prst="rect">
            <a:avLst/>
          </a:prstGeom>
        </p:spPr>
        <p:txBody>
          <a:bodyPr/>
          <a:lstStyle>
            <a:lvl1pPr>
              <a:defRPr sz="3700"/>
            </a:lvl1pPr>
          </a:lstStyle>
          <a:p>
            <a:fld id="{86CB4B4D-7CA3-9044-876B-883B54F8677D}" type="slidenum">
              <a:t>‹Nº›</a:t>
            </a:fld>
            <a:endParaRPr/>
          </a:p>
        </p:txBody>
      </p:sp>
    </p:spTree>
    <p:extLst>
      <p:ext uri="{BB962C8B-B14F-4D97-AF65-F5344CB8AC3E}">
        <p14:creationId xmlns:p14="http://schemas.microsoft.com/office/powerpoint/2010/main" val="399210414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ítulo y texto vertical">
    <p:spTree>
      <p:nvGrpSpPr>
        <p:cNvPr id="1" name=""/>
        <p:cNvGrpSpPr/>
        <p:nvPr/>
      </p:nvGrpSpPr>
      <p:grpSpPr>
        <a:xfrm>
          <a:off x="0" y="0"/>
          <a:ext cx="0" cy="0"/>
          <a:chOff x="0" y="0"/>
          <a:chExt cx="0" cy="0"/>
        </a:xfrm>
      </p:grpSpPr>
      <p:sp>
        <p:nvSpPr>
          <p:cNvPr id="112" name="Google Shape;14;p47"/>
          <p:cNvSpPr/>
          <p:nvPr/>
        </p:nvSpPr>
        <p:spPr>
          <a:xfrm>
            <a:off x="0" y="1234439"/>
            <a:ext cx="12192000" cy="320041"/>
          </a:xfrm>
          <a:prstGeom prst="rect">
            <a:avLst/>
          </a:prstGeom>
          <a:solidFill>
            <a:srgbClr val="FFFFFF"/>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113" name="Google Shape;15;p47"/>
          <p:cNvSpPr/>
          <p:nvPr/>
        </p:nvSpPr>
        <p:spPr>
          <a:xfrm>
            <a:off x="0" y="1280160"/>
            <a:ext cx="711200" cy="228601"/>
          </a:xfrm>
          <a:prstGeom prst="rect">
            <a:avLst/>
          </a:prstGeom>
          <a:solidFill>
            <a:schemeClr val="accent2"/>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114" name="Google Shape;16;p47"/>
          <p:cNvSpPr/>
          <p:nvPr/>
        </p:nvSpPr>
        <p:spPr>
          <a:xfrm>
            <a:off x="787400" y="1280160"/>
            <a:ext cx="11404600" cy="228601"/>
          </a:xfrm>
          <a:prstGeom prst="rect">
            <a:avLst/>
          </a:prstGeom>
          <a:solidFill>
            <a:schemeClr val="accent1"/>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115" name="Texto del título"/>
          <p:cNvSpPr txBox="1">
            <a:spLocks noGrp="1"/>
          </p:cNvSpPr>
          <p:nvPr>
            <p:ph type="title"/>
          </p:nvPr>
        </p:nvSpPr>
        <p:spPr>
          <a:xfrm>
            <a:off x="812800" y="228600"/>
            <a:ext cx="10871200" cy="990600"/>
          </a:xfrm>
          <a:prstGeom prst="rect">
            <a:avLst/>
          </a:prstGeom>
        </p:spPr>
        <p:txBody>
          <a:bodyPr/>
          <a:lstStyle/>
          <a:p>
            <a:r>
              <a:t>Texto del título</a:t>
            </a:r>
          </a:p>
        </p:txBody>
      </p:sp>
      <p:sp>
        <p:nvSpPr>
          <p:cNvPr id="116" name="Nivel de texto 1…"/>
          <p:cNvSpPr txBox="1">
            <a:spLocks noGrp="1"/>
          </p:cNvSpPr>
          <p:nvPr>
            <p:ph type="body" idx="1"/>
          </p:nvPr>
        </p:nvSpPr>
        <p:spPr>
          <a:xfrm rot="5400000">
            <a:off x="3989323" y="-1572261"/>
            <a:ext cx="4526281" cy="10871201"/>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17"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16444872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ítulo vertical y texto">
    <p:spTree>
      <p:nvGrpSpPr>
        <p:cNvPr id="1" name=""/>
        <p:cNvGrpSpPr/>
        <p:nvPr/>
      </p:nvGrpSpPr>
      <p:grpSpPr>
        <a:xfrm>
          <a:off x="0" y="0"/>
          <a:ext cx="0" cy="0"/>
          <a:chOff x="0" y="0"/>
          <a:chExt cx="0" cy="0"/>
        </a:xfrm>
      </p:grpSpPr>
      <p:sp>
        <p:nvSpPr>
          <p:cNvPr id="124" name="Texto del título"/>
          <p:cNvSpPr txBox="1">
            <a:spLocks noGrp="1"/>
          </p:cNvSpPr>
          <p:nvPr>
            <p:ph type="title"/>
          </p:nvPr>
        </p:nvSpPr>
        <p:spPr>
          <a:xfrm rot="5400000">
            <a:off x="7350921" y="1996281"/>
            <a:ext cx="5516563" cy="2743201"/>
          </a:xfrm>
          <a:prstGeom prst="rect">
            <a:avLst/>
          </a:prstGeom>
        </p:spPr>
        <p:txBody>
          <a:bodyPr/>
          <a:lstStyle/>
          <a:p>
            <a:r>
              <a:t>Texto del título</a:t>
            </a:r>
          </a:p>
        </p:txBody>
      </p:sp>
      <p:sp>
        <p:nvSpPr>
          <p:cNvPr id="125" name="Nivel de texto 1…"/>
          <p:cNvSpPr txBox="1">
            <a:spLocks noGrp="1"/>
          </p:cNvSpPr>
          <p:nvPr>
            <p:ph type="body" idx="1"/>
          </p:nvPr>
        </p:nvSpPr>
        <p:spPr>
          <a:xfrm rot="5400000">
            <a:off x="1559720" y="-340519"/>
            <a:ext cx="5516566" cy="7416801"/>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26" name="Google Shape;103;p59"/>
          <p:cNvSpPr/>
          <p:nvPr/>
        </p:nvSpPr>
        <p:spPr>
          <a:xfrm>
            <a:off x="8128424" y="0"/>
            <a:ext cx="426720" cy="6858000"/>
          </a:xfrm>
          <a:prstGeom prst="rect">
            <a:avLst/>
          </a:prstGeom>
          <a:solidFill>
            <a:srgbClr val="FFFFFF"/>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127" name="Google Shape;104;p59"/>
          <p:cNvSpPr/>
          <p:nvPr/>
        </p:nvSpPr>
        <p:spPr>
          <a:xfrm>
            <a:off x="8189383" y="609600"/>
            <a:ext cx="304801" cy="6248400"/>
          </a:xfrm>
          <a:prstGeom prst="rect">
            <a:avLst/>
          </a:prstGeom>
          <a:solidFill>
            <a:schemeClr val="accent1"/>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128" name="Google Shape;105;p59"/>
          <p:cNvSpPr/>
          <p:nvPr/>
        </p:nvSpPr>
        <p:spPr>
          <a:xfrm>
            <a:off x="8189383" y="0"/>
            <a:ext cx="304801" cy="533400"/>
          </a:xfrm>
          <a:prstGeom prst="rect">
            <a:avLst/>
          </a:prstGeom>
          <a:solidFill>
            <a:schemeClr val="accent2"/>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129" name="Número de diapositiva"/>
          <p:cNvSpPr txBox="1">
            <a:spLocks noGrp="1"/>
          </p:cNvSpPr>
          <p:nvPr>
            <p:ph type="sldNum" sz="quarter" idx="2"/>
          </p:nvPr>
        </p:nvSpPr>
        <p:spPr>
          <a:xfrm rot="5400000">
            <a:off x="8173871" y="100176"/>
            <a:ext cx="335826" cy="333048"/>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60484743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iapositiva de título">
    <p:bg>
      <p:bgRef idx="1001">
        <a:schemeClr val="bg1"/>
      </p:bgRef>
    </p:bg>
    <p:spTree>
      <p:nvGrpSpPr>
        <p:cNvPr id="1" name=""/>
        <p:cNvGrpSpPr/>
        <p:nvPr/>
      </p:nvGrpSpPr>
      <p:grpSpPr>
        <a:xfrm>
          <a:off x="0" y="0"/>
          <a:ext cx="0" cy="0"/>
          <a:chOff x="0" y="0"/>
          <a:chExt cx="0" cy="0"/>
        </a:xfrm>
      </p:grpSpPr>
      <p:sp>
        <p:nvSpPr>
          <p:cNvPr id="136" name="Google Shape;19;p48"/>
          <p:cNvSpPr/>
          <p:nvPr/>
        </p:nvSpPr>
        <p:spPr>
          <a:xfrm>
            <a:off x="0" y="5971032"/>
            <a:ext cx="12192000" cy="886968"/>
          </a:xfrm>
          <a:prstGeom prst="rect">
            <a:avLst/>
          </a:prstGeom>
          <a:solidFill>
            <a:srgbClr val="FFFFFF"/>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137" name="Google Shape;20;p48"/>
          <p:cNvSpPr/>
          <p:nvPr/>
        </p:nvSpPr>
        <p:spPr>
          <a:xfrm>
            <a:off x="-12193" y="6053328"/>
            <a:ext cx="2999234" cy="713233"/>
          </a:xfrm>
          <a:prstGeom prst="rect">
            <a:avLst/>
          </a:prstGeom>
          <a:solidFill>
            <a:schemeClr val="accent2"/>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138" name="Google Shape;21;p48"/>
          <p:cNvSpPr/>
          <p:nvPr/>
        </p:nvSpPr>
        <p:spPr>
          <a:xfrm>
            <a:off x="3145535" y="6044184"/>
            <a:ext cx="9046465" cy="713233"/>
          </a:xfrm>
          <a:prstGeom prst="rect">
            <a:avLst/>
          </a:prstGeom>
          <a:solidFill>
            <a:schemeClr val="accent1"/>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139" name="Texto del título"/>
          <p:cNvSpPr txBox="1">
            <a:spLocks noGrp="1"/>
          </p:cNvSpPr>
          <p:nvPr>
            <p:ph type="title"/>
          </p:nvPr>
        </p:nvSpPr>
        <p:spPr>
          <a:xfrm>
            <a:off x="3149600" y="4038600"/>
            <a:ext cx="8636000" cy="1828800"/>
          </a:xfrm>
          <a:prstGeom prst="rect">
            <a:avLst/>
          </a:prstGeom>
        </p:spPr>
        <p:txBody>
          <a:bodyPr anchor="b"/>
          <a:lstStyle/>
          <a:p>
            <a:r>
              <a:t>Texto del título</a:t>
            </a:r>
          </a:p>
        </p:txBody>
      </p:sp>
      <p:sp>
        <p:nvSpPr>
          <p:cNvPr id="140" name="Nivel de texto 1…"/>
          <p:cNvSpPr txBox="1">
            <a:spLocks noGrp="1"/>
          </p:cNvSpPr>
          <p:nvPr>
            <p:ph type="body" sz="quarter" idx="1"/>
          </p:nvPr>
        </p:nvSpPr>
        <p:spPr>
          <a:xfrm>
            <a:off x="3149600" y="6050036"/>
            <a:ext cx="8940800" cy="685801"/>
          </a:xfrm>
          <a:prstGeom prst="rect">
            <a:avLst/>
          </a:prstGeom>
        </p:spPr>
        <p:txBody>
          <a:bodyPr anchor="ctr"/>
          <a:lstStyle>
            <a:lvl1pPr marL="339090" indent="-220980">
              <a:buClrTx/>
              <a:buSzTx/>
              <a:buFontTx/>
              <a:buNone/>
              <a:defRPr sz="3400">
                <a:solidFill>
                  <a:srgbClr val="FFFFFF"/>
                </a:solidFill>
              </a:defRPr>
            </a:lvl1pPr>
            <a:lvl2pPr marL="339090" indent="231140">
              <a:buClrTx/>
              <a:buSzTx/>
              <a:buFontTx/>
              <a:buNone/>
              <a:defRPr sz="3400">
                <a:solidFill>
                  <a:srgbClr val="FFFFFF"/>
                </a:solidFill>
              </a:defRPr>
            </a:lvl2pPr>
            <a:lvl3pPr marL="339090" indent="694372">
              <a:buClrTx/>
              <a:buSzTx/>
              <a:buFontTx/>
              <a:buNone/>
              <a:defRPr sz="3400">
                <a:solidFill>
                  <a:srgbClr val="FFFFFF"/>
                </a:solidFill>
              </a:defRPr>
            </a:lvl3pPr>
            <a:lvl4pPr marL="339090" indent="1165860">
              <a:buClrTx/>
              <a:buSzTx/>
              <a:buFontTx/>
              <a:buNone/>
              <a:defRPr sz="3400">
                <a:solidFill>
                  <a:srgbClr val="FFFFFF"/>
                </a:solidFill>
              </a:defRPr>
            </a:lvl4pPr>
            <a:lvl5pPr marL="339090" indent="1635760">
              <a:buClrTx/>
              <a:buSzTx/>
              <a:buFontTx/>
              <a:buNone/>
              <a:defRPr sz="34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141" name="Número de diapositiva"/>
          <p:cNvSpPr txBox="1">
            <a:spLocks noGrp="1"/>
          </p:cNvSpPr>
          <p:nvPr>
            <p:ph type="sldNum" sz="quarter" idx="2"/>
          </p:nvPr>
        </p:nvSpPr>
        <p:spPr>
          <a:xfrm>
            <a:off x="11058887" y="252576"/>
            <a:ext cx="335826" cy="333048"/>
          </a:xfrm>
          <a:prstGeom prst="rect">
            <a:avLst/>
          </a:prstGeom>
        </p:spPr>
        <p:txBody>
          <a:bodyPr/>
          <a:lstStyle>
            <a:lvl1pPr>
              <a:defRPr>
                <a:solidFill>
                  <a:srgbClr val="5B6973"/>
                </a:solidFill>
              </a:defRPr>
            </a:lvl1pPr>
          </a:lstStyle>
          <a:p>
            <a:fld id="{86CB4B4D-7CA3-9044-876B-883B54F8677D}" type="slidenum">
              <a:t>‹Nº›</a:t>
            </a:fld>
            <a:endParaRPr/>
          </a:p>
        </p:txBody>
      </p:sp>
    </p:spTree>
    <p:extLst>
      <p:ext uri="{BB962C8B-B14F-4D97-AF65-F5344CB8AC3E}">
        <p14:creationId xmlns:p14="http://schemas.microsoft.com/office/powerpoint/2010/main" val="2803778850"/>
      </p:ext>
    </p:extLst>
  </p:cSld>
  <p:clrMapOvr>
    <a:overrideClrMapping bg1="lt1" tx1="dk1" bg2="lt2" tx2="dk2" accent1="accent1" accent2="accent2" accent3="accent3" accent4="accent4" accent5="accent5" accent6="accent6" hlink="hlink" folHlink="folHlink"/>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1_Diapositiva de título">
    <p:bg>
      <p:bgPr>
        <a:solidFill>
          <a:srgbClr val="FFFFFF"/>
        </a:solidFill>
        <a:effectLst/>
      </p:bgPr>
    </p:bg>
    <p:spTree>
      <p:nvGrpSpPr>
        <p:cNvPr id="1" name=""/>
        <p:cNvGrpSpPr/>
        <p:nvPr/>
      </p:nvGrpSpPr>
      <p:grpSpPr>
        <a:xfrm>
          <a:off x="0" y="0"/>
          <a:ext cx="0" cy="0"/>
          <a:chOff x="0" y="0"/>
          <a:chExt cx="0" cy="0"/>
        </a:xfrm>
      </p:grpSpPr>
      <p:sp>
        <p:nvSpPr>
          <p:cNvPr id="148" name="Texto del título"/>
          <p:cNvSpPr txBox="1">
            <a:spLocks noGrp="1"/>
          </p:cNvSpPr>
          <p:nvPr>
            <p:ph type="title"/>
          </p:nvPr>
        </p:nvSpPr>
        <p:spPr>
          <a:xfrm>
            <a:off x="1524000" y="1122362"/>
            <a:ext cx="9144000" cy="2387601"/>
          </a:xfrm>
          <a:prstGeom prst="rect">
            <a:avLst/>
          </a:prstGeom>
        </p:spPr>
        <p:txBody>
          <a:bodyPr lIns="45719" tIns="45719" rIns="45719" bIns="45719" anchor="b"/>
          <a:lstStyle>
            <a:lvl1pPr algn="ctr">
              <a:lnSpc>
                <a:spcPct val="90000"/>
              </a:lnSpc>
              <a:defRPr sz="6000">
                <a:solidFill>
                  <a:srgbClr val="000000"/>
                </a:solidFill>
                <a:latin typeface="Calibri Light"/>
                <a:ea typeface="Calibri Light"/>
                <a:cs typeface="Calibri Light"/>
                <a:sym typeface="Calibri Light"/>
              </a:defRPr>
            </a:lvl1pPr>
          </a:lstStyle>
          <a:p>
            <a:r>
              <a:t>Texto del título</a:t>
            </a:r>
          </a:p>
        </p:txBody>
      </p:sp>
      <p:sp>
        <p:nvSpPr>
          <p:cNvPr id="149" name="Nivel de texto 1…"/>
          <p:cNvSpPr txBox="1">
            <a:spLocks noGrp="1"/>
          </p:cNvSpPr>
          <p:nvPr>
            <p:ph type="body" sz="quarter" idx="1"/>
          </p:nvPr>
        </p:nvSpPr>
        <p:spPr>
          <a:xfrm>
            <a:off x="1524000" y="3602037"/>
            <a:ext cx="9144000" cy="1655763"/>
          </a:xfrm>
          <a:prstGeom prst="rect">
            <a:avLst/>
          </a:prstGeom>
        </p:spPr>
        <p:txBody>
          <a:bodyPr lIns="45719" tIns="45719" rIns="45719" bIns="45719"/>
          <a:lstStyle>
            <a:lvl1pPr marL="0" indent="0" algn="ctr">
              <a:lnSpc>
                <a:spcPct val="90000"/>
              </a:lnSpc>
              <a:spcBef>
                <a:spcPts val="1000"/>
              </a:spcBef>
              <a:buClrTx/>
              <a:buSzTx/>
              <a:buFontTx/>
              <a:buNone/>
              <a:defRPr sz="2400"/>
            </a:lvl1pPr>
            <a:lvl2pPr marL="0" indent="457200" algn="ctr">
              <a:lnSpc>
                <a:spcPct val="90000"/>
              </a:lnSpc>
              <a:spcBef>
                <a:spcPts val="1000"/>
              </a:spcBef>
              <a:buClrTx/>
              <a:buSzTx/>
              <a:buFontTx/>
              <a:buNone/>
              <a:defRPr sz="2400"/>
            </a:lvl2pPr>
            <a:lvl3pPr marL="0" indent="914400" algn="ctr">
              <a:lnSpc>
                <a:spcPct val="90000"/>
              </a:lnSpc>
              <a:spcBef>
                <a:spcPts val="1000"/>
              </a:spcBef>
              <a:buClrTx/>
              <a:buSzTx/>
              <a:buFontTx/>
              <a:buNone/>
              <a:defRPr sz="2400"/>
            </a:lvl3pPr>
            <a:lvl4pPr marL="0" indent="1371600" algn="ctr">
              <a:lnSpc>
                <a:spcPct val="90000"/>
              </a:lnSpc>
              <a:spcBef>
                <a:spcPts val="1000"/>
              </a:spcBef>
              <a:buClrTx/>
              <a:buSzTx/>
              <a:buFontTx/>
              <a:buNone/>
              <a:defRPr sz="2400"/>
            </a:lvl4pPr>
            <a:lvl5pPr marL="0" indent="1828800" algn="ctr">
              <a:lnSpc>
                <a:spcPct val="90000"/>
              </a:lnSpc>
              <a:spcBef>
                <a:spcPts val="1000"/>
              </a:spcBef>
              <a:buClrTx/>
              <a:buSzTx/>
              <a:buFontTx/>
              <a:buNone/>
              <a:defRPr sz="2400"/>
            </a:lvl5pPr>
          </a:lstStyle>
          <a:p>
            <a:r>
              <a:t>Nivel de texto 1</a:t>
            </a:r>
          </a:p>
          <a:p>
            <a:pPr lvl="1"/>
            <a:r>
              <a:t>Nivel de texto 2</a:t>
            </a:r>
          </a:p>
          <a:p>
            <a:pPr lvl="2"/>
            <a:r>
              <a:t>Nivel de texto 3</a:t>
            </a:r>
          </a:p>
          <a:p>
            <a:pPr lvl="3"/>
            <a:r>
              <a:t>Nivel de texto 4</a:t>
            </a:r>
          </a:p>
          <a:p>
            <a:pPr lvl="4"/>
            <a:r>
              <a:t>Nivel de texto 5</a:t>
            </a:r>
          </a:p>
        </p:txBody>
      </p:sp>
      <p:sp>
        <p:nvSpPr>
          <p:cNvPr id="150" name="Número de diapositiva"/>
          <p:cNvSpPr txBox="1">
            <a:spLocks noGrp="1"/>
          </p:cNvSpPr>
          <p:nvPr>
            <p:ph type="sldNum" sz="quarter" idx="2"/>
          </p:nvPr>
        </p:nvSpPr>
        <p:spPr>
          <a:xfrm>
            <a:off x="11095176" y="6414760"/>
            <a:ext cx="258624" cy="248305"/>
          </a:xfrm>
          <a:prstGeom prst="rect">
            <a:avLst/>
          </a:prstGeom>
        </p:spPr>
        <p:txBody>
          <a:bodyPr lIns="45719" tIns="45719" rIns="45719" bIns="45719"/>
          <a:lstStyle>
            <a:lvl1pPr algn="r">
              <a:defRPr sz="1200" b="0">
                <a:solidFill>
                  <a:srgbClr val="888888"/>
                </a:solidFill>
              </a:defRPr>
            </a:lvl1pPr>
          </a:lstStyle>
          <a:p>
            <a:fld id="{86CB4B4D-7CA3-9044-876B-883B54F8677D}" type="slidenum">
              <a:t>‹Nº›</a:t>
            </a:fld>
            <a:endParaRPr/>
          </a:p>
        </p:txBody>
      </p:sp>
    </p:spTree>
    <p:extLst>
      <p:ext uri="{BB962C8B-B14F-4D97-AF65-F5344CB8AC3E}">
        <p14:creationId xmlns:p14="http://schemas.microsoft.com/office/powerpoint/2010/main" val="226291883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1_Título y objetos">
    <p:bg>
      <p:bgPr>
        <a:solidFill>
          <a:srgbClr val="FFFFFF"/>
        </a:solidFill>
        <a:effectLst/>
      </p:bgPr>
    </p:bg>
    <p:spTree>
      <p:nvGrpSpPr>
        <p:cNvPr id="1" name=""/>
        <p:cNvGrpSpPr/>
        <p:nvPr/>
      </p:nvGrpSpPr>
      <p:grpSpPr>
        <a:xfrm>
          <a:off x="0" y="0"/>
          <a:ext cx="0" cy="0"/>
          <a:chOff x="0" y="0"/>
          <a:chExt cx="0" cy="0"/>
        </a:xfrm>
      </p:grpSpPr>
      <p:sp>
        <p:nvSpPr>
          <p:cNvPr id="157" name="Texto del título"/>
          <p:cNvSpPr txBox="1">
            <a:spLocks noGrp="1"/>
          </p:cNvSpPr>
          <p:nvPr>
            <p:ph type="title"/>
          </p:nvPr>
        </p:nvSpPr>
        <p:spPr>
          <a:xfrm>
            <a:off x="838200" y="365125"/>
            <a:ext cx="10515600" cy="1325563"/>
          </a:xfrm>
          <a:prstGeom prst="rect">
            <a:avLst/>
          </a:prstGeom>
        </p:spPr>
        <p:txBody>
          <a:bodyPr lIns="45719" tIns="45719" rIns="45719" bIns="45719"/>
          <a:lstStyle>
            <a:lvl1pPr>
              <a:lnSpc>
                <a:spcPct val="90000"/>
              </a:lnSpc>
              <a:defRPr>
                <a:solidFill>
                  <a:srgbClr val="000000"/>
                </a:solidFill>
                <a:latin typeface="Calibri Light"/>
                <a:ea typeface="Calibri Light"/>
                <a:cs typeface="Calibri Light"/>
                <a:sym typeface="Calibri Light"/>
              </a:defRPr>
            </a:lvl1pPr>
          </a:lstStyle>
          <a:p>
            <a:r>
              <a:t>Texto del título</a:t>
            </a:r>
          </a:p>
        </p:txBody>
      </p:sp>
      <p:sp>
        <p:nvSpPr>
          <p:cNvPr id="158" name="Nivel de texto 1…"/>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lnSpc>
                <a:spcPct val="90000"/>
              </a:lnSpc>
              <a:spcBef>
                <a:spcPts val="1000"/>
              </a:spcBef>
              <a:buClrTx/>
              <a:buSzPct val="100000"/>
              <a:buFont typeface="Arial"/>
              <a:buChar char="•"/>
              <a:defRPr sz="2800"/>
            </a:lvl1pPr>
            <a:lvl2pPr marL="723900" indent="-266700">
              <a:lnSpc>
                <a:spcPct val="90000"/>
              </a:lnSpc>
              <a:spcBef>
                <a:spcPts val="1000"/>
              </a:spcBef>
              <a:buClrTx/>
              <a:buSzPct val="100000"/>
              <a:buFont typeface="Arial"/>
              <a:buChar char="•"/>
              <a:defRPr sz="2800"/>
            </a:lvl2pPr>
            <a:lvl3pPr marL="1234439" indent="-320039">
              <a:lnSpc>
                <a:spcPct val="90000"/>
              </a:lnSpc>
              <a:spcBef>
                <a:spcPts val="1000"/>
              </a:spcBef>
              <a:buClrTx/>
              <a:buSzPct val="100000"/>
              <a:buFont typeface="Arial"/>
              <a:buChar char="•"/>
              <a:defRPr sz="2800"/>
            </a:lvl3pPr>
            <a:lvl4pPr marL="1727200" indent="-355600">
              <a:lnSpc>
                <a:spcPct val="90000"/>
              </a:lnSpc>
              <a:spcBef>
                <a:spcPts val="1000"/>
              </a:spcBef>
              <a:buClrTx/>
              <a:buSzPct val="100000"/>
              <a:buFont typeface="Arial"/>
              <a:buChar char="•"/>
              <a:defRPr sz="2800"/>
            </a:lvl4pPr>
            <a:lvl5pPr marL="2184400" indent="-355600">
              <a:lnSpc>
                <a:spcPct val="90000"/>
              </a:lnSpc>
              <a:spcBef>
                <a:spcPts val="1000"/>
              </a:spcBef>
              <a:buClrTx/>
              <a:buSzPct val="100000"/>
              <a:buFont typeface="Arial"/>
              <a:buChar char="•"/>
              <a:defRPr sz="2800"/>
            </a:lvl5pPr>
          </a:lstStyle>
          <a:p>
            <a:r>
              <a:t>Nivel de texto 1</a:t>
            </a:r>
          </a:p>
          <a:p>
            <a:pPr lvl="1"/>
            <a:r>
              <a:t>Nivel de texto 2</a:t>
            </a:r>
          </a:p>
          <a:p>
            <a:pPr lvl="2"/>
            <a:r>
              <a:t>Nivel de texto 3</a:t>
            </a:r>
          </a:p>
          <a:p>
            <a:pPr lvl="3"/>
            <a:r>
              <a:t>Nivel de texto 4</a:t>
            </a:r>
          </a:p>
          <a:p>
            <a:pPr lvl="4"/>
            <a:r>
              <a:t>Nivel de texto 5</a:t>
            </a:r>
          </a:p>
        </p:txBody>
      </p:sp>
      <p:sp>
        <p:nvSpPr>
          <p:cNvPr id="159" name="Número de diapositiva"/>
          <p:cNvSpPr txBox="1">
            <a:spLocks noGrp="1"/>
          </p:cNvSpPr>
          <p:nvPr>
            <p:ph type="sldNum" sz="quarter" idx="2"/>
          </p:nvPr>
        </p:nvSpPr>
        <p:spPr>
          <a:xfrm>
            <a:off x="11095176" y="6414760"/>
            <a:ext cx="258624" cy="248305"/>
          </a:xfrm>
          <a:prstGeom prst="rect">
            <a:avLst/>
          </a:prstGeom>
        </p:spPr>
        <p:txBody>
          <a:bodyPr lIns="45719" tIns="45719" rIns="45719" bIns="45719"/>
          <a:lstStyle>
            <a:lvl1pPr algn="r">
              <a:defRPr sz="1200" b="0">
                <a:solidFill>
                  <a:srgbClr val="888888"/>
                </a:solidFill>
              </a:defRPr>
            </a:lvl1pPr>
          </a:lstStyle>
          <a:p>
            <a:fld id="{86CB4B4D-7CA3-9044-876B-883B54F8677D}" type="slidenum">
              <a:t>‹Nº›</a:t>
            </a:fld>
            <a:endParaRPr/>
          </a:p>
        </p:txBody>
      </p:sp>
    </p:spTree>
    <p:extLst>
      <p:ext uri="{BB962C8B-B14F-4D97-AF65-F5344CB8AC3E}">
        <p14:creationId xmlns:p14="http://schemas.microsoft.com/office/powerpoint/2010/main" val="329238165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1_Encabezado de sección">
    <p:bg>
      <p:bgPr>
        <a:solidFill>
          <a:srgbClr val="FFFFFF"/>
        </a:solidFill>
        <a:effectLst/>
      </p:bgPr>
    </p:bg>
    <p:spTree>
      <p:nvGrpSpPr>
        <p:cNvPr id="1" name=""/>
        <p:cNvGrpSpPr/>
        <p:nvPr/>
      </p:nvGrpSpPr>
      <p:grpSpPr>
        <a:xfrm>
          <a:off x="0" y="0"/>
          <a:ext cx="0" cy="0"/>
          <a:chOff x="0" y="0"/>
          <a:chExt cx="0" cy="0"/>
        </a:xfrm>
      </p:grpSpPr>
      <p:sp>
        <p:nvSpPr>
          <p:cNvPr id="166" name="Texto del título"/>
          <p:cNvSpPr txBox="1">
            <a:spLocks noGrp="1"/>
          </p:cNvSpPr>
          <p:nvPr>
            <p:ph type="title"/>
          </p:nvPr>
        </p:nvSpPr>
        <p:spPr>
          <a:xfrm>
            <a:off x="831850" y="1709738"/>
            <a:ext cx="10515600" cy="2852737"/>
          </a:xfrm>
          <a:prstGeom prst="rect">
            <a:avLst/>
          </a:prstGeom>
        </p:spPr>
        <p:txBody>
          <a:bodyPr lIns="45719" tIns="45719" rIns="45719" bIns="45719" anchor="b"/>
          <a:lstStyle>
            <a:lvl1pPr>
              <a:lnSpc>
                <a:spcPct val="90000"/>
              </a:lnSpc>
              <a:defRPr sz="6000">
                <a:solidFill>
                  <a:srgbClr val="000000"/>
                </a:solidFill>
                <a:latin typeface="Calibri Light"/>
                <a:ea typeface="Calibri Light"/>
                <a:cs typeface="Calibri Light"/>
                <a:sym typeface="Calibri Light"/>
              </a:defRPr>
            </a:lvl1pPr>
          </a:lstStyle>
          <a:p>
            <a:r>
              <a:t>Texto del título</a:t>
            </a:r>
          </a:p>
        </p:txBody>
      </p:sp>
      <p:sp>
        <p:nvSpPr>
          <p:cNvPr id="167" name="Nivel de texto 1…"/>
          <p:cNvSpPr txBox="1">
            <a:spLocks noGrp="1"/>
          </p:cNvSpPr>
          <p:nvPr>
            <p:ph type="body" sz="quarter" idx="1"/>
          </p:nvPr>
        </p:nvSpPr>
        <p:spPr>
          <a:xfrm>
            <a:off x="831850" y="4589462"/>
            <a:ext cx="10515600" cy="1500188"/>
          </a:xfrm>
          <a:prstGeom prst="rect">
            <a:avLst/>
          </a:prstGeom>
        </p:spPr>
        <p:txBody>
          <a:bodyPr lIns="45719" tIns="45719" rIns="45719" bIns="45719"/>
          <a:lstStyle>
            <a:lvl1pPr marL="0" indent="0">
              <a:lnSpc>
                <a:spcPct val="90000"/>
              </a:lnSpc>
              <a:spcBef>
                <a:spcPts val="1000"/>
              </a:spcBef>
              <a:buClrTx/>
              <a:buSzTx/>
              <a:buFontTx/>
              <a:buNone/>
              <a:defRPr sz="2400">
                <a:solidFill>
                  <a:srgbClr val="888888"/>
                </a:solidFill>
              </a:defRPr>
            </a:lvl1pPr>
            <a:lvl2pPr marL="0" indent="457200">
              <a:lnSpc>
                <a:spcPct val="90000"/>
              </a:lnSpc>
              <a:spcBef>
                <a:spcPts val="1000"/>
              </a:spcBef>
              <a:buClrTx/>
              <a:buSzTx/>
              <a:buFontTx/>
              <a:buNone/>
              <a:defRPr sz="2400">
                <a:solidFill>
                  <a:srgbClr val="888888"/>
                </a:solidFill>
              </a:defRPr>
            </a:lvl2pPr>
            <a:lvl3pPr marL="0" indent="914400">
              <a:lnSpc>
                <a:spcPct val="90000"/>
              </a:lnSpc>
              <a:spcBef>
                <a:spcPts val="1000"/>
              </a:spcBef>
              <a:buClrTx/>
              <a:buSzTx/>
              <a:buFontTx/>
              <a:buNone/>
              <a:defRPr sz="2400">
                <a:solidFill>
                  <a:srgbClr val="888888"/>
                </a:solidFill>
              </a:defRPr>
            </a:lvl3pPr>
            <a:lvl4pPr marL="0" indent="1371600">
              <a:lnSpc>
                <a:spcPct val="90000"/>
              </a:lnSpc>
              <a:spcBef>
                <a:spcPts val="1000"/>
              </a:spcBef>
              <a:buClrTx/>
              <a:buSzTx/>
              <a:buFontTx/>
              <a:buNone/>
              <a:defRPr sz="2400">
                <a:solidFill>
                  <a:srgbClr val="888888"/>
                </a:solidFill>
              </a:defRPr>
            </a:lvl4pPr>
            <a:lvl5pPr marL="0" indent="1828800">
              <a:lnSpc>
                <a:spcPct val="90000"/>
              </a:lnSpc>
              <a:spcBef>
                <a:spcPts val="1000"/>
              </a:spcBef>
              <a:buClrTx/>
              <a:buSzTx/>
              <a:buFontTx/>
              <a:buNone/>
              <a:defRPr sz="2400">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168" name="Número de diapositiva"/>
          <p:cNvSpPr txBox="1">
            <a:spLocks noGrp="1"/>
          </p:cNvSpPr>
          <p:nvPr>
            <p:ph type="sldNum" sz="quarter" idx="2"/>
          </p:nvPr>
        </p:nvSpPr>
        <p:spPr>
          <a:xfrm>
            <a:off x="11095176" y="6414760"/>
            <a:ext cx="258624" cy="248305"/>
          </a:xfrm>
          <a:prstGeom prst="rect">
            <a:avLst/>
          </a:prstGeom>
        </p:spPr>
        <p:txBody>
          <a:bodyPr lIns="45719" tIns="45719" rIns="45719" bIns="45719"/>
          <a:lstStyle>
            <a:lvl1pPr algn="r">
              <a:defRPr sz="1200" b="0">
                <a:solidFill>
                  <a:srgbClr val="888888"/>
                </a:solidFill>
              </a:defRPr>
            </a:lvl1pPr>
          </a:lstStyle>
          <a:p>
            <a:fld id="{86CB4B4D-7CA3-9044-876B-883B54F8677D}" type="slidenum">
              <a:t>‹Nº›</a:t>
            </a:fld>
            <a:endParaRPr/>
          </a:p>
        </p:txBody>
      </p:sp>
    </p:spTree>
    <p:extLst>
      <p:ext uri="{BB962C8B-B14F-4D97-AF65-F5344CB8AC3E}">
        <p14:creationId xmlns:p14="http://schemas.microsoft.com/office/powerpoint/2010/main" val="49058155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1_Dos objetos">
    <p:bg>
      <p:bgPr>
        <a:solidFill>
          <a:srgbClr val="FFFFFF"/>
        </a:solidFill>
        <a:effectLst/>
      </p:bgPr>
    </p:bg>
    <p:spTree>
      <p:nvGrpSpPr>
        <p:cNvPr id="1" name=""/>
        <p:cNvGrpSpPr/>
        <p:nvPr/>
      </p:nvGrpSpPr>
      <p:grpSpPr>
        <a:xfrm>
          <a:off x="0" y="0"/>
          <a:ext cx="0" cy="0"/>
          <a:chOff x="0" y="0"/>
          <a:chExt cx="0" cy="0"/>
        </a:xfrm>
      </p:grpSpPr>
      <p:sp>
        <p:nvSpPr>
          <p:cNvPr id="175" name="Texto del título"/>
          <p:cNvSpPr txBox="1">
            <a:spLocks noGrp="1"/>
          </p:cNvSpPr>
          <p:nvPr>
            <p:ph type="title"/>
          </p:nvPr>
        </p:nvSpPr>
        <p:spPr>
          <a:xfrm>
            <a:off x="838200" y="365125"/>
            <a:ext cx="10515600" cy="1325563"/>
          </a:xfrm>
          <a:prstGeom prst="rect">
            <a:avLst/>
          </a:prstGeom>
        </p:spPr>
        <p:txBody>
          <a:bodyPr lIns="45719" tIns="45719" rIns="45719" bIns="45719"/>
          <a:lstStyle>
            <a:lvl1pPr>
              <a:lnSpc>
                <a:spcPct val="90000"/>
              </a:lnSpc>
              <a:defRPr>
                <a:solidFill>
                  <a:srgbClr val="000000"/>
                </a:solidFill>
                <a:latin typeface="Calibri Light"/>
                <a:ea typeface="Calibri Light"/>
                <a:cs typeface="Calibri Light"/>
                <a:sym typeface="Calibri Light"/>
              </a:defRPr>
            </a:lvl1pPr>
          </a:lstStyle>
          <a:p>
            <a:r>
              <a:t>Texto del título</a:t>
            </a:r>
          </a:p>
        </p:txBody>
      </p:sp>
      <p:sp>
        <p:nvSpPr>
          <p:cNvPr id="176" name="Nivel de texto 1…"/>
          <p:cNvSpPr txBox="1">
            <a:spLocks noGrp="1"/>
          </p:cNvSpPr>
          <p:nvPr>
            <p:ph type="body" sz="half" idx="1"/>
          </p:nvPr>
        </p:nvSpPr>
        <p:spPr>
          <a:xfrm>
            <a:off x="838200" y="1825625"/>
            <a:ext cx="5181600" cy="4351338"/>
          </a:xfrm>
          <a:prstGeom prst="rect">
            <a:avLst/>
          </a:prstGeom>
        </p:spPr>
        <p:txBody>
          <a:bodyPr lIns="45719" tIns="45719" rIns="45719" bIns="45719"/>
          <a:lstStyle>
            <a:lvl1pPr marL="228600" indent="-228600">
              <a:lnSpc>
                <a:spcPct val="90000"/>
              </a:lnSpc>
              <a:spcBef>
                <a:spcPts val="1000"/>
              </a:spcBef>
              <a:buClrTx/>
              <a:buSzPct val="100000"/>
              <a:buFont typeface="Arial"/>
              <a:buChar char="•"/>
              <a:defRPr sz="2800"/>
            </a:lvl1pPr>
            <a:lvl2pPr marL="723900" indent="-266700">
              <a:lnSpc>
                <a:spcPct val="90000"/>
              </a:lnSpc>
              <a:spcBef>
                <a:spcPts val="1000"/>
              </a:spcBef>
              <a:buClrTx/>
              <a:buSzPct val="100000"/>
              <a:buFont typeface="Arial"/>
              <a:buChar char="•"/>
              <a:defRPr sz="2800"/>
            </a:lvl2pPr>
            <a:lvl3pPr marL="1234439" indent="-320039">
              <a:lnSpc>
                <a:spcPct val="90000"/>
              </a:lnSpc>
              <a:spcBef>
                <a:spcPts val="1000"/>
              </a:spcBef>
              <a:buClrTx/>
              <a:buSzPct val="100000"/>
              <a:buFont typeface="Arial"/>
              <a:buChar char="•"/>
              <a:defRPr sz="2800"/>
            </a:lvl3pPr>
            <a:lvl4pPr marL="1727200" indent="-355600">
              <a:lnSpc>
                <a:spcPct val="90000"/>
              </a:lnSpc>
              <a:spcBef>
                <a:spcPts val="1000"/>
              </a:spcBef>
              <a:buClrTx/>
              <a:buSzPct val="100000"/>
              <a:buFont typeface="Arial"/>
              <a:buChar char="•"/>
              <a:defRPr sz="2800"/>
            </a:lvl4pPr>
            <a:lvl5pPr marL="2184400" indent="-355600">
              <a:lnSpc>
                <a:spcPct val="90000"/>
              </a:lnSpc>
              <a:spcBef>
                <a:spcPts val="1000"/>
              </a:spcBef>
              <a:buClrTx/>
              <a:buSzPct val="100000"/>
              <a:buFont typeface="Arial"/>
              <a:buChar char="•"/>
              <a:defRPr sz="2800"/>
            </a:lvl5pPr>
          </a:lstStyle>
          <a:p>
            <a:r>
              <a:t>Nivel de texto 1</a:t>
            </a:r>
          </a:p>
          <a:p>
            <a:pPr lvl="1"/>
            <a:r>
              <a:t>Nivel de texto 2</a:t>
            </a:r>
          </a:p>
          <a:p>
            <a:pPr lvl="2"/>
            <a:r>
              <a:t>Nivel de texto 3</a:t>
            </a:r>
          </a:p>
          <a:p>
            <a:pPr lvl="3"/>
            <a:r>
              <a:t>Nivel de texto 4</a:t>
            </a:r>
          </a:p>
          <a:p>
            <a:pPr lvl="4"/>
            <a:r>
              <a:t>Nivel de texto 5</a:t>
            </a:r>
          </a:p>
        </p:txBody>
      </p:sp>
      <p:sp>
        <p:nvSpPr>
          <p:cNvPr id="177" name="Número de diapositiva"/>
          <p:cNvSpPr txBox="1">
            <a:spLocks noGrp="1"/>
          </p:cNvSpPr>
          <p:nvPr>
            <p:ph type="sldNum" sz="quarter" idx="2"/>
          </p:nvPr>
        </p:nvSpPr>
        <p:spPr>
          <a:xfrm>
            <a:off x="11095176" y="6414760"/>
            <a:ext cx="258624" cy="248305"/>
          </a:xfrm>
          <a:prstGeom prst="rect">
            <a:avLst/>
          </a:prstGeom>
        </p:spPr>
        <p:txBody>
          <a:bodyPr lIns="45719" tIns="45719" rIns="45719" bIns="45719"/>
          <a:lstStyle>
            <a:lvl1pPr algn="r">
              <a:defRPr sz="1200" b="0">
                <a:solidFill>
                  <a:srgbClr val="888888"/>
                </a:solidFill>
              </a:defRPr>
            </a:lvl1pPr>
          </a:lstStyle>
          <a:p>
            <a:fld id="{86CB4B4D-7CA3-9044-876B-883B54F8677D}" type="slidenum">
              <a:t>‹Nº›</a:t>
            </a:fld>
            <a:endParaRPr/>
          </a:p>
        </p:txBody>
      </p:sp>
    </p:spTree>
    <p:extLst>
      <p:ext uri="{BB962C8B-B14F-4D97-AF65-F5344CB8AC3E}">
        <p14:creationId xmlns:p14="http://schemas.microsoft.com/office/powerpoint/2010/main" val="411549291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_Comparación">
    <p:bg>
      <p:bgPr>
        <a:solidFill>
          <a:srgbClr val="FFFFFF"/>
        </a:solidFill>
        <a:effectLst/>
      </p:bgPr>
    </p:bg>
    <p:spTree>
      <p:nvGrpSpPr>
        <p:cNvPr id="1" name=""/>
        <p:cNvGrpSpPr/>
        <p:nvPr/>
      </p:nvGrpSpPr>
      <p:grpSpPr>
        <a:xfrm>
          <a:off x="0" y="0"/>
          <a:ext cx="0" cy="0"/>
          <a:chOff x="0" y="0"/>
          <a:chExt cx="0" cy="0"/>
        </a:xfrm>
      </p:grpSpPr>
      <p:sp>
        <p:nvSpPr>
          <p:cNvPr id="184" name="Texto del título"/>
          <p:cNvSpPr txBox="1">
            <a:spLocks noGrp="1"/>
          </p:cNvSpPr>
          <p:nvPr>
            <p:ph type="title"/>
          </p:nvPr>
        </p:nvSpPr>
        <p:spPr>
          <a:xfrm>
            <a:off x="839787" y="365125"/>
            <a:ext cx="10515601" cy="1325563"/>
          </a:xfrm>
          <a:prstGeom prst="rect">
            <a:avLst/>
          </a:prstGeom>
        </p:spPr>
        <p:txBody>
          <a:bodyPr lIns="45719" tIns="45719" rIns="45719" bIns="45719"/>
          <a:lstStyle>
            <a:lvl1pPr>
              <a:lnSpc>
                <a:spcPct val="90000"/>
              </a:lnSpc>
              <a:defRPr>
                <a:solidFill>
                  <a:srgbClr val="000000"/>
                </a:solidFill>
                <a:latin typeface="Calibri Light"/>
                <a:ea typeface="Calibri Light"/>
                <a:cs typeface="Calibri Light"/>
                <a:sym typeface="Calibri Light"/>
              </a:defRPr>
            </a:lvl1pPr>
          </a:lstStyle>
          <a:p>
            <a:r>
              <a:t>Texto del título</a:t>
            </a:r>
          </a:p>
        </p:txBody>
      </p:sp>
      <p:sp>
        <p:nvSpPr>
          <p:cNvPr id="185" name="Nivel de texto 1…"/>
          <p:cNvSpPr txBox="1">
            <a:spLocks noGrp="1"/>
          </p:cNvSpPr>
          <p:nvPr>
            <p:ph type="body" sz="quarter" idx="1"/>
          </p:nvPr>
        </p:nvSpPr>
        <p:spPr>
          <a:xfrm>
            <a:off x="839787" y="1681163"/>
            <a:ext cx="5157789" cy="823913"/>
          </a:xfrm>
          <a:prstGeom prst="rect">
            <a:avLst/>
          </a:prstGeom>
        </p:spPr>
        <p:txBody>
          <a:bodyPr lIns="45719" tIns="45719" rIns="45719" bIns="45719" anchor="b"/>
          <a:lstStyle>
            <a:lvl1pPr marL="0" indent="0">
              <a:lnSpc>
                <a:spcPct val="90000"/>
              </a:lnSpc>
              <a:spcBef>
                <a:spcPts val="1000"/>
              </a:spcBef>
              <a:buClrTx/>
              <a:buSzTx/>
              <a:buFontTx/>
              <a:buNone/>
              <a:defRPr sz="2400" b="1"/>
            </a:lvl1pPr>
            <a:lvl2pPr marL="0" indent="457200">
              <a:lnSpc>
                <a:spcPct val="90000"/>
              </a:lnSpc>
              <a:spcBef>
                <a:spcPts val="1000"/>
              </a:spcBef>
              <a:buClrTx/>
              <a:buSzTx/>
              <a:buFontTx/>
              <a:buNone/>
              <a:defRPr sz="2400" b="1"/>
            </a:lvl2pPr>
            <a:lvl3pPr marL="0" indent="914400">
              <a:lnSpc>
                <a:spcPct val="90000"/>
              </a:lnSpc>
              <a:spcBef>
                <a:spcPts val="1000"/>
              </a:spcBef>
              <a:buClrTx/>
              <a:buSzTx/>
              <a:buFontTx/>
              <a:buNone/>
              <a:defRPr sz="2400" b="1"/>
            </a:lvl3pPr>
            <a:lvl4pPr marL="0" indent="1371600">
              <a:lnSpc>
                <a:spcPct val="90000"/>
              </a:lnSpc>
              <a:spcBef>
                <a:spcPts val="1000"/>
              </a:spcBef>
              <a:buClrTx/>
              <a:buSzTx/>
              <a:buFontTx/>
              <a:buNone/>
              <a:defRPr sz="2400" b="1"/>
            </a:lvl4pPr>
            <a:lvl5pPr marL="0" indent="1828800">
              <a:lnSpc>
                <a:spcPct val="90000"/>
              </a:lnSpc>
              <a:spcBef>
                <a:spcPts val="1000"/>
              </a:spcBef>
              <a:buClrTx/>
              <a:buSzTx/>
              <a:buFontTx/>
              <a:buNone/>
              <a:defRPr sz="2400" b="1"/>
            </a:lvl5pPr>
          </a:lstStyle>
          <a:p>
            <a:r>
              <a:t>Nivel de texto 1</a:t>
            </a:r>
          </a:p>
          <a:p>
            <a:pPr lvl="1"/>
            <a:r>
              <a:t>Nivel de texto 2</a:t>
            </a:r>
          </a:p>
          <a:p>
            <a:pPr lvl="2"/>
            <a:r>
              <a:t>Nivel de texto 3</a:t>
            </a:r>
          </a:p>
          <a:p>
            <a:pPr lvl="3"/>
            <a:r>
              <a:t>Nivel de texto 4</a:t>
            </a:r>
          </a:p>
          <a:p>
            <a:pPr lvl="4"/>
            <a:r>
              <a:t>Nivel de texto 5</a:t>
            </a:r>
          </a:p>
        </p:txBody>
      </p:sp>
      <p:sp>
        <p:nvSpPr>
          <p:cNvPr id="186" name="Marcador de texto 4"/>
          <p:cNvSpPr>
            <a:spLocks noGrp="1"/>
          </p:cNvSpPr>
          <p:nvPr>
            <p:ph type="body" sz="quarter" idx="21"/>
          </p:nvPr>
        </p:nvSpPr>
        <p:spPr>
          <a:xfrm>
            <a:off x="6172200" y="1681163"/>
            <a:ext cx="5183188" cy="823913"/>
          </a:xfrm>
          <a:prstGeom prst="rect">
            <a:avLst/>
          </a:prstGeom>
        </p:spPr>
        <p:txBody>
          <a:bodyPr lIns="45719" tIns="45719" rIns="45719" bIns="45719" anchor="b"/>
          <a:lstStyle/>
          <a:p>
            <a:pPr marL="0" indent="0">
              <a:lnSpc>
                <a:spcPct val="90000"/>
              </a:lnSpc>
              <a:spcBef>
                <a:spcPts val="1000"/>
              </a:spcBef>
              <a:buClrTx/>
              <a:buSzTx/>
              <a:buFontTx/>
              <a:buNone/>
              <a:defRPr sz="2400" b="1"/>
            </a:pPr>
            <a:endParaRPr/>
          </a:p>
        </p:txBody>
      </p:sp>
      <p:sp>
        <p:nvSpPr>
          <p:cNvPr id="187" name="Número de diapositiva"/>
          <p:cNvSpPr txBox="1">
            <a:spLocks noGrp="1"/>
          </p:cNvSpPr>
          <p:nvPr>
            <p:ph type="sldNum" sz="quarter" idx="2"/>
          </p:nvPr>
        </p:nvSpPr>
        <p:spPr>
          <a:xfrm>
            <a:off x="11095176" y="6414760"/>
            <a:ext cx="258624" cy="248305"/>
          </a:xfrm>
          <a:prstGeom prst="rect">
            <a:avLst/>
          </a:prstGeom>
        </p:spPr>
        <p:txBody>
          <a:bodyPr lIns="45719" tIns="45719" rIns="45719" bIns="45719"/>
          <a:lstStyle>
            <a:lvl1pPr algn="r">
              <a:defRPr sz="1200" b="0">
                <a:solidFill>
                  <a:srgbClr val="888888"/>
                </a:solidFill>
              </a:defRPr>
            </a:lvl1pPr>
          </a:lstStyle>
          <a:p>
            <a:fld id="{86CB4B4D-7CA3-9044-876B-883B54F8677D}" type="slidenum">
              <a:t>‹Nº›</a:t>
            </a:fld>
            <a:endParaRPr/>
          </a:p>
        </p:txBody>
      </p:sp>
    </p:spTree>
    <p:extLst>
      <p:ext uri="{BB962C8B-B14F-4D97-AF65-F5344CB8AC3E}">
        <p14:creationId xmlns:p14="http://schemas.microsoft.com/office/powerpoint/2010/main" val="116840410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Solo el título">
    <p:bg>
      <p:bgPr>
        <a:solidFill>
          <a:srgbClr val="FFFFFF"/>
        </a:solidFill>
        <a:effectLst/>
      </p:bgPr>
    </p:bg>
    <p:spTree>
      <p:nvGrpSpPr>
        <p:cNvPr id="1" name=""/>
        <p:cNvGrpSpPr/>
        <p:nvPr/>
      </p:nvGrpSpPr>
      <p:grpSpPr>
        <a:xfrm>
          <a:off x="0" y="0"/>
          <a:ext cx="0" cy="0"/>
          <a:chOff x="0" y="0"/>
          <a:chExt cx="0" cy="0"/>
        </a:xfrm>
      </p:grpSpPr>
      <p:sp>
        <p:nvSpPr>
          <p:cNvPr id="194" name="Texto del título"/>
          <p:cNvSpPr txBox="1">
            <a:spLocks noGrp="1"/>
          </p:cNvSpPr>
          <p:nvPr>
            <p:ph type="title"/>
          </p:nvPr>
        </p:nvSpPr>
        <p:spPr>
          <a:xfrm>
            <a:off x="838200" y="365125"/>
            <a:ext cx="10515600" cy="1325563"/>
          </a:xfrm>
          <a:prstGeom prst="rect">
            <a:avLst/>
          </a:prstGeom>
        </p:spPr>
        <p:txBody>
          <a:bodyPr lIns="45719" tIns="45719" rIns="45719" bIns="45719"/>
          <a:lstStyle>
            <a:lvl1pPr>
              <a:lnSpc>
                <a:spcPct val="90000"/>
              </a:lnSpc>
              <a:defRPr>
                <a:solidFill>
                  <a:srgbClr val="000000"/>
                </a:solidFill>
                <a:latin typeface="Calibri Light"/>
                <a:ea typeface="Calibri Light"/>
                <a:cs typeface="Calibri Light"/>
                <a:sym typeface="Calibri Light"/>
              </a:defRPr>
            </a:lvl1pPr>
          </a:lstStyle>
          <a:p>
            <a:r>
              <a:t>Texto del título</a:t>
            </a:r>
          </a:p>
        </p:txBody>
      </p:sp>
      <p:sp>
        <p:nvSpPr>
          <p:cNvPr id="195" name="Número de diapositiva"/>
          <p:cNvSpPr txBox="1">
            <a:spLocks noGrp="1"/>
          </p:cNvSpPr>
          <p:nvPr>
            <p:ph type="sldNum" sz="quarter" idx="2"/>
          </p:nvPr>
        </p:nvSpPr>
        <p:spPr>
          <a:xfrm>
            <a:off x="11095176" y="6414760"/>
            <a:ext cx="258624" cy="248305"/>
          </a:xfrm>
          <a:prstGeom prst="rect">
            <a:avLst/>
          </a:prstGeom>
        </p:spPr>
        <p:txBody>
          <a:bodyPr lIns="45719" tIns="45719" rIns="45719" bIns="45719"/>
          <a:lstStyle>
            <a:lvl1pPr algn="r">
              <a:defRPr sz="1200" b="0">
                <a:solidFill>
                  <a:srgbClr val="888888"/>
                </a:solidFill>
              </a:defRPr>
            </a:lvl1pPr>
          </a:lstStyle>
          <a:p>
            <a:fld id="{86CB4B4D-7CA3-9044-876B-883B54F8677D}" type="slidenum">
              <a:t>‹Nº›</a:t>
            </a:fld>
            <a:endParaRPr/>
          </a:p>
        </p:txBody>
      </p:sp>
    </p:spTree>
    <p:extLst>
      <p:ext uri="{BB962C8B-B14F-4D97-AF65-F5344CB8AC3E}">
        <p14:creationId xmlns:p14="http://schemas.microsoft.com/office/powerpoint/2010/main" val="59148760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A43737-23F5-6AF8-05D8-1EDE32309DF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ca-ES"/>
          </a:p>
        </p:txBody>
      </p:sp>
      <p:sp>
        <p:nvSpPr>
          <p:cNvPr id="3" name="Marcador de texto 2">
            <a:extLst>
              <a:ext uri="{FF2B5EF4-FFF2-40B4-BE49-F238E27FC236}">
                <a16:creationId xmlns:a16="http://schemas.microsoft.com/office/drawing/2014/main" id="{87815D80-D44C-3018-BCC5-2A4BD3B02C4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E4D9232-31DE-3A25-3D2D-3AB7DEF6A820}"/>
              </a:ext>
            </a:extLst>
          </p:cNvPr>
          <p:cNvSpPr>
            <a:spLocks noGrp="1"/>
          </p:cNvSpPr>
          <p:nvPr>
            <p:ph type="dt" sz="half" idx="10"/>
          </p:nvPr>
        </p:nvSpPr>
        <p:spPr/>
        <p:txBody>
          <a:bodyPr/>
          <a:lstStyle/>
          <a:p>
            <a:fld id="{C7A8A965-B84F-4BF9-9C7C-0FA5AE8A00A9}" type="datetimeFigureOut">
              <a:rPr lang="ca-ES" smtClean="0"/>
              <a:t>8/11/2024</a:t>
            </a:fld>
            <a:endParaRPr lang="ca-ES"/>
          </a:p>
        </p:txBody>
      </p:sp>
      <p:sp>
        <p:nvSpPr>
          <p:cNvPr id="5" name="Marcador de pie de página 4">
            <a:extLst>
              <a:ext uri="{FF2B5EF4-FFF2-40B4-BE49-F238E27FC236}">
                <a16:creationId xmlns:a16="http://schemas.microsoft.com/office/drawing/2014/main" id="{F26BE26F-8986-6F65-8BBF-76D765D6ED6A}"/>
              </a:ext>
            </a:extLst>
          </p:cNvPr>
          <p:cNvSpPr>
            <a:spLocks noGrp="1"/>
          </p:cNvSpPr>
          <p:nvPr>
            <p:ph type="ftr" sz="quarter" idx="11"/>
          </p:nvPr>
        </p:nvSpPr>
        <p:spPr/>
        <p:txBody>
          <a:bodyPr/>
          <a:lstStyle/>
          <a:p>
            <a:endParaRPr lang="ca-ES"/>
          </a:p>
        </p:txBody>
      </p:sp>
      <p:sp>
        <p:nvSpPr>
          <p:cNvPr id="6" name="Marcador de número de diapositiva 5">
            <a:extLst>
              <a:ext uri="{FF2B5EF4-FFF2-40B4-BE49-F238E27FC236}">
                <a16:creationId xmlns:a16="http://schemas.microsoft.com/office/drawing/2014/main" id="{16D27FBB-1388-1D7E-25E3-46CB56CA30B9}"/>
              </a:ext>
            </a:extLst>
          </p:cNvPr>
          <p:cNvSpPr>
            <a:spLocks noGrp="1"/>
          </p:cNvSpPr>
          <p:nvPr>
            <p:ph type="sldNum" sz="quarter" idx="12"/>
          </p:nvPr>
        </p:nvSpPr>
        <p:spPr/>
        <p:txBody>
          <a:bodyPr/>
          <a:lstStyle/>
          <a:p>
            <a:fld id="{772FF102-A4B7-4F30-A297-4A26094EE45F}" type="slidenum">
              <a:rPr lang="ca-ES" smtClean="0"/>
              <a:t>‹Nº›</a:t>
            </a:fld>
            <a:endParaRPr lang="ca-ES"/>
          </a:p>
        </p:txBody>
      </p:sp>
    </p:spTree>
    <p:extLst>
      <p:ext uri="{BB962C8B-B14F-4D97-AF65-F5344CB8AC3E}">
        <p14:creationId xmlns:p14="http://schemas.microsoft.com/office/powerpoint/2010/main" val="3562415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1_En blanco">
    <p:bg>
      <p:bgPr>
        <a:solidFill>
          <a:srgbClr val="FFFFFF"/>
        </a:solidFill>
        <a:effectLst/>
      </p:bgPr>
    </p:bg>
    <p:spTree>
      <p:nvGrpSpPr>
        <p:cNvPr id="1" name=""/>
        <p:cNvGrpSpPr/>
        <p:nvPr/>
      </p:nvGrpSpPr>
      <p:grpSpPr>
        <a:xfrm>
          <a:off x="0" y="0"/>
          <a:ext cx="0" cy="0"/>
          <a:chOff x="0" y="0"/>
          <a:chExt cx="0" cy="0"/>
        </a:xfrm>
      </p:grpSpPr>
      <p:sp>
        <p:nvSpPr>
          <p:cNvPr id="202" name="Número de diapositiva"/>
          <p:cNvSpPr txBox="1">
            <a:spLocks noGrp="1"/>
          </p:cNvSpPr>
          <p:nvPr>
            <p:ph type="sldNum" sz="quarter" idx="2"/>
          </p:nvPr>
        </p:nvSpPr>
        <p:spPr>
          <a:xfrm>
            <a:off x="11095176" y="6414760"/>
            <a:ext cx="258624" cy="248305"/>
          </a:xfrm>
          <a:prstGeom prst="rect">
            <a:avLst/>
          </a:prstGeom>
        </p:spPr>
        <p:txBody>
          <a:bodyPr lIns="45719" tIns="45719" rIns="45719" bIns="45719"/>
          <a:lstStyle>
            <a:lvl1pPr algn="r">
              <a:defRPr sz="1200" b="0">
                <a:solidFill>
                  <a:srgbClr val="888888"/>
                </a:solidFill>
              </a:defRPr>
            </a:lvl1pPr>
          </a:lstStyle>
          <a:p>
            <a:fld id="{86CB4B4D-7CA3-9044-876B-883B54F8677D}" type="slidenum">
              <a:t>‹Nº›</a:t>
            </a:fld>
            <a:endParaRPr/>
          </a:p>
        </p:txBody>
      </p:sp>
    </p:spTree>
    <p:extLst>
      <p:ext uri="{BB962C8B-B14F-4D97-AF65-F5344CB8AC3E}">
        <p14:creationId xmlns:p14="http://schemas.microsoft.com/office/powerpoint/2010/main" val="353122674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Contenido con título">
    <p:bg>
      <p:bgPr>
        <a:solidFill>
          <a:srgbClr val="FFFFFF"/>
        </a:solidFill>
        <a:effectLst/>
      </p:bgPr>
    </p:bg>
    <p:spTree>
      <p:nvGrpSpPr>
        <p:cNvPr id="1" name=""/>
        <p:cNvGrpSpPr/>
        <p:nvPr/>
      </p:nvGrpSpPr>
      <p:grpSpPr>
        <a:xfrm>
          <a:off x="0" y="0"/>
          <a:ext cx="0" cy="0"/>
          <a:chOff x="0" y="0"/>
          <a:chExt cx="0" cy="0"/>
        </a:xfrm>
      </p:grpSpPr>
      <p:sp>
        <p:nvSpPr>
          <p:cNvPr id="209" name="Texto del título"/>
          <p:cNvSpPr txBox="1">
            <a:spLocks noGrp="1"/>
          </p:cNvSpPr>
          <p:nvPr>
            <p:ph type="title"/>
          </p:nvPr>
        </p:nvSpPr>
        <p:spPr>
          <a:xfrm>
            <a:off x="839787" y="457200"/>
            <a:ext cx="3932239" cy="1600200"/>
          </a:xfrm>
          <a:prstGeom prst="rect">
            <a:avLst/>
          </a:prstGeom>
        </p:spPr>
        <p:txBody>
          <a:bodyPr lIns="45719" tIns="45719" rIns="45719" bIns="45719" anchor="b"/>
          <a:lstStyle>
            <a:lvl1pPr>
              <a:lnSpc>
                <a:spcPct val="90000"/>
              </a:lnSpc>
              <a:defRPr sz="3200">
                <a:solidFill>
                  <a:srgbClr val="000000"/>
                </a:solidFill>
                <a:latin typeface="Calibri Light"/>
                <a:ea typeface="Calibri Light"/>
                <a:cs typeface="Calibri Light"/>
                <a:sym typeface="Calibri Light"/>
              </a:defRPr>
            </a:lvl1pPr>
          </a:lstStyle>
          <a:p>
            <a:r>
              <a:t>Texto del título</a:t>
            </a:r>
          </a:p>
        </p:txBody>
      </p:sp>
      <p:sp>
        <p:nvSpPr>
          <p:cNvPr id="210" name="Nivel de texto 1…"/>
          <p:cNvSpPr txBox="1">
            <a:spLocks noGrp="1"/>
          </p:cNvSpPr>
          <p:nvPr>
            <p:ph type="body" sz="half" idx="1"/>
          </p:nvPr>
        </p:nvSpPr>
        <p:spPr>
          <a:xfrm>
            <a:off x="5183187" y="987425"/>
            <a:ext cx="6172201" cy="4873625"/>
          </a:xfrm>
          <a:prstGeom prst="rect">
            <a:avLst/>
          </a:prstGeom>
        </p:spPr>
        <p:txBody>
          <a:bodyPr lIns="45719" tIns="45719" rIns="45719" bIns="45719"/>
          <a:lstStyle>
            <a:lvl1pPr marL="228600" indent="-228600">
              <a:lnSpc>
                <a:spcPct val="90000"/>
              </a:lnSpc>
              <a:spcBef>
                <a:spcPts val="1000"/>
              </a:spcBef>
              <a:buClrTx/>
              <a:buSzPct val="100000"/>
              <a:buFont typeface="Arial"/>
              <a:buChar char="•"/>
              <a:defRPr sz="3200"/>
            </a:lvl1pPr>
            <a:lvl2pPr marL="718457" indent="-261257">
              <a:lnSpc>
                <a:spcPct val="90000"/>
              </a:lnSpc>
              <a:spcBef>
                <a:spcPts val="1000"/>
              </a:spcBef>
              <a:buClrTx/>
              <a:buSzPct val="100000"/>
              <a:buFont typeface="Arial"/>
              <a:buChar char="•"/>
              <a:defRPr sz="3200"/>
            </a:lvl2pPr>
            <a:lvl3pPr marL="1219200" indent="-304800">
              <a:lnSpc>
                <a:spcPct val="90000"/>
              </a:lnSpc>
              <a:spcBef>
                <a:spcPts val="1000"/>
              </a:spcBef>
              <a:buClrTx/>
              <a:buSzPct val="100000"/>
              <a:buFont typeface="Arial"/>
              <a:buChar char="•"/>
              <a:defRPr sz="3200"/>
            </a:lvl3pPr>
            <a:lvl4pPr marL="1737360" indent="-365760">
              <a:lnSpc>
                <a:spcPct val="90000"/>
              </a:lnSpc>
              <a:spcBef>
                <a:spcPts val="1000"/>
              </a:spcBef>
              <a:buClrTx/>
              <a:buSzPct val="100000"/>
              <a:buFont typeface="Arial"/>
              <a:buChar char="•"/>
              <a:defRPr sz="3200"/>
            </a:lvl4pPr>
            <a:lvl5pPr marL="2194560" indent="-365760">
              <a:lnSpc>
                <a:spcPct val="90000"/>
              </a:lnSpc>
              <a:spcBef>
                <a:spcPts val="1000"/>
              </a:spcBef>
              <a:buClrTx/>
              <a:buSzPct val="100000"/>
              <a:buFont typeface="Arial"/>
              <a:buChar char="•"/>
              <a:defRPr sz="3200"/>
            </a:lvl5pPr>
          </a:lstStyle>
          <a:p>
            <a:r>
              <a:t>Nivel de texto 1</a:t>
            </a:r>
          </a:p>
          <a:p>
            <a:pPr lvl="1"/>
            <a:r>
              <a:t>Nivel de texto 2</a:t>
            </a:r>
          </a:p>
          <a:p>
            <a:pPr lvl="2"/>
            <a:r>
              <a:t>Nivel de texto 3</a:t>
            </a:r>
          </a:p>
          <a:p>
            <a:pPr lvl="3"/>
            <a:r>
              <a:t>Nivel de texto 4</a:t>
            </a:r>
          </a:p>
          <a:p>
            <a:pPr lvl="4"/>
            <a:r>
              <a:t>Nivel de texto 5</a:t>
            </a:r>
          </a:p>
        </p:txBody>
      </p:sp>
      <p:sp>
        <p:nvSpPr>
          <p:cNvPr id="211" name="Marcador de texto 3"/>
          <p:cNvSpPr>
            <a:spLocks noGrp="1"/>
          </p:cNvSpPr>
          <p:nvPr>
            <p:ph type="body" sz="quarter" idx="21"/>
          </p:nvPr>
        </p:nvSpPr>
        <p:spPr>
          <a:xfrm>
            <a:off x="839787" y="2057400"/>
            <a:ext cx="3932238" cy="3811588"/>
          </a:xfrm>
          <a:prstGeom prst="rect">
            <a:avLst/>
          </a:prstGeom>
        </p:spPr>
        <p:txBody>
          <a:bodyPr lIns="45719" tIns="45719" rIns="45719" bIns="45719"/>
          <a:lstStyle/>
          <a:p>
            <a:pPr marL="0" indent="0">
              <a:lnSpc>
                <a:spcPct val="90000"/>
              </a:lnSpc>
              <a:spcBef>
                <a:spcPts val="1000"/>
              </a:spcBef>
              <a:buClrTx/>
              <a:buSzTx/>
              <a:buFontTx/>
              <a:buNone/>
              <a:defRPr sz="1600"/>
            </a:pPr>
            <a:endParaRPr/>
          </a:p>
        </p:txBody>
      </p:sp>
      <p:sp>
        <p:nvSpPr>
          <p:cNvPr id="212" name="Número de diapositiva"/>
          <p:cNvSpPr txBox="1">
            <a:spLocks noGrp="1"/>
          </p:cNvSpPr>
          <p:nvPr>
            <p:ph type="sldNum" sz="quarter" idx="2"/>
          </p:nvPr>
        </p:nvSpPr>
        <p:spPr>
          <a:xfrm>
            <a:off x="11095176" y="6414760"/>
            <a:ext cx="258624" cy="248305"/>
          </a:xfrm>
          <a:prstGeom prst="rect">
            <a:avLst/>
          </a:prstGeom>
        </p:spPr>
        <p:txBody>
          <a:bodyPr lIns="45719" tIns="45719" rIns="45719" bIns="45719"/>
          <a:lstStyle>
            <a:lvl1pPr algn="r">
              <a:defRPr sz="1200" b="0">
                <a:solidFill>
                  <a:srgbClr val="888888"/>
                </a:solidFill>
              </a:defRPr>
            </a:lvl1pPr>
          </a:lstStyle>
          <a:p>
            <a:fld id="{86CB4B4D-7CA3-9044-876B-883B54F8677D}" type="slidenum">
              <a:t>‹Nº›</a:t>
            </a:fld>
            <a:endParaRPr/>
          </a:p>
        </p:txBody>
      </p:sp>
    </p:spTree>
    <p:extLst>
      <p:ext uri="{BB962C8B-B14F-4D97-AF65-F5344CB8AC3E}">
        <p14:creationId xmlns:p14="http://schemas.microsoft.com/office/powerpoint/2010/main" val="95089473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1_Imagen con título">
    <p:bg>
      <p:bgPr>
        <a:solidFill>
          <a:srgbClr val="FFFFFF"/>
        </a:solidFill>
        <a:effectLst/>
      </p:bgPr>
    </p:bg>
    <p:spTree>
      <p:nvGrpSpPr>
        <p:cNvPr id="1" name=""/>
        <p:cNvGrpSpPr/>
        <p:nvPr/>
      </p:nvGrpSpPr>
      <p:grpSpPr>
        <a:xfrm>
          <a:off x="0" y="0"/>
          <a:ext cx="0" cy="0"/>
          <a:chOff x="0" y="0"/>
          <a:chExt cx="0" cy="0"/>
        </a:xfrm>
      </p:grpSpPr>
      <p:sp>
        <p:nvSpPr>
          <p:cNvPr id="219" name="Texto del título"/>
          <p:cNvSpPr txBox="1">
            <a:spLocks noGrp="1"/>
          </p:cNvSpPr>
          <p:nvPr>
            <p:ph type="title"/>
          </p:nvPr>
        </p:nvSpPr>
        <p:spPr>
          <a:xfrm>
            <a:off x="839787" y="457200"/>
            <a:ext cx="3932239" cy="1600200"/>
          </a:xfrm>
          <a:prstGeom prst="rect">
            <a:avLst/>
          </a:prstGeom>
        </p:spPr>
        <p:txBody>
          <a:bodyPr lIns="45719" tIns="45719" rIns="45719" bIns="45719" anchor="b"/>
          <a:lstStyle>
            <a:lvl1pPr>
              <a:lnSpc>
                <a:spcPct val="90000"/>
              </a:lnSpc>
              <a:defRPr sz="3200">
                <a:solidFill>
                  <a:srgbClr val="000000"/>
                </a:solidFill>
                <a:latin typeface="Calibri Light"/>
                <a:ea typeface="Calibri Light"/>
                <a:cs typeface="Calibri Light"/>
                <a:sym typeface="Calibri Light"/>
              </a:defRPr>
            </a:lvl1pPr>
          </a:lstStyle>
          <a:p>
            <a:r>
              <a:t>Texto del título</a:t>
            </a:r>
          </a:p>
        </p:txBody>
      </p:sp>
      <p:sp>
        <p:nvSpPr>
          <p:cNvPr id="220" name="Marcador de posición de imagen 2"/>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221" name="Nivel de texto 1…"/>
          <p:cNvSpPr txBox="1">
            <a:spLocks noGrp="1"/>
          </p:cNvSpPr>
          <p:nvPr>
            <p:ph type="body" sz="quarter" idx="1"/>
          </p:nvPr>
        </p:nvSpPr>
        <p:spPr>
          <a:xfrm>
            <a:off x="839787" y="2057400"/>
            <a:ext cx="3932239" cy="3811588"/>
          </a:xfrm>
          <a:prstGeom prst="rect">
            <a:avLst/>
          </a:prstGeom>
        </p:spPr>
        <p:txBody>
          <a:bodyPr lIns="45719" tIns="45719" rIns="45719" bIns="45719"/>
          <a:lstStyle>
            <a:lvl1pPr marL="0" indent="0">
              <a:lnSpc>
                <a:spcPct val="90000"/>
              </a:lnSpc>
              <a:spcBef>
                <a:spcPts val="1000"/>
              </a:spcBef>
              <a:buClrTx/>
              <a:buSzTx/>
              <a:buFontTx/>
              <a:buNone/>
              <a:defRPr sz="1600"/>
            </a:lvl1pPr>
            <a:lvl2pPr marL="0" indent="457200">
              <a:lnSpc>
                <a:spcPct val="90000"/>
              </a:lnSpc>
              <a:spcBef>
                <a:spcPts val="1000"/>
              </a:spcBef>
              <a:buClrTx/>
              <a:buSzTx/>
              <a:buFontTx/>
              <a:buNone/>
              <a:defRPr sz="1600"/>
            </a:lvl2pPr>
            <a:lvl3pPr marL="0" indent="914400">
              <a:lnSpc>
                <a:spcPct val="90000"/>
              </a:lnSpc>
              <a:spcBef>
                <a:spcPts val="1000"/>
              </a:spcBef>
              <a:buClrTx/>
              <a:buSzTx/>
              <a:buFontTx/>
              <a:buNone/>
              <a:defRPr sz="1600"/>
            </a:lvl3pPr>
            <a:lvl4pPr marL="0" indent="1371600">
              <a:lnSpc>
                <a:spcPct val="90000"/>
              </a:lnSpc>
              <a:spcBef>
                <a:spcPts val="1000"/>
              </a:spcBef>
              <a:buClrTx/>
              <a:buSzTx/>
              <a:buFontTx/>
              <a:buNone/>
              <a:defRPr sz="1600"/>
            </a:lvl4pPr>
            <a:lvl5pPr marL="0" indent="1828800">
              <a:lnSpc>
                <a:spcPct val="90000"/>
              </a:lnSpc>
              <a:spcBef>
                <a:spcPts val="1000"/>
              </a:spcBef>
              <a:buClrTx/>
              <a:buSzTx/>
              <a:buFontTx/>
              <a:buNone/>
              <a:defRPr sz="1600"/>
            </a:lvl5pPr>
          </a:lstStyle>
          <a:p>
            <a:r>
              <a:t>Nivel de texto 1</a:t>
            </a:r>
          </a:p>
          <a:p>
            <a:pPr lvl="1"/>
            <a:r>
              <a:t>Nivel de texto 2</a:t>
            </a:r>
          </a:p>
          <a:p>
            <a:pPr lvl="2"/>
            <a:r>
              <a:t>Nivel de texto 3</a:t>
            </a:r>
          </a:p>
          <a:p>
            <a:pPr lvl="3"/>
            <a:r>
              <a:t>Nivel de texto 4</a:t>
            </a:r>
          </a:p>
          <a:p>
            <a:pPr lvl="4"/>
            <a:r>
              <a:t>Nivel de texto 5</a:t>
            </a:r>
          </a:p>
        </p:txBody>
      </p:sp>
      <p:sp>
        <p:nvSpPr>
          <p:cNvPr id="222" name="Número de diapositiva"/>
          <p:cNvSpPr txBox="1">
            <a:spLocks noGrp="1"/>
          </p:cNvSpPr>
          <p:nvPr>
            <p:ph type="sldNum" sz="quarter" idx="2"/>
          </p:nvPr>
        </p:nvSpPr>
        <p:spPr>
          <a:xfrm>
            <a:off x="11095176" y="6414760"/>
            <a:ext cx="258624" cy="248305"/>
          </a:xfrm>
          <a:prstGeom prst="rect">
            <a:avLst/>
          </a:prstGeom>
        </p:spPr>
        <p:txBody>
          <a:bodyPr lIns="45719" tIns="45719" rIns="45719" bIns="45719"/>
          <a:lstStyle>
            <a:lvl1pPr algn="r">
              <a:defRPr sz="1200" b="0">
                <a:solidFill>
                  <a:srgbClr val="888888"/>
                </a:solidFill>
              </a:defRPr>
            </a:lvl1pPr>
          </a:lstStyle>
          <a:p>
            <a:fld id="{86CB4B4D-7CA3-9044-876B-883B54F8677D}" type="slidenum">
              <a:t>‹Nº›</a:t>
            </a:fld>
            <a:endParaRPr/>
          </a:p>
        </p:txBody>
      </p:sp>
    </p:spTree>
    <p:extLst>
      <p:ext uri="{BB962C8B-B14F-4D97-AF65-F5344CB8AC3E}">
        <p14:creationId xmlns:p14="http://schemas.microsoft.com/office/powerpoint/2010/main" val="15731805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Diapositiva de título">
    <p:spTree>
      <p:nvGrpSpPr>
        <p:cNvPr id="1" name="Shape 18"/>
        <p:cNvGrpSpPr/>
        <p:nvPr/>
      </p:nvGrpSpPr>
      <p:grpSpPr>
        <a:xfrm>
          <a:off x="0" y="0"/>
          <a:ext cx="0" cy="0"/>
          <a:chOff x="0" y="0"/>
          <a:chExt cx="0" cy="0"/>
        </a:xfrm>
      </p:grpSpPr>
      <p:sp>
        <p:nvSpPr>
          <p:cNvPr id="19" name="Google Shape;19;p2"/>
          <p:cNvSpPr/>
          <p:nvPr/>
        </p:nvSpPr>
        <p:spPr>
          <a:xfrm>
            <a:off x="0" y="5971032"/>
            <a:ext cx="12192000" cy="886968"/>
          </a:xfrm>
          <a:prstGeom prst="rect">
            <a:avLst/>
          </a:prstGeom>
          <a:solidFill>
            <a:srgbClr val="FFFFFF"/>
          </a:solidFill>
          <a:ln>
            <a:noFill/>
          </a:ln>
        </p:spPr>
        <p:txBody>
          <a:bodyPr spcFirstLastPara="1" wrap="square" lIns="121897" tIns="60932" rIns="121897" bIns="60932" anchor="ctr" anchorCtr="0">
            <a:noAutofit/>
          </a:bodyPr>
          <a:lstStyle/>
          <a:p>
            <a:pPr algn="ctr" defTabSz="1219140">
              <a:buClr>
                <a:srgbClr val="000000"/>
              </a:buClr>
              <a:buFont typeface="Arial"/>
              <a:buNone/>
            </a:pPr>
            <a:endParaRPr sz="2400" kern="0">
              <a:solidFill>
                <a:srgbClr val="FFFFFF"/>
              </a:solidFill>
              <a:latin typeface="Calibri"/>
              <a:ea typeface="Calibri"/>
              <a:cs typeface="Calibri"/>
              <a:sym typeface="Calibri"/>
            </a:endParaRPr>
          </a:p>
        </p:txBody>
      </p:sp>
      <p:sp>
        <p:nvSpPr>
          <p:cNvPr id="20" name="Google Shape;20;p2"/>
          <p:cNvSpPr/>
          <p:nvPr/>
        </p:nvSpPr>
        <p:spPr>
          <a:xfrm>
            <a:off x="-12192" y="6053328"/>
            <a:ext cx="2999232" cy="713232"/>
          </a:xfrm>
          <a:prstGeom prst="rect">
            <a:avLst/>
          </a:prstGeom>
          <a:solidFill>
            <a:schemeClr val="accent2"/>
          </a:solidFill>
          <a:ln>
            <a:noFill/>
          </a:ln>
        </p:spPr>
        <p:txBody>
          <a:bodyPr spcFirstLastPara="1" wrap="square" lIns="121897" tIns="60932" rIns="121897" bIns="60932" anchor="ctr" anchorCtr="0">
            <a:noAutofit/>
          </a:bodyPr>
          <a:lstStyle/>
          <a:p>
            <a:pPr algn="ctr" defTabSz="1219140">
              <a:buClr>
                <a:srgbClr val="000000"/>
              </a:buClr>
              <a:buFont typeface="Arial"/>
              <a:buNone/>
            </a:pPr>
            <a:endParaRPr sz="2400" kern="0">
              <a:solidFill>
                <a:srgbClr val="FFFFFF"/>
              </a:solidFill>
              <a:latin typeface="Calibri"/>
              <a:ea typeface="Calibri"/>
              <a:cs typeface="Calibri"/>
              <a:sym typeface="Calibri"/>
            </a:endParaRPr>
          </a:p>
        </p:txBody>
      </p:sp>
      <p:sp>
        <p:nvSpPr>
          <p:cNvPr id="21" name="Google Shape;21;p2"/>
          <p:cNvSpPr/>
          <p:nvPr/>
        </p:nvSpPr>
        <p:spPr>
          <a:xfrm>
            <a:off x="3145536" y="6044184"/>
            <a:ext cx="9046464" cy="713232"/>
          </a:xfrm>
          <a:prstGeom prst="rect">
            <a:avLst/>
          </a:prstGeom>
          <a:solidFill>
            <a:schemeClr val="accent1"/>
          </a:solidFill>
          <a:ln>
            <a:noFill/>
          </a:ln>
        </p:spPr>
        <p:txBody>
          <a:bodyPr spcFirstLastPara="1" wrap="square" lIns="121897" tIns="60932" rIns="121897" bIns="60932" anchor="ctr" anchorCtr="0">
            <a:noAutofit/>
          </a:bodyPr>
          <a:lstStyle/>
          <a:p>
            <a:pPr algn="ctr" defTabSz="1219140">
              <a:buClr>
                <a:srgbClr val="000000"/>
              </a:buClr>
              <a:buFont typeface="Arial"/>
              <a:buNone/>
            </a:pPr>
            <a:endParaRPr sz="2400" kern="0">
              <a:solidFill>
                <a:srgbClr val="FFFFFF"/>
              </a:solidFill>
              <a:latin typeface="Calibri"/>
              <a:ea typeface="Calibri"/>
              <a:cs typeface="Calibri"/>
              <a:sym typeface="Calibri"/>
            </a:endParaRPr>
          </a:p>
        </p:txBody>
      </p:sp>
      <p:sp>
        <p:nvSpPr>
          <p:cNvPr id="22" name="Google Shape;22;p2"/>
          <p:cNvSpPr txBox="1">
            <a:spLocks noGrp="1"/>
          </p:cNvSpPr>
          <p:nvPr>
            <p:ph type="ctrTitle"/>
          </p:nvPr>
        </p:nvSpPr>
        <p:spPr>
          <a:xfrm>
            <a:off x="3149600" y="4038600"/>
            <a:ext cx="8636000" cy="1828800"/>
          </a:xfrm>
          <a:prstGeom prst="rect">
            <a:avLst/>
          </a:prstGeom>
          <a:noFill/>
          <a:ln>
            <a:noFill/>
          </a:ln>
        </p:spPr>
        <p:txBody>
          <a:bodyPr spcFirstLastPara="1" wrap="square" lIns="91423" tIns="45699" rIns="91423" bIns="45699" anchor="b" anchorCtr="0">
            <a:noAutofit/>
          </a:bodyPr>
          <a:lstStyle>
            <a:lvl1pPr lvl="0" algn="l">
              <a:spcBef>
                <a:spcPts val="0"/>
              </a:spcBef>
              <a:spcAft>
                <a:spcPts val="0"/>
              </a:spcAft>
              <a:buClr>
                <a:schemeClr val="dk2"/>
              </a:buClr>
              <a:buSzPts val="44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
          <p:cNvSpPr txBox="1">
            <a:spLocks noGrp="1"/>
          </p:cNvSpPr>
          <p:nvPr>
            <p:ph type="subTitle" idx="1"/>
          </p:nvPr>
        </p:nvSpPr>
        <p:spPr>
          <a:xfrm>
            <a:off x="3149600" y="6050037"/>
            <a:ext cx="8940800" cy="685800"/>
          </a:xfrm>
          <a:prstGeom prst="rect">
            <a:avLst/>
          </a:prstGeom>
          <a:noFill/>
          <a:ln>
            <a:noFill/>
          </a:ln>
        </p:spPr>
        <p:txBody>
          <a:bodyPr spcFirstLastPara="1" wrap="square" lIns="91423" tIns="45699" rIns="91423" bIns="45699" anchor="ctr" anchorCtr="0">
            <a:noAutofit/>
          </a:bodyPr>
          <a:lstStyle>
            <a:lvl1pPr lvl="0" algn="l">
              <a:spcBef>
                <a:spcPts val="933"/>
              </a:spcBef>
              <a:spcAft>
                <a:spcPts val="0"/>
              </a:spcAft>
              <a:buSzPts val="1560"/>
              <a:buNone/>
              <a:defRPr sz="3467">
                <a:solidFill>
                  <a:srgbClr val="FFFFFF"/>
                </a:solidFill>
              </a:defRPr>
            </a:lvl1pPr>
            <a:lvl2pPr lvl="1" algn="ctr">
              <a:spcBef>
                <a:spcPts val="733"/>
              </a:spcBef>
              <a:spcAft>
                <a:spcPts val="0"/>
              </a:spcAft>
              <a:buSzPts val="1260"/>
              <a:buNone/>
              <a:defRPr/>
            </a:lvl2pPr>
            <a:lvl3pPr lvl="2" algn="ctr">
              <a:spcBef>
                <a:spcPts val="667"/>
              </a:spcBef>
              <a:spcAft>
                <a:spcPts val="0"/>
              </a:spcAft>
              <a:buSzPts val="1350"/>
              <a:buNone/>
              <a:defRPr/>
            </a:lvl3pPr>
            <a:lvl4pPr lvl="3" algn="ctr">
              <a:spcBef>
                <a:spcPts val="533"/>
              </a:spcBef>
              <a:spcAft>
                <a:spcPts val="0"/>
              </a:spcAft>
              <a:buSzPts val="1350"/>
              <a:buNone/>
              <a:defRPr/>
            </a:lvl4pPr>
            <a:lvl5pPr lvl="4" algn="ctr">
              <a:spcBef>
                <a:spcPts val="533"/>
              </a:spcBef>
              <a:spcAft>
                <a:spcPts val="0"/>
              </a:spcAft>
              <a:buSzPts val="1170"/>
              <a:buNone/>
              <a:defRPr/>
            </a:lvl5pPr>
            <a:lvl6pPr lvl="5" algn="ctr">
              <a:spcBef>
                <a:spcPts val="480"/>
              </a:spcBef>
              <a:spcAft>
                <a:spcPts val="0"/>
              </a:spcAft>
              <a:buSzPts val="1800"/>
              <a:buNone/>
              <a:defRPr/>
            </a:lvl6pPr>
            <a:lvl7pPr lvl="6" algn="ctr">
              <a:spcBef>
                <a:spcPts val="480"/>
              </a:spcBef>
              <a:spcAft>
                <a:spcPts val="0"/>
              </a:spcAft>
              <a:buSzPts val="1800"/>
              <a:buNone/>
              <a:defRPr/>
            </a:lvl7pPr>
            <a:lvl8pPr lvl="7" algn="ctr">
              <a:spcBef>
                <a:spcPts val="480"/>
              </a:spcBef>
              <a:spcAft>
                <a:spcPts val="0"/>
              </a:spcAft>
              <a:buSzPts val="1800"/>
              <a:buNone/>
              <a:defRPr/>
            </a:lvl8pPr>
            <a:lvl9pPr lvl="8" algn="ctr">
              <a:spcBef>
                <a:spcPts val="480"/>
              </a:spcBef>
              <a:spcAft>
                <a:spcPts val="0"/>
              </a:spcAft>
              <a:buSzPts val="1800"/>
              <a:buNone/>
              <a:defRPr/>
            </a:lvl9pPr>
          </a:lstStyle>
          <a:p>
            <a:endParaRPr/>
          </a:p>
        </p:txBody>
      </p:sp>
      <p:sp>
        <p:nvSpPr>
          <p:cNvPr id="24" name="Google Shape;24;p2"/>
          <p:cNvSpPr txBox="1">
            <a:spLocks noGrp="1"/>
          </p:cNvSpPr>
          <p:nvPr>
            <p:ph type="dt" idx="10"/>
          </p:nvPr>
        </p:nvSpPr>
        <p:spPr>
          <a:xfrm>
            <a:off x="101600" y="6068699"/>
            <a:ext cx="2743200" cy="685800"/>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sz="2667">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
          <p:cNvSpPr txBox="1">
            <a:spLocks noGrp="1"/>
          </p:cNvSpPr>
          <p:nvPr>
            <p:ph type="ftr" idx="11"/>
          </p:nvPr>
        </p:nvSpPr>
        <p:spPr>
          <a:xfrm>
            <a:off x="2780524" y="236540"/>
            <a:ext cx="7823200" cy="365125"/>
          </a:xfrm>
          <a:prstGeom prst="rect">
            <a:avLst/>
          </a:prstGeom>
          <a:noFill/>
          <a:ln>
            <a:noFill/>
          </a:ln>
        </p:spPr>
        <p:txBody>
          <a:bodyPr spcFirstLastPara="1" wrap="square" lIns="91423" tIns="45699" rIns="91423" bIns="45699"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5B6973"/>
              </a:solidFill>
            </a:endParaRPr>
          </a:p>
        </p:txBody>
      </p:sp>
      <p:sp>
        <p:nvSpPr>
          <p:cNvPr id="26" name="Google Shape;26;p2"/>
          <p:cNvSpPr txBox="1">
            <a:spLocks noGrp="1"/>
          </p:cNvSpPr>
          <p:nvPr>
            <p:ph type="sldNum" idx="12"/>
          </p:nvPr>
        </p:nvSpPr>
        <p:spPr>
          <a:xfrm>
            <a:off x="10668000" y="228600"/>
            <a:ext cx="1117600" cy="381000"/>
          </a:xfrm>
          <a:prstGeom prst="rect">
            <a:avLst/>
          </a:prstGeom>
          <a:noFill/>
          <a:ln>
            <a:noFill/>
          </a:ln>
        </p:spPr>
        <p:txBody>
          <a:bodyPr spcFirstLastPara="1" wrap="square" lIns="91423" tIns="45699" rIns="91423" bIns="45699" anchor="ctr" anchorCtr="0">
            <a:noAutofit/>
          </a:bodyPr>
          <a:lstStyle>
            <a:lvl1pPr marL="0" lvl="0" indent="0" algn="ctr">
              <a:spcBef>
                <a:spcPts val="0"/>
              </a:spcBef>
              <a:buNone/>
              <a:defRPr sz="1867" b="1" i="0" u="none" strike="noStrike" cap="none">
                <a:solidFill>
                  <a:schemeClr val="dk2"/>
                </a:solidFill>
                <a:latin typeface="Calibri"/>
                <a:ea typeface="Calibri"/>
                <a:cs typeface="Calibri"/>
                <a:sym typeface="Calibri"/>
              </a:defRPr>
            </a:lvl1pPr>
            <a:lvl2pPr marL="0" lvl="1" indent="0" algn="ctr">
              <a:spcBef>
                <a:spcPts val="0"/>
              </a:spcBef>
              <a:buNone/>
              <a:defRPr sz="1867" b="1" i="0" u="none" strike="noStrike" cap="none">
                <a:solidFill>
                  <a:schemeClr val="dk2"/>
                </a:solidFill>
                <a:latin typeface="Calibri"/>
                <a:ea typeface="Calibri"/>
                <a:cs typeface="Calibri"/>
                <a:sym typeface="Calibri"/>
              </a:defRPr>
            </a:lvl2pPr>
            <a:lvl3pPr marL="0" lvl="2" indent="0" algn="ctr">
              <a:spcBef>
                <a:spcPts val="0"/>
              </a:spcBef>
              <a:buNone/>
              <a:defRPr sz="1867" b="1" i="0" u="none" strike="noStrike" cap="none">
                <a:solidFill>
                  <a:schemeClr val="dk2"/>
                </a:solidFill>
                <a:latin typeface="Calibri"/>
                <a:ea typeface="Calibri"/>
                <a:cs typeface="Calibri"/>
                <a:sym typeface="Calibri"/>
              </a:defRPr>
            </a:lvl3pPr>
            <a:lvl4pPr marL="0" lvl="3" indent="0" algn="ctr">
              <a:spcBef>
                <a:spcPts val="0"/>
              </a:spcBef>
              <a:buNone/>
              <a:defRPr sz="1867" b="1" i="0" u="none" strike="noStrike" cap="none">
                <a:solidFill>
                  <a:schemeClr val="dk2"/>
                </a:solidFill>
                <a:latin typeface="Calibri"/>
                <a:ea typeface="Calibri"/>
                <a:cs typeface="Calibri"/>
                <a:sym typeface="Calibri"/>
              </a:defRPr>
            </a:lvl4pPr>
            <a:lvl5pPr marL="0" lvl="4" indent="0" algn="ctr">
              <a:spcBef>
                <a:spcPts val="0"/>
              </a:spcBef>
              <a:buNone/>
              <a:defRPr sz="1867" b="1" i="0" u="none" strike="noStrike" cap="none">
                <a:solidFill>
                  <a:schemeClr val="dk2"/>
                </a:solidFill>
                <a:latin typeface="Calibri"/>
                <a:ea typeface="Calibri"/>
                <a:cs typeface="Calibri"/>
                <a:sym typeface="Calibri"/>
              </a:defRPr>
            </a:lvl5pPr>
            <a:lvl6pPr marL="0" lvl="5" indent="0" algn="ctr">
              <a:spcBef>
                <a:spcPts val="0"/>
              </a:spcBef>
              <a:buNone/>
              <a:defRPr sz="1867" b="1" i="0" u="none" strike="noStrike" cap="none">
                <a:solidFill>
                  <a:schemeClr val="dk2"/>
                </a:solidFill>
                <a:latin typeface="Calibri"/>
                <a:ea typeface="Calibri"/>
                <a:cs typeface="Calibri"/>
                <a:sym typeface="Calibri"/>
              </a:defRPr>
            </a:lvl6pPr>
            <a:lvl7pPr marL="0" lvl="6" indent="0" algn="ctr">
              <a:spcBef>
                <a:spcPts val="0"/>
              </a:spcBef>
              <a:buNone/>
              <a:defRPr sz="1867" b="1" i="0" u="none" strike="noStrike" cap="none">
                <a:solidFill>
                  <a:schemeClr val="dk2"/>
                </a:solidFill>
                <a:latin typeface="Calibri"/>
                <a:ea typeface="Calibri"/>
                <a:cs typeface="Calibri"/>
                <a:sym typeface="Calibri"/>
              </a:defRPr>
            </a:lvl7pPr>
            <a:lvl8pPr marL="0" lvl="7" indent="0" algn="ctr">
              <a:spcBef>
                <a:spcPts val="0"/>
              </a:spcBef>
              <a:buNone/>
              <a:defRPr sz="1867" b="1" i="0" u="none" strike="noStrike" cap="none">
                <a:solidFill>
                  <a:schemeClr val="dk2"/>
                </a:solidFill>
                <a:latin typeface="Calibri"/>
                <a:ea typeface="Calibri"/>
                <a:cs typeface="Calibri"/>
                <a:sym typeface="Calibri"/>
              </a:defRPr>
            </a:lvl8pPr>
            <a:lvl9pPr marL="0" lvl="8" indent="0" algn="ctr">
              <a:spcBef>
                <a:spcPts val="0"/>
              </a:spcBef>
              <a:buNone/>
              <a:defRPr sz="1867" b="1" i="0" u="none" strike="noStrike" cap="none">
                <a:solidFill>
                  <a:schemeClr val="dk2"/>
                </a:solidFill>
                <a:latin typeface="Calibri"/>
                <a:ea typeface="Calibri"/>
                <a:cs typeface="Calibri"/>
                <a:sym typeface="Calibri"/>
              </a:defRPr>
            </a:lvl9pPr>
          </a:lstStyle>
          <a:p>
            <a:fld id="{00000000-1234-1234-1234-123412341234}" type="slidenum">
              <a:rPr lang="es-ES">
                <a:solidFill>
                  <a:srgbClr val="5B6973"/>
                </a:solidFill>
              </a:rPr>
              <a:pPr/>
              <a:t>‹Nº›</a:t>
            </a:fld>
            <a:endParaRPr>
              <a:solidFill>
                <a:srgbClr val="5B6973"/>
              </a:solidFill>
            </a:endParaRPr>
          </a:p>
        </p:txBody>
      </p:sp>
    </p:spTree>
    <p:extLst>
      <p:ext uri="{BB962C8B-B14F-4D97-AF65-F5344CB8AC3E}">
        <p14:creationId xmlns:p14="http://schemas.microsoft.com/office/powerpoint/2010/main" val="3865052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816864" y="228600"/>
            <a:ext cx="10871200" cy="990600"/>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
          <p:cNvSpPr txBox="1">
            <a:spLocks noGrp="1"/>
          </p:cNvSpPr>
          <p:nvPr>
            <p:ph type="dt" idx="10"/>
          </p:nvPr>
        </p:nvSpPr>
        <p:spPr>
          <a:xfrm>
            <a:off x="8128000" y="6248400"/>
            <a:ext cx="35560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5B6973"/>
              </a:solidFill>
            </a:endParaRPr>
          </a:p>
        </p:txBody>
      </p:sp>
      <p:sp>
        <p:nvSpPr>
          <p:cNvPr id="30" name="Google Shape;30;p3"/>
          <p:cNvSpPr txBox="1">
            <a:spLocks noGrp="1"/>
          </p:cNvSpPr>
          <p:nvPr>
            <p:ph type="ftr" idx="11"/>
          </p:nvPr>
        </p:nvSpPr>
        <p:spPr>
          <a:xfrm>
            <a:off x="812806" y="6248208"/>
            <a:ext cx="7228111" cy="365125"/>
          </a:xfrm>
          <a:prstGeom prst="rect">
            <a:avLst/>
          </a:prstGeom>
          <a:noFill/>
          <a:ln>
            <a:noFill/>
          </a:ln>
        </p:spPr>
        <p:txBody>
          <a:bodyPr spcFirstLastPara="1" wrap="square" lIns="91423" tIns="45699" rIns="91423" bIns="45699"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5B6973"/>
              </a:solidFill>
            </a:endParaRPr>
          </a:p>
        </p:txBody>
      </p:sp>
      <p:sp>
        <p:nvSpPr>
          <p:cNvPr id="31" name="Google Shape;31;p3"/>
          <p:cNvSpPr txBox="1">
            <a:spLocks noGrp="1"/>
          </p:cNvSpPr>
          <p:nvPr>
            <p:ph type="sldNum" idx="12"/>
          </p:nvPr>
        </p:nvSpPr>
        <p:spPr>
          <a:xfrm>
            <a:off x="0" y="1272223"/>
            <a:ext cx="711200" cy="244476"/>
          </a:xfrm>
          <a:prstGeom prst="rect">
            <a:avLst/>
          </a:prstGeom>
          <a:noFill/>
          <a:ln>
            <a:noFill/>
          </a:ln>
        </p:spPr>
        <p:txBody>
          <a:bodyPr spcFirstLastPara="1" wrap="square" lIns="91423" tIns="45699" rIns="91423" bIns="45699" anchor="ctr" anchorCtr="0">
            <a:noAutofit/>
          </a:bodyPr>
          <a:lstStyle>
            <a:lvl1pPr marL="0" lvl="0" indent="0" algn="ctr">
              <a:spcBef>
                <a:spcPts val="0"/>
              </a:spcBef>
              <a:buNone/>
              <a:defRPr sz="1867" b="1">
                <a:solidFill>
                  <a:srgbClr val="FFFFFF"/>
                </a:solidFill>
                <a:latin typeface="Calibri"/>
                <a:ea typeface="Calibri"/>
                <a:cs typeface="Calibri"/>
                <a:sym typeface="Calibri"/>
              </a:defRPr>
            </a:lvl1pPr>
            <a:lvl2pPr marL="0" lvl="1" indent="0" algn="ctr">
              <a:spcBef>
                <a:spcPts val="0"/>
              </a:spcBef>
              <a:buNone/>
              <a:defRPr sz="1867" b="1">
                <a:solidFill>
                  <a:srgbClr val="FFFFFF"/>
                </a:solidFill>
                <a:latin typeface="Calibri"/>
                <a:ea typeface="Calibri"/>
                <a:cs typeface="Calibri"/>
                <a:sym typeface="Calibri"/>
              </a:defRPr>
            </a:lvl2pPr>
            <a:lvl3pPr marL="0" lvl="2" indent="0" algn="ctr">
              <a:spcBef>
                <a:spcPts val="0"/>
              </a:spcBef>
              <a:buNone/>
              <a:defRPr sz="1867" b="1">
                <a:solidFill>
                  <a:srgbClr val="FFFFFF"/>
                </a:solidFill>
                <a:latin typeface="Calibri"/>
                <a:ea typeface="Calibri"/>
                <a:cs typeface="Calibri"/>
                <a:sym typeface="Calibri"/>
              </a:defRPr>
            </a:lvl3pPr>
            <a:lvl4pPr marL="0" lvl="3" indent="0" algn="ctr">
              <a:spcBef>
                <a:spcPts val="0"/>
              </a:spcBef>
              <a:buNone/>
              <a:defRPr sz="1867" b="1">
                <a:solidFill>
                  <a:srgbClr val="FFFFFF"/>
                </a:solidFill>
                <a:latin typeface="Calibri"/>
                <a:ea typeface="Calibri"/>
                <a:cs typeface="Calibri"/>
                <a:sym typeface="Calibri"/>
              </a:defRPr>
            </a:lvl4pPr>
            <a:lvl5pPr marL="0" lvl="4" indent="0" algn="ctr">
              <a:spcBef>
                <a:spcPts val="0"/>
              </a:spcBef>
              <a:buNone/>
              <a:defRPr sz="1867" b="1">
                <a:solidFill>
                  <a:srgbClr val="FFFFFF"/>
                </a:solidFill>
                <a:latin typeface="Calibri"/>
                <a:ea typeface="Calibri"/>
                <a:cs typeface="Calibri"/>
                <a:sym typeface="Calibri"/>
              </a:defRPr>
            </a:lvl5pPr>
            <a:lvl6pPr marL="0" lvl="5" indent="0" algn="ctr">
              <a:spcBef>
                <a:spcPts val="0"/>
              </a:spcBef>
              <a:buNone/>
              <a:defRPr sz="1867" b="1">
                <a:solidFill>
                  <a:srgbClr val="FFFFFF"/>
                </a:solidFill>
                <a:latin typeface="Calibri"/>
                <a:ea typeface="Calibri"/>
                <a:cs typeface="Calibri"/>
                <a:sym typeface="Calibri"/>
              </a:defRPr>
            </a:lvl6pPr>
            <a:lvl7pPr marL="0" lvl="6" indent="0" algn="ctr">
              <a:spcBef>
                <a:spcPts val="0"/>
              </a:spcBef>
              <a:buNone/>
              <a:defRPr sz="1867" b="1">
                <a:solidFill>
                  <a:srgbClr val="FFFFFF"/>
                </a:solidFill>
                <a:latin typeface="Calibri"/>
                <a:ea typeface="Calibri"/>
                <a:cs typeface="Calibri"/>
                <a:sym typeface="Calibri"/>
              </a:defRPr>
            </a:lvl7pPr>
            <a:lvl8pPr marL="0" lvl="7" indent="0" algn="ctr">
              <a:spcBef>
                <a:spcPts val="0"/>
              </a:spcBef>
              <a:buNone/>
              <a:defRPr sz="1867" b="1">
                <a:solidFill>
                  <a:srgbClr val="FFFFFF"/>
                </a:solidFill>
                <a:latin typeface="Calibri"/>
                <a:ea typeface="Calibri"/>
                <a:cs typeface="Calibri"/>
                <a:sym typeface="Calibri"/>
              </a:defRPr>
            </a:lvl8pPr>
            <a:lvl9pPr marL="0" lvl="8" indent="0" algn="ctr">
              <a:spcBef>
                <a:spcPts val="0"/>
              </a:spcBef>
              <a:buNone/>
              <a:defRPr sz="1867" b="1">
                <a:solidFill>
                  <a:srgbClr val="FFFFFF"/>
                </a:solidFill>
                <a:latin typeface="Calibri"/>
                <a:ea typeface="Calibri"/>
                <a:cs typeface="Calibri"/>
                <a:sym typeface="Calibri"/>
              </a:defRPr>
            </a:lvl9pPr>
          </a:lstStyle>
          <a:p>
            <a:fld id="{00000000-1234-1234-1234-123412341234}" type="slidenum">
              <a:rPr lang="es-ES"/>
              <a:pPr/>
              <a:t>‹Nº›</a:t>
            </a:fld>
            <a:endParaRPr/>
          </a:p>
        </p:txBody>
      </p:sp>
      <p:sp>
        <p:nvSpPr>
          <p:cNvPr id="32" name="Google Shape;32;p3"/>
          <p:cNvSpPr txBox="1">
            <a:spLocks noGrp="1"/>
          </p:cNvSpPr>
          <p:nvPr>
            <p:ph type="body" idx="1"/>
          </p:nvPr>
        </p:nvSpPr>
        <p:spPr>
          <a:xfrm>
            <a:off x="816864" y="1600200"/>
            <a:ext cx="10871200" cy="4495800"/>
          </a:xfrm>
          <a:prstGeom prst="rect">
            <a:avLst/>
          </a:prstGeom>
          <a:noFill/>
          <a:ln>
            <a:noFill/>
          </a:ln>
        </p:spPr>
        <p:txBody>
          <a:bodyPr spcFirstLastPara="1" wrap="square" lIns="91423" tIns="45699" rIns="91423" bIns="45699" anchor="t" anchorCtr="0">
            <a:noAutofit/>
          </a:bodyPr>
          <a:lstStyle>
            <a:lvl1pPr marL="609570" lvl="0" indent="-396221" algn="l">
              <a:spcBef>
                <a:spcPts val="933"/>
              </a:spcBef>
              <a:spcAft>
                <a:spcPts val="0"/>
              </a:spcAft>
              <a:buSzPts val="1080"/>
              <a:buChar char="◻"/>
              <a:defRPr/>
            </a:lvl1pPr>
            <a:lvl2pPr marL="1219140" lvl="1" indent="-411460" algn="l">
              <a:spcBef>
                <a:spcPts val="733"/>
              </a:spcBef>
              <a:spcAft>
                <a:spcPts val="0"/>
              </a:spcAft>
              <a:buSzPts val="1260"/>
              <a:buChar char="🞑"/>
              <a:defRPr/>
            </a:lvl2pPr>
            <a:lvl3pPr marL="1828709" lvl="2" indent="-419080" algn="l">
              <a:spcBef>
                <a:spcPts val="667"/>
              </a:spcBef>
              <a:spcAft>
                <a:spcPts val="0"/>
              </a:spcAft>
              <a:buSzPts val="1350"/>
              <a:buChar char="■"/>
              <a:defRPr/>
            </a:lvl3pPr>
            <a:lvl4pPr marL="2438278" lvl="3" indent="-419080" algn="l">
              <a:spcBef>
                <a:spcPts val="533"/>
              </a:spcBef>
              <a:spcAft>
                <a:spcPts val="0"/>
              </a:spcAft>
              <a:buSzPts val="1350"/>
              <a:buChar char="■"/>
              <a:defRPr/>
            </a:lvl4pPr>
            <a:lvl5pPr marL="3047848" lvl="4" indent="-403841" algn="l">
              <a:spcBef>
                <a:spcPts val="533"/>
              </a:spcBef>
              <a:spcAft>
                <a:spcPts val="0"/>
              </a:spcAft>
              <a:buSzPts val="1170"/>
              <a:buChar char="■"/>
              <a:defRPr/>
            </a:lvl5pPr>
            <a:lvl6pPr marL="3657418" lvl="5" indent="-457178" algn="l">
              <a:spcBef>
                <a:spcPts val="480"/>
              </a:spcBef>
              <a:spcAft>
                <a:spcPts val="0"/>
              </a:spcAft>
              <a:buSzPts val="1800"/>
              <a:buChar char="▪"/>
              <a:defRPr/>
            </a:lvl6pPr>
            <a:lvl7pPr marL="4266987" lvl="6" indent="-457178" algn="l">
              <a:spcBef>
                <a:spcPts val="480"/>
              </a:spcBef>
              <a:spcAft>
                <a:spcPts val="0"/>
              </a:spcAft>
              <a:buSzPts val="1800"/>
              <a:buChar char="▪"/>
              <a:defRPr/>
            </a:lvl7pPr>
            <a:lvl8pPr marL="4876557" lvl="7" indent="-457178" algn="l">
              <a:spcBef>
                <a:spcPts val="480"/>
              </a:spcBef>
              <a:spcAft>
                <a:spcPts val="0"/>
              </a:spcAft>
              <a:buSzPts val="1800"/>
              <a:buChar char="▪"/>
              <a:defRPr/>
            </a:lvl8pPr>
            <a:lvl9pPr marL="5486126" lvl="8" indent="-457178" algn="l">
              <a:spcBef>
                <a:spcPts val="480"/>
              </a:spcBef>
              <a:spcAft>
                <a:spcPts val="0"/>
              </a:spcAft>
              <a:buSzPts val="1800"/>
              <a:buChar char="▪"/>
              <a:defRPr/>
            </a:lvl9pPr>
          </a:lstStyle>
          <a:p>
            <a:endParaRPr/>
          </a:p>
        </p:txBody>
      </p:sp>
    </p:spTree>
    <p:extLst>
      <p:ext uri="{BB962C8B-B14F-4D97-AF65-F5344CB8AC3E}">
        <p14:creationId xmlns:p14="http://schemas.microsoft.com/office/powerpoint/2010/main" val="3126496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42"/>
        <p:cNvGrpSpPr/>
        <p:nvPr/>
      </p:nvGrpSpPr>
      <p:grpSpPr>
        <a:xfrm>
          <a:off x="0" y="0"/>
          <a:ext cx="0" cy="0"/>
          <a:chOff x="0" y="0"/>
          <a:chExt cx="0" cy="0"/>
        </a:xfrm>
      </p:grpSpPr>
      <p:sp>
        <p:nvSpPr>
          <p:cNvPr id="43" name="Google Shape;43;p5"/>
          <p:cNvSpPr txBox="1">
            <a:spLocks noGrp="1"/>
          </p:cNvSpPr>
          <p:nvPr>
            <p:ph type="title"/>
          </p:nvPr>
        </p:nvSpPr>
        <p:spPr>
          <a:xfrm>
            <a:off x="812800" y="228600"/>
            <a:ext cx="10871200" cy="990600"/>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
          <p:cNvSpPr txBox="1">
            <a:spLocks noGrp="1"/>
          </p:cNvSpPr>
          <p:nvPr>
            <p:ph type="body" idx="1"/>
          </p:nvPr>
        </p:nvSpPr>
        <p:spPr>
          <a:xfrm>
            <a:off x="812800" y="1589567"/>
            <a:ext cx="5181600" cy="4572000"/>
          </a:xfrm>
          <a:prstGeom prst="rect">
            <a:avLst/>
          </a:prstGeom>
          <a:noFill/>
          <a:ln>
            <a:noFill/>
          </a:ln>
        </p:spPr>
        <p:txBody>
          <a:bodyPr spcFirstLastPara="1" wrap="square" lIns="91423" tIns="45699" rIns="91423" bIns="45699" anchor="t" anchorCtr="0">
            <a:noAutofit/>
          </a:bodyPr>
          <a:lstStyle>
            <a:lvl1pPr marL="609570" lvl="0" indent="-396221" algn="l">
              <a:spcBef>
                <a:spcPts val="933"/>
              </a:spcBef>
              <a:spcAft>
                <a:spcPts val="0"/>
              </a:spcAft>
              <a:buSzPts val="1080"/>
              <a:buChar char="◻"/>
              <a:defRPr/>
            </a:lvl1pPr>
            <a:lvl2pPr marL="1219140" lvl="1" indent="-411460" algn="l">
              <a:spcBef>
                <a:spcPts val="733"/>
              </a:spcBef>
              <a:spcAft>
                <a:spcPts val="0"/>
              </a:spcAft>
              <a:buSzPts val="1260"/>
              <a:buChar char="🞑"/>
              <a:defRPr/>
            </a:lvl2pPr>
            <a:lvl3pPr marL="1828709" lvl="2" indent="-419080" algn="l">
              <a:spcBef>
                <a:spcPts val="667"/>
              </a:spcBef>
              <a:spcAft>
                <a:spcPts val="0"/>
              </a:spcAft>
              <a:buSzPts val="1350"/>
              <a:buChar char="■"/>
              <a:defRPr/>
            </a:lvl3pPr>
            <a:lvl4pPr marL="2438278" lvl="3" indent="-419080" algn="l">
              <a:spcBef>
                <a:spcPts val="533"/>
              </a:spcBef>
              <a:spcAft>
                <a:spcPts val="0"/>
              </a:spcAft>
              <a:buSzPts val="1350"/>
              <a:buChar char="■"/>
              <a:defRPr/>
            </a:lvl4pPr>
            <a:lvl5pPr marL="3047848" lvl="4" indent="-403841" algn="l">
              <a:spcBef>
                <a:spcPts val="533"/>
              </a:spcBef>
              <a:spcAft>
                <a:spcPts val="0"/>
              </a:spcAft>
              <a:buSzPts val="1170"/>
              <a:buChar char="■"/>
              <a:defRPr/>
            </a:lvl5pPr>
            <a:lvl6pPr marL="3657418" lvl="5" indent="-457178" algn="l">
              <a:spcBef>
                <a:spcPts val="480"/>
              </a:spcBef>
              <a:spcAft>
                <a:spcPts val="0"/>
              </a:spcAft>
              <a:buSzPts val="1800"/>
              <a:buChar char="▪"/>
              <a:defRPr/>
            </a:lvl6pPr>
            <a:lvl7pPr marL="4266987" lvl="6" indent="-457178" algn="l">
              <a:spcBef>
                <a:spcPts val="480"/>
              </a:spcBef>
              <a:spcAft>
                <a:spcPts val="0"/>
              </a:spcAft>
              <a:buSzPts val="1800"/>
              <a:buChar char="▪"/>
              <a:defRPr/>
            </a:lvl7pPr>
            <a:lvl8pPr marL="4876557" lvl="7" indent="-457178" algn="l">
              <a:spcBef>
                <a:spcPts val="480"/>
              </a:spcBef>
              <a:spcAft>
                <a:spcPts val="0"/>
              </a:spcAft>
              <a:buSzPts val="1800"/>
              <a:buChar char="▪"/>
              <a:defRPr/>
            </a:lvl8pPr>
            <a:lvl9pPr marL="5486126" lvl="8" indent="-457178" algn="l">
              <a:spcBef>
                <a:spcPts val="480"/>
              </a:spcBef>
              <a:spcAft>
                <a:spcPts val="0"/>
              </a:spcAft>
              <a:buSzPts val="1800"/>
              <a:buChar char="▪"/>
              <a:defRPr/>
            </a:lvl9pPr>
          </a:lstStyle>
          <a:p>
            <a:endParaRPr/>
          </a:p>
        </p:txBody>
      </p:sp>
      <p:sp>
        <p:nvSpPr>
          <p:cNvPr id="45" name="Google Shape;45;p5"/>
          <p:cNvSpPr txBox="1">
            <a:spLocks noGrp="1"/>
          </p:cNvSpPr>
          <p:nvPr>
            <p:ph type="body" idx="2"/>
          </p:nvPr>
        </p:nvSpPr>
        <p:spPr>
          <a:xfrm>
            <a:off x="6459868" y="1589567"/>
            <a:ext cx="5181600" cy="4572000"/>
          </a:xfrm>
          <a:prstGeom prst="rect">
            <a:avLst/>
          </a:prstGeom>
          <a:noFill/>
          <a:ln>
            <a:noFill/>
          </a:ln>
        </p:spPr>
        <p:txBody>
          <a:bodyPr spcFirstLastPara="1" wrap="square" lIns="91423" tIns="45699" rIns="91423" bIns="45699" anchor="t" anchorCtr="0">
            <a:noAutofit/>
          </a:bodyPr>
          <a:lstStyle>
            <a:lvl1pPr marL="609570" lvl="0" indent="-396221" algn="l">
              <a:spcBef>
                <a:spcPts val="933"/>
              </a:spcBef>
              <a:spcAft>
                <a:spcPts val="0"/>
              </a:spcAft>
              <a:buSzPts val="1080"/>
              <a:buChar char="◻"/>
              <a:defRPr/>
            </a:lvl1pPr>
            <a:lvl2pPr marL="1219140" lvl="1" indent="-411460" algn="l">
              <a:spcBef>
                <a:spcPts val="733"/>
              </a:spcBef>
              <a:spcAft>
                <a:spcPts val="0"/>
              </a:spcAft>
              <a:buSzPts val="1260"/>
              <a:buChar char="🞑"/>
              <a:defRPr/>
            </a:lvl2pPr>
            <a:lvl3pPr marL="1828709" lvl="2" indent="-419080" algn="l">
              <a:spcBef>
                <a:spcPts val="667"/>
              </a:spcBef>
              <a:spcAft>
                <a:spcPts val="0"/>
              </a:spcAft>
              <a:buSzPts val="1350"/>
              <a:buChar char="■"/>
              <a:defRPr/>
            </a:lvl3pPr>
            <a:lvl4pPr marL="2438278" lvl="3" indent="-419080" algn="l">
              <a:spcBef>
                <a:spcPts val="533"/>
              </a:spcBef>
              <a:spcAft>
                <a:spcPts val="0"/>
              </a:spcAft>
              <a:buSzPts val="1350"/>
              <a:buChar char="■"/>
              <a:defRPr/>
            </a:lvl4pPr>
            <a:lvl5pPr marL="3047848" lvl="4" indent="-403841" algn="l">
              <a:spcBef>
                <a:spcPts val="533"/>
              </a:spcBef>
              <a:spcAft>
                <a:spcPts val="0"/>
              </a:spcAft>
              <a:buSzPts val="1170"/>
              <a:buChar char="■"/>
              <a:defRPr/>
            </a:lvl5pPr>
            <a:lvl6pPr marL="3657418" lvl="5" indent="-457178" algn="l">
              <a:spcBef>
                <a:spcPts val="480"/>
              </a:spcBef>
              <a:spcAft>
                <a:spcPts val="0"/>
              </a:spcAft>
              <a:buSzPts val="1800"/>
              <a:buChar char="▪"/>
              <a:defRPr/>
            </a:lvl6pPr>
            <a:lvl7pPr marL="4266987" lvl="6" indent="-457178" algn="l">
              <a:spcBef>
                <a:spcPts val="480"/>
              </a:spcBef>
              <a:spcAft>
                <a:spcPts val="0"/>
              </a:spcAft>
              <a:buSzPts val="1800"/>
              <a:buChar char="▪"/>
              <a:defRPr/>
            </a:lvl7pPr>
            <a:lvl8pPr marL="4876557" lvl="7" indent="-457178" algn="l">
              <a:spcBef>
                <a:spcPts val="480"/>
              </a:spcBef>
              <a:spcAft>
                <a:spcPts val="0"/>
              </a:spcAft>
              <a:buSzPts val="1800"/>
              <a:buChar char="▪"/>
              <a:defRPr/>
            </a:lvl8pPr>
            <a:lvl9pPr marL="5486126" lvl="8" indent="-457178" algn="l">
              <a:spcBef>
                <a:spcPts val="480"/>
              </a:spcBef>
              <a:spcAft>
                <a:spcPts val="0"/>
              </a:spcAft>
              <a:buSzPts val="1800"/>
              <a:buChar char="▪"/>
              <a:defRPr/>
            </a:lvl9pPr>
          </a:lstStyle>
          <a:p>
            <a:endParaRPr/>
          </a:p>
        </p:txBody>
      </p:sp>
      <p:sp>
        <p:nvSpPr>
          <p:cNvPr id="46" name="Google Shape;46;p5"/>
          <p:cNvSpPr txBox="1">
            <a:spLocks noGrp="1"/>
          </p:cNvSpPr>
          <p:nvPr>
            <p:ph type="dt" idx="10"/>
          </p:nvPr>
        </p:nvSpPr>
        <p:spPr>
          <a:xfrm>
            <a:off x="8128000" y="6248400"/>
            <a:ext cx="35560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5B6973"/>
              </a:solidFill>
            </a:endParaRPr>
          </a:p>
        </p:txBody>
      </p:sp>
      <p:sp>
        <p:nvSpPr>
          <p:cNvPr id="47" name="Google Shape;47;p5"/>
          <p:cNvSpPr txBox="1">
            <a:spLocks noGrp="1"/>
          </p:cNvSpPr>
          <p:nvPr>
            <p:ph type="sldNum" idx="12"/>
          </p:nvPr>
        </p:nvSpPr>
        <p:spPr>
          <a:xfrm>
            <a:off x="0" y="1272223"/>
            <a:ext cx="711200" cy="244476"/>
          </a:xfrm>
          <a:prstGeom prst="rect">
            <a:avLst/>
          </a:prstGeom>
          <a:noFill/>
          <a:ln>
            <a:noFill/>
          </a:ln>
        </p:spPr>
        <p:txBody>
          <a:bodyPr spcFirstLastPara="1" wrap="square" lIns="91423" tIns="45699" rIns="91423" bIns="45699"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s-ES"/>
              <a:pPr/>
              <a:t>‹Nº›</a:t>
            </a:fld>
            <a:endParaRPr/>
          </a:p>
        </p:txBody>
      </p:sp>
      <p:sp>
        <p:nvSpPr>
          <p:cNvPr id="48" name="Google Shape;48;p5"/>
          <p:cNvSpPr txBox="1">
            <a:spLocks noGrp="1"/>
          </p:cNvSpPr>
          <p:nvPr>
            <p:ph type="ftr" idx="11"/>
          </p:nvPr>
        </p:nvSpPr>
        <p:spPr>
          <a:xfrm>
            <a:off x="812806" y="6248208"/>
            <a:ext cx="7228111" cy="365125"/>
          </a:xfrm>
          <a:prstGeom prst="rect">
            <a:avLst/>
          </a:prstGeom>
          <a:noFill/>
          <a:ln>
            <a:noFill/>
          </a:ln>
        </p:spPr>
        <p:txBody>
          <a:bodyPr spcFirstLastPara="1" wrap="square" lIns="91423" tIns="45699" rIns="91423" bIns="45699"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5B6973"/>
              </a:solidFill>
            </a:endParaRPr>
          </a:p>
        </p:txBody>
      </p:sp>
    </p:spTree>
    <p:extLst>
      <p:ext uri="{BB962C8B-B14F-4D97-AF65-F5344CB8AC3E}">
        <p14:creationId xmlns:p14="http://schemas.microsoft.com/office/powerpoint/2010/main" val="3597900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711200" y="273053"/>
            <a:ext cx="10871200" cy="869951"/>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Clr>
                <a:schemeClr val="dk2"/>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
          <p:cNvSpPr txBox="1">
            <a:spLocks noGrp="1"/>
          </p:cNvSpPr>
          <p:nvPr>
            <p:ph type="body" idx="1"/>
          </p:nvPr>
        </p:nvSpPr>
        <p:spPr>
          <a:xfrm>
            <a:off x="812800" y="2438400"/>
            <a:ext cx="5181600" cy="3581400"/>
          </a:xfrm>
          <a:prstGeom prst="rect">
            <a:avLst/>
          </a:prstGeom>
          <a:noFill/>
          <a:ln>
            <a:noFill/>
          </a:ln>
        </p:spPr>
        <p:txBody>
          <a:bodyPr spcFirstLastPara="1" wrap="square" lIns="91423" tIns="45699" rIns="91423" bIns="45699" anchor="t" anchorCtr="0">
            <a:noAutofit/>
          </a:bodyPr>
          <a:lstStyle>
            <a:lvl1pPr marL="609570" lvl="0" indent="-396221" algn="l">
              <a:spcBef>
                <a:spcPts val="933"/>
              </a:spcBef>
              <a:spcAft>
                <a:spcPts val="0"/>
              </a:spcAft>
              <a:buSzPts val="1080"/>
              <a:buChar char="◻"/>
              <a:defRPr/>
            </a:lvl1pPr>
            <a:lvl2pPr marL="1219140" lvl="1" indent="-411460" algn="l">
              <a:spcBef>
                <a:spcPts val="733"/>
              </a:spcBef>
              <a:spcAft>
                <a:spcPts val="0"/>
              </a:spcAft>
              <a:buSzPts val="1260"/>
              <a:buChar char="🞑"/>
              <a:defRPr/>
            </a:lvl2pPr>
            <a:lvl3pPr marL="1828709" lvl="2" indent="-419080" algn="l">
              <a:spcBef>
                <a:spcPts val="667"/>
              </a:spcBef>
              <a:spcAft>
                <a:spcPts val="0"/>
              </a:spcAft>
              <a:buSzPts val="1350"/>
              <a:buChar char="■"/>
              <a:defRPr/>
            </a:lvl3pPr>
            <a:lvl4pPr marL="2438278" lvl="3" indent="-419080" algn="l">
              <a:spcBef>
                <a:spcPts val="533"/>
              </a:spcBef>
              <a:spcAft>
                <a:spcPts val="0"/>
              </a:spcAft>
              <a:buSzPts val="1350"/>
              <a:buChar char="■"/>
              <a:defRPr/>
            </a:lvl4pPr>
            <a:lvl5pPr marL="3047848" lvl="4" indent="-403841" algn="l">
              <a:spcBef>
                <a:spcPts val="533"/>
              </a:spcBef>
              <a:spcAft>
                <a:spcPts val="0"/>
              </a:spcAft>
              <a:buSzPts val="1170"/>
              <a:buChar char="■"/>
              <a:defRPr/>
            </a:lvl5pPr>
            <a:lvl6pPr marL="3657418" lvl="5" indent="-457178" algn="l">
              <a:spcBef>
                <a:spcPts val="480"/>
              </a:spcBef>
              <a:spcAft>
                <a:spcPts val="0"/>
              </a:spcAft>
              <a:buSzPts val="1800"/>
              <a:buChar char="▪"/>
              <a:defRPr/>
            </a:lvl6pPr>
            <a:lvl7pPr marL="4266987" lvl="6" indent="-457178" algn="l">
              <a:spcBef>
                <a:spcPts val="480"/>
              </a:spcBef>
              <a:spcAft>
                <a:spcPts val="0"/>
              </a:spcAft>
              <a:buSzPts val="1800"/>
              <a:buChar char="▪"/>
              <a:defRPr/>
            </a:lvl7pPr>
            <a:lvl8pPr marL="4876557" lvl="7" indent="-457178" algn="l">
              <a:spcBef>
                <a:spcPts val="480"/>
              </a:spcBef>
              <a:spcAft>
                <a:spcPts val="0"/>
              </a:spcAft>
              <a:buSzPts val="1800"/>
              <a:buChar char="▪"/>
              <a:defRPr/>
            </a:lvl8pPr>
            <a:lvl9pPr marL="5486126" lvl="8" indent="-457178" algn="l">
              <a:spcBef>
                <a:spcPts val="480"/>
              </a:spcBef>
              <a:spcAft>
                <a:spcPts val="0"/>
              </a:spcAft>
              <a:buSzPts val="1800"/>
              <a:buChar char="▪"/>
              <a:defRPr/>
            </a:lvl9pPr>
          </a:lstStyle>
          <a:p>
            <a:endParaRPr/>
          </a:p>
        </p:txBody>
      </p:sp>
      <p:sp>
        <p:nvSpPr>
          <p:cNvPr id="52" name="Google Shape;52;p6"/>
          <p:cNvSpPr txBox="1">
            <a:spLocks noGrp="1"/>
          </p:cNvSpPr>
          <p:nvPr>
            <p:ph type="body" idx="2"/>
          </p:nvPr>
        </p:nvSpPr>
        <p:spPr>
          <a:xfrm>
            <a:off x="6400800" y="2438400"/>
            <a:ext cx="5181600" cy="3581400"/>
          </a:xfrm>
          <a:prstGeom prst="rect">
            <a:avLst/>
          </a:prstGeom>
          <a:noFill/>
          <a:ln>
            <a:noFill/>
          </a:ln>
        </p:spPr>
        <p:txBody>
          <a:bodyPr spcFirstLastPara="1" wrap="square" lIns="91423" tIns="45699" rIns="91423" bIns="45699" anchor="t" anchorCtr="0">
            <a:noAutofit/>
          </a:bodyPr>
          <a:lstStyle>
            <a:lvl1pPr marL="609570" lvl="0" indent="-396221" algn="l">
              <a:spcBef>
                <a:spcPts val="933"/>
              </a:spcBef>
              <a:spcAft>
                <a:spcPts val="0"/>
              </a:spcAft>
              <a:buSzPts val="1080"/>
              <a:buChar char="◻"/>
              <a:defRPr/>
            </a:lvl1pPr>
            <a:lvl2pPr marL="1219140" lvl="1" indent="-411460" algn="l">
              <a:spcBef>
                <a:spcPts val="733"/>
              </a:spcBef>
              <a:spcAft>
                <a:spcPts val="0"/>
              </a:spcAft>
              <a:buSzPts val="1260"/>
              <a:buChar char="🞑"/>
              <a:defRPr/>
            </a:lvl2pPr>
            <a:lvl3pPr marL="1828709" lvl="2" indent="-419080" algn="l">
              <a:spcBef>
                <a:spcPts val="667"/>
              </a:spcBef>
              <a:spcAft>
                <a:spcPts val="0"/>
              </a:spcAft>
              <a:buSzPts val="1350"/>
              <a:buChar char="■"/>
              <a:defRPr/>
            </a:lvl3pPr>
            <a:lvl4pPr marL="2438278" lvl="3" indent="-419080" algn="l">
              <a:spcBef>
                <a:spcPts val="533"/>
              </a:spcBef>
              <a:spcAft>
                <a:spcPts val="0"/>
              </a:spcAft>
              <a:buSzPts val="1350"/>
              <a:buChar char="■"/>
              <a:defRPr/>
            </a:lvl4pPr>
            <a:lvl5pPr marL="3047848" lvl="4" indent="-403841" algn="l">
              <a:spcBef>
                <a:spcPts val="533"/>
              </a:spcBef>
              <a:spcAft>
                <a:spcPts val="0"/>
              </a:spcAft>
              <a:buSzPts val="1170"/>
              <a:buChar char="■"/>
              <a:defRPr/>
            </a:lvl5pPr>
            <a:lvl6pPr marL="3657418" lvl="5" indent="-457178" algn="l">
              <a:spcBef>
                <a:spcPts val="480"/>
              </a:spcBef>
              <a:spcAft>
                <a:spcPts val="0"/>
              </a:spcAft>
              <a:buSzPts val="1800"/>
              <a:buChar char="▪"/>
              <a:defRPr/>
            </a:lvl6pPr>
            <a:lvl7pPr marL="4266987" lvl="6" indent="-457178" algn="l">
              <a:spcBef>
                <a:spcPts val="480"/>
              </a:spcBef>
              <a:spcAft>
                <a:spcPts val="0"/>
              </a:spcAft>
              <a:buSzPts val="1800"/>
              <a:buChar char="▪"/>
              <a:defRPr/>
            </a:lvl7pPr>
            <a:lvl8pPr marL="4876557" lvl="7" indent="-457178" algn="l">
              <a:spcBef>
                <a:spcPts val="480"/>
              </a:spcBef>
              <a:spcAft>
                <a:spcPts val="0"/>
              </a:spcAft>
              <a:buSzPts val="1800"/>
              <a:buChar char="▪"/>
              <a:defRPr/>
            </a:lvl8pPr>
            <a:lvl9pPr marL="5486126" lvl="8" indent="-457178" algn="l">
              <a:spcBef>
                <a:spcPts val="480"/>
              </a:spcBef>
              <a:spcAft>
                <a:spcPts val="0"/>
              </a:spcAft>
              <a:buSzPts val="1800"/>
              <a:buChar char="▪"/>
              <a:defRPr/>
            </a:lvl9pPr>
          </a:lstStyle>
          <a:p>
            <a:endParaRPr/>
          </a:p>
        </p:txBody>
      </p:sp>
      <p:sp>
        <p:nvSpPr>
          <p:cNvPr id="53" name="Google Shape;53;p6"/>
          <p:cNvSpPr txBox="1">
            <a:spLocks noGrp="1"/>
          </p:cNvSpPr>
          <p:nvPr>
            <p:ph type="dt" idx="10"/>
          </p:nvPr>
        </p:nvSpPr>
        <p:spPr>
          <a:xfrm>
            <a:off x="8128000" y="6248400"/>
            <a:ext cx="35560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5B6973"/>
              </a:solidFill>
            </a:endParaRPr>
          </a:p>
        </p:txBody>
      </p:sp>
      <p:sp>
        <p:nvSpPr>
          <p:cNvPr id="54" name="Google Shape;54;p6"/>
          <p:cNvSpPr txBox="1">
            <a:spLocks noGrp="1"/>
          </p:cNvSpPr>
          <p:nvPr>
            <p:ph type="sldNum" idx="12"/>
          </p:nvPr>
        </p:nvSpPr>
        <p:spPr>
          <a:xfrm>
            <a:off x="0" y="1272223"/>
            <a:ext cx="711200" cy="244476"/>
          </a:xfrm>
          <a:prstGeom prst="rect">
            <a:avLst/>
          </a:prstGeom>
          <a:noFill/>
          <a:ln>
            <a:noFill/>
          </a:ln>
        </p:spPr>
        <p:txBody>
          <a:bodyPr spcFirstLastPara="1" wrap="square" lIns="91423" tIns="45699" rIns="91423" bIns="45699"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s-ES"/>
              <a:pPr/>
              <a:t>‹Nº›</a:t>
            </a:fld>
            <a:endParaRPr/>
          </a:p>
        </p:txBody>
      </p:sp>
      <p:sp>
        <p:nvSpPr>
          <p:cNvPr id="55" name="Google Shape;55;p6"/>
          <p:cNvSpPr txBox="1">
            <a:spLocks noGrp="1"/>
          </p:cNvSpPr>
          <p:nvPr>
            <p:ph type="ftr" idx="11"/>
          </p:nvPr>
        </p:nvSpPr>
        <p:spPr>
          <a:xfrm>
            <a:off x="812806" y="6248208"/>
            <a:ext cx="7228111" cy="365125"/>
          </a:xfrm>
          <a:prstGeom prst="rect">
            <a:avLst/>
          </a:prstGeom>
          <a:noFill/>
          <a:ln>
            <a:noFill/>
          </a:ln>
        </p:spPr>
        <p:txBody>
          <a:bodyPr spcFirstLastPara="1" wrap="square" lIns="91423" tIns="45699" rIns="91423" bIns="45699"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5B6973"/>
              </a:solidFill>
            </a:endParaRPr>
          </a:p>
        </p:txBody>
      </p:sp>
      <p:sp>
        <p:nvSpPr>
          <p:cNvPr id="56" name="Google Shape;56;p6"/>
          <p:cNvSpPr txBox="1">
            <a:spLocks noGrp="1"/>
          </p:cNvSpPr>
          <p:nvPr>
            <p:ph type="body" idx="3"/>
          </p:nvPr>
        </p:nvSpPr>
        <p:spPr>
          <a:xfrm>
            <a:off x="812800" y="1752600"/>
            <a:ext cx="5181600" cy="640080"/>
          </a:xfrm>
          <a:prstGeom prst="rect">
            <a:avLst/>
          </a:prstGeom>
          <a:solidFill>
            <a:schemeClr val="accent2"/>
          </a:solidFill>
          <a:ln>
            <a:noFill/>
          </a:ln>
        </p:spPr>
        <p:txBody>
          <a:bodyPr spcFirstLastPara="1" wrap="square" lIns="91423" tIns="45699" rIns="91423" bIns="45699" anchor="ctr" anchorCtr="0">
            <a:noAutofit/>
          </a:bodyPr>
          <a:lstStyle>
            <a:lvl1pPr marL="609570" lvl="0" indent="-304784" algn="l">
              <a:spcBef>
                <a:spcPts val="933"/>
              </a:spcBef>
              <a:spcAft>
                <a:spcPts val="0"/>
              </a:spcAft>
              <a:buSzPts val="1200"/>
              <a:buFont typeface="Calibri"/>
              <a:buNone/>
              <a:defRPr sz="2667" b="1">
                <a:solidFill>
                  <a:srgbClr val="FFFFFF"/>
                </a:solidFill>
              </a:defRPr>
            </a:lvl1pPr>
            <a:lvl2pPr marL="1219140" lvl="1" indent="-411460" algn="l">
              <a:spcBef>
                <a:spcPts val="733"/>
              </a:spcBef>
              <a:spcAft>
                <a:spcPts val="0"/>
              </a:spcAft>
              <a:buSzPts val="1260"/>
              <a:buChar char="🞑"/>
              <a:defRPr/>
            </a:lvl2pPr>
            <a:lvl3pPr marL="1828709" lvl="2" indent="-419080" algn="l">
              <a:spcBef>
                <a:spcPts val="667"/>
              </a:spcBef>
              <a:spcAft>
                <a:spcPts val="0"/>
              </a:spcAft>
              <a:buSzPts val="1350"/>
              <a:buChar char="■"/>
              <a:defRPr/>
            </a:lvl3pPr>
            <a:lvl4pPr marL="2438278" lvl="3" indent="-419080" algn="l">
              <a:spcBef>
                <a:spcPts val="533"/>
              </a:spcBef>
              <a:spcAft>
                <a:spcPts val="0"/>
              </a:spcAft>
              <a:buSzPts val="1350"/>
              <a:buChar char="■"/>
              <a:defRPr/>
            </a:lvl4pPr>
            <a:lvl5pPr marL="3047848" lvl="4" indent="-403841" algn="l">
              <a:spcBef>
                <a:spcPts val="533"/>
              </a:spcBef>
              <a:spcAft>
                <a:spcPts val="0"/>
              </a:spcAft>
              <a:buSzPts val="1170"/>
              <a:buChar char="■"/>
              <a:defRPr/>
            </a:lvl5pPr>
            <a:lvl6pPr marL="3657418" lvl="5" indent="-457178" algn="l">
              <a:spcBef>
                <a:spcPts val="480"/>
              </a:spcBef>
              <a:spcAft>
                <a:spcPts val="0"/>
              </a:spcAft>
              <a:buSzPts val="1800"/>
              <a:buChar char="▪"/>
              <a:defRPr/>
            </a:lvl6pPr>
            <a:lvl7pPr marL="4266987" lvl="6" indent="-457178" algn="l">
              <a:spcBef>
                <a:spcPts val="480"/>
              </a:spcBef>
              <a:spcAft>
                <a:spcPts val="0"/>
              </a:spcAft>
              <a:buSzPts val="1800"/>
              <a:buChar char="▪"/>
              <a:defRPr/>
            </a:lvl7pPr>
            <a:lvl8pPr marL="4876557" lvl="7" indent="-457178" algn="l">
              <a:spcBef>
                <a:spcPts val="480"/>
              </a:spcBef>
              <a:spcAft>
                <a:spcPts val="0"/>
              </a:spcAft>
              <a:buSzPts val="1800"/>
              <a:buChar char="▪"/>
              <a:defRPr/>
            </a:lvl8pPr>
            <a:lvl9pPr marL="5486126" lvl="8" indent="-457178" algn="l">
              <a:spcBef>
                <a:spcPts val="480"/>
              </a:spcBef>
              <a:spcAft>
                <a:spcPts val="0"/>
              </a:spcAft>
              <a:buSzPts val="1800"/>
              <a:buChar char="▪"/>
              <a:defRPr/>
            </a:lvl9pPr>
          </a:lstStyle>
          <a:p>
            <a:endParaRPr/>
          </a:p>
        </p:txBody>
      </p:sp>
      <p:sp>
        <p:nvSpPr>
          <p:cNvPr id="57" name="Google Shape;57;p6"/>
          <p:cNvSpPr txBox="1">
            <a:spLocks noGrp="1"/>
          </p:cNvSpPr>
          <p:nvPr>
            <p:ph type="body" idx="4"/>
          </p:nvPr>
        </p:nvSpPr>
        <p:spPr>
          <a:xfrm>
            <a:off x="6400800" y="1752600"/>
            <a:ext cx="5181600" cy="640080"/>
          </a:xfrm>
          <a:prstGeom prst="rect">
            <a:avLst/>
          </a:prstGeom>
          <a:solidFill>
            <a:schemeClr val="accent4"/>
          </a:solidFill>
          <a:ln>
            <a:noFill/>
          </a:ln>
        </p:spPr>
        <p:txBody>
          <a:bodyPr spcFirstLastPara="1" wrap="square" lIns="91423" tIns="45699" rIns="91423" bIns="45699" anchor="ctr" anchorCtr="0">
            <a:noAutofit/>
          </a:bodyPr>
          <a:lstStyle>
            <a:lvl1pPr marL="609570" lvl="0" indent="-304784" algn="l">
              <a:spcBef>
                <a:spcPts val="933"/>
              </a:spcBef>
              <a:spcAft>
                <a:spcPts val="0"/>
              </a:spcAft>
              <a:buSzPts val="1200"/>
              <a:buFont typeface="Calibri"/>
              <a:buNone/>
              <a:defRPr sz="2667" b="1">
                <a:solidFill>
                  <a:srgbClr val="FFFFFF"/>
                </a:solidFill>
              </a:defRPr>
            </a:lvl1pPr>
            <a:lvl2pPr marL="1219140" lvl="1" indent="-411460" algn="l">
              <a:spcBef>
                <a:spcPts val="733"/>
              </a:spcBef>
              <a:spcAft>
                <a:spcPts val="0"/>
              </a:spcAft>
              <a:buSzPts val="1260"/>
              <a:buChar char="🞑"/>
              <a:defRPr/>
            </a:lvl2pPr>
            <a:lvl3pPr marL="1828709" lvl="2" indent="-419080" algn="l">
              <a:spcBef>
                <a:spcPts val="667"/>
              </a:spcBef>
              <a:spcAft>
                <a:spcPts val="0"/>
              </a:spcAft>
              <a:buSzPts val="1350"/>
              <a:buChar char="■"/>
              <a:defRPr/>
            </a:lvl3pPr>
            <a:lvl4pPr marL="2438278" lvl="3" indent="-419080" algn="l">
              <a:spcBef>
                <a:spcPts val="533"/>
              </a:spcBef>
              <a:spcAft>
                <a:spcPts val="0"/>
              </a:spcAft>
              <a:buSzPts val="1350"/>
              <a:buChar char="■"/>
              <a:defRPr/>
            </a:lvl4pPr>
            <a:lvl5pPr marL="3047848" lvl="4" indent="-403841" algn="l">
              <a:spcBef>
                <a:spcPts val="533"/>
              </a:spcBef>
              <a:spcAft>
                <a:spcPts val="0"/>
              </a:spcAft>
              <a:buSzPts val="1170"/>
              <a:buChar char="■"/>
              <a:defRPr/>
            </a:lvl5pPr>
            <a:lvl6pPr marL="3657418" lvl="5" indent="-457178" algn="l">
              <a:spcBef>
                <a:spcPts val="480"/>
              </a:spcBef>
              <a:spcAft>
                <a:spcPts val="0"/>
              </a:spcAft>
              <a:buSzPts val="1800"/>
              <a:buChar char="▪"/>
              <a:defRPr/>
            </a:lvl6pPr>
            <a:lvl7pPr marL="4266987" lvl="6" indent="-457178" algn="l">
              <a:spcBef>
                <a:spcPts val="480"/>
              </a:spcBef>
              <a:spcAft>
                <a:spcPts val="0"/>
              </a:spcAft>
              <a:buSzPts val="1800"/>
              <a:buChar char="▪"/>
              <a:defRPr/>
            </a:lvl7pPr>
            <a:lvl8pPr marL="4876557" lvl="7" indent="-457178" algn="l">
              <a:spcBef>
                <a:spcPts val="480"/>
              </a:spcBef>
              <a:spcAft>
                <a:spcPts val="0"/>
              </a:spcAft>
              <a:buSzPts val="1800"/>
              <a:buChar char="▪"/>
              <a:defRPr/>
            </a:lvl8pPr>
            <a:lvl9pPr marL="5486126" lvl="8" indent="-457178" algn="l">
              <a:spcBef>
                <a:spcPts val="480"/>
              </a:spcBef>
              <a:spcAft>
                <a:spcPts val="0"/>
              </a:spcAft>
              <a:buSzPts val="1800"/>
              <a:buChar char="▪"/>
              <a:defRPr/>
            </a:lvl9pPr>
          </a:lstStyle>
          <a:p>
            <a:endParaRPr/>
          </a:p>
        </p:txBody>
      </p:sp>
    </p:spTree>
    <p:extLst>
      <p:ext uri="{BB962C8B-B14F-4D97-AF65-F5344CB8AC3E}">
        <p14:creationId xmlns:p14="http://schemas.microsoft.com/office/powerpoint/2010/main" val="3681780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812800" y="273053"/>
            <a:ext cx="10769600" cy="869951"/>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Clr>
                <a:schemeClr val="dk2"/>
              </a:buClr>
              <a:buSzPts val="4400"/>
              <a:buFont typeface="Calibri"/>
              <a:buNone/>
              <a:defRPr sz="5867"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9"/>
          <p:cNvSpPr txBox="1">
            <a:spLocks noGrp="1"/>
          </p:cNvSpPr>
          <p:nvPr>
            <p:ph type="dt" idx="10"/>
          </p:nvPr>
        </p:nvSpPr>
        <p:spPr>
          <a:xfrm>
            <a:off x="8128000" y="6248400"/>
            <a:ext cx="35560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5B6973"/>
              </a:solidFill>
            </a:endParaRPr>
          </a:p>
        </p:txBody>
      </p:sp>
      <p:sp>
        <p:nvSpPr>
          <p:cNvPr id="70" name="Google Shape;70;p9"/>
          <p:cNvSpPr txBox="1">
            <a:spLocks noGrp="1"/>
          </p:cNvSpPr>
          <p:nvPr>
            <p:ph type="ftr" idx="11"/>
          </p:nvPr>
        </p:nvSpPr>
        <p:spPr>
          <a:xfrm>
            <a:off x="812806" y="6248208"/>
            <a:ext cx="7228111" cy="365125"/>
          </a:xfrm>
          <a:prstGeom prst="rect">
            <a:avLst/>
          </a:prstGeom>
          <a:noFill/>
          <a:ln>
            <a:noFill/>
          </a:ln>
        </p:spPr>
        <p:txBody>
          <a:bodyPr spcFirstLastPara="1" wrap="square" lIns="91423" tIns="45699" rIns="91423" bIns="45699"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5B6973"/>
              </a:solidFill>
            </a:endParaRPr>
          </a:p>
        </p:txBody>
      </p:sp>
      <p:sp>
        <p:nvSpPr>
          <p:cNvPr id="71" name="Google Shape;71;p9"/>
          <p:cNvSpPr txBox="1">
            <a:spLocks noGrp="1"/>
          </p:cNvSpPr>
          <p:nvPr>
            <p:ph type="sldNum" idx="12"/>
          </p:nvPr>
        </p:nvSpPr>
        <p:spPr>
          <a:xfrm>
            <a:off x="0" y="1272223"/>
            <a:ext cx="711200" cy="244476"/>
          </a:xfrm>
          <a:prstGeom prst="rect">
            <a:avLst/>
          </a:prstGeom>
          <a:noFill/>
          <a:ln>
            <a:noFill/>
          </a:ln>
        </p:spPr>
        <p:txBody>
          <a:bodyPr spcFirstLastPara="1" wrap="square" lIns="91423" tIns="45699" rIns="91423" bIns="45699" anchor="ctr" anchorCtr="0">
            <a:noAutofit/>
          </a:bodyPr>
          <a:lstStyle>
            <a:lvl1pPr marL="0" lvl="0" indent="0" algn="ctr">
              <a:spcBef>
                <a:spcPts val="0"/>
              </a:spcBef>
              <a:buNone/>
              <a:defRPr sz="1867" b="1">
                <a:solidFill>
                  <a:srgbClr val="FFFFFF"/>
                </a:solidFill>
                <a:latin typeface="Calibri"/>
                <a:ea typeface="Calibri"/>
                <a:cs typeface="Calibri"/>
                <a:sym typeface="Calibri"/>
              </a:defRPr>
            </a:lvl1pPr>
            <a:lvl2pPr marL="0" lvl="1" indent="0" algn="ctr">
              <a:spcBef>
                <a:spcPts val="0"/>
              </a:spcBef>
              <a:buNone/>
              <a:defRPr sz="1867" b="1">
                <a:solidFill>
                  <a:srgbClr val="FFFFFF"/>
                </a:solidFill>
                <a:latin typeface="Calibri"/>
                <a:ea typeface="Calibri"/>
                <a:cs typeface="Calibri"/>
                <a:sym typeface="Calibri"/>
              </a:defRPr>
            </a:lvl2pPr>
            <a:lvl3pPr marL="0" lvl="2" indent="0" algn="ctr">
              <a:spcBef>
                <a:spcPts val="0"/>
              </a:spcBef>
              <a:buNone/>
              <a:defRPr sz="1867" b="1">
                <a:solidFill>
                  <a:srgbClr val="FFFFFF"/>
                </a:solidFill>
                <a:latin typeface="Calibri"/>
                <a:ea typeface="Calibri"/>
                <a:cs typeface="Calibri"/>
                <a:sym typeface="Calibri"/>
              </a:defRPr>
            </a:lvl3pPr>
            <a:lvl4pPr marL="0" lvl="3" indent="0" algn="ctr">
              <a:spcBef>
                <a:spcPts val="0"/>
              </a:spcBef>
              <a:buNone/>
              <a:defRPr sz="1867" b="1">
                <a:solidFill>
                  <a:srgbClr val="FFFFFF"/>
                </a:solidFill>
                <a:latin typeface="Calibri"/>
                <a:ea typeface="Calibri"/>
                <a:cs typeface="Calibri"/>
                <a:sym typeface="Calibri"/>
              </a:defRPr>
            </a:lvl4pPr>
            <a:lvl5pPr marL="0" lvl="4" indent="0" algn="ctr">
              <a:spcBef>
                <a:spcPts val="0"/>
              </a:spcBef>
              <a:buNone/>
              <a:defRPr sz="1867" b="1">
                <a:solidFill>
                  <a:srgbClr val="FFFFFF"/>
                </a:solidFill>
                <a:latin typeface="Calibri"/>
                <a:ea typeface="Calibri"/>
                <a:cs typeface="Calibri"/>
                <a:sym typeface="Calibri"/>
              </a:defRPr>
            </a:lvl5pPr>
            <a:lvl6pPr marL="0" lvl="5" indent="0" algn="ctr">
              <a:spcBef>
                <a:spcPts val="0"/>
              </a:spcBef>
              <a:buNone/>
              <a:defRPr sz="1867" b="1">
                <a:solidFill>
                  <a:srgbClr val="FFFFFF"/>
                </a:solidFill>
                <a:latin typeface="Calibri"/>
                <a:ea typeface="Calibri"/>
                <a:cs typeface="Calibri"/>
                <a:sym typeface="Calibri"/>
              </a:defRPr>
            </a:lvl6pPr>
            <a:lvl7pPr marL="0" lvl="6" indent="0" algn="ctr">
              <a:spcBef>
                <a:spcPts val="0"/>
              </a:spcBef>
              <a:buNone/>
              <a:defRPr sz="1867" b="1">
                <a:solidFill>
                  <a:srgbClr val="FFFFFF"/>
                </a:solidFill>
                <a:latin typeface="Calibri"/>
                <a:ea typeface="Calibri"/>
                <a:cs typeface="Calibri"/>
                <a:sym typeface="Calibri"/>
              </a:defRPr>
            </a:lvl7pPr>
            <a:lvl8pPr marL="0" lvl="7" indent="0" algn="ctr">
              <a:spcBef>
                <a:spcPts val="0"/>
              </a:spcBef>
              <a:buNone/>
              <a:defRPr sz="1867" b="1">
                <a:solidFill>
                  <a:srgbClr val="FFFFFF"/>
                </a:solidFill>
                <a:latin typeface="Calibri"/>
                <a:ea typeface="Calibri"/>
                <a:cs typeface="Calibri"/>
                <a:sym typeface="Calibri"/>
              </a:defRPr>
            </a:lvl8pPr>
            <a:lvl9pPr marL="0" lvl="8" indent="0" algn="ctr">
              <a:spcBef>
                <a:spcPts val="0"/>
              </a:spcBef>
              <a:buNone/>
              <a:defRPr sz="1867" b="1">
                <a:solidFill>
                  <a:srgbClr val="FFFFFF"/>
                </a:solidFill>
                <a:latin typeface="Calibri"/>
                <a:ea typeface="Calibri"/>
                <a:cs typeface="Calibri"/>
                <a:sym typeface="Calibri"/>
              </a:defRPr>
            </a:lvl9pPr>
          </a:lstStyle>
          <a:p>
            <a:fld id="{00000000-1234-1234-1234-123412341234}" type="slidenum">
              <a:rPr lang="es-ES"/>
              <a:pPr/>
              <a:t>‹Nº›</a:t>
            </a:fld>
            <a:endParaRPr/>
          </a:p>
        </p:txBody>
      </p:sp>
      <p:sp>
        <p:nvSpPr>
          <p:cNvPr id="72" name="Google Shape;72;p9"/>
          <p:cNvSpPr txBox="1">
            <a:spLocks noGrp="1"/>
          </p:cNvSpPr>
          <p:nvPr>
            <p:ph type="body" idx="1"/>
          </p:nvPr>
        </p:nvSpPr>
        <p:spPr>
          <a:xfrm>
            <a:off x="812800" y="1752600"/>
            <a:ext cx="2133600" cy="4343400"/>
          </a:xfrm>
          <a:prstGeom prst="rect">
            <a:avLst/>
          </a:prstGeom>
          <a:solidFill>
            <a:schemeClr val="accent2"/>
          </a:solidFill>
          <a:ln w="50800" cap="sq" cmpd="dbl">
            <a:solidFill>
              <a:schemeClr val="accent2"/>
            </a:solidFill>
            <a:prstDash val="solid"/>
            <a:miter lim="800000"/>
            <a:headEnd type="none" w="sm" len="sm"/>
            <a:tailEnd type="none" w="sm" len="sm"/>
          </a:ln>
        </p:spPr>
        <p:txBody>
          <a:bodyPr spcFirstLastPara="1" wrap="square" lIns="137147" tIns="182870" rIns="137147" bIns="91423" anchor="t" anchorCtr="0">
            <a:noAutofit/>
          </a:bodyPr>
          <a:lstStyle>
            <a:lvl1pPr marL="609570" lvl="0" indent="-304784" algn="l">
              <a:spcBef>
                <a:spcPts val="933"/>
              </a:spcBef>
              <a:spcAft>
                <a:spcPts val="0"/>
              </a:spcAft>
              <a:buSzPts val="1080"/>
              <a:buNone/>
              <a:defRPr sz="2400">
                <a:solidFill>
                  <a:schemeClr val="lt1"/>
                </a:solidFill>
                <a:latin typeface="Calibri"/>
                <a:ea typeface="Calibri"/>
                <a:cs typeface="Calibri"/>
                <a:sym typeface="Calibri"/>
              </a:defRPr>
            </a:lvl1pPr>
            <a:lvl2pPr marL="1219140" lvl="1" indent="-304784" algn="l">
              <a:spcBef>
                <a:spcPts val="1333"/>
              </a:spcBef>
              <a:spcAft>
                <a:spcPts val="0"/>
              </a:spcAft>
              <a:buSzPts val="840"/>
              <a:buNone/>
              <a:defRPr sz="1600">
                <a:solidFill>
                  <a:schemeClr val="lt1"/>
                </a:solidFill>
                <a:latin typeface="Calibri"/>
                <a:ea typeface="Calibri"/>
                <a:cs typeface="Calibri"/>
                <a:sym typeface="Calibri"/>
              </a:defRPr>
            </a:lvl2pPr>
            <a:lvl3pPr marL="1828709" lvl="2" indent="-304784" algn="l">
              <a:spcBef>
                <a:spcPts val="667"/>
              </a:spcBef>
              <a:spcAft>
                <a:spcPts val="0"/>
              </a:spcAft>
              <a:buSzPts val="750"/>
              <a:buNone/>
              <a:defRPr sz="1333">
                <a:solidFill>
                  <a:schemeClr val="lt1"/>
                </a:solidFill>
                <a:latin typeface="Calibri"/>
                <a:ea typeface="Calibri"/>
                <a:cs typeface="Calibri"/>
                <a:sym typeface="Calibri"/>
              </a:defRPr>
            </a:lvl3pPr>
            <a:lvl4pPr marL="2438278" lvl="3" indent="-304784" algn="l">
              <a:spcBef>
                <a:spcPts val="533"/>
              </a:spcBef>
              <a:spcAft>
                <a:spcPts val="0"/>
              </a:spcAft>
              <a:buSzPts val="675"/>
              <a:buNone/>
              <a:defRPr sz="1200">
                <a:solidFill>
                  <a:schemeClr val="lt1"/>
                </a:solidFill>
                <a:latin typeface="Calibri"/>
                <a:ea typeface="Calibri"/>
                <a:cs typeface="Calibri"/>
                <a:sym typeface="Calibri"/>
              </a:defRPr>
            </a:lvl4pPr>
            <a:lvl5pPr marL="3047848" lvl="4" indent="-304784" algn="l">
              <a:spcBef>
                <a:spcPts val="533"/>
              </a:spcBef>
              <a:spcAft>
                <a:spcPts val="0"/>
              </a:spcAft>
              <a:buSzPts val="585"/>
              <a:buNone/>
              <a:defRPr sz="1200">
                <a:solidFill>
                  <a:schemeClr val="lt1"/>
                </a:solidFill>
                <a:latin typeface="Calibri"/>
                <a:ea typeface="Calibri"/>
                <a:cs typeface="Calibri"/>
                <a:sym typeface="Calibri"/>
              </a:defRPr>
            </a:lvl5pPr>
            <a:lvl6pPr marL="3657418" lvl="5" indent="-457178" algn="l">
              <a:spcBef>
                <a:spcPts val="480"/>
              </a:spcBef>
              <a:spcAft>
                <a:spcPts val="0"/>
              </a:spcAft>
              <a:buSzPts val="1800"/>
              <a:buChar char="▪"/>
              <a:defRPr/>
            </a:lvl6pPr>
            <a:lvl7pPr marL="4266987" lvl="6" indent="-457178" algn="l">
              <a:spcBef>
                <a:spcPts val="480"/>
              </a:spcBef>
              <a:spcAft>
                <a:spcPts val="0"/>
              </a:spcAft>
              <a:buSzPts val="1800"/>
              <a:buChar char="▪"/>
              <a:defRPr/>
            </a:lvl7pPr>
            <a:lvl8pPr marL="4876557" lvl="7" indent="-457178" algn="l">
              <a:spcBef>
                <a:spcPts val="480"/>
              </a:spcBef>
              <a:spcAft>
                <a:spcPts val="0"/>
              </a:spcAft>
              <a:buSzPts val="1800"/>
              <a:buChar char="▪"/>
              <a:defRPr/>
            </a:lvl8pPr>
            <a:lvl9pPr marL="5486126" lvl="8" indent="-457178" algn="l">
              <a:spcBef>
                <a:spcPts val="480"/>
              </a:spcBef>
              <a:spcAft>
                <a:spcPts val="0"/>
              </a:spcAft>
              <a:buSzPts val="1800"/>
              <a:buChar char="▪"/>
              <a:defRPr/>
            </a:lvl9pPr>
          </a:lstStyle>
          <a:p>
            <a:endParaRPr/>
          </a:p>
        </p:txBody>
      </p:sp>
      <p:sp>
        <p:nvSpPr>
          <p:cNvPr id="73" name="Google Shape;73;p9"/>
          <p:cNvSpPr txBox="1">
            <a:spLocks noGrp="1"/>
          </p:cNvSpPr>
          <p:nvPr>
            <p:ph type="body" idx="2"/>
          </p:nvPr>
        </p:nvSpPr>
        <p:spPr>
          <a:xfrm>
            <a:off x="3149600" y="1752600"/>
            <a:ext cx="8534400" cy="4419600"/>
          </a:xfrm>
          <a:prstGeom prst="rect">
            <a:avLst/>
          </a:prstGeom>
          <a:noFill/>
          <a:ln>
            <a:noFill/>
          </a:ln>
        </p:spPr>
        <p:txBody>
          <a:bodyPr spcFirstLastPara="1" wrap="square" lIns="91423" tIns="45699" rIns="91423" bIns="45699" anchor="t" anchorCtr="0">
            <a:noAutofit/>
          </a:bodyPr>
          <a:lstStyle>
            <a:lvl1pPr marL="609570" lvl="0" indent="-396221" algn="l">
              <a:spcBef>
                <a:spcPts val="933"/>
              </a:spcBef>
              <a:spcAft>
                <a:spcPts val="0"/>
              </a:spcAft>
              <a:buSzPts val="1080"/>
              <a:buChar char="◻"/>
              <a:defRPr/>
            </a:lvl1pPr>
            <a:lvl2pPr marL="1219140" lvl="1" indent="-411460" algn="l">
              <a:spcBef>
                <a:spcPts val="733"/>
              </a:spcBef>
              <a:spcAft>
                <a:spcPts val="0"/>
              </a:spcAft>
              <a:buSzPts val="1260"/>
              <a:buChar char="🞑"/>
              <a:defRPr/>
            </a:lvl2pPr>
            <a:lvl3pPr marL="1828709" lvl="2" indent="-419080" algn="l">
              <a:spcBef>
                <a:spcPts val="667"/>
              </a:spcBef>
              <a:spcAft>
                <a:spcPts val="0"/>
              </a:spcAft>
              <a:buSzPts val="1350"/>
              <a:buChar char="■"/>
              <a:defRPr/>
            </a:lvl3pPr>
            <a:lvl4pPr marL="2438278" lvl="3" indent="-419080" algn="l">
              <a:spcBef>
                <a:spcPts val="533"/>
              </a:spcBef>
              <a:spcAft>
                <a:spcPts val="0"/>
              </a:spcAft>
              <a:buSzPts val="1350"/>
              <a:buChar char="■"/>
              <a:defRPr/>
            </a:lvl4pPr>
            <a:lvl5pPr marL="3047848" lvl="4" indent="-403841" algn="l">
              <a:spcBef>
                <a:spcPts val="533"/>
              </a:spcBef>
              <a:spcAft>
                <a:spcPts val="0"/>
              </a:spcAft>
              <a:buSzPts val="1170"/>
              <a:buChar char="■"/>
              <a:defRPr/>
            </a:lvl5pPr>
            <a:lvl6pPr marL="3657418" lvl="5" indent="-457178" algn="l">
              <a:spcBef>
                <a:spcPts val="480"/>
              </a:spcBef>
              <a:spcAft>
                <a:spcPts val="0"/>
              </a:spcAft>
              <a:buSzPts val="1800"/>
              <a:buChar char="▪"/>
              <a:defRPr/>
            </a:lvl6pPr>
            <a:lvl7pPr marL="4266987" lvl="6" indent="-457178" algn="l">
              <a:spcBef>
                <a:spcPts val="480"/>
              </a:spcBef>
              <a:spcAft>
                <a:spcPts val="0"/>
              </a:spcAft>
              <a:buSzPts val="1800"/>
              <a:buChar char="▪"/>
              <a:defRPr/>
            </a:lvl7pPr>
            <a:lvl8pPr marL="4876557" lvl="7" indent="-457178" algn="l">
              <a:spcBef>
                <a:spcPts val="480"/>
              </a:spcBef>
              <a:spcAft>
                <a:spcPts val="0"/>
              </a:spcAft>
              <a:buSzPts val="1800"/>
              <a:buChar char="▪"/>
              <a:defRPr/>
            </a:lvl8pPr>
            <a:lvl9pPr marL="5486126" lvl="8" indent="-457178" algn="l">
              <a:spcBef>
                <a:spcPts val="480"/>
              </a:spcBef>
              <a:spcAft>
                <a:spcPts val="0"/>
              </a:spcAft>
              <a:buSzPts val="1800"/>
              <a:buChar char="▪"/>
              <a:defRPr/>
            </a:lvl9pPr>
          </a:lstStyle>
          <a:p>
            <a:endParaRPr/>
          </a:p>
        </p:txBody>
      </p:sp>
    </p:spTree>
    <p:extLst>
      <p:ext uri="{BB962C8B-B14F-4D97-AF65-F5344CB8AC3E}">
        <p14:creationId xmlns:p14="http://schemas.microsoft.com/office/powerpoint/2010/main" val="859061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Imagen con título" type="picTx">
  <p:cSld name="Imagen con título">
    <p:spTree>
      <p:nvGrpSpPr>
        <p:cNvPr id="1" name="Shape 74"/>
        <p:cNvGrpSpPr/>
        <p:nvPr/>
      </p:nvGrpSpPr>
      <p:grpSpPr>
        <a:xfrm>
          <a:off x="0" y="0"/>
          <a:ext cx="0" cy="0"/>
          <a:chOff x="0" y="0"/>
          <a:chExt cx="0" cy="0"/>
        </a:xfrm>
      </p:grpSpPr>
      <p:sp>
        <p:nvSpPr>
          <p:cNvPr id="75" name="Google Shape;75;p10"/>
          <p:cNvSpPr txBox="1">
            <a:spLocks noGrp="1"/>
          </p:cNvSpPr>
          <p:nvPr>
            <p:ph type="body" idx="1"/>
          </p:nvPr>
        </p:nvSpPr>
        <p:spPr>
          <a:xfrm>
            <a:off x="2133600" y="5486400"/>
            <a:ext cx="9753600" cy="685800"/>
          </a:xfrm>
          <a:prstGeom prst="rect">
            <a:avLst/>
          </a:prstGeom>
          <a:noFill/>
          <a:ln>
            <a:noFill/>
          </a:ln>
        </p:spPr>
        <p:txBody>
          <a:bodyPr spcFirstLastPara="1" wrap="square" lIns="91423" tIns="45699" rIns="91423" bIns="45699" anchor="t" anchorCtr="0">
            <a:noAutofit/>
          </a:bodyPr>
          <a:lstStyle>
            <a:lvl1pPr marL="609570" lvl="0" indent="-304784" algn="l">
              <a:spcBef>
                <a:spcPts val="933"/>
              </a:spcBef>
              <a:spcAft>
                <a:spcPts val="0"/>
              </a:spcAft>
              <a:buSzPts val="1020"/>
              <a:buFont typeface="Calibri"/>
              <a:buNone/>
              <a:defRPr sz="2267"/>
            </a:lvl1pPr>
            <a:lvl2pPr marL="1219140" lvl="1" indent="-304784" algn="l">
              <a:spcBef>
                <a:spcPts val="733"/>
              </a:spcBef>
              <a:spcAft>
                <a:spcPts val="0"/>
              </a:spcAft>
              <a:buSzPts val="840"/>
              <a:buFont typeface="Calibri"/>
              <a:buNone/>
              <a:defRPr sz="1600"/>
            </a:lvl2pPr>
            <a:lvl3pPr marL="1828709" lvl="2" indent="-304784" algn="l">
              <a:spcBef>
                <a:spcPts val="667"/>
              </a:spcBef>
              <a:spcAft>
                <a:spcPts val="0"/>
              </a:spcAft>
              <a:buSzPts val="750"/>
              <a:buFont typeface="Calibri"/>
              <a:buNone/>
              <a:defRPr sz="1333"/>
            </a:lvl3pPr>
            <a:lvl4pPr marL="2438278" lvl="3" indent="-304784" algn="l">
              <a:spcBef>
                <a:spcPts val="533"/>
              </a:spcBef>
              <a:spcAft>
                <a:spcPts val="0"/>
              </a:spcAft>
              <a:buSzPts val="675"/>
              <a:buFont typeface="Calibri"/>
              <a:buNone/>
              <a:defRPr sz="1200"/>
            </a:lvl4pPr>
            <a:lvl5pPr marL="3047848" lvl="4" indent="-304784" algn="l">
              <a:spcBef>
                <a:spcPts val="533"/>
              </a:spcBef>
              <a:spcAft>
                <a:spcPts val="0"/>
              </a:spcAft>
              <a:buSzPts val="585"/>
              <a:buFont typeface="Calibri"/>
              <a:buNone/>
              <a:defRPr sz="1200"/>
            </a:lvl5pPr>
            <a:lvl6pPr marL="3657418" lvl="5" indent="-457178" algn="l">
              <a:spcBef>
                <a:spcPts val="480"/>
              </a:spcBef>
              <a:spcAft>
                <a:spcPts val="0"/>
              </a:spcAft>
              <a:buSzPts val="1800"/>
              <a:buChar char="▪"/>
              <a:defRPr/>
            </a:lvl6pPr>
            <a:lvl7pPr marL="4266987" lvl="6" indent="-457178" algn="l">
              <a:spcBef>
                <a:spcPts val="480"/>
              </a:spcBef>
              <a:spcAft>
                <a:spcPts val="0"/>
              </a:spcAft>
              <a:buSzPts val="1800"/>
              <a:buChar char="▪"/>
              <a:defRPr/>
            </a:lvl7pPr>
            <a:lvl8pPr marL="4876557" lvl="7" indent="-457178" algn="l">
              <a:spcBef>
                <a:spcPts val="480"/>
              </a:spcBef>
              <a:spcAft>
                <a:spcPts val="0"/>
              </a:spcAft>
              <a:buSzPts val="1800"/>
              <a:buChar char="▪"/>
              <a:defRPr/>
            </a:lvl8pPr>
            <a:lvl9pPr marL="5486126" lvl="8" indent="-457178" algn="l">
              <a:spcBef>
                <a:spcPts val="480"/>
              </a:spcBef>
              <a:spcAft>
                <a:spcPts val="0"/>
              </a:spcAft>
              <a:buSzPts val="1800"/>
              <a:buChar char="▪"/>
              <a:defRPr/>
            </a:lvl9pPr>
          </a:lstStyle>
          <a:p>
            <a:endParaRPr/>
          </a:p>
        </p:txBody>
      </p:sp>
      <p:sp>
        <p:nvSpPr>
          <p:cNvPr id="76" name="Google Shape;76;p10"/>
          <p:cNvSpPr/>
          <p:nvPr/>
        </p:nvSpPr>
        <p:spPr>
          <a:xfrm>
            <a:off x="-12192" y="4572000"/>
            <a:ext cx="12192000" cy="886968"/>
          </a:xfrm>
          <a:prstGeom prst="rect">
            <a:avLst/>
          </a:prstGeom>
          <a:solidFill>
            <a:srgbClr val="FFFFFF"/>
          </a:solidFill>
          <a:ln>
            <a:noFill/>
          </a:ln>
        </p:spPr>
        <p:txBody>
          <a:bodyPr spcFirstLastPara="1" wrap="square" lIns="121897" tIns="60932" rIns="121897" bIns="60932" anchor="ctr" anchorCtr="0">
            <a:noAutofit/>
          </a:bodyPr>
          <a:lstStyle/>
          <a:p>
            <a:pPr algn="ctr" defTabSz="1219140">
              <a:buClr>
                <a:srgbClr val="000000"/>
              </a:buClr>
              <a:buFont typeface="Arial"/>
              <a:buNone/>
            </a:pPr>
            <a:endParaRPr sz="2400" kern="0">
              <a:solidFill>
                <a:srgbClr val="FFFFFF"/>
              </a:solidFill>
              <a:latin typeface="Calibri"/>
              <a:ea typeface="Calibri"/>
              <a:cs typeface="Calibri"/>
              <a:sym typeface="Calibri"/>
            </a:endParaRPr>
          </a:p>
        </p:txBody>
      </p:sp>
      <p:sp>
        <p:nvSpPr>
          <p:cNvPr id="77" name="Google Shape;77;p10"/>
          <p:cNvSpPr/>
          <p:nvPr/>
        </p:nvSpPr>
        <p:spPr>
          <a:xfrm>
            <a:off x="-12192" y="4663440"/>
            <a:ext cx="1950720" cy="713232"/>
          </a:xfrm>
          <a:prstGeom prst="rect">
            <a:avLst/>
          </a:prstGeom>
          <a:solidFill>
            <a:schemeClr val="accent2"/>
          </a:solidFill>
          <a:ln>
            <a:noFill/>
          </a:ln>
        </p:spPr>
        <p:txBody>
          <a:bodyPr spcFirstLastPara="1" wrap="square" lIns="121897" tIns="60932" rIns="121897" bIns="60932" anchor="ctr" anchorCtr="0">
            <a:noAutofit/>
          </a:bodyPr>
          <a:lstStyle/>
          <a:p>
            <a:pPr algn="ctr" defTabSz="1219140">
              <a:buClr>
                <a:srgbClr val="000000"/>
              </a:buClr>
              <a:buFont typeface="Arial"/>
              <a:buNone/>
            </a:pPr>
            <a:endParaRPr sz="2400" kern="0">
              <a:solidFill>
                <a:srgbClr val="FFFFFF"/>
              </a:solidFill>
              <a:latin typeface="Calibri"/>
              <a:ea typeface="Calibri"/>
              <a:cs typeface="Calibri"/>
              <a:sym typeface="Calibri"/>
            </a:endParaRPr>
          </a:p>
        </p:txBody>
      </p:sp>
      <p:sp>
        <p:nvSpPr>
          <p:cNvPr id="78" name="Google Shape;78;p10"/>
          <p:cNvSpPr/>
          <p:nvPr/>
        </p:nvSpPr>
        <p:spPr>
          <a:xfrm>
            <a:off x="2060448" y="4654296"/>
            <a:ext cx="10131552" cy="713232"/>
          </a:xfrm>
          <a:prstGeom prst="rect">
            <a:avLst/>
          </a:prstGeom>
          <a:solidFill>
            <a:schemeClr val="accent1"/>
          </a:solidFill>
          <a:ln>
            <a:noFill/>
          </a:ln>
        </p:spPr>
        <p:txBody>
          <a:bodyPr spcFirstLastPara="1" wrap="square" lIns="121897" tIns="60932" rIns="121897" bIns="60932" anchor="ctr" anchorCtr="0">
            <a:noAutofit/>
          </a:bodyPr>
          <a:lstStyle/>
          <a:p>
            <a:pPr algn="ctr" defTabSz="1219140">
              <a:buClr>
                <a:srgbClr val="000000"/>
              </a:buClr>
              <a:buFont typeface="Arial"/>
              <a:buNone/>
            </a:pPr>
            <a:endParaRPr sz="2400" kern="0">
              <a:solidFill>
                <a:srgbClr val="FFFFFF"/>
              </a:solidFill>
              <a:latin typeface="Calibri"/>
              <a:ea typeface="Calibri"/>
              <a:cs typeface="Calibri"/>
              <a:sym typeface="Calibri"/>
            </a:endParaRPr>
          </a:p>
        </p:txBody>
      </p:sp>
      <p:sp>
        <p:nvSpPr>
          <p:cNvPr id="79" name="Google Shape;79;p10"/>
          <p:cNvSpPr txBox="1">
            <a:spLocks noGrp="1"/>
          </p:cNvSpPr>
          <p:nvPr>
            <p:ph type="title"/>
          </p:nvPr>
        </p:nvSpPr>
        <p:spPr>
          <a:xfrm>
            <a:off x="2133600" y="4648200"/>
            <a:ext cx="9753600" cy="685800"/>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Clr>
                <a:srgbClr val="FFFFFF"/>
              </a:buClr>
              <a:buSzPts val="2800"/>
              <a:buFont typeface="Calibri"/>
              <a:buNone/>
              <a:defRPr sz="3733"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
          <p:cNvSpPr/>
          <p:nvPr/>
        </p:nvSpPr>
        <p:spPr>
          <a:xfrm>
            <a:off x="1930400" y="0"/>
            <a:ext cx="134112" cy="6867144"/>
          </a:xfrm>
          <a:prstGeom prst="rect">
            <a:avLst/>
          </a:prstGeom>
          <a:solidFill>
            <a:srgbClr val="FFFFFF"/>
          </a:solidFill>
          <a:ln>
            <a:noFill/>
          </a:ln>
        </p:spPr>
        <p:txBody>
          <a:bodyPr spcFirstLastPara="1" wrap="square" lIns="121897" tIns="60932" rIns="121897" bIns="60932" anchor="ctr" anchorCtr="0">
            <a:noAutofit/>
          </a:bodyPr>
          <a:lstStyle/>
          <a:p>
            <a:pPr algn="ctr" defTabSz="1219140">
              <a:buClr>
                <a:srgbClr val="000000"/>
              </a:buClr>
              <a:buFont typeface="Arial"/>
              <a:buNone/>
            </a:pPr>
            <a:endParaRPr sz="2400" kern="0">
              <a:solidFill>
                <a:srgbClr val="FFFFFF"/>
              </a:solidFill>
              <a:latin typeface="Calibri"/>
              <a:ea typeface="Calibri"/>
              <a:cs typeface="Calibri"/>
              <a:sym typeface="Calibri"/>
            </a:endParaRPr>
          </a:p>
        </p:txBody>
      </p:sp>
      <p:sp>
        <p:nvSpPr>
          <p:cNvPr id="81" name="Google Shape;81;p10"/>
          <p:cNvSpPr txBox="1">
            <a:spLocks noGrp="1"/>
          </p:cNvSpPr>
          <p:nvPr>
            <p:ph type="dt" idx="10"/>
          </p:nvPr>
        </p:nvSpPr>
        <p:spPr>
          <a:xfrm>
            <a:off x="8331200" y="6248400"/>
            <a:ext cx="35560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5B6973"/>
              </a:solidFill>
            </a:endParaRPr>
          </a:p>
        </p:txBody>
      </p:sp>
      <p:sp>
        <p:nvSpPr>
          <p:cNvPr id="82" name="Google Shape;82;p10"/>
          <p:cNvSpPr txBox="1">
            <a:spLocks noGrp="1"/>
          </p:cNvSpPr>
          <p:nvPr>
            <p:ph type="sldNum" idx="12"/>
          </p:nvPr>
        </p:nvSpPr>
        <p:spPr>
          <a:xfrm>
            <a:off x="0" y="4667249"/>
            <a:ext cx="1930400" cy="663579"/>
          </a:xfrm>
          <a:prstGeom prst="rect">
            <a:avLst/>
          </a:prstGeom>
          <a:noFill/>
          <a:ln>
            <a:noFill/>
          </a:ln>
        </p:spPr>
        <p:txBody>
          <a:bodyPr spcFirstLastPara="1" wrap="square" lIns="91423" tIns="45699" rIns="91423" bIns="45699" anchor="ctr" anchorCtr="0">
            <a:noAutofit/>
          </a:bodyPr>
          <a:lstStyle>
            <a:lvl1pPr marL="0" lvl="0" indent="0" algn="ctr">
              <a:spcBef>
                <a:spcPts val="0"/>
              </a:spcBef>
              <a:buNone/>
              <a:defRPr sz="3733" b="1">
                <a:solidFill>
                  <a:srgbClr val="FFFFFF"/>
                </a:solidFill>
                <a:latin typeface="Calibri"/>
                <a:ea typeface="Calibri"/>
                <a:cs typeface="Calibri"/>
                <a:sym typeface="Calibri"/>
              </a:defRPr>
            </a:lvl1pPr>
            <a:lvl2pPr marL="0" lvl="1" indent="0" algn="ctr">
              <a:spcBef>
                <a:spcPts val="0"/>
              </a:spcBef>
              <a:buNone/>
              <a:defRPr sz="3733" b="1">
                <a:solidFill>
                  <a:srgbClr val="FFFFFF"/>
                </a:solidFill>
                <a:latin typeface="Calibri"/>
                <a:ea typeface="Calibri"/>
                <a:cs typeface="Calibri"/>
                <a:sym typeface="Calibri"/>
              </a:defRPr>
            </a:lvl2pPr>
            <a:lvl3pPr marL="0" lvl="2" indent="0" algn="ctr">
              <a:spcBef>
                <a:spcPts val="0"/>
              </a:spcBef>
              <a:buNone/>
              <a:defRPr sz="3733" b="1">
                <a:solidFill>
                  <a:srgbClr val="FFFFFF"/>
                </a:solidFill>
                <a:latin typeface="Calibri"/>
                <a:ea typeface="Calibri"/>
                <a:cs typeface="Calibri"/>
                <a:sym typeface="Calibri"/>
              </a:defRPr>
            </a:lvl3pPr>
            <a:lvl4pPr marL="0" lvl="3" indent="0" algn="ctr">
              <a:spcBef>
                <a:spcPts val="0"/>
              </a:spcBef>
              <a:buNone/>
              <a:defRPr sz="3733" b="1">
                <a:solidFill>
                  <a:srgbClr val="FFFFFF"/>
                </a:solidFill>
                <a:latin typeface="Calibri"/>
                <a:ea typeface="Calibri"/>
                <a:cs typeface="Calibri"/>
                <a:sym typeface="Calibri"/>
              </a:defRPr>
            </a:lvl4pPr>
            <a:lvl5pPr marL="0" lvl="4" indent="0" algn="ctr">
              <a:spcBef>
                <a:spcPts val="0"/>
              </a:spcBef>
              <a:buNone/>
              <a:defRPr sz="3733" b="1">
                <a:solidFill>
                  <a:srgbClr val="FFFFFF"/>
                </a:solidFill>
                <a:latin typeface="Calibri"/>
                <a:ea typeface="Calibri"/>
                <a:cs typeface="Calibri"/>
                <a:sym typeface="Calibri"/>
              </a:defRPr>
            </a:lvl5pPr>
            <a:lvl6pPr marL="0" lvl="5" indent="0" algn="ctr">
              <a:spcBef>
                <a:spcPts val="0"/>
              </a:spcBef>
              <a:buNone/>
              <a:defRPr sz="3733" b="1">
                <a:solidFill>
                  <a:srgbClr val="FFFFFF"/>
                </a:solidFill>
                <a:latin typeface="Calibri"/>
                <a:ea typeface="Calibri"/>
                <a:cs typeface="Calibri"/>
                <a:sym typeface="Calibri"/>
              </a:defRPr>
            </a:lvl6pPr>
            <a:lvl7pPr marL="0" lvl="6" indent="0" algn="ctr">
              <a:spcBef>
                <a:spcPts val="0"/>
              </a:spcBef>
              <a:buNone/>
              <a:defRPr sz="3733" b="1">
                <a:solidFill>
                  <a:srgbClr val="FFFFFF"/>
                </a:solidFill>
                <a:latin typeface="Calibri"/>
                <a:ea typeface="Calibri"/>
                <a:cs typeface="Calibri"/>
                <a:sym typeface="Calibri"/>
              </a:defRPr>
            </a:lvl7pPr>
            <a:lvl8pPr marL="0" lvl="7" indent="0" algn="ctr">
              <a:spcBef>
                <a:spcPts val="0"/>
              </a:spcBef>
              <a:buNone/>
              <a:defRPr sz="3733" b="1">
                <a:solidFill>
                  <a:srgbClr val="FFFFFF"/>
                </a:solidFill>
                <a:latin typeface="Calibri"/>
                <a:ea typeface="Calibri"/>
                <a:cs typeface="Calibri"/>
                <a:sym typeface="Calibri"/>
              </a:defRPr>
            </a:lvl8pPr>
            <a:lvl9pPr marL="0" lvl="8" indent="0" algn="ctr">
              <a:spcBef>
                <a:spcPts val="0"/>
              </a:spcBef>
              <a:buNone/>
              <a:defRPr sz="3733" b="1">
                <a:solidFill>
                  <a:srgbClr val="FFFFFF"/>
                </a:solidFill>
                <a:latin typeface="Calibri"/>
                <a:ea typeface="Calibri"/>
                <a:cs typeface="Calibri"/>
                <a:sym typeface="Calibri"/>
              </a:defRPr>
            </a:lvl9pPr>
          </a:lstStyle>
          <a:p>
            <a:fld id="{00000000-1234-1234-1234-123412341234}" type="slidenum">
              <a:rPr lang="es-ES"/>
              <a:pPr/>
              <a:t>‹Nº›</a:t>
            </a:fld>
            <a:endParaRPr/>
          </a:p>
        </p:txBody>
      </p:sp>
      <p:sp>
        <p:nvSpPr>
          <p:cNvPr id="83" name="Google Shape;83;p10"/>
          <p:cNvSpPr txBox="1">
            <a:spLocks noGrp="1"/>
          </p:cNvSpPr>
          <p:nvPr>
            <p:ph type="ftr" idx="11"/>
          </p:nvPr>
        </p:nvSpPr>
        <p:spPr>
          <a:xfrm>
            <a:off x="2133600" y="6248208"/>
            <a:ext cx="6096000" cy="365125"/>
          </a:xfrm>
          <a:prstGeom prst="rect">
            <a:avLst/>
          </a:prstGeom>
          <a:noFill/>
          <a:ln>
            <a:noFill/>
          </a:ln>
        </p:spPr>
        <p:txBody>
          <a:bodyPr spcFirstLastPara="1" wrap="square" lIns="91423" tIns="45699" rIns="91423" bIns="45699"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5B6973"/>
              </a:solidFill>
            </a:endParaRPr>
          </a:p>
        </p:txBody>
      </p:sp>
      <p:sp>
        <p:nvSpPr>
          <p:cNvPr id="84" name="Google Shape;84;p10"/>
          <p:cNvSpPr>
            <a:spLocks noGrp="1"/>
          </p:cNvSpPr>
          <p:nvPr>
            <p:ph type="pic" idx="2"/>
          </p:nvPr>
        </p:nvSpPr>
        <p:spPr>
          <a:xfrm>
            <a:off x="2080768" y="0"/>
            <a:ext cx="10111232" cy="4568952"/>
          </a:xfrm>
          <a:prstGeom prst="rect">
            <a:avLst/>
          </a:prstGeom>
          <a:solidFill>
            <a:srgbClr val="DDEBCB"/>
          </a:solidFill>
          <a:ln>
            <a:noFill/>
          </a:ln>
        </p:spPr>
        <p:txBody>
          <a:bodyPr spcFirstLastPara="1" wrap="square" lIns="91423" tIns="45699" rIns="91423" bIns="45699" anchor="t" anchorCtr="0">
            <a:noAutofit/>
          </a:bodyPr>
          <a:lstStyle>
            <a:lvl1pPr marR="0" lvl="0" algn="l" rtl="0">
              <a:spcBef>
                <a:spcPts val="933"/>
              </a:spcBef>
              <a:spcAft>
                <a:spcPts val="0"/>
              </a:spcAft>
              <a:buClr>
                <a:schemeClr val="accent2"/>
              </a:buClr>
              <a:buSzPts val="1920"/>
              <a:buFont typeface="Noto Sans Symbols"/>
              <a:buNone/>
              <a:defRPr sz="4267" b="0" i="0" u="none" strike="noStrike" cap="none">
                <a:solidFill>
                  <a:schemeClr val="dk1"/>
                </a:solidFill>
                <a:latin typeface="Calibri"/>
                <a:ea typeface="Calibri"/>
                <a:cs typeface="Calibri"/>
                <a:sym typeface="Calibri"/>
              </a:defRPr>
            </a:lvl1pPr>
            <a:lvl2pPr marR="0" lvl="1" algn="l" rtl="0">
              <a:spcBef>
                <a:spcPts val="733"/>
              </a:spcBef>
              <a:spcAft>
                <a:spcPts val="0"/>
              </a:spcAft>
              <a:buClr>
                <a:schemeClr val="accent1"/>
              </a:buClr>
              <a:buSzPts val="1820"/>
              <a:buFont typeface="Noto Sans Symbols"/>
              <a:buChar char="🞑"/>
              <a:defRPr sz="3467" b="0" i="0" u="none" strike="noStrike" cap="none">
                <a:solidFill>
                  <a:schemeClr val="dk1"/>
                </a:solidFill>
                <a:latin typeface="Calibri"/>
                <a:ea typeface="Calibri"/>
                <a:cs typeface="Calibri"/>
                <a:sym typeface="Calibri"/>
              </a:defRPr>
            </a:lvl2pPr>
            <a:lvl3pPr marR="0" lvl="2" algn="l" rtl="0">
              <a:spcBef>
                <a:spcPts val="667"/>
              </a:spcBef>
              <a:spcAft>
                <a:spcPts val="0"/>
              </a:spcAft>
              <a:buClr>
                <a:schemeClr val="accent2"/>
              </a:buClr>
              <a:buSzPts val="1725"/>
              <a:buFont typeface="Noto Sans Symbols"/>
              <a:buChar char="■"/>
              <a:defRPr sz="3067"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accent3"/>
              </a:buClr>
              <a:buSzPts val="1500"/>
              <a:buFont typeface="Noto Sans Symbols"/>
              <a:buChar char="■"/>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accent4"/>
              </a:buClr>
              <a:buSzPts val="1300"/>
              <a:buFont typeface="Noto Sans Symbols"/>
              <a:buChar char="■"/>
              <a:defRPr sz="2667" b="0" i="0" u="none" strike="noStrike" cap="none">
                <a:solidFill>
                  <a:schemeClr val="dk1"/>
                </a:solidFill>
                <a:latin typeface="Calibri"/>
                <a:ea typeface="Calibri"/>
                <a:cs typeface="Calibri"/>
                <a:sym typeface="Calibri"/>
              </a:defRPr>
            </a:lvl5pPr>
            <a:lvl6pPr marR="0" lvl="5" algn="l" rtl="0">
              <a:spcBef>
                <a:spcPts val="480"/>
              </a:spcBef>
              <a:spcAft>
                <a:spcPts val="0"/>
              </a:spcAft>
              <a:buClr>
                <a:schemeClr val="accent1"/>
              </a:buClr>
              <a:buSzPts val="1800"/>
              <a:buFont typeface="Noto Sans Symbols"/>
              <a:buChar char="▪"/>
              <a:defRPr sz="2400" b="0" i="0" u="none" strike="noStrike" cap="none">
                <a:solidFill>
                  <a:schemeClr val="dk1"/>
                </a:solidFill>
                <a:latin typeface="Calibri"/>
                <a:ea typeface="Calibri"/>
                <a:cs typeface="Calibri"/>
                <a:sym typeface="Calibri"/>
              </a:defRPr>
            </a:lvl6pPr>
            <a:lvl7pPr marR="0" lvl="6" algn="l" rtl="0">
              <a:spcBef>
                <a:spcPts val="480"/>
              </a:spcBef>
              <a:spcAft>
                <a:spcPts val="0"/>
              </a:spcAft>
              <a:buClr>
                <a:schemeClr val="accent2"/>
              </a:buClr>
              <a:buSzPts val="1800"/>
              <a:buFont typeface="Noto Sans Symbols"/>
              <a:buChar char="▪"/>
              <a:defRPr sz="2400" b="0" i="0" u="none" strike="noStrike" cap="none">
                <a:solidFill>
                  <a:schemeClr val="dk1"/>
                </a:solidFill>
                <a:latin typeface="Calibri"/>
                <a:ea typeface="Calibri"/>
                <a:cs typeface="Calibri"/>
                <a:sym typeface="Calibri"/>
              </a:defRPr>
            </a:lvl7pPr>
            <a:lvl8pPr marR="0" lvl="7" algn="l" rtl="0">
              <a:spcBef>
                <a:spcPts val="480"/>
              </a:spcBef>
              <a:spcAft>
                <a:spcPts val="0"/>
              </a:spcAft>
              <a:buClr>
                <a:schemeClr val="accent3"/>
              </a:buClr>
              <a:buSzPts val="1800"/>
              <a:buFont typeface="Noto Sans Symbols"/>
              <a:buChar char="▪"/>
              <a:defRPr sz="2400" b="0" i="0" u="none" strike="noStrike" cap="none">
                <a:solidFill>
                  <a:schemeClr val="dk1"/>
                </a:solidFill>
                <a:latin typeface="Calibri"/>
                <a:ea typeface="Calibri"/>
                <a:cs typeface="Calibri"/>
                <a:sym typeface="Calibri"/>
              </a:defRPr>
            </a:lvl8pPr>
            <a:lvl9pPr marR="0" lvl="8" algn="l" rtl="0">
              <a:spcBef>
                <a:spcPts val="480"/>
              </a:spcBef>
              <a:spcAft>
                <a:spcPts val="0"/>
              </a:spcAft>
              <a:buClr>
                <a:schemeClr val="accent4"/>
              </a:buClr>
              <a:buSzPts val="1800"/>
              <a:buFont typeface="Noto Sans Symbols"/>
              <a:buChar char="▪"/>
              <a:defRPr sz="2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439921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85"/>
        <p:cNvGrpSpPr/>
        <p:nvPr/>
      </p:nvGrpSpPr>
      <p:grpSpPr>
        <a:xfrm>
          <a:off x="0" y="0"/>
          <a:ext cx="0" cy="0"/>
          <a:chOff x="0" y="0"/>
          <a:chExt cx="0" cy="0"/>
        </a:xfrm>
      </p:grpSpPr>
      <p:sp>
        <p:nvSpPr>
          <p:cNvPr id="86" name="Google Shape;86;p11"/>
          <p:cNvSpPr txBox="1">
            <a:spLocks noGrp="1"/>
          </p:cNvSpPr>
          <p:nvPr>
            <p:ph type="title"/>
          </p:nvPr>
        </p:nvSpPr>
        <p:spPr>
          <a:xfrm>
            <a:off x="812800" y="228600"/>
            <a:ext cx="10871200" cy="990600"/>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1"/>
          <p:cNvSpPr txBox="1">
            <a:spLocks noGrp="1"/>
          </p:cNvSpPr>
          <p:nvPr>
            <p:ph type="body" idx="1"/>
          </p:nvPr>
        </p:nvSpPr>
        <p:spPr>
          <a:xfrm rot="5400000">
            <a:off x="3989324" y="-1572260"/>
            <a:ext cx="4526280" cy="10871200"/>
          </a:xfrm>
          <a:prstGeom prst="rect">
            <a:avLst/>
          </a:prstGeom>
          <a:noFill/>
          <a:ln>
            <a:noFill/>
          </a:ln>
        </p:spPr>
        <p:txBody>
          <a:bodyPr spcFirstLastPara="1" wrap="square" lIns="91423" tIns="45699" rIns="91423" bIns="45699" anchor="t" anchorCtr="0">
            <a:noAutofit/>
          </a:bodyPr>
          <a:lstStyle>
            <a:lvl1pPr marL="609570" lvl="0" indent="-396221" algn="l">
              <a:spcBef>
                <a:spcPts val="933"/>
              </a:spcBef>
              <a:spcAft>
                <a:spcPts val="0"/>
              </a:spcAft>
              <a:buSzPts val="1080"/>
              <a:buChar char="◻"/>
              <a:defRPr/>
            </a:lvl1pPr>
            <a:lvl2pPr marL="1219140" lvl="1" indent="-411460" algn="l">
              <a:spcBef>
                <a:spcPts val="733"/>
              </a:spcBef>
              <a:spcAft>
                <a:spcPts val="0"/>
              </a:spcAft>
              <a:buSzPts val="1260"/>
              <a:buChar char="🞑"/>
              <a:defRPr/>
            </a:lvl2pPr>
            <a:lvl3pPr marL="1828709" lvl="2" indent="-419080" algn="l">
              <a:spcBef>
                <a:spcPts val="667"/>
              </a:spcBef>
              <a:spcAft>
                <a:spcPts val="0"/>
              </a:spcAft>
              <a:buSzPts val="1350"/>
              <a:buChar char="■"/>
              <a:defRPr/>
            </a:lvl3pPr>
            <a:lvl4pPr marL="2438278" lvl="3" indent="-419080" algn="l">
              <a:spcBef>
                <a:spcPts val="533"/>
              </a:spcBef>
              <a:spcAft>
                <a:spcPts val="0"/>
              </a:spcAft>
              <a:buSzPts val="1350"/>
              <a:buChar char="■"/>
              <a:defRPr/>
            </a:lvl4pPr>
            <a:lvl5pPr marL="3047848" lvl="4" indent="-403841" algn="l">
              <a:spcBef>
                <a:spcPts val="533"/>
              </a:spcBef>
              <a:spcAft>
                <a:spcPts val="0"/>
              </a:spcAft>
              <a:buSzPts val="1170"/>
              <a:buChar char="■"/>
              <a:defRPr/>
            </a:lvl5pPr>
            <a:lvl6pPr marL="3657418" lvl="5" indent="-457178" algn="l">
              <a:spcBef>
                <a:spcPts val="480"/>
              </a:spcBef>
              <a:spcAft>
                <a:spcPts val="0"/>
              </a:spcAft>
              <a:buSzPts val="1800"/>
              <a:buChar char="▪"/>
              <a:defRPr/>
            </a:lvl6pPr>
            <a:lvl7pPr marL="4266987" lvl="6" indent="-457178" algn="l">
              <a:spcBef>
                <a:spcPts val="480"/>
              </a:spcBef>
              <a:spcAft>
                <a:spcPts val="0"/>
              </a:spcAft>
              <a:buSzPts val="1800"/>
              <a:buChar char="▪"/>
              <a:defRPr/>
            </a:lvl7pPr>
            <a:lvl8pPr marL="4876557" lvl="7" indent="-457178" algn="l">
              <a:spcBef>
                <a:spcPts val="480"/>
              </a:spcBef>
              <a:spcAft>
                <a:spcPts val="0"/>
              </a:spcAft>
              <a:buSzPts val="1800"/>
              <a:buChar char="▪"/>
              <a:defRPr/>
            </a:lvl8pPr>
            <a:lvl9pPr marL="5486126" lvl="8" indent="-457178" algn="l">
              <a:spcBef>
                <a:spcPts val="480"/>
              </a:spcBef>
              <a:spcAft>
                <a:spcPts val="0"/>
              </a:spcAft>
              <a:buSzPts val="1800"/>
              <a:buChar char="▪"/>
              <a:defRPr/>
            </a:lvl9pPr>
          </a:lstStyle>
          <a:p>
            <a:endParaRPr/>
          </a:p>
        </p:txBody>
      </p:sp>
      <p:sp>
        <p:nvSpPr>
          <p:cNvPr id="88" name="Google Shape;88;p11"/>
          <p:cNvSpPr txBox="1">
            <a:spLocks noGrp="1"/>
          </p:cNvSpPr>
          <p:nvPr>
            <p:ph type="dt" idx="10"/>
          </p:nvPr>
        </p:nvSpPr>
        <p:spPr>
          <a:xfrm>
            <a:off x="8128000" y="6248400"/>
            <a:ext cx="35560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5B6973"/>
              </a:solidFill>
            </a:endParaRPr>
          </a:p>
        </p:txBody>
      </p:sp>
      <p:sp>
        <p:nvSpPr>
          <p:cNvPr id="89" name="Google Shape;89;p11"/>
          <p:cNvSpPr txBox="1">
            <a:spLocks noGrp="1"/>
          </p:cNvSpPr>
          <p:nvPr>
            <p:ph type="ftr" idx="11"/>
          </p:nvPr>
        </p:nvSpPr>
        <p:spPr>
          <a:xfrm>
            <a:off x="812806" y="6248208"/>
            <a:ext cx="7228111" cy="365125"/>
          </a:xfrm>
          <a:prstGeom prst="rect">
            <a:avLst/>
          </a:prstGeom>
          <a:noFill/>
          <a:ln>
            <a:noFill/>
          </a:ln>
        </p:spPr>
        <p:txBody>
          <a:bodyPr spcFirstLastPara="1" wrap="square" lIns="91423" tIns="45699" rIns="91423" bIns="45699"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5B6973"/>
              </a:solidFill>
            </a:endParaRPr>
          </a:p>
        </p:txBody>
      </p:sp>
      <p:sp>
        <p:nvSpPr>
          <p:cNvPr id="90" name="Google Shape;90;p11"/>
          <p:cNvSpPr txBox="1">
            <a:spLocks noGrp="1"/>
          </p:cNvSpPr>
          <p:nvPr>
            <p:ph type="sldNum" idx="12"/>
          </p:nvPr>
        </p:nvSpPr>
        <p:spPr>
          <a:xfrm>
            <a:off x="0" y="1272223"/>
            <a:ext cx="711200" cy="244476"/>
          </a:xfrm>
          <a:prstGeom prst="rect">
            <a:avLst/>
          </a:prstGeom>
          <a:noFill/>
          <a:ln>
            <a:noFill/>
          </a:ln>
        </p:spPr>
        <p:txBody>
          <a:bodyPr spcFirstLastPara="1" wrap="square" lIns="91423" tIns="45699" rIns="91423" bIns="45699"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s-ES"/>
              <a:pPr/>
              <a:t>‹Nº›</a:t>
            </a:fld>
            <a:endParaRPr/>
          </a:p>
        </p:txBody>
      </p:sp>
    </p:spTree>
    <p:extLst>
      <p:ext uri="{BB962C8B-B14F-4D97-AF65-F5344CB8AC3E}">
        <p14:creationId xmlns:p14="http://schemas.microsoft.com/office/powerpoint/2010/main" val="3318826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2BEB2D-6941-D889-637D-EE7950313EF4}"/>
              </a:ext>
            </a:extLst>
          </p:cNvPr>
          <p:cNvSpPr>
            <a:spLocks noGrp="1"/>
          </p:cNvSpPr>
          <p:nvPr>
            <p:ph type="title"/>
          </p:nvPr>
        </p:nvSpPr>
        <p:spPr/>
        <p:txBody>
          <a:bodyPr/>
          <a:lstStyle/>
          <a:p>
            <a:r>
              <a:rPr lang="es-ES"/>
              <a:t>Haga clic para modificar el estilo de título del patrón</a:t>
            </a:r>
            <a:endParaRPr lang="ca-ES"/>
          </a:p>
        </p:txBody>
      </p:sp>
      <p:sp>
        <p:nvSpPr>
          <p:cNvPr id="3" name="Marcador de contenido 2">
            <a:extLst>
              <a:ext uri="{FF2B5EF4-FFF2-40B4-BE49-F238E27FC236}">
                <a16:creationId xmlns:a16="http://schemas.microsoft.com/office/drawing/2014/main" id="{D65DAB17-54F4-869D-0904-0899D573D76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contenido 3">
            <a:extLst>
              <a:ext uri="{FF2B5EF4-FFF2-40B4-BE49-F238E27FC236}">
                <a16:creationId xmlns:a16="http://schemas.microsoft.com/office/drawing/2014/main" id="{E05C2DBC-25E2-8A33-A8CC-FC7713EFF6E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Marcador de fecha 4">
            <a:extLst>
              <a:ext uri="{FF2B5EF4-FFF2-40B4-BE49-F238E27FC236}">
                <a16:creationId xmlns:a16="http://schemas.microsoft.com/office/drawing/2014/main" id="{91155C4E-15A8-AC1A-EC0A-9B23D0233C25}"/>
              </a:ext>
            </a:extLst>
          </p:cNvPr>
          <p:cNvSpPr>
            <a:spLocks noGrp="1"/>
          </p:cNvSpPr>
          <p:nvPr>
            <p:ph type="dt" sz="half" idx="10"/>
          </p:nvPr>
        </p:nvSpPr>
        <p:spPr/>
        <p:txBody>
          <a:bodyPr/>
          <a:lstStyle/>
          <a:p>
            <a:fld id="{C7A8A965-B84F-4BF9-9C7C-0FA5AE8A00A9}" type="datetimeFigureOut">
              <a:rPr lang="ca-ES" smtClean="0"/>
              <a:t>8/11/2024</a:t>
            </a:fld>
            <a:endParaRPr lang="ca-ES"/>
          </a:p>
        </p:txBody>
      </p:sp>
      <p:sp>
        <p:nvSpPr>
          <p:cNvPr id="6" name="Marcador de pie de página 5">
            <a:extLst>
              <a:ext uri="{FF2B5EF4-FFF2-40B4-BE49-F238E27FC236}">
                <a16:creationId xmlns:a16="http://schemas.microsoft.com/office/drawing/2014/main" id="{CB4BF818-7A76-51D7-C4B7-378530509864}"/>
              </a:ext>
            </a:extLst>
          </p:cNvPr>
          <p:cNvSpPr>
            <a:spLocks noGrp="1"/>
          </p:cNvSpPr>
          <p:nvPr>
            <p:ph type="ftr" sz="quarter" idx="11"/>
          </p:nvPr>
        </p:nvSpPr>
        <p:spPr/>
        <p:txBody>
          <a:bodyPr/>
          <a:lstStyle/>
          <a:p>
            <a:endParaRPr lang="ca-ES"/>
          </a:p>
        </p:txBody>
      </p:sp>
      <p:sp>
        <p:nvSpPr>
          <p:cNvPr id="7" name="Marcador de número de diapositiva 6">
            <a:extLst>
              <a:ext uri="{FF2B5EF4-FFF2-40B4-BE49-F238E27FC236}">
                <a16:creationId xmlns:a16="http://schemas.microsoft.com/office/drawing/2014/main" id="{21A543E1-0D14-8853-AEDF-B3F6C1785C44}"/>
              </a:ext>
            </a:extLst>
          </p:cNvPr>
          <p:cNvSpPr>
            <a:spLocks noGrp="1"/>
          </p:cNvSpPr>
          <p:nvPr>
            <p:ph type="sldNum" sz="quarter" idx="12"/>
          </p:nvPr>
        </p:nvSpPr>
        <p:spPr/>
        <p:txBody>
          <a:bodyPr/>
          <a:lstStyle/>
          <a:p>
            <a:fld id="{772FF102-A4B7-4F30-A297-4A26094EE45F}" type="slidenum">
              <a:rPr lang="ca-ES" smtClean="0"/>
              <a:t>‹Nº›</a:t>
            </a:fld>
            <a:endParaRPr lang="ca-ES"/>
          </a:p>
        </p:txBody>
      </p:sp>
    </p:spTree>
    <p:extLst>
      <p:ext uri="{BB962C8B-B14F-4D97-AF65-F5344CB8AC3E}">
        <p14:creationId xmlns:p14="http://schemas.microsoft.com/office/powerpoint/2010/main" val="28355352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ítulo vertical y texto" type="vertTitleAndTx">
  <p:cSld name="Título vertical y texto">
    <p:spTree>
      <p:nvGrpSpPr>
        <p:cNvPr id="1" name="Shape 91"/>
        <p:cNvGrpSpPr/>
        <p:nvPr/>
      </p:nvGrpSpPr>
      <p:grpSpPr>
        <a:xfrm>
          <a:off x="0" y="0"/>
          <a:ext cx="0" cy="0"/>
          <a:chOff x="0" y="0"/>
          <a:chExt cx="0" cy="0"/>
        </a:xfrm>
      </p:grpSpPr>
      <p:sp>
        <p:nvSpPr>
          <p:cNvPr id="92" name="Google Shape;92;p12"/>
          <p:cNvSpPr txBox="1">
            <a:spLocks noGrp="1"/>
          </p:cNvSpPr>
          <p:nvPr>
            <p:ph type="title"/>
          </p:nvPr>
        </p:nvSpPr>
        <p:spPr>
          <a:xfrm rot="5400000">
            <a:off x="7350921" y="1996281"/>
            <a:ext cx="5516563" cy="2743200"/>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2"/>
          <p:cNvSpPr txBox="1">
            <a:spLocks noGrp="1"/>
          </p:cNvSpPr>
          <p:nvPr>
            <p:ph type="body" idx="1"/>
          </p:nvPr>
        </p:nvSpPr>
        <p:spPr>
          <a:xfrm rot="5400000">
            <a:off x="1559722" y="-340519"/>
            <a:ext cx="5516564" cy="7416800"/>
          </a:xfrm>
          <a:prstGeom prst="rect">
            <a:avLst/>
          </a:prstGeom>
          <a:noFill/>
          <a:ln>
            <a:noFill/>
          </a:ln>
        </p:spPr>
        <p:txBody>
          <a:bodyPr spcFirstLastPara="1" wrap="square" lIns="91423" tIns="45699" rIns="91423" bIns="45699" anchor="t" anchorCtr="0">
            <a:noAutofit/>
          </a:bodyPr>
          <a:lstStyle>
            <a:lvl1pPr marL="609570" lvl="0" indent="-396221" algn="l">
              <a:spcBef>
                <a:spcPts val="933"/>
              </a:spcBef>
              <a:spcAft>
                <a:spcPts val="0"/>
              </a:spcAft>
              <a:buSzPts val="1080"/>
              <a:buChar char="◻"/>
              <a:defRPr/>
            </a:lvl1pPr>
            <a:lvl2pPr marL="1219140" lvl="1" indent="-411460" algn="l">
              <a:spcBef>
                <a:spcPts val="733"/>
              </a:spcBef>
              <a:spcAft>
                <a:spcPts val="0"/>
              </a:spcAft>
              <a:buSzPts val="1260"/>
              <a:buChar char="🞑"/>
              <a:defRPr/>
            </a:lvl2pPr>
            <a:lvl3pPr marL="1828709" lvl="2" indent="-419080" algn="l">
              <a:spcBef>
                <a:spcPts val="667"/>
              </a:spcBef>
              <a:spcAft>
                <a:spcPts val="0"/>
              </a:spcAft>
              <a:buSzPts val="1350"/>
              <a:buChar char="■"/>
              <a:defRPr/>
            </a:lvl3pPr>
            <a:lvl4pPr marL="2438278" lvl="3" indent="-419080" algn="l">
              <a:spcBef>
                <a:spcPts val="533"/>
              </a:spcBef>
              <a:spcAft>
                <a:spcPts val="0"/>
              </a:spcAft>
              <a:buSzPts val="1350"/>
              <a:buChar char="■"/>
              <a:defRPr/>
            </a:lvl4pPr>
            <a:lvl5pPr marL="3047848" lvl="4" indent="-403841" algn="l">
              <a:spcBef>
                <a:spcPts val="533"/>
              </a:spcBef>
              <a:spcAft>
                <a:spcPts val="0"/>
              </a:spcAft>
              <a:buSzPts val="1170"/>
              <a:buChar char="■"/>
              <a:defRPr/>
            </a:lvl5pPr>
            <a:lvl6pPr marL="3657418" lvl="5" indent="-457178" algn="l">
              <a:spcBef>
                <a:spcPts val="480"/>
              </a:spcBef>
              <a:spcAft>
                <a:spcPts val="0"/>
              </a:spcAft>
              <a:buSzPts val="1800"/>
              <a:buChar char="▪"/>
              <a:defRPr/>
            </a:lvl6pPr>
            <a:lvl7pPr marL="4266987" lvl="6" indent="-457178" algn="l">
              <a:spcBef>
                <a:spcPts val="480"/>
              </a:spcBef>
              <a:spcAft>
                <a:spcPts val="0"/>
              </a:spcAft>
              <a:buSzPts val="1800"/>
              <a:buChar char="▪"/>
              <a:defRPr/>
            </a:lvl7pPr>
            <a:lvl8pPr marL="4876557" lvl="7" indent="-457178" algn="l">
              <a:spcBef>
                <a:spcPts val="480"/>
              </a:spcBef>
              <a:spcAft>
                <a:spcPts val="0"/>
              </a:spcAft>
              <a:buSzPts val="1800"/>
              <a:buChar char="▪"/>
              <a:defRPr/>
            </a:lvl8pPr>
            <a:lvl9pPr marL="5486126" lvl="8" indent="-457178" algn="l">
              <a:spcBef>
                <a:spcPts val="480"/>
              </a:spcBef>
              <a:spcAft>
                <a:spcPts val="0"/>
              </a:spcAft>
              <a:buSzPts val="1800"/>
              <a:buChar char="▪"/>
              <a:defRPr/>
            </a:lvl9pPr>
          </a:lstStyle>
          <a:p>
            <a:endParaRPr/>
          </a:p>
        </p:txBody>
      </p:sp>
      <p:sp>
        <p:nvSpPr>
          <p:cNvPr id="94" name="Google Shape;94;p12"/>
          <p:cNvSpPr txBox="1">
            <a:spLocks noGrp="1"/>
          </p:cNvSpPr>
          <p:nvPr>
            <p:ph type="dt" idx="10"/>
          </p:nvPr>
        </p:nvSpPr>
        <p:spPr>
          <a:xfrm>
            <a:off x="8737600" y="6248404"/>
            <a:ext cx="29464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5B6973"/>
              </a:solidFill>
            </a:endParaRPr>
          </a:p>
        </p:txBody>
      </p:sp>
      <p:sp>
        <p:nvSpPr>
          <p:cNvPr id="95" name="Google Shape;95;p12"/>
          <p:cNvSpPr txBox="1">
            <a:spLocks noGrp="1"/>
          </p:cNvSpPr>
          <p:nvPr>
            <p:ph type="ftr" idx="11"/>
          </p:nvPr>
        </p:nvSpPr>
        <p:spPr>
          <a:xfrm>
            <a:off x="609607" y="6248208"/>
            <a:ext cx="7431311" cy="365125"/>
          </a:xfrm>
          <a:prstGeom prst="rect">
            <a:avLst/>
          </a:prstGeom>
          <a:noFill/>
          <a:ln>
            <a:noFill/>
          </a:ln>
        </p:spPr>
        <p:txBody>
          <a:bodyPr spcFirstLastPara="1" wrap="square" lIns="91423" tIns="45699" rIns="91423" bIns="45699"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5B6973"/>
              </a:solidFill>
            </a:endParaRPr>
          </a:p>
        </p:txBody>
      </p:sp>
      <p:sp>
        <p:nvSpPr>
          <p:cNvPr id="96" name="Google Shape;96;p12"/>
          <p:cNvSpPr/>
          <p:nvPr/>
        </p:nvSpPr>
        <p:spPr>
          <a:xfrm>
            <a:off x="8128424" y="0"/>
            <a:ext cx="426720" cy="6858000"/>
          </a:xfrm>
          <a:prstGeom prst="rect">
            <a:avLst/>
          </a:prstGeom>
          <a:solidFill>
            <a:srgbClr val="FFFFFF"/>
          </a:solidFill>
          <a:ln>
            <a:noFill/>
          </a:ln>
        </p:spPr>
        <p:txBody>
          <a:bodyPr spcFirstLastPara="1" wrap="square" lIns="121897" tIns="60932" rIns="121897" bIns="60932" anchor="ctr" anchorCtr="0">
            <a:noAutofit/>
          </a:bodyPr>
          <a:lstStyle/>
          <a:p>
            <a:pPr algn="ctr" defTabSz="1219140">
              <a:buClr>
                <a:srgbClr val="000000"/>
              </a:buClr>
              <a:buFont typeface="Arial"/>
              <a:buNone/>
            </a:pPr>
            <a:endParaRPr sz="2400" kern="0">
              <a:solidFill>
                <a:srgbClr val="FFFFFF"/>
              </a:solidFill>
              <a:latin typeface="Calibri"/>
              <a:ea typeface="Calibri"/>
              <a:cs typeface="Calibri"/>
              <a:sym typeface="Calibri"/>
            </a:endParaRPr>
          </a:p>
        </p:txBody>
      </p:sp>
      <p:sp>
        <p:nvSpPr>
          <p:cNvPr id="97" name="Google Shape;97;p12"/>
          <p:cNvSpPr/>
          <p:nvPr/>
        </p:nvSpPr>
        <p:spPr>
          <a:xfrm>
            <a:off x="8189384" y="609600"/>
            <a:ext cx="304800" cy="6248400"/>
          </a:xfrm>
          <a:prstGeom prst="rect">
            <a:avLst/>
          </a:prstGeom>
          <a:solidFill>
            <a:schemeClr val="accent1"/>
          </a:solidFill>
          <a:ln>
            <a:noFill/>
          </a:ln>
        </p:spPr>
        <p:txBody>
          <a:bodyPr spcFirstLastPara="1" wrap="square" lIns="121897" tIns="60932" rIns="121897" bIns="60932" anchor="ctr" anchorCtr="0">
            <a:noAutofit/>
          </a:bodyPr>
          <a:lstStyle/>
          <a:p>
            <a:pPr algn="ctr" defTabSz="1219140">
              <a:buClr>
                <a:srgbClr val="000000"/>
              </a:buClr>
              <a:buFont typeface="Arial"/>
              <a:buNone/>
            </a:pPr>
            <a:endParaRPr sz="2400" kern="0">
              <a:solidFill>
                <a:srgbClr val="FFFFFF"/>
              </a:solidFill>
              <a:latin typeface="Calibri"/>
              <a:ea typeface="Calibri"/>
              <a:cs typeface="Calibri"/>
              <a:sym typeface="Calibri"/>
            </a:endParaRPr>
          </a:p>
        </p:txBody>
      </p:sp>
      <p:sp>
        <p:nvSpPr>
          <p:cNvPr id="98" name="Google Shape;98;p12"/>
          <p:cNvSpPr/>
          <p:nvPr/>
        </p:nvSpPr>
        <p:spPr>
          <a:xfrm>
            <a:off x="8189384" y="0"/>
            <a:ext cx="304800" cy="533400"/>
          </a:xfrm>
          <a:prstGeom prst="rect">
            <a:avLst/>
          </a:prstGeom>
          <a:solidFill>
            <a:schemeClr val="accent2"/>
          </a:solidFill>
          <a:ln>
            <a:noFill/>
          </a:ln>
        </p:spPr>
        <p:txBody>
          <a:bodyPr spcFirstLastPara="1" wrap="square" lIns="121897" tIns="60932" rIns="121897" bIns="60932" anchor="ctr" anchorCtr="0">
            <a:noAutofit/>
          </a:bodyPr>
          <a:lstStyle/>
          <a:p>
            <a:pPr algn="ctr" defTabSz="1219140">
              <a:buClr>
                <a:srgbClr val="000000"/>
              </a:buClr>
              <a:buFont typeface="Arial"/>
              <a:buNone/>
            </a:pPr>
            <a:endParaRPr sz="2400" kern="0">
              <a:solidFill>
                <a:srgbClr val="FFFFFF"/>
              </a:solidFill>
              <a:latin typeface="Calibri"/>
              <a:ea typeface="Calibri"/>
              <a:cs typeface="Calibri"/>
              <a:sym typeface="Calibri"/>
            </a:endParaRPr>
          </a:p>
        </p:txBody>
      </p:sp>
      <p:sp>
        <p:nvSpPr>
          <p:cNvPr id="99" name="Google Shape;99;p12"/>
          <p:cNvSpPr txBox="1">
            <a:spLocks noGrp="1"/>
          </p:cNvSpPr>
          <p:nvPr>
            <p:ph type="sldNum" idx="12"/>
          </p:nvPr>
        </p:nvSpPr>
        <p:spPr>
          <a:xfrm rot="5400000">
            <a:off x="8075084" y="103716"/>
            <a:ext cx="533400" cy="325968"/>
          </a:xfrm>
          <a:prstGeom prst="rect">
            <a:avLst/>
          </a:prstGeom>
          <a:noFill/>
          <a:ln>
            <a:noFill/>
          </a:ln>
        </p:spPr>
        <p:txBody>
          <a:bodyPr spcFirstLastPara="1" wrap="square" lIns="91423" tIns="45699" rIns="91423" bIns="45699"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s-ES"/>
              <a:pPr/>
              <a:t>‹Nº›</a:t>
            </a:fld>
            <a:endParaRPr/>
          </a:p>
        </p:txBody>
      </p:sp>
    </p:spTree>
    <p:extLst>
      <p:ext uri="{BB962C8B-B14F-4D97-AF65-F5344CB8AC3E}">
        <p14:creationId xmlns:p14="http://schemas.microsoft.com/office/powerpoint/2010/main" val="766578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E11EFC-E2DD-8B7A-181D-C4D692CD700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BAD6AB8-2CD6-44C0-0872-4982B7BE18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039A789-3FAE-60A5-9584-B5EF8671140B}"/>
              </a:ext>
            </a:extLst>
          </p:cNvPr>
          <p:cNvSpPr>
            <a:spLocks noGrp="1"/>
          </p:cNvSpPr>
          <p:nvPr>
            <p:ph type="dt" sz="half" idx="10"/>
          </p:nvPr>
        </p:nvSpPr>
        <p:spPr/>
        <p:txBody>
          <a:bodyPr/>
          <a:lstStyle/>
          <a:p>
            <a:fld id="{AAB19854-371B-4405-AACE-328604C42DC8}" type="datetimeFigureOut">
              <a:rPr lang="es-ES" smtClean="0"/>
              <a:t>08/11/2024</a:t>
            </a:fld>
            <a:endParaRPr lang="es-ES"/>
          </a:p>
        </p:txBody>
      </p:sp>
      <p:sp>
        <p:nvSpPr>
          <p:cNvPr id="5" name="Marcador de pie de página 4">
            <a:extLst>
              <a:ext uri="{FF2B5EF4-FFF2-40B4-BE49-F238E27FC236}">
                <a16:creationId xmlns:a16="http://schemas.microsoft.com/office/drawing/2014/main" id="{1C87D6E8-2A1F-87F6-9926-C8E3411D530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D1D0FC-FE86-E130-EAB7-58C59BEDD158}"/>
              </a:ext>
            </a:extLst>
          </p:cNvPr>
          <p:cNvSpPr>
            <a:spLocks noGrp="1"/>
          </p:cNvSpPr>
          <p:nvPr>
            <p:ph type="sldNum" sz="quarter" idx="12"/>
          </p:nvPr>
        </p:nvSpPr>
        <p:spPr/>
        <p:txBody>
          <a:bodyPr/>
          <a:lstStyle/>
          <a:p>
            <a:fld id="{CBDAC69C-EDCF-4410-AE62-862CA98EF2B3}" type="slidenum">
              <a:rPr lang="es-ES" smtClean="0"/>
              <a:t>‹Nº›</a:t>
            </a:fld>
            <a:endParaRPr lang="es-ES"/>
          </a:p>
        </p:txBody>
      </p:sp>
    </p:spTree>
    <p:extLst>
      <p:ext uri="{BB962C8B-B14F-4D97-AF65-F5344CB8AC3E}">
        <p14:creationId xmlns:p14="http://schemas.microsoft.com/office/powerpoint/2010/main" val="2392464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DD3502-25A5-1095-98B9-8D3A50B5510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FBE607D-B80A-1C58-49C6-6E6C303BB12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91BC996-E62E-66B2-5829-8D234BD19ADA}"/>
              </a:ext>
            </a:extLst>
          </p:cNvPr>
          <p:cNvSpPr>
            <a:spLocks noGrp="1"/>
          </p:cNvSpPr>
          <p:nvPr>
            <p:ph type="dt" sz="half" idx="10"/>
          </p:nvPr>
        </p:nvSpPr>
        <p:spPr/>
        <p:txBody>
          <a:bodyPr/>
          <a:lstStyle/>
          <a:p>
            <a:fld id="{AAB19854-371B-4405-AACE-328604C42DC8}" type="datetimeFigureOut">
              <a:rPr lang="es-ES" smtClean="0"/>
              <a:t>08/11/2024</a:t>
            </a:fld>
            <a:endParaRPr lang="es-ES"/>
          </a:p>
        </p:txBody>
      </p:sp>
      <p:sp>
        <p:nvSpPr>
          <p:cNvPr id="5" name="Marcador de pie de página 4">
            <a:extLst>
              <a:ext uri="{FF2B5EF4-FFF2-40B4-BE49-F238E27FC236}">
                <a16:creationId xmlns:a16="http://schemas.microsoft.com/office/drawing/2014/main" id="{438AE838-071B-F0C3-2406-44F26E934FC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047CC84-ABCB-F5B7-5BB0-F4886C33EF11}"/>
              </a:ext>
            </a:extLst>
          </p:cNvPr>
          <p:cNvSpPr>
            <a:spLocks noGrp="1"/>
          </p:cNvSpPr>
          <p:nvPr>
            <p:ph type="sldNum" sz="quarter" idx="12"/>
          </p:nvPr>
        </p:nvSpPr>
        <p:spPr/>
        <p:txBody>
          <a:bodyPr/>
          <a:lstStyle/>
          <a:p>
            <a:fld id="{CBDAC69C-EDCF-4410-AE62-862CA98EF2B3}" type="slidenum">
              <a:rPr lang="es-ES" smtClean="0"/>
              <a:t>‹Nº›</a:t>
            </a:fld>
            <a:endParaRPr lang="es-ES"/>
          </a:p>
        </p:txBody>
      </p:sp>
    </p:spTree>
    <p:extLst>
      <p:ext uri="{BB962C8B-B14F-4D97-AF65-F5344CB8AC3E}">
        <p14:creationId xmlns:p14="http://schemas.microsoft.com/office/powerpoint/2010/main" val="932137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24930-224E-92BF-6DB5-1320B8511FD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D55A7FB-55DD-D215-4B9D-640D344E3E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BFE3536-F0EB-D0EF-032B-F43C693853F1}"/>
              </a:ext>
            </a:extLst>
          </p:cNvPr>
          <p:cNvSpPr>
            <a:spLocks noGrp="1"/>
          </p:cNvSpPr>
          <p:nvPr>
            <p:ph type="dt" sz="half" idx="10"/>
          </p:nvPr>
        </p:nvSpPr>
        <p:spPr/>
        <p:txBody>
          <a:bodyPr/>
          <a:lstStyle/>
          <a:p>
            <a:fld id="{AAB19854-371B-4405-AACE-328604C42DC8}" type="datetimeFigureOut">
              <a:rPr lang="es-ES" smtClean="0"/>
              <a:t>08/11/2024</a:t>
            </a:fld>
            <a:endParaRPr lang="es-ES"/>
          </a:p>
        </p:txBody>
      </p:sp>
      <p:sp>
        <p:nvSpPr>
          <p:cNvPr id="5" name="Marcador de pie de página 4">
            <a:extLst>
              <a:ext uri="{FF2B5EF4-FFF2-40B4-BE49-F238E27FC236}">
                <a16:creationId xmlns:a16="http://schemas.microsoft.com/office/drawing/2014/main" id="{A3DB084C-6F9B-455C-B29F-A291CC6528F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FA9C405-7676-9B3A-969C-0CCDF2FF231F}"/>
              </a:ext>
            </a:extLst>
          </p:cNvPr>
          <p:cNvSpPr>
            <a:spLocks noGrp="1"/>
          </p:cNvSpPr>
          <p:nvPr>
            <p:ph type="sldNum" sz="quarter" idx="12"/>
          </p:nvPr>
        </p:nvSpPr>
        <p:spPr/>
        <p:txBody>
          <a:bodyPr/>
          <a:lstStyle/>
          <a:p>
            <a:fld id="{CBDAC69C-EDCF-4410-AE62-862CA98EF2B3}" type="slidenum">
              <a:rPr lang="es-ES" smtClean="0"/>
              <a:t>‹Nº›</a:t>
            </a:fld>
            <a:endParaRPr lang="es-ES"/>
          </a:p>
        </p:txBody>
      </p:sp>
    </p:spTree>
    <p:extLst>
      <p:ext uri="{BB962C8B-B14F-4D97-AF65-F5344CB8AC3E}">
        <p14:creationId xmlns:p14="http://schemas.microsoft.com/office/powerpoint/2010/main" val="2684729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F0EBE4-C262-9EDC-7176-655099D9D1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E79A21-5910-416A-E009-D15CC74571E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EE6630F-43F2-B45C-6243-2D41B1A48A7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5CE9C16-9CC3-24EC-2CCC-D2400F314D87}"/>
              </a:ext>
            </a:extLst>
          </p:cNvPr>
          <p:cNvSpPr>
            <a:spLocks noGrp="1"/>
          </p:cNvSpPr>
          <p:nvPr>
            <p:ph type="dt" sz="half" idx="10"/>
          </p:nvPr>
        </p:nvSpPr>
        <p:spPr/>
        <p:txBody>
          <a:bodyPr/>
          <a:lstStyle/>
          <a:p>
            <a:fld id="{AAB19854-371B-4405-AACE-328604C42DC8}" type="datetimeFigureOut">
              <a:rPr lang="es-ES" smtClean="0"/>
              <a:t>08/11/2024</a:t>
            </a:fld>
            <a:endParaRPr lang="es-ES"/>
          </a:p>
        </p:txBody>
      </p:sp>
      <p:sp>
        <p:nvSpPr>
          <p:cNvPr id="6" name="Marcador de pie de página 5">
            <a:extLst>
              <a:ext uri="{FF2B5EF4-FFF2-40B4-BE49-F238E27FC236}">
                <a16:creationId xmlns:a16="http://schemas.microsoft.com/office/drawing/2014/main" id="{08FA6E32-2DDA-7469-9F23-EF5C849203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1D1D68-82C4-EEB3-75C9-90AC013A0BC9}"/>
              </a:ext>
            </a:extLst>
          </p:cNvPr>
          <p:cNvSpPr>
            <a:spLocks noGrp="1"/>
          </p:cNvSpPr>
          <p:nvPr>
            <p:ph type="sldNum" sz="quarter" idx="12"/>
          </p:nvPr>
        </p:nvSpPr>
        <p:spPr/>
        <p:txBody>
          <a:bodyPr/>
          <a:lstStyle/>
          <a:p>
            <a:fld id="{CBDAC69C-EDCF-4410-AE62-862CA98EF2B3}" type="slidenum">
              <a:rPr lang="es-ES" smtClean="0"/>
              <a:t>‹Nº›</a:t>
            </a:fld>
            <a:endParaRPr lang="es-ES"/>
          </a:p>
        </p:txBody>
      </p:sp>
    </p:spTree>
    <p:extLst>
      <p:ext uri="{BB962C8B-B14F-4D97-AF65-F5344CB8AC3E}">
        <p14:creationId xmlns:p14="http://schemas.microsoft.com/office/powerpoint/2010/main" val="39698861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AE05BB-614C-D52C-BFA0-01BA5B140F2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688018C-1E55-54C8-BA23-D8483C0BC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D0BD107-E815-06AC-9CD9-56476302C99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09A99D9-2A24-C9B1-A7AF-039235D137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F3CE8E0-027E-EAA6-E38A-6CB7A680B66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AEF5AFD-6BB9-B4D7-1658-2F165B62B401}"/>
              </a:ext>
            </a:extLst>
          </p:cNvPr>
          <p:cNvSpPr>
            <a:spLocks noGrp="1"/>
          </p:cNvSpPr>
          <p:nvPr>
            <p:ph type="dt" sz="half" idx="10"/>
          </p:nvPr>
        </p:nvSpPr>
        <p:spPr/>
        <p:txBody>
          <a:bodyPr/>
          <a:lstStyle/>
          <a:p>
            <a:fld id="{AAB19854-371B-4405-AACE-328604C42DC8}" type="datetimeFigureOut">
              <a:rPr lang="es-ES" smtClean="0"/>
              <a:t>08/11/2024</a:t>
            </a:fld>
            <a:endParaRPr lang="es-ES"/>
          </a:p>
        </p:txBody>
      </p:sp>
      <p:sp>
        <p:nvSpPr>
          <p:cNvPr id="8" name="Marcador de pie de página 7">
            <a:extLst>
              <a:ext uri="{FF2B5EF4-FFF2-40B4-BE49-F238E27FC236}">
                <a16:creationId xmlns:a16="http://schemas.microsoft.com/office/drawing/2014/main" id="{FAC30DFD-796C-FA5E-02C2-1A88840CE75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4D4B0EB-771F-A6CA-8349-DFD3E2E6AC0C}"/>
              </a:ext>
            </a:extLst>
          </p:cNvPr>
          <p:cNvSpPr>
            <a:spLocks noGrp="1"/>
          </p:cNvSpPr>
          <p:nvPr>
            <p:ph type="sldNum" sz="quarter" idx="12"/>
          </p:nvPr>
        </p:nvSpPr>
        <p:spPr/>
        <p:txBody>
          <a:bodyPr/>
          <a:lstStyle/>
          <a:p>
            <a:fld id="{CBDAC69C-EDCF-4410-AE62-862CA98EF2B3}" type="slidenum">
              <a:rPr lang="es-ES" smtClean="0"/>
              <a:t>‹Nº›</a:t>
            </a:fld>
            <a:endParaRPr lang="es-ES"/>
          </a:p>
        </p:txBody>
      </p:sp>
    </p:spTree>
    <p:extLst>
      <p:ext uri="{BB962C8B-B14F-4D97-AF65-F5344CB8AC3E}">
        <p14:creationId xmlns:p14="http://schemas.microsoft.com/office/powerpoint/2010/main" val="26215350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1BCEDF-3719-A79E-EA9C-155FA46818A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B29FC36-94C2-3523-DC6A-89B3FFC5CD03}"/>
              </a:ext>
            </a:extLst>
          </p:cNvPr>
          <p:cNvSpPr>
            <a:spLocks noGrp="1"/>
          </p:cNvSpPr>
          <p:nvPr>
            <p:ph type="dt" sz="half" idx="10"/>
          </p:nvPr>
        </p:nvSpPr>
        <p:spPr/>
        <p:txBody>
          <a:bodyPr/>
          <a:lstStyle/>
          <a:p>
            <a:fld id="{AAB19854-371B-4405-AACE-328604C42DC8}" type="datetimeFigureOut">
              <a:rPr lang="es-ES" smtClean="0"/>
              <a:t>08/11/2024</a:t>
            </a:fld>
            <a:endParaRPr lang="es-ES"/>
          </a:p>
        </p:txBody>
      </p:sp>
      <p:sp>
        <p:nvSpPr>
          <p:cNvPr id="4" name="Marcador de pie de página 3">
            <a:extLst>
              <a:ext uri="{FF2B5EF4-FFF2-40B4-BE49-F238E27FC236}">
                <a16:creationId xmlns:a16="http://schemas.microsoft.com/office/drawing/2014/main" id="{E37BE52D-3DA4-3C2D-03FE-4D27DC1B751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1FF3F0D-4D80-3E59-17F0-02CB80AAECE4}"/>
              </a:ext>
            </a:extLst>
          </p:cNvPr>
          <p:cNvSpPr>
            <a:spLocks noGrp="1"/>
          </p:cNvSpPr>
          <p:nvPr>
            <p:ph type="sldNum" sz="quarter" idx="12"/>
          </p:nvPr>
        </p:nvSpPr>
        <p:spPr/>
        <p:txBody>
          <a:bodyPr/>
          <a:lstStyle/>
          <a:p>
            <a:fld id="{CBDAC69C-EDCF-4410-AE62-862CA98EF2B3}" type="slidenum">
              <a:rPr lang="es-ES" smtClean="0"/>
              <a:t>‹Nº›</a:t>
            </a:fld>
            <a:endParaRPr lang="es-ES"/>
          </a:p>
        </p:txBody>
      </p:sp>
    </p:spTree>
    <p:extLst>
      <p:ext uri="{BB962C8B-B14F-4D97-AF65-F5344CB8AC3E}">
        <p14:creationId xmlns:p14="http://schemas.microsoft.com/office/powerpoint/2010/main" val="2292482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1C1A557-2268-B48C-2D98-6AA6B7CBC02E}"/>
              </a:ext>
            </a:extLst>
          </p:cNvPr>
          <p:cNvSpPr>
            <a:spLocks noGrp="1"/>
          </p:cNvSpPr>
          <p:nvPr>
            <p:ph type="dt" sz="half" idx="10"/>
          </p:nvPr>
        </p:nvSpPr>
        <p:spPr/>
        <p:txBody>
          <a:bodyPr/>
          <a:lstStyle/>
          <a:p>
            <a:fld id="{AAB19854-371B-4405-AACE-328604C42DC8}" type="datetimeFigureOut">
              <a:rPr lang="es-ES" smtClean="0"/>
              <a:t>08/11/2024</a:t>
            </a:fld>
            <a:endParaRPr lang="es-ES"/>
          </a:p>
        </p:txBody>
      </p:sp>
      <p:sp>
        <p:nvSpPr>
          <p:cNvPr id="3" name="Marcador de pie de página 2">
            <a:extLst>
              <a:ext uri="{FF2B5EF4-FFF2-40B4-BE49-F238E27FC236}">
                <a16:creationId xmlns:a16="http://schemas.microsoft.com/office/drawing/2014/main" id="{6F1FB7C8-CD8C-30E6-DA5F-6976EAD23CD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12876ED-E7E9-463A-32F8-31A93CF9ADEF}"/>
              </a:ext>
            </a:extLst>
          </p:cNvPr>
          <p:cNvSpPr>
            <a:spLocks noGrp="1"/>
          </p:cNvSpPr>
          <p:nvPr>
            <p:ph type="sldNum" sz="quarter" idx="12"/>
          </p:nvPr>
        </p:nvSpPr>
        <p:spPr/>
        <p:txBody>
          <a:bodyPr/>
          <a:lstStyle/>
          <a:p>
            <a:fld id="{CBDAC69C-EDCF-4410-AE62-862CA98EF2B3}" type="slidenum">
              <a:rPr lang="es-ES" smtClean="0"/>
              <a:t>‹Nº›</a:t>
            </a:fld>
            <a:endParaRPr lang="es-ES"/>
          </a:p>
        </p:txBody>
      </p:sp>
    </p:spTree>
    <p:extLst>
      <p:ext uri="{BB962C8B-B14F-4D97-AF65-F5344CB8AC3E}">
        <p14:creationId xmlns:p14="http://schemas.microsoft.com/office/powerpoint/2010/main" val="1788882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1F356-6565-28DD-089D-88DF984FFEC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AA0098-1A42-9971-66C5-DD853FCF33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ACDB146-25EF-FF7C-9720-110FDF4A81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AD22FE-88E1-B031-0CBB-7862E7616D6C}"/>
              </a:ext>
            </a:extLst>
          </p:cNvPr>
          <p:cNvSpPr>
            <a:spLocks noGrp="1"/>
          </p:cNvSpPr>
          <p:nvPr>
            <p:ph type="dt" sz="half" idx="10"/>
          </p:nvPr>
        </p:nvSpPr>
        <p:spPr/>
        <p:txBody>
          <a:bodyPr/>
          <a:lstStyle/>
          <a:p>
            <a:fld id="{AAB19854-371B-4405-AACE-328604C42DC8}" type="datetimeFigureOut">
              <a:rPr lang="es-ES" smtClean="0"/>
              <a:t>08/11/2024</a:t>
            </a:fld>
            <a:endParaRPr lang="es-ES"/>
          </a:p>
        </p:txBody>
      </p:sp>
      <p:sp>
        <p:nvSpPr>
          <p:cNvPr id="6" name="Marcador de pie de página 5">
            <a:extLst>
              <a:ext uri="{FF2B5EF4-FFF2-40B4-BE49-F238E27FC236}">
                <a16:creationId xmlns:a16="http://schemas.microsoft.com/office/drawing/2014/main" id="{AE09B81D-1E6C-DFE6-6F78-CBF024F85F2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CE94900-5427-42C4-3B90-DAE0E5BF3AC7}"/>
              </a:ext>
            </a:extLst>
          </p:cNvPr>
          <p:cNvSpPr>
            <a:spLocks noGrp="1"/>
          </p:cNvSpPr>
          <p:nvPr>
            <p:ph type="sldNum" sz="quarter" idx="12"/>
          </p:nvPr>
        </p:nvSpPr>
        <p:spPr/>
        <p:txBody>
          <a:bodyPr/>
          <a:lstStyle/>
          <a:p>
            <a:fld id="{CBDAC69C-EDCF-4410-AE62-862CA98EF2B3}" type="slidenum">
              <a:rPr lang="es-ES" smtClean="0"/>
              <a:t>‹Nº›</a:t>
            </a:fld>
            <a:endParaRPr lang="es-ES"/>
          </a:p>
        </p:txBody>
      </p:sp>
    </p:spTree>
    <p:extLst>
      <p:ext uri="{BB962C8B-B14F-4D97-AF65-F5344CB8AC3E}">
        <p14:creationId xmlns:p14="http://schemas.microsoft.com/office/powerpoint/2010/main" val="40064095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7BAB9A-A957-E98A-3A78-D07E5EB075D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FDEF74C-53DE-64DE-0882-348545FD0C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B1EAF9A-FFAB-9BE7-2231-A8953B9865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AFA31C9-13FA-690F-C519-BF47AF3B492F}"/>
              </a:ext>
            </a:extLst>
          </p:cNvPr>
          <p:cNvSpPr>
            <a:spLocks noGrp="1"/>
          </p:cNvSpPr>
          <p:nvPr>
            <p:ph type="dt" sz="half" idx="10"/>
          </p:nvPr>
        </p:nvSpPr>
        <p:spPr/>
        <p:txBody>
          <a:bodyPr/>
          <a:lstStyle/>
          <a:p>
            <a:fld id="{AAB19854-371B-4405-AACE-328604C42DC8}" type="datetimeFigureOut">
              <a:rPr lang="es-ES" smtClean="0"/>
              <a:t>08/11/2024</a:t>
            </a:fld>
            <a:endParaRPr lang="es-ES"/>
          </a:p>
        </p:txBody>
      </p:sp>
      <p:sp>
        <p:nvSpPr>
          <p:cNvPr id="6" name="Marcador de pie de página 5">
            <a:extLst>
              <a:ext uri="{FF2B5EF4-FFF2-40B4-BE49-F238E27FC236}">
                <a16:creationId xmlns:a16="http://schemas.microsoft.com/office/drawing/2014/main" id="{CFE4ACFC-50A4-AEB5-F74A-4A7EF2A8A1F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B3A921-197A-9449-9DEB-4608DD271AB7}"/>
              </a:ext>
            </a:extLst>
          </p:cNvPr>
          <p:cNvSpPr>
            <a:spLocks noGrp="1"/>
          </p:cNvSpPr>
          <p:nvPr>
            <p:ph type="sldNum" sz="quarter" idx="12"/>
          </p:nvPr>
        </p:nvSpPr>
        <p:spPr/>
        <p:txBody>
          <a:bodyPr/>
          <a:lstStyle/>
          <a:p>
            <a:fld id="{CBDAC69C-EDCF-4410-AE62-862CA98EF2B3}" type="slidenum">
              <a:rPr lang="es-ES" smtClean="0"/>
              <a:t>‹Nº›</a:t>
            </a:fld>
            <a:endParaRPr lang="es-ES"/>
          </a:p>
        </p:txBody>
      </p:sp>
    </p:spTree>
    <p:extLst>
      <p:ext uri="{BB962C8B-B14F-4D97-AF65-F5344CB8AC3E}">
        <p14:creationId xmlns:p14="http://schemas.microsoft.com/office/powerpoint/2010/main" val="1706994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15F4DE-BDF0-AD40-BDDF-CF61AA8CBD9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ca-ES"/>
          </a:p>
        </p:txBody>
      </p:sp>
      <p:sp>
        <p:nvSpPr>
          <p:cNvPr id="3" name="Marcador de texto 2">
            <a:extLst>
              <a:ext uri="{FF2B5EF4-FFF2-40B4-BE49-F238E27FC236}">
                <a16:creationId xmlns:a16="http://schemas.microsoft.com/office/drawing/2014/main" id="{5D7AFC5D-3FE1-84DA-827D-F9D5CEA2EB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B5901FB-56E0-6CB4-32E1-25A0C4C1EAF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Marcador de texto 4">
            <a:extLst>
              <a:ext uri="{FF2B5EF4-FFF2-40B4-BE49-F238E27FC236}">
                <a16:creationId xmlns:a16="http://schemas.microsoft.com/office/drawing/2014/main" id="{B5E1CCF4-FF6B-FC77-FBCC-E18AC5F042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E21F2B7-8B11-0F10-1289-EA674ECC3D0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7" name="Marcador de fecha 6">
            <a:extLst>
              <a:ext uri="{FF2B5EF4-FFF2-40B4-BE49-F238E27FC236}">
                <a16:creationId xmlns:a16="http://schemas.microsoft.com/office/drawing/2014/main" id="{0E5ECB50-2C48-BAF4-38ED-829A680018DA}"/>
              </a:ext>
            </a:extLst>
          </p:cNvPr>
          <p:cNvSpPr>
            <a:spLocks noGrp="1"/>
          </p:cNvSpPr>
          <p:nvPr>
            <p:ph type="dt" sz="half" idx="10"/>
          </p:nvPr>
        </p:nvSpPr>
        <p:spPr/>
        <p:txBody>
          <a:bodyPr/>
          <a:lstStyle/>
          <a:p>
            <a:fld id="{C7A8A965-B84F-4BF9-9C7C-0FA5AE8A00A9}" type="datetimeFigureOut">
              <a:rPr lang="ca-ES" smtClean="0"/>
              <a:t>8/11/2024</a:t>
            </a:fld>
            <a:endParaRPr lang="ca-ES"/>
          </a:p>
        </p:txBody>
      </p:sp>
      <p:sp>
        <p:nvSpPr>
          <p:cNvPr id="8" name="Marcador de pie de página 7">
            <a:extLst>
              <a:ext uri="{FF2B5EF4-FFF2-40B4-BE49-F238E27FC236}">
                <a16:creationId xmlns:a16="http://schemas.microsoft.com/office/drawing/2014/main" id="{FEF01441-99EE-CA08-EE6A-E7A9C244167B}"/>
              </a:ext>
            </a:extLst>
          </p:cNvPr>
          <p:cNvSpPr>
            <a:spLocks noGrp="1"/>
          </p:cNvSpPr>
          <p:nvPr>
            <p:ph type="ftr" sz="quarter" idx="11"/>
          </p:nvPr>
        </p:nvSpPr>
        <p:spPr/>
        <p:txBody>
          <a:bodyPr/>
          <a:lstStyle/>
          <a:p>
            <a:endParaRPr lang="ca-ES"/>
          </a:p>
        </p:txBody>
      </p:sp>
      <p:sp>
        <p:nvSpPr>
          <p:cNvPr id="9" name="Marcador de número de diapositiva 8">
            <a:extLst>
              <a:ext uri="{FF2B5EF4-FFF2-40B4-BE49-F238E27FC236}">
                <a16:creationId xmlns:a16="http://schemas.microsoft.com/office/drawing/2014/main" id="{8D8F3065-9369-C3A6-54B3-C354E01FCD2A}"/>
              </a:ext>
            </a:extLst>
          </p:cNvPr>
          <p:cNvSpPr>
            <a:spLocks noGrp="1"/>
          </p:cNvSpPr>
          <p:nvPr>
            <p:ph type="sldNum" sz="quarter" idx="12"/>
          </p:nvPr>
        </p:nvSpPr>
        <p:spPr/>
        <p:txBody>
          <a:bodyPr/>
          <a:lstStyle/>
          <a:p>
            <a:fld id="{772FF102-A4B7-4F30-A297-4A26094EE45F}" type="slidenum">
              <a:rPr lang="ca-ES" smtClean="0"/>
              <a:t>‹Nº›</a:t>
            </a:fld>
            <a:endParaRPr lang="ca-ES"/>
          </a:p>
        </p:txBody>
      </p:sp>
    </p:spTree>
    <p:extLst>
      <p:ext uri="{BB962C8B-B14F-4D97-AF65-F5344CB8AC3E}">
        <p14:creationId xmlns:p14="http://schemas.microsoft.com/office/powerpoint/2010/main" val="995367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2B40A6-BCD2-1200-1D54-6CCBEB86F99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D715EA0-193C-EB2E-6F1C-FDFCC27C679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9BE4B0-F8BB-5A16-1D02-A4D1D760534C}"/>
              </a:ext>
            </a:extLst>
          </p:cNvPr>
          <p:cNvSpPr>
            <a:spLocks noGrp="1"/>
          </p:cNvSpPr>
          <p:nvPr>
            <p:ph type="dt" sz="half" idx="10"/>
          </p:nvPr>
        </p:nvSpPr>
        <p:spPr/>
        <p:txBody>
          <a:bodyPr/>
          <a:lstStyle/>
          <a:p>
            <a:fld id="{AAB19854-371B-4405-AACE-328604C42DC8}" type="datetimeFigureOut">
              <a:rPr lang="es-ES" smtClean="0"/>
              <a:t>08/11/2024</a:t>
            </a:fld>
            <a:endParaRPr lang="es-ES"/>
          </a:p>
        </p:txBody>
      </p:sp>
      <p:sp>
        <p:nvSpPr>
          <p:cNvPr id="5" name="Marcador de pie de página 4">
            <a:extLst>
              <a:ext uri="{FF2B5EF4-FFF2-40B4-BE49-F238E27FC236}">
                <a16:creationId xmlns:a16="http://schemas.microsoft.com/office/drawing/2014/main" id="{5311C7B7-D635-6D78-E565-E5C34EC46F7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6844CE-710C-287A-2AD2-02454376741D}"/>
              </a:ext>
            </a:extLst>
          </p:cNvPr>
          <p:cNvSpPr>
            <a:spLocks noGrp="1"/>
          </p:cNvSpPr>
          <p:nvPr>
            <p:ph type="sldNum" sz="quarter" idx="12"/>
          </p:nvPr>
        </p:nvSpPr>
        <p:spPr/>
        <p:txBody>
          <a:bodyPr/>
          <a:lstStyle/>
          <a:p>
            <a:fld id="{CBDAC69C-EDCF-4410-AE62-862CA98EF2B3}" type="slidenum">
              <a:rPr lang="es-ES" smtClean="0"/>
              <a:t>‹Nº›</a:t>
            </a:fld>
            <a:endParaRPr lang="es-ES"/>
          </a:p>
        </p:txBody>
      </p:sp>
    </p:spTree>
    <p:extLst>
      <p:ext uri="{BB962C8B-B14F-4D97-AF65-F5344CB8AC3E}">
        <p14:creationId xmlns:p14="http://schemas.microsoft.com/office/powerpoint/2010/main" val="580910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165015-05AD-5911-B5F1-8E763FC6BF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B8DD1E5-2669-C446-31A4-39066A86507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803E39C-C58B-34CE-5429-A6B624BA15A3}"/>
              </a:ext>
            </a:extLst>
          </p:cNvPr>
          <p:cNvSpPr>
            <a:spLocks noGrp="1"/>
          </p:cNvSpPr>
          <p:nvPr>
            <p:ph type="dt" sz="half" idx="10"/>
          </p:nvPr>
        </p:nvSpPr>
        <p:spPr/>
        <p:txBody>
          <a:bodyPr/>
          <a:lstStyle/>
          <a:p>
            <a:fld id="{AAB19854-371B-4405-AACE-328604C42DC8}" type="datetimeFigureOut">
              <a:rPr lang="es-ES" smtClean="0"/>
              <a:t>08/11/2024</a:t>
            </a:fld>
            <a:endParaRPr lang="es-ES"/>
          </a:p>
        </p:txBody>
      </p:sp>
      <p:sp>
        <p:nvSpPr>
          <p:cNvPr id="5" name="Marcador de pie de página 4">
            <a:extLst>
              <a:ext uri="{FF2B5EF4-FFF2-40B4-BE49-F238E27FC236}">
                <a16:creationId xmlns:a16="http://schemas.microsoft.com/office/drawing/2014/main" id="{C6A5CAF7-D512-736F-6F29-49839116C7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1D584B-7941-4771-6358-3315E477FE77}"/>
              </a:ext>
            </a:extLst>
          </p:cNvPr>
          <p:cNvSpPr>
            <a:spLocks noGrp="1"/>
          </p:cNvSpPr>
          <p:nvPr>
            <p:ph type="sldNum" sz="quarter" idx="12"/>
          </p:nvPr>
        </p:nvSpPr>
        <p:spPr/>
        <p:txBody>
          <a:bodyPr/>
          <a:lstStyle/>
          <a:p>
            <a:fld id="{CBDAC69C-EDCF-4410-AE62-862CA98EF2B3}" type="slidenum">
              <a:rPr lang="es-ES" smtClean="0"/>
              <a:t>‹Nº›</a:t>
            </a:fld>
            <a:endParaRPr lang="es-ES"/>
          </a:p>
        </p:txBody>
      </p:sp>
    </p:spTree>
    <p:extLst>
      <p:ext uri="{BB962C8B-B14F-4D97-AF65-F5344CB8AC3E}">
        <p14:creationId xmlns:p14="http://schemas.microsoft.com/office/powerpoint/2010/main" val="1114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8B5F25-BBD6-6125-3C96-0ECC7444A465}"/>
              </a:ext>
            </a:extLst>
          </p:cNvPr>
          <p:cNvSpPr>
            <a:spLocks noGrp="1"/>
          </p:cNvSpPr>
          <p:nvPr>
            <p:ph type="title"/>
          </p:nvPr>
        </p:nvSpPr>
        <p:spPr/>
        <p:txBody>
          <a:bodyPr/>
          <a:lstStyle/>
          <a:p>
            <a:r>
              <a:rPr lang="es-ES"/>
              <a:t>Haga clic para modificar el estilo de título del patrón</a:t>
            </a:r>
            <a:endParaRPr lang="ca-ES"/>
          </a:p>
        </p:txBody>
      </p:sp>
      <p:sp>
        <p:nvSpPr>
          <p:cNvPr id="3" name="Marcador de fecha 2">
            <a:extLst>
              <a:ext uri="{FF2B5EF4-FFF2-40B4-BE49-F238E27FC236}">
                <a16:creationId xmlns:a16="http://schemas.microsoft.com/office/drawing/2014/main" id="{88204ECC-D7E1-4FA2-9B6D-EF91E506B83E}"/>
              </a:ext>
            </a:extLst>
          </p:cNvPr>
          <p:cNvSpPr>
            <a:spLocks noGrp="1"/>
          </p:cNvSpPr>
          <p:nvPr>
            <p:ph type="dt" sz="half" idx="10"/>
          </p:nvPr>
        </p:nvSpPr>
        <p:spPr/>
        <p:txBody>
          <a:bodyPr/>
          <a:lstStyle/>
          <a:p>
            <a:fld id="{C7A8A965-B84F-4BF9-9C7C-0FA5AE8A00A9}" type="datetimeFigureOut">
              <a:rPr lang="ca-ES" smtClean="0"/>
              <a:t>8/11/2024</a:t>
            </a:fld>
            <a:endParaRPr lang="ca-ES"/>
          </a:p>
        </p:txBody>
      </p:sp>
      <p:sp>
        <p:nvSpPr>
          <p:cNvPr id="4" name="Marcador de pie de página 3">
            <a:extLst>
              <a:ext uri="{FF2B5EF4-FFF2-40B4-BE49-F238E27FC236}">
                <a16:creationId xmlns:a16="http://schemas.microsoft.com/office/drawing/2014/main" id="{F18A1E0B-A80E-26C7-272F-9D1FC168EC2A}"/>
              </a:ext>
            </a:extLst>
          </p:cNvPr>
          <p:cNvSpPr>
            <a:spLocks noGrp="1"/>
          </p:cNvSpPr>
          <p:nvPr>
            <p:ph type="ftr" sz="quarter" idx="11"/>
          </p:nvPr>
        </p:nvSpPr>
        <p:spPr/>
        <p:txBody>
          <a:bodyPr/>
          <a:lstStyle/>
          <a:p>
            <a:endParaRPr lang="ca-ES"/>
          </a:p>
        </p:txBody>
      </p:sp>
      <p:sp>
        <p:nvSpPr>
          <p:cNvPr id="5" name="Marcador de número de diapositiva 4">
            <a:extLst>
              <a:ext uri="{FF2B5EF4-FFF2-40B4-BE49-F238E27FC236}">
                <a16:creationId xmlns:a16="http://schemas.microsoft.com/office/drawing/2014/main" id="{D64BBA6A-6E0D-3720-0D25-A46CEE685C71}"/>
              </a:ext>
            </a:extLst>
          </p:cNvPr>
          <p:cNvSpPr>
            <a:spLocks noGrp="1"/>
          </p:cNvSpPr>
          <p:nvPr>
            <p:ph type="sldNum" sz="quarter" idx="12"/>
          </p:nvPr>
        </p:nvSpPr>
        <p:spPr/>
        <p:txBody>
          <a:bodyPr/>
          <a:lstStyle/>
          <a:p>
            <a:fld id="{772FF102-A4B7-4F30-A297-4A26094EE45F}" type="slidenum">
              <a:rPr lang="ca-ES" smtClean="0"/>
              <a:t>‹Nº›</a:t>
            </a:fld>
            <a:endParaRPr lang="ca-ES"/>
          </a:p>
        </p:txBody>
      </p:sp>
    </p:spTree>
    <p:extLst>
      <p:ext uri="{BB962C8B-B14F-4D97-AF65-F5344CB8AC3E}">
        <p14:creationId xmlns:p14="http://schemas.microsoft.com/office/powerpoint/2010/main" val="177355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5610C97-34C6-18EA-5AC4-CDEAB0FCA242}"/>
              </a:ext>
            </a:extLst>
          </p:cNvPr>
          <p:cNvSpPr>
            <a:spLocks noGrp="1"/>
          </p:cNvSpPr>
          <p:nvPr>
            <p:ph type="dt" sz="half" idx="10"/>
          </p:nvPr>
        </p:nvSpPr>
        <p:spPr/>
        <p:txBody>
          <a:bodyPr/>
          <a:lstStyle/>
          <a:p>
            <a:fld id="{C7A8A965-B84F-4BF9-9C7C-0FA5AE8A00A9}" type="datetimeFigureOut">
              <a:rPr lang="ca-ES" smtClean="0"/>
              <a:t>8/11/2024</a:t>
            </a:fld>
            <a:endParaRPr lang="ca-ES"/>
          </a:p>
        </p:txBody>
      </p:sp>
      <p:sp>
        <p:nvSpPr>
          <p:cNvPr id="3" name="Marcador de pie de página 2">
            <a:extLst>
              <a:ext uri="{FF2B5EF4-FFF2-40B4-BE49-F238E27FC236}">
                <a16:creationId xmlns:a16="http://schemas.microsoft.com/office/drawing/2014/main" id="{69B7604D-D3C7-5B3C-1647-891E9BE7D674}"/>
              </a:ext>
            </a:extLst>
          </p:cNvPr>
          <p:cNvSpPr>
            <a:spLocks noGrp="1"/>
          </p:cNvSpPr>
          <p:nvPr>
            <p:ph type="ftr" sz="quarter" idx="11"/>
          </p:nvPr>
        </p:nvSpPr>
        <p:spPr/>
        <p:txBody>
          <a:bodyPr/>
          <a:lstStyle/>
          <a:p>
            <a:endParaRPr lang="ca-ES"/>
          </a:p>
        </p:txBody>
      </p:sp>
      <p:sp>
        <p:nvSpPr>
          <p:cNvPr id="4" name="Marcador de número de diapositiva 3">
            <a:extLst>
              <a:ext uri="{FF2B5EF4-FFF2-40B4-BE49-F238E27FC236}">
                <a16:creationId xmlns:a16="http://schemas.microsoft.com/office/drawing/2014/main" id="{B52ECCBC-0E8A-F95D-EBFD-DBA881C38381}"/>
              </a:ext>
            </a:extLst>
          </p:cNvPr>
          <p:cNvSpPr>
            <a:spLocks noGrp="1"/>
          </p:cNvSpPr>
          <p:nvPr>
            <p:ph type="sldNum" sz="quarter" idx="12"/>
          </p:nvPr>
        </p:nvSpPr>
        <p:spPr/>
        <p:txBody>
          <a:bodyPr/>
          <a:lstStyle/>
          <a:p>
            <a:fld id="{772FF102-A4B7-4F30-A297-4A26094EE45F}" type="slidenum">
              <a:rPr lang="ca-ES" smtClean="0"/>
              <a:t>‹Nº›</a:t>
            </a:fld>
            <a:endParaRPr lang="ca-ES"/>
          </a:p>
        </p:txBody>
      </p:sp>
    </p:spTree>
    <p:extLst>
      <p:ext uri="{BB962C8B-B14F-4D97-AF65-F5344CB8AC3E}">
        <p14:creationId xmlns:p14="http://schemas.microsoft.com/office/powerpoint/2010/main" val="2603157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356628-73ED-558B-2340-B64BFA86D68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ca-ES"/>
          </a:p>
        </p:txBody>
      </p:sp>
      <p:sp>
        <p:nvSpPr>
          <p:cNvPr id="3" name="Marcador de contenido 2">
            <a:extLst>
              <a:ext uri="{FF2B5EF4-FFF2-40B4-BE49-F238E27FC236}">
                <a16:creationId xmlns:a16="http://schemas.microsoft.com/office/drawing/2014/main" id="{1BEBFC46-2B59-AE28-0215-F2753DBDAD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texto 3">
            <a:extLst>
              <a:ext uri="{FF2B5EF4-FFF2-40B4-BE49-F238E27FC236}">
                <a16:creationId xmlns:a16="http://schemas.microsoft.com/office/drawing/2014/main" id="{999EB9CF-C2BB-F47B-6DB9-2A954ECC0D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73CF39D-E86C-314A-3272-57DE6AB7612D}"/>
              </a:ext>
            </a:extLst>
          </p:cNvPr>
          <p:cNvSpPr>
            <a:spLocks noGrp="1"/>
          </p:cNvSpPr>
          <p:nvPr>
            <p:ph type="dt" sz="half" idx="10"/>
          </p:nvPr>
        </p:nvSpPr>
        <p:spPr/>
        <p:txBody>
          <a:bodyPr/>
          <a:lstStyle/>
          <a:p>
            <a:fld id="{C7A8A965-B84F-4BF9-9C7C-0FA5AE8A00A9}" type="datetimeFigureOut">
              <a:rPr lang="ca-ES" smtClean="0"/>
              <a:t>8/11/2024</a:t>
            </a:fld>
            <a:endParaRPr lang="ca-ES"/>
          </a:p>
        </p:txBody>
      </p:sp>
      <p:sp>
        <p:nvSpPr>
          <p:cNvPr id="6" name="Marcador de pie de página 5">
            <a:extLst>
              <a:ext uri="{FF2B5EF4-FFF2-40B4-BE49-F238E27FC236}">
                <a16:creationId xmlns:a16="http://schemas.microsoft.com/office/drawing/2014/main" id="{0AC70F73-7CBD-52FD-0E97-1E843AB4CAA1}"/>
              </a:ext>
            </a:extLst>
          </p:cNvPr>
          <p:cNvSpPr>
            <a:spLocks noGrp="1"/>
          </p:cNvSpPr>
          <p:nvPr>
            <p:ph type="ftr" sz="quarter" idx="11"/>
          </p:nvPr>
        </p:nvSpPr>
        <p:spPr/>
        <p:txBody>
          <a:bodyPr/>
          <a:lstStyle/>
          <a:p>
            <a:endParaRPr lang="ca-ES"/>
          </a:p>
        </p:txBody>
      </p:sp>
      <p:sp>
        <p:nvSpPr>
          <p:cNvPr id="7" name="Marcador de número de diapositiva 6">
            <a:extLst>
              <a:ext uri="{FF2B5EF4-FFF2-40B4-BE49-F238E27FC236}">
                <a16:creationId xmlns:a16="http://schemas.microsoft.com/office/drawing/2014/main" id="{0F5C4369-5031-4847-957C-F4875256538D}"/>
              </a:ext>
            </a:extLst>
          </p:cNvPr>
          <p:cNvSpPr>
            <a:spLocks noGrp="1"/>
          </p:cNvSpPr>
          <p:nvPr>
            <p:ph type="sldNum" sz="quarter" idx="12"/>
          </p:nvPr>
        </p:nvSpPr>
        <p:spPr/>
        <p:txBody>
          <a:bodyPr/>
          <a:lstStyle/>
          <a:p>
            <a:fld id="{772FF102-A4B7-4F30-A297-4A26094EE45F}" type="slidenum">
              <a:rPr lang="ca-ES" smtClean="0"/>
              <a:t>‹Nº›</a:t>
            </a:fld>
            <a:endParaRPr lang="ca-ES"/>
          </a:p>
        </p:txBody>
      </p:sp>
    </p:spTree>
    <p:extLst>
      <p:ext uri="{BB962C8B-B14F-4D97-AF65-F5344CB8AC3E}">
        <p14:creationId xmlns:p14="http://schemas.microsoft.com/office/powerpoint/2010/main" val="1207316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B23EF3-0218-E082-971C-99CEA1B623C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ca-ES"/>
          </a:p>
        </p:txBody>
      </p:sp>
      <p:sp>
        <p:nvSpPr>
          <p:cNvPr id="3" name="Marcador de posición de imagen 2">
            <a:extLst>
              <a:ext uri="{FF2B5EF4-FFF2-40B4-BE49-F238E27FC236}">
                <a16:creationId xmlns:a16="http://schemas.microsoft.com/office/drawing/2014/main" id="{F53460C2-9717-CAB6-5B07-DBD20B8E7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a:p>
        </p:txBody>
      </p:sp>
      <p:sp>
        <p:nvSpPr>
          <p:cNvPr id="4" name="Marcador de texto 3">
            <a:extLst>
              <a:ext uri="{FF2B5EF4-FFF2-40B4-BE49-F238E27FC236}">
                <a16:creationId xmlns:a16="http://schemas.microsoft.com/office/drawing/2014/main" id="{087E21AB-290A-C5C5-09AA-1F2652E51E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6DCFC1B-AD53-535C-9F17-136E902FE684}"/>
              </a:ext>
            </a:extLst>
          </p:cNvPr>
          <p:cNvSpPr>
            <a:spLocks noGrp="1"/>
          </p:cNvSpPr>
          <p:nvPr>
            <p:ph type="dt" sz="half" idx="10"/>
          </p:nvPr>
        </p:nvSpPr>
        <p:spPr/>
        <p:txBody>
          <a:bodyPr/>
          <a:lstStyle/>
          <a:p>
            <a:fld id="{C7A8A965-B84F-4BF9-9C7C-0FA5AE8A00A9}" type="datetimeFigureOut">
              <a:rPr lang="ca-ES" smtClean="0"/>
              <a:t>8/11/2024</a:t>
            </a:fld>
            <a:endParaRPr lang="ca-ES"/>
          </a:p>
        </p:txBody>
      </p:sp>
      <p:sp>
        <p:nvSpPr>
          <p:cNvPr id="6" name="Marcador de pie de página 5">
            <a:extLst>
              <a:ext uri="{FF2B5EF4-FFF2-40B4-BE49-F238E27FC236}">
                <a16:creationId xmlns:a16="http://schemas.microsoft.com/office/drawing/2014/main" id="{2056C18D-756C-ED86-8A6D-BC259ED1A30A}"/>
              </a:ext>
            </a:extLst>
          </p:cNvPr>
          <p:cNvSpPr>
            <a:spLocks noGrp="1"/>
          </p:cNvSpPr>
          <p:nvPr>
            <p:ph type="ftr" sz="quarter" idx="11"/>
          </p:nvPr>
        </p:nvSpPr>
        <p:spPr/>
        <p:txBody>
          <a:bodyPr/>
          <a:lstStyle/>
          <a:p>
            <a:endParaRPr lang="ca-ES"/>
          </a:p>
        </p:txBody>
      </p:sp>
      <p:sp>
        <p:nvSpPr>
          <p:cNvPr id="7" name="Marcador de número de diapositiva 6">
            <a:extLst>
              <a:ext uri="{FF2B5EF4-FFF2-40B4-BE49-F238E27FC236}">
                <a16:creationId xmlns:a16="http://schemas.microsoft.com/office/drawing/2014/main" id="{4D8DBDA8-A384-14BB-D2B4-5FA5217EBD9A}"/>
              </a:ext>
            </a:extLst>
          </p:cNvPr>
          <p:cNvSpPr>
            <a:spLocks noGrp="1"/>
          </p:cNvSpPr>
          <p:nvPr>
            <p:ph type="sldNum" sz="quarter" idx="12"/>
          </p:nvPr>
        </p:nvSpPr>
        <p:spPr/>
        <p:txBody>
          <a:bodyPr/>
          <a:lstStyle/>
          <a:p>
            <a:fld id="{772FF102-A4B7-4F30-A297-4A26094EE45F}" type="slidenum">
              <a:rPr lang="ca-ES" smtClean="0"/>
              <a:t>‹Nº›</a:t>
            </a:fld>
            <a:endParaRPr lang="ca-ES"/>
          </a:p>
        </p:txBody>
      </p:sp>
    </p:spTree>
    <p:extLst>
      <p:ext uri="{BB962C8B-B14F-4D97-AF65-F5344CB8AC3E}">
        <p14:creationId xmlns:p14="http://schemas.microsoft.com/office/powerpoint/2010/main" val="3846873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3.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2.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1.png"/><Relationship Id="rId4" Type="http://schemas.openxmlformats.org/officeDocument/2006/relationships/slideLayout" Target="../slideLayouts/slideLayout3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2571C26-9111-BB22-B40D-5C4470C6B8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ca-ES"/>
          </a:p>
        </p:txBody>
      </p:sp>
      <p:sp>
        <p:nvSpPr>
          <p:cNvPr id="3" name="Marcador de texto 2">
            <a:extLst>
              <a:ext uri="{FF2B5EF4-FFF2-40B4-BE49-F238E27FC236}">
                <a16:creationId xmlns:a16="http://schemas.microsoft.com/office/drawing/2014/main" id="{B83D05E9-1E3F-20CA-90A9-FA4BC49598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a:extLst>
              <a:ext uri="{FF2B5EF4-FFF2-40B4-BE49-F238E27FC236}">
                <a16:creationId xmlns:a16="http://schemas.microsoft.com/office/drawing/2014/main" id="{EC6A5C61-36DC-2283-F3EE-60DCF9B1D8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A8A965-B84F-4BF9-9C7C-0FA5AE8A00A9}" type="datetimeFigureOut">
              <a:rPr lang="ca-ES" smtClean="0"/>
              <a:t>8/11/2024</a:t>
            </a:fld>
            <a:endParaRPr lang="ca-ES"/>
          </a:p>
        </p:txBody>
      </p:sp>
      <p:sp>
        <p:nvSpPr>
          <p:cNvPr id="5" name="Marcador de pie de página 4">
            <a:extLst>
              <a:ext uri="{FF2B5EF4-FFF2-40B4-BE49-F238E27FC236}">
                <a16:creationId xmlns:a16="http://schemas.microsoft.com/office/drawing/2014/main" id="{C4685B20-2470-1E63-9820-4DFD20E81B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a-ES"/>
          </a:p>
        </p:txBody>
      </p:sp>
      <p:sp>
        <p:nvSpPr>
          <p:cNvPr id="6" name="Marcador de número de diapositiva 5">
            <a:extLst>
              <a:ext uri="{FF2B5EF4-FFF2-40B4-BE49-F238E27FC236}">
                <a16:creationId xmlns:a16="http://schemas.microsoft.com/office/drawing/2014/main" id="{07DBEC17-A302-F0D8-06AF-276E5C8E82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2FF102-A4B7-4F30-A297-4A26094EE45F}" type="slidenum">
              <a:rPr lang="ca-ES" smtClean="0"/>
              <a:t>‹Nº›</a:t>
            </a:fld>
            <a:endParaRPr lang="ca-ES"/>
          </a:p>
        </p:txBody>
      </p:sp>
    </p:spTree>
    <p:extLst>
      <p:ext uri="{BB962C8B-B14F-4D97-AF65-F5344CB8AC3E}">
        <p14:creationId xmlns:p14="http://schemas.microsoft.com/office/powerpoint/2010/main" val="315393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22"/>
          <a:srcRect/>
          <a:tile tx="0" ty="0" sx="100000" sy="100000" flip="none" algn="tl"/>
        </a:blipFill>
        <a:effectLst/>
      </p:bgPr>
    </p:bg>
    <p:spTree>
      <p:nvGrpSpPr>
        <p:cNvPr id="1" name=""/>
        <p:cNvGrpSpPr/>
        <p:nvPr/>
      </p:nvGrpSpPr>
      <p:grpSpPr>
        <a:xfrm>
          <a:off x="0" y="0"/>
          <a:ext cx="0" cy="0"/>
          <a:chOff x="0" y="0"/>
          <a:chExt cx="0" cy="0"/>
        </a:xfrm>
      </p:grpSpPr>
      <p:sp>
        <p:nvSpPr>
          <p:cNvPr id="2" name="Google Shape;14;p47"/>
          <p:cNvSpPr/>
          <p:nvPr/>
        </p:nvSpPr>
        <p:spPr>
          <a:xfrm>
            <a:off x="0" y="1234439"/>
            <a:ext cx="12192000" cy="320041"/>
          </a:xfrm>
          <a:prstGeom prst="rect">
            <a:avLst/>
          </a:prstGeom>
          <a:solidFill>
            <a:srgbClr val="FFFFFF"/>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3" name="Google Shape;15;p47"/>
          <p:cNvSpPr/>
          <p:nvPr/>
        </p:nvSpPr>
        <p:spPr>
          <a:xfrm>
            <a:off x="0" y="1280160"/>
            <a:ext cx="711200" cy="228601"/>
          </a:xfrm>
          <a:prstGeom prst="rect">
            <a:avLst/>
          </a:prstGeom>
          <a:solidFill>
            <a:schemeClr val="accent2"/>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4" name="Google Shape;16;p47"/>
          <p:cNvSpPr/>
          <p:nvPr/>
        </p:nvSpPr>
        <p:spPr>
          <a:xfrm>
            <a:off x="787400" y="1280160"/>
            <a:ext cx="11404600" cy="228601"/>
          </a:xfrm>
          <a:prstGeom prst="rect">
            <a:avLst/>
          </a:prstGeom>
          <a:solidFill>
            <a:schemeClr val="accent1"/>
          </a:solidFill>
          <a:ln w="12700">
            <a:miter lim="400000"/>
          </a:ln>
        </p:spPr>
        <p:txBody>
          <a:bodyPr lIns="45719" rIns="45719" anchor="ctr"/>
          <a:lstStyle/>
          <a:p>
            <a:pPr algn="ctr">
              <a:defRPr sz="2400">
                <a:solidFill>
                  <a:srgbClr val="FFFFFF"/>
                </a:solidFill>
                <a:latin typeface="+mn-lt"/>
                <a:ea typeface="+mn-ea"/>
                <a:cs typeface="+mn-cs"/>
                <a:sym typeface="Calibri"/>
              </a:defRPr>
            </a:pPr>
            <a:endParaRPr/>
          </a:p>
        </p:txBody>
      </p:sp>
      <p:sp>
        <p:nvSpPr>
          <p:cNvPr id="5" name="Texto del título"/>
          <p:cNvSpPr txBox="1">
            <a:spLocks noGrp="1"/>
          </p:cNvSpPr>
          <p:nvPr>
            <p:ph type="title"/>
          </p:nvPr>
        </p:nvSpPr>
        <p:spPr>
          <a:xfrm>
            <a:off x="816863" y="228600"/>
            <a:ext cx="10871201" cy="99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normAutofit/>
          </a:bodyPr>
          <a:lstStyle/>
          <a:p>
            <a:r>
              <a:t>Texto del título</a:t>
            </a:r>
          </a:p>
        </p:txBody>
      </p:sp>
      <p:sp>
        <p:nvSpPr>
          <p:cNvPr id="6" name="Nivel de texto 1…"/>
          <p:cNvSpPr txBox="1">
            <a:spLocks noGrp="1"/>
          </p:cNvSpPr>
          <p:nvPr>
            <p:ph type="body" idx="1"/>
          </p:nvPr>
        </p:nvSpPr>
        <p:spPr>
          <a:xfrm>
            <a:off x="816863" y="1600200"/>
            <a:ext cx="10871201" cy="4495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a:bodyPr>
          <a:lstStyle/>
          <a:p>
            <a:r>
              <a:t>Nivel de texto 1</a:t>
            </a:r>
          </a:p>
          <a:p>
            <a:pPr lvl="1"/>
            <a:r>
              <a:t>Nivel de texto 2</a:t>
            </a:r>
          </a:p>
          <a:p>
            <a:pPr lvl="2"/>
            <a:r>
              <a:t>Nivel de texto 3</a:t>
            </a:r>
          </a:p>
          <a:p>
            <a:pPr lvl="3"/>
            <a:r>
              <a:t>Nivel de texto 4</a:t>
            </a:r>
          </a:p>
          <a:p>
            <a:pPr lvl="4"/>
            <a:r>
              <a:t>Nivel de texto 5</a:t>
            </a:r>
          </a:p>
        </p:txBody>
      </p:sp>
      <p:grpSp>
        <p:nvGrpSpPr>
          <p:cNvPr id="9" name="Grupo 6"/>
          <p:cNvGrpSpPr/>
          <p:nvPr/>
        </p:nvGrpSpPr>
        <p:grpSpPr>
          <a:xfrm>
            <a:off x="8889999" y="348806"/>
            <a:ext cx="2794002" cy="630999"/>
            <a:chOff x="0" y="0"/>
            <a:chExt cx="2794001" cy="630998"/>
          </a:xfrm>
        </p:grpSpPr>
        <p:pic>
          <p:nvPicPr>
            <p:cNvPr id="7" name="Imatge 1" descr="Imatge 1"/>
            <p:cNvPicPr>
              <a:picLocks noChangeAspect="1"/>
            </p:cNvPicPr>
            <p:nvPr/>
          </p:nvPicPr>
          <p:blipFill>
            <a:blip r:embed="rId23"/>
            <a:stretch>
              <a:fillRect/>
            </a:stretch>
          </p:blipFill>
          <p:spPr>
            <a:xfrm>
              <a:off x="-1" y="0"/>
              <a:ext cx="2051533" cy="591183"/>
            </a:xfrm>
            <a:prstGeom prst="rect">
              <a:avLst/>
            </a:prstGeom>
            <a:ln w="12700" cap="flat">
              <a:noFill/>
              <a:miter lim="400000"/>
            </a:ln>
            <a:effectLst/>
          </p:spPr>
        </p:pic>
        <p:pic>
          <p:nvPicPr>
            <p:cNvPr id="8" name="Imatge 2" descr="Imatge 2"/>
            <p:cNvPicPr>
              <a:picLocks noChangeAspect="1"/>
            </p:cNvPicPr>
            <p:nvPr/>
          </p:nvPicPr>
          <p:blipFill>
            <a:blip r:embed="rId24"/>
            <a:stretch>
              <a:fillRect/>
            </a:stretch>
          </p:blipFill>
          <p:spPr>
            <a:xfrm>
              <a:off x="2153584" y="0"/>
              <a:ext cx="640418" cy="630999"/>
            </a:xfrm>
            <a:prstGeom prst="rect">
              <a:avLst/>
            </a:prstGeom>
            <a:ln w="12700" cap="flat">
              <a:noFill/>
              <a:miter lim="400000"/>
            </a:ln>
            <a:effectLst/>
          </p:spPr>
        </p:pic>
      </p:grpSp>
      <p:sp>
        <p:nvSpPr>
          <p:cNvPr id="10" name="Número de diapositiva"/>
          <p:cNvSpPr txBox="1">
            <a:spLocks noGrp="1"/>
          </p:cNvSpPr>
          <p:nvPr>
            <p:ph type="sldNum" sz="quarter" idx="2"/>
          </p:nvPr>
        </p:nvSpPr>
        <p:spPr>
          <a:xfrm>
            <a:off x="187687" y="1227937"/>
            <a:ext cx="335826" cy="333048"/>
          </a:xfrm>
          <a:prstGeom prst="rect">
            <a:avLst/>
          </a:prstGeom>
          <a:ln w="12700">
            <a:miter lim="400000"/>
          </a:ln>
        </p:spPr>
        <p:txBody>
          <a:bodyPr wrap="none" lIns="45699" tIns="45699" rIns="45699" bIns="45699" anchor="ctr">
            <a:spAutoFit/>
          </a:bodyPr>
          <a:lstStyle>
            <a:lvl1pPr algn="ctr">
              <a:defRPr b="1">
                <a:solidFill>
                  <a:srgbClr val="FFFFFF"/>
                </a:solidFill>
                <a:latin typeface="+mn-lt"/>
                <a:ea typeface="+mn-ea"/>
                <a:cs typeface="+mn-cs"/>
                <a:sym typeface="Calibri"/>
              </a:defRPr>
            </a:lvl1pPr>
          </a:lstStyle>
          <a:p>
            <a:fld id="{86CB4B4D-7CA3-9044-876B-883B54F8677D}" type="slidenum">
              <a:t>‹Nº›</a:t>
            </a:fld>
            <a:endParaRPr/>
          </a:p>
        </p:txBody>
      </p:sp>
    </p:spTree>
    <p:extLst>
      <p:ext uri="{BB962C8B-B14F-4D97-AF65-F5344CB8AC3E}">
        <p14:creationId xmlns:p14="http://schemas.microsoft.com/office/powerpoint/2010/main" val="1664100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5B6973"/>
          </a:solidFill>
          <a:uFillTx/>
          <a:latin typeface="+mn-lt"/>
          <a:ea typeface="+mn-ea"/>
          <a:cs typeface="+mn-cs"/>
          <a:sym typeface="Calibri"/>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5B6973"/>
          </a:solidFill>
          <a:uFillTx/>
          <a:latin typeface="+mn-lt"/>
          <a:ea typeface="+mn-ea"/>
          <a:cs typeface="+mn-cs"/>
          <a:sym typeface="Calibri"/>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5B6973"/>
          </a:solidFill>
          <a:uFillTx/>
          <a:latin typeface="+mn-lt"/>
          <a:ea typeface="+mn-ea"/>
          <a:cs typeface="+mn-cs"/>
          <a:sym typeface="Calibri"/>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5B6973"/>
          </a:solidFill>
          <a:uFillTx/>
          <a:latin typeface="+mn-lt"/>
          <a:ea typeface="+mn-ea"/>
          <a:cs typeface="+mn-cs"/>
          <a:sym typeface="Calibri"/>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5B6973"/>
          </a:solidFill>
          <a:uFillTx/>
          <a:latin typeface="+mn-lt"/>
          <a:ea typeface="+mn-ea"/>
          <a:cs typeface="+mn-cs"/>
          <a:sym typeface="Calibri"/>
        </a:defRPr>
      </a:lvl5pPr>
      <a:lvl6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5B6973"/>
          </a:solidFill>
          <a:uFillTx/>
          <a:latin typeface="+mn-lt"/>
          <a:ea typeface="+mn-ea"/>
          <a:cs typeface="+mn-cs"/>
          <a:sym typeface="Calibri"/>
        </a:defRPr>
      </a:lvl6pPr>
      <a:lvl7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5B6973"/>
          </a:solidFill>
          <a:uFillTx/>
          <a:latin typeface="+mn-lt"/>
          <a:ea typeface="+mn-ea"/>
          <a:cs typeface="+mn-cs"/>
          <a:sym typeface="Calibri"/>
        </a:defRPr>
      </a:lvl7pPr>
      <a:lvl8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5B6973"/>
          </a:solidFill>
          <a:uFillTx/>
          <a:latin typeface="+mn-lt"/>
          <a:ea typeface="+mn-ea"/>
          <a:cs typeface="+mn-cs"/>
          <a:sym typeface="Calibri"/>
        </a:defRPr>
      </a:lvl8pPr>
      <a:lvl9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5B6973"/>
          </a:solidFill>
          <a:uFillTx/>
          <a:latin typeface="+mn-lt"/>
          <a:ea typeface="+mn-ea"/>
          <a:cs typeface="+mn-cs"/>
          <a:sym typeface="Calibri"/>
        </a:defRPr>
      </a:lvl9pPr>
    </p:titleStyle>
    <p:bodyStyle>
      <a:lvl1pPr marL="457200" marR="0" indent="-297179" algn="l" defTabSz="914400" rtl="0" latinLnBrk="0">
        <a:lnSpc>
          <a:spcPct val="100000"/>
        </a:lnSpc>
        <a:spcBef>
          <a:spcPts val="900"/>
        </a:spcBef>
        <a:spcAft>
          <a:spcPts val="0"/>
        </a:spcAft>
        <a:buClr>
          <a:schemeClr val="accent2"/>
        </a:buClr>
        <a:buSzPts val="2900"/>
        <a:buFont typeface="Helvetica"/>
        <a:buChar char="◻"/>
        <a:tabLst/>
        <a:defRPr sz="2900" b="0" i="0" u="none" strike="noStrike" cap="none" spc="0" baseline="0">
          <a:solidFill>
            <a:srgbClr val="000000"/>
          </a:solidFill>
          <a:uFillTx/>
          <a:latin typeface="+mn-lt"/>
          <a:ea typeface="+mn-ea"/>
          <a:cs typeface="+mn-cs"/>
          <a:sym typeface="Calibri"/>
        </a:defRPr>
      </a:lvl1pPr>
      <a:lvl2pPr marL="950008" marR="0" indent="-344218" algn="l" defTabSz="914400" rtl="0" latinLnBrk="0">
        <a:lnSpc>
          <a:spcPct val="100000"/>
        </a:lnSpc>
        <a:spcBef>
          <a:spcPts val="900"/>
        </a:spcBef>
        <a:spcAft>
          <a:spcPts val="0"/>
        </a:spcAft>
        <a:buClr>
          <a:schemeClr val="accent2"/>
        </a:buClr>
        <a:buSzPts val="2900"/>
        <a:buFont typeface="Helvetica"/>
        <a:buChar char="?"/>
        <a:tabLst/>
        <a:defRPr sz="2900" b="0" i="0" u="none" strike="noStrike" cap="none" spc="0" baseline="0">
          <a:solidFill>
            <a:srgbClr val="000000"/>
          </a:solidFill>
          <a:uFillTx/>
          <a:latin typeface="+mn-lt"/>
          <a:ea typeface="+mn-ea"/>
          <a:cs typeface="+mn-cs"/>
          <a:sym typeface="Calibri"/>
        </a:defRPr>
      </a:lvl2pPr>
      <a:lvl3pPr marL="1453597" marR="0" indent="-396322" algn="l" defTabSz="914400" rtl="0" latinLnBrk="0">
        <a:lnSpc>
          <a:spcPct val="100000"/>
        </a:lnSpc>
        <a:spcBef>
          <a:spcPts val="900"/>
        </a:spcBef>
        <a:spcAft>
          <a:spcPts val="0"/>
        </a:spcAft>
        <a:buClr>
          <a:schemeClr val="accent2"/>
        </a:buClr>
        <a:buSzPts val="2900"/>
        <a:buFont typeface="Helvetica"/>
        <a:buChar char="■"/>
        <a:tabLst/>
        <a:defRPr sz="2900" b="0" i="0" u="none" strike="noStrike" cap="none" spc="0" baseline="0">
          <a:solidFill>
            <a:srgbClr val="000000"/>
          </a:solidFill>
          <a:uFillTx/>
          <a:latin typeface="+mn-lt"/>
          <a:ea typeface="+mn-ea"/>
          <a:cs typeface="+mn-cs"/>
          <a:sym typeface="Calibri"/>
        </a:defRPr>
      </a:lvl3pPr>
      <a:lvl4pPr marL="1970246" marR="0" indent="-455771" algn="l" defTabSz="914400" rtl="0" latinLnBrk="0">
        <a:lnSpc>
          <a:spcPct val="100000"/>
        </a:lnSpc>
        <a:spcBef>
          <a:spcPts val="900"/>
        </a:spcBef>
        <a:spcAft>
          <a:spcPts val="0"/>
        </a:spcAft>
        <a:buClr>
          <a:schemeClr val="accent2"/>
        </a:buClr>
        <a:buSzPts val="2900"/>
        <a:buFont typeface="Helvetica"/>
        <a:buChar char="■"/>
        <a:tabLst/>
        <a:defRPr sz="2900" b="0" i="0" u="none" strike="noStrike" cap="none" spc="0" baseline="0">
          <a:solidFill>
            <a:srgbClr val="000000"/>
          </a:solidFill>
          <a:uFillTx/>
          <a:latin typeface="+mn-lt"/>
          <a:ea typeface="+mn-ea"/>
          <a:cs typeface="+mn-cs"/>
          <a:sym typeface="Calibri"/>
        </a:defRPr>
      </a:lvl4pPr>
      <a:lvl5pPr marL="2422302" marR="0" indent="-439197" algn="l" defTabSz="914400" rtl="0" latinLnBrk="0">
        <a:lnSpc>
          <a:spcPct val="100000"/>
        </a:lnSpc>
        <a:spcBef>
          <a:spcPts val="900"/>
        </a:spcBef>
        <a:spcAft>
          <a:spcPts val="0"/>
        </a:spcAft>
        <a:buClr>
          <a:schemeClr val="accent2"/>
        </a:buClr>
        <a:buSzPts val="2900"/>
        <a:buFont typeface="Helvetica"/>
        <a:buChar char="■"/>
        <a:tabLst/>
        <a:defRPr sz="2900" b="0" i="0" u="none" strike="noStrike" cap="none" spc="0" baseline="0">
          <a:solidFill>
            <a:srgbClr val="000000"/>
          </a:solidFill>
          <a:uFillTx/>
          <a:latin typeface="+mn-lt"/>
          <a:ea typeface="+mn-ea"/>
          <a:cs typeface="+mn-cs"/>
          <a:sym typeface="Calibri"/>
        </a:defRPr>
      </a:lvl5pPr>
      <a:lvl6pPr marL="2952750" marR="0" indent="-552450" algn="l" defTabSz="914400" rtl="0" latinLnBrk="0">
        <a:lnSpc>
          <a:spcPct val="100000"/>
        </a:lnSpc>
        <a:spcBef>
          <a:spcPts val="900"/>
        </a:spcBef>
        <a:spcAft>
          <a:spcPts val="0"/>
        </a:spcAft>
        <a:buClr>
          <a:schemeClr val="accent2"/>
        </a:buClr>
        <a:buSzPts val="2900"/>
        <a:buFont typeface="Helvetica"/>
        <a:buChar char="▪"/>
        <a:tabLst/>
        <a:defRPr sz="2900" b="0" i="0" u="none" strike="noStrike" cap="none" spc="0" baseline="0">
          <a:solidFill>
            <a:srgbClr val="000000"/>
          </a:solidFill>
          <a:uFillTx/>
          <a:latin typeface="+mn-lt"/>
          <a:ea typeface="+mn-ea"/>
          <a:cs typeface="+mn-cs"/>
          <a:sym typeface="Calibri"/>
        </a:defRPr>
      </a:lvl6pPr>
      <a:lvl7pPr marL="3409950" marR="0" indent="-552450" algn="l" defTabSz="914400" rtl="0" latinLnBrk="0">
        <a:lnSpc>
          <a:spcPct val="100000"/>
        </a:lnSpc>
        <a:spcBef>
          <a:spcPts val="900"/>
        </a:spcBef>
        <a:spcAft>
          <a:spcPts val="0"/>
        </a:spcAft>
        <a:buClr>
          <a:schemeClr val="accent2"/>
        </a:buClr>
        <a:buSzPts val="2900"/>
        <a:buFont typeface="Helvetica"/>
        <a:buChar char="▪"/>
        <a:tabLst/>
        <a:defRPr sz="2900" b="0" i="0" u="none" strike="noStrike" cap="none" spc="0" baseline="0">
          <a:solidFill>
            <a:srgbClr val="000000"/>
          </a:solidFill>
          <a:uFillTx/>
          <a:latin typeface="+mn-lt"/>
          <a:ea typeface="+mn-ea"/>
          <a:cs typeface="+mn-cs"/>
          <a:sym typeface="Calibri"/>
        </a:defRPr>
      </a:lvl7pPr>
      <a:lvl8pPr marL="3867150" marR="0" indent="-552450" algn="l" defTabSz="914400" rtl="0" latinLnBrk="0">
        <a:lnSpc>
          <a:spcPct val="100000"/>
        </a:lnSpc>
        <a:spcBef>
          <a:spcPts val="900"/>
        </a:spcBef>
        <a:spcAft>
          <a:spcPts val="0"/>
        </a:spcAft>
        <a:buClr>
          <a:schemeClr val="accent2"/>
        </a:buClr>
        <a:buSzPts val="2900"/>
        <a:buFont typeface="Helvetica"/>
        <a:buChar char="▪"/>
        <a:tabLst/>
        <a:defRPr sz="2900" b="0" i="0" u="none" strike="noStrike" cap="none" spc="0" baseline="0">
          <a:solidFill>
            <a:srgbClr val="000000"/>
          </a:solidFill>
          <a:uFillTx/>
          <a:latin typeface="+mn-lt"/>
          <a:ea typeface="+mn-ea"/>
          <a:cs typeface="+mn-cs"/>
          <a:sym typeface="Calibri"/>
        </a:defRPr>
      </a:lvl8pPr>
      <a:lvl9pPr marL="4324350" marR="0" indent="-552450" algn="l" defTabSz="914400" rtl="0" latinLnBrk="0">
        <a:lnSpc>
          <a:spcPct val="100000"/>
        </a:lnSpc>
        <a:spcBef>
          <a:spcPts val="900"/>
        </a:spcBef>
        <a:spcAft>
          <a:spcPts val="0"/>
        </a:spcAft>
        <a:buClr>
          <a:schemeClr val="accent2"/>
        </a:buClr>
        <a:buSzPts val="2900"/>
        <a:buFont typeface="Helvetica"/>
        <a:buChar char="▪"/>
        <a:tabLst/>
        <a:defRPr sz="2900" b="0" i="0" u="none" strike="noStrike" cap="none" spc="0" baseline="0">
          <a:solidFill>
            <a:srgbClr val="000000"/>
          </a:solidFill>
          <a:uFillTx/>
          <a:latin typeface="+mn-lt"/>
          <a:ea typeface="+mn-ea"/>
          <a:cs typeface="+mn-cs"/>
          <a:sym typeface="Calibri"/>
        </a:defRPr>
      </a:lvl9pPr>
    </p:bodyStyle>
    <p:otherStyle>
      <a:lvl1pPr marL="0" marR="0" indent="0" algn="ctr" defTabSz="9144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0">
            <a:alphaModFix/>
            <a:extLst>
              <a:ext uri="{28A0092B-C50C-407E-A947-70E740481C1C}">
                <a14:useLocalDpi xmlns:a14="http://schemas.microsoft.com/office/drawing/2010/main" val="0"/>
              </a:ext>
            </a:extLst>
          </a:blip>
          <a:tile tx="0" ty="0" sx="100000" sy="100000" flip="none" algn="tl"/>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12800" y="228600"/>
            <a:ext cx="10871200" cy="990600"/>
          </a:xfrm>
          <a:prstGeom prst="rect">
            <a:avLst/>
          </a:prstGeom>
          <a:noFill/>
          <a:ln>
            <a:noFill/>
          </a:ln>
        </p:spPr>
        <p:txBody>
          <a:bodyPr spcFirstLastPara="1" wrap="square" lIns="91423" tIns="45699" rIns="91423" bIns="45699" anchor="ctr" anchorCtr="0">
            <a:noAutofit/>
          </a:bodyPr>
          <a:lstStyle>
            <a:lvl1pPr marR="0" lvl="0" algn="l" rtl="0">
              <a:spcBef>
                <a:spcPts val="0"/>
              </a:spcBef>
              <a:spcAft>
                <a:spcPts val="0"/>
              </a:spcAft>
              <a:buClr>
                <a:schemeClr val="dk2"/>
              </a:buClr>
              <a:buSzPts val="4400"/>
              <a:buFont typeface="Calibri"/>
              <a:buNone/>
              <a:defRPr sz="4400" b="0"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16864" y="1600200"/>
            <a:ext cx="10871200" cy="4526280"/>
          </a:xfrm>
          <a:prstGeom prst="rect">
            <a:avLst/>
          </a:prstGeom>
          <a:noFill/>
          <a:ln>
            <a:noFill/>
          </a:ln>
        </p:spPr>
        <p:txBody>
          <a:bodyPr spcFirstLastPara="1" wrap="square" lIns="91423" tIns="45699" rIns="91423" bIns="45699" anchor="t" anchorCtr="0">
            <a:noAutofit/>
          </a:bodyPr>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Calibri"/>
                <a:ea typeface="Calibri"/>
                <a:cs typeface="Calibri"/>
                <a:sym typeface="Calibri"/>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Calibri"/>
                <a:ea typeface="Calibri"/>
                <a:cs typeface="Calibri"/>
                <a:sym typeface="Calibri"/>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Calibri"/>
                <a:ea typeface="Calibri"/>
                <a:cs typeface="Calibri"/>
                <a:sym typeface="Calibri"/>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128000" y="6248400"/>
            <a:ext cx="3556000" cy="365125"/>
          </a:xfrm>
          <a:prstGeom prst="rect">
            <a:avLst/>
          </a:prstGeom>
          <a:noFill/>
          <a:ln>
            <a:noFill/>
          </a:ln>
        </p:spPr>
        <p:txBody>
          <a:bodyPr spcFirstLastPara="1" wrap="square" lIns="91423" tIns="45699" rIns="91423" bIns="45699" anchor="ctr" anchorCtr="0">
            <a:noAutofit/>
          </a:bodyPr>
          <a:lstStyle>
            <a:lvl1pPr marR="0" lvl="0" algn="l" rtl="0">
              <a:spcBef>
                <a:spcPts val="0"/>
              </a:spcBef>
              <a:spcAft>
                <a:spcPts val="0"/>
              </a:spcAft>
              <a:buSzPts val="1400"/>
              <a:buNone/>
              <a:defRPr sz="1867"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1219140">
              <a:buClr>
                <a:srgbClr val="000000"/>
              </a:buClr>
            </a:pPr>
            <a:endParaRPr lang="ca-ES" kern="0">
              <a:solidFill>
                <a:srgbClr val="5B6973"/>
              </a:solidFill>
            </a:endParaRPr>
          </a:p>
        </p:txBody>
      </p:sp>
      <p:sp>
        <p:nvSpPr>
          <p:cNvPr id="13" name="Google Shape;13;p1"/>
          <p:cNvSpPr txBox="1">
            <a:spLocks noGrp="1"/>
          </p:cNvSpPr>
          <p:nvPr>
            <p:ph type="ftr" idx="11"/>
          </p:nvPr>
        </p:nvSpPr>
        <p:spPr>
          <a:xfrm>
            <a:off x="812806" y="6248208"/>
            <a:ext cx="7228111" cy="365125"/>
          </a:xfrm>
          <a:prstGeom prst="rect">
            <a:avLst/>
          </a:prstGeom>
          <a:noFill/>
          <a:ln>
            <a:noFill/>
          </a:ln>
        </p:spPr>
        <p:txBody>
          <a:bodyPr spcFirstLastPara="1" wrap="square" lIns="91423" tIns="45699" rIns="91423" bIns="45699" anchor="ctr" anchorCtr="0">
            <a:noAutofit/>
          </a:bodyPr>
          <a:lstStyle>
            <a:lvl1pPr marR="0" lvl="0" algn="r" rtl="0">
              <a:spcBef>
                <a:spcPts val="0"/>
              </a:spcBef>
              <a:spcAft>
                <a:spcPts val="0"/>
              </a:spcAft>
              <a:buSzPts val="1400"/>
              <a:buNone/>
              <a:defRPr sz="1867"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1219140">
              <a:buClr>
                <a:srgbClr val="000000"/>
              </a:buClr>
            </a:pPr>
            <a:endParaRPr lang="ca-ES" kern="0">
              <a:solidFill>
                <a:srgbClr val="5B6973"/>
              </a:solidFill>
            </a:endParaRPr>
          </a:p>
        </p:txBody>
      </p:sp>
      <p:sp>
        <p:nvSpPr>
          <p:cNvPr id="14" name="Google Shape;14;p1"/>
          <p:cNvSpPr/>
          <p:nvPr/>
        </p:nvSpPr>
        <p:spPr>
          <a:xfrm>
            <a:off x="0" y="1234440"/>
            <a:ext cx="12192000" cy="320040"/>
          </a:xfrm>
          <a:prstGeom prst="rect">
            <a:avLst/>
          </a:prstGeom>
          <a:solidFill>
            <a:srgbClr val="FFFFFF"/>
          </a:solidFill>
          <a:ln>
            <a:noFill/>
          </a:ln>
        </p:spPr>
        <p:txBody>
          <a:bodyPr spcFirstLastPara="1" wrap="square" lIns="121897" tIns="60932" rIns="121897" bIns="60932" anchor="ctr" anchorCtr="0">
            <a:noAutofit/>
          </a:bodyPr>
          <a:lstStyle/>
          <a:p>
            <a:pPr algn="ctr" defTabSz="1219140">
              <a:buClr>
                <a:srgbClr val="000000"/>
              </a:buClr>
              <a:buFont typeface="Arial"/>
              <a:buNone/>
            </a:pPr>
            <a:endParaRPr sz="2400" kern="0">
              <a:solidFill>
                <a:srgbClr val="FFFFFF"/>
              </a:solidFill>
              <a:latin typeface="Calibri"/>
              <a:ea typeface="Calibri"/>
              <a:cs typeface="Calibri"/>
              <a:sym typeface="Calibri"/>
            </a:endParaRPr>
          </a:p>
        </p:txBody>
      </p:sp>
      <p:sp>
        <p:nvSpPr>
          <p:cNvPr id="15" name="Google Shape;15;p1"/>
          <p:cNvSpPr/>
          <p:nvPr/>
        </p:nvSpPr>
        <p:spPr>
          <a:xfrm>
            <a:off x="0" y="1280160"/>
            <a:ext cx="711200" cy="228600"/>
          </a:xfrm>
          <a:prstGeom prst="rect">
            <a:avLst/>
          </a:prstGeom>
          <a:solidFill>
            <a:schemeClr val="accent2"/>
          </a:solidFill>
          <a:ln>
            <a:noFill/>
          </a:ln>
        </p:spPr>
        <p:txBody>
          <a:bodyPr spcFirstLastPara="1" wrap="square" lIns="121897" tIns="60932" rIns="121897" bIns="60932" anchor="ctr" anchorCtr="0">
            <a:noAutofit/>
          </a:bodyPr>
          <a:lstStyle/>
          <a:p>
            <a:pPr algn="ctr" defTabSz="1219140">
              <a:buClr>
                <a:srgbClr val="000000"/>
              </a:buClr>
              <a:buFont typeface="Arial"/>
              <a:buNone/>
            </a:pPr>
            <a:endParaRPr sz="2400" kern="0">
              <a:solidFill>
                <a:srgbClr val="FFFFFF"/>
              </a:solidFill>
              <a:latin typeface="Calibri"/>
              <a:ea typeface="Calibri"/>
              <a:cs typeface="Calibri"/>
              <a:sym typeface="Calibri"/>
            </a:endParaRPr>
          </a:p>
        </p:txBody>
      </p:sp>
      <p:sp>
        <p:nvSpPr>
          <p:cNvPr id="16" name="Google Shape;16;p1"/>
          <p:cNvSpPr/>
          <p:nvPr/>
        </p:nvSpPr>
        <p:spPr>
          <a:xfrm>
            <a:off x="787400" y="1280160"/>
            <a:ext cx="11404600" cy="228600"/>
          </a:xfrm>
          <a:prstGeom prst="rect">
            <a:avLst/>
          </a:prstGeom>
          <a:solidFill>
            <a:schemeClr val="accent1"/>
          </a:solidFill>
          <a:ln>
            <a:noFill/>
          </a:ln>
        </p:spPr>
        <p:txBody>
          <a:bodyPr spcFirstLastPara="1" wrap="square" lIns="121897" tIns="60932" rIns="121897" bIns="60932" anchor="ctr" anchorCtr="0">
            <a:noAutofit/>
          </a:bodyPr>
          <a:lstStyle/>
          <a:p>
            <a:pPr algn="ctr" defTabSz="1219140">
              <a:buClr>
                <a:srgbClr val="000000"/>
              </a:buClr>
              <a:buFont typeface="Arial"/>
              <a:buNone/>
            </a:pPr>
            <a:endParaRPr sz="2400" kern="0">
              <a:solidFill>
                <a:srgbClr val="FFFFFF"/>
              </a:solidFill>
              <a:latin typeface="Calibri"/>
              <a:ea typeface="Calibri"/>
              <a:cs typeface="Calibri"/>
              <a:sym typeface="Calibri"/>
            </a:endParaRPr>
          </a:p>
        </p:txBody>
      </p:sp>
      <p:sp>
        <p:nvSpPr>
          <p:cNvPr id="17" name="Google Shape;17;p1"/>
          <p:cNvSpPr txBox="1">
            <a:spLocks noGrp="1"/>
          </p:cNvSpPr>
          <p:nvPr>
            <p:ph type="sldNum" idx="12"/>
          </p:nvPr>
        </p:nvSpPr>
        <p:spPr>
          <a:xfrm>
            <a:off x="0" y="1272223"/>
            <a:ext cx="711200" cy="244476"/>
          </a:xfrm>
          <a:prstGeom prst="rect">
            <a:avLst/>
          </a:prstGeom>
          <a:noFill/>
          <a:ln>
            <a:noFill/>
          </a:ln>
        </p:spPr>
        <p:txBody>
          <a:bodyPr spcFirstLastPara="1" wrap="square" lIns="91423" tIns="45699" rIns="91423" bIns="45699" anchor="ctr" anchorCtr="0">
            <a:noAutofit/>
          </a:bodyPr>
          <a:lstStyle>
            <a:lvl1pPr marL="0" marR="0" lvl="0" indent="0" algn="ctr" rtl="0">
              <a:spcBef>
                <a:spcPts val="0"/>
              </a:spcBef>
              <a:buNone/>
              <a:defRPr sz="1867" b="1" i="0" u="none" strike="noStrike" cap="none">
                <a:solidFill>
                  <a:srgbClr val="FFFFFF"/>
                </a:solidFill>
                <a:latin typeface="Calibri"/>
                <a:ea typeface="Calibri"/>
                <a:cs typeface="Calibri"/>
                <a:sym typeface="Calibri"/>
              </a:defRPr>
            </a:lvl1pPr>
            <a:lvl2pPr marL="0" marR="0" lvl="1" indent="0" algn="ctr" rtl="0">
              <a:spcBef>
                <a:spcPts val="0"/>
              </a:spcBef>
              <a:buNone/>
              <a:defRPr sz="1867" b="1" i="0" u="none" strike="noStrike" cap="none">
                <a:solidFill>
                  <a:srgbClr val="FFFFFF"/>
                </a:solidFill>
                <a:latin typeface="Calibri"/>
                <a:ea typeface="Calibri"/>
                <a:cs typeface="Calibri"/>
                <a:sym typeface="Calibri"/>
              </a:defRPr>
            </a:lvl2pPr>
            <a:lvl3pPr marL="0" marR="0" lvl="2" indent="0" algn="ctr" rtl="0">
              <a:spcBef>
                <a:spcPts val="0"/>
              </a:spcBef>
              <a:buNone/>
              <a:defRPr sz="1867" b="1" i="0" u="none" strike="noStrike" cap="none">
                <a:solidFill>
                  <a:srgbClr val="FFFFFF"/>
                </a:solidFill>
                <a:latin typeface="Calibri"/>
                <a:ea typeface="Calibri"/>
                <a:cs typeface="Calibri"/>
                <a:sym typeface="Calibri"/>
              </a:defRPr>
            </a:lvl3pPr>
            <a:lvl4pPr marL="0" marR="0" lvl="3" indent="0" algn="ctr" rtl="0">
              <a:spcBef>
                <a:spcPts val="0"/>
              </a:spcBef>
              <a:buNone/>
              <a:defRPr sz="1867" b="1" i="0" u="none" strike="noStrike" cap="none">
                <a:solidFill>
                  <a:srgbClr val="FFFFFF"/>
                </a:solidFill>
                <a:latin typeface="Calibri"/>
                <a:ea typeface="Calibri"/>
                <a:cs typeface="Calibri"/>
                <a:sym typeface="Calibri"/>
              </a:defRPr>
            </a:lvl4pPr>
            <a:lvl5pPr marL="0" marR="0" lvl="4" indent="0" algn="ctr" rtl="0">
              <a:spcBef>
                <a:spcPts val="0"/>
              </a:spcBef>
              <a:buNone/>
              <a:defRPr sz="1867" b="1" i="0" u="none" strike="noStrike" cap="none">
                <a:solidFill>
                  <a:srgbClr val="FFFFFF"/>
                </a:solidFill>
                <a:latin typeface="Calibri"/>
                <a:ea typeface="Calibri"/>
                <a:cs typeface="Calibri"/>
                <a:sym typeface="Calibri"/>
              </a:defRPr>
            </a:lvl5pPr>
            <a:lvl6pPr marL="0" marR="0" lvl="5" indent="0" algn="ctr" rtl="0">
              <a:spcBef>
                <a:spcPts val="0"/>
              </a:spcBef>
              <a:buNone/>
              <a:defRPr sz="1867" b="1" i="0" u="none" strike="noStrike" cap="none">
                <a:solidFill>
                  <a:srgbClr val="FFFFFF"/>
                </a:solidFill>
                <a:latin typeface="Calibri"/>
                <a:ea typeface="Calibri"/>
                <a:cs typeface="Calibri"/>
                <a:sym typeface="Calibri"/>
              </a:defRPr>
            </a:lvl6pPr>
            <a:lvl7pPr marL="0" marR="0" lvl="6" indent="0" algn="ctr" rtl="0">
              <a:spcBef>
                <a:spcPts val="0"/>
              </a:spcBef>
              <a:buNone/>
              <a:defRPr sz="1867" b="1" i="0" u="none" strike="noStrike" cap="none">
                <a:solidFill>
                  <a:srgbClr val="FFFFFF"/>
                </a:solidFill>
                <a:latin typeface="Calibri"/>
                <a:ea typeface="Calibri"/>
                <a:cs typeface="Calibri"/>
                <a:sym typeface="Calibri"/>
              </a:defRPr>
            </a:lvl7pPr>
            <a:lvl8pPr marL="0" marR="0" lvl="7" indent="0" algn="ctr" rtl="0">
              <a:spcBef>
                <a:spcPts val="0"/>
              </a:spcBef>
              <a:buNone/>
              <a:defRPr sz="1867" b="1" i="0" u="none" strike="noStrike" cap="none">
                <a:solidFill>
                  <a:srgbClr val="FFFFFF"/>
                </a:solidFill>
                <a:latin typeface="Calibri"/>
                <a:ea typeface="Calibri"/>
                <a:cs typeface="Calibri"/>
                <a:sym typeface="Calibri"/>
              </a:defRPr>
            </a:lvl8pPr>
            <a:lvl9pPr marL="0" marR="0" lvl="8" indent="0" algn="ctr" rtl="0">
              <a:spcBef>
                <a:spcPts val="0"/>
              </a:spcBef>
              <a:buNone/>
              <a:defRPr sz="1867" b="1" i="0" u="none" strike="noStrike" cap="none">
                <a:solidFill>
                  <a:srgbClr val="FFFFFF"/>
                </a:solidFill>
                <a:latin typeface="Calibri"/>
                <a:ea typeface="Calibri"/>
                <a:cs typeface="Calibri"/>
                <a:sym typeface="Calibri"/>
              </a:defRPr>
            </a:lvl9pPr>
          </a:lstStyle>
          <a:p>
            <a:pPr defTabSz="1219140">
              <a:buClr>
                <a:srgbClr val="000000"/>
              </a:buClr>
            </a:pPr>
            <a:fld id="{00000000-1234-1234-1234-123412341234}" type="slidenum">
              <a:rPr lang="es-ES" kern="0" smtClean="0"/>
              <a:pPr defTabSz="1219140">
                <a:buClr>
                  <a:srgbClr val="000000"/>
                </a:buClr>
              </a:pPr>
              <a:t>‹Nº›</a:t>
            </a:fld>
            <a:endParaRPr lang="es-ES" kern="0"/>
          </a:p>
        </p:txBody>
      </p:sp>
    </p:spTree>
    <p:extLst>
      <p:ext uri="{BB962C8B-B14F-4D97-AF65-F5344CB8AC3E}">
        <p14:creationId xmlns:p14="http://schemas.microsoft.com/office/powerpoint/2010/main" val="2753064790"/>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8CAA1DE-6883-2380-2BAA-C545EE998D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74D6918-6F59-97DD-AADF-012CABE8C3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2ACC10-F998-5A60-9549-36292C733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B19854-371B-4405-AACE-328604C42DC8}" type="datetimeFigureOut">
              <a:rPr lang="es-ES" smtClean="0"/>
              <a:t>08/11/2024</a:t>
            </a:fld>
            <a:endParaRPr lang="es-ES"/>
          </a:p>
        </p:txBody>
      </p:sp>
      <p:sp>
        <p:nvSpPr>
          <p:cNvPr id="5" name="Marcador de pie de página 4">
            <a:extLst>
              <a:ext uri="{FF2B5EF4-FFF2-40B4-BE49-F238E27FC236}">
                <a16:creationId xmlns:a16="http://schemas.microsoft.com/office/drawing/2014/main" id="{C472ECB1-AF21-93F7-F198-6789BAEB8E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3AF4137-990C-9975-F41B-61853C84E8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AC69C-EDCF-4410-AE62-862CA98EF2B3}" type="slidenum">
              <a:rPr lang="es-ES" smtClean="0"/>
              <a:t>‹Nº›</a:t>
            </a:fld>
            <a:endParaRPr lang="es-ES"/>
          </a:p>
        </p:txBody>
      </p:sp>
    </p:spTree>
    <p:extLst>
      <p:ext uri="{BB962C8B-B14F-4D97-AF65-F5344CB8AC3E}">
        <p14:creationId xmlns:p14="http://schemas.microsoft.com/office/powerpoint/2010/main" val="105391041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1.xml"/><Relationship Id="rId6" Type="http://schemas.openxmlformats.org/officeDocument/2006/relationships/image" Target="../media/image24.jpe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6.jpe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27.png"/><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6.jpeg"/><Relationship Id="rId9"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27.png"/><Relationship Id="rId5" Type="http://schemas.openxmlformats.org/officeDocument/2006/relationships/image" Target="../media/image7.png"/><Relationship Id="rId10" Type="http://schemas.openxmlformats.org/officeDocument/2006/relationships/image" Target="../media/image30.jpeg"/><Relationship Id="rId4" Type="http://schemas.openxmlformats.org/officeDocument/2006/relationships/image" Target="../media/image6.jpe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9.png"/><Relationship Id="rId11" Type="http://schemas.openxmlformats.org/officeDocument/2006/relationships/image" Target="../media/image35.png"/><Relationship Id="rId5" Type="http://schemas.openxmlformats.org/officeDocument/2006/relationships/image" Target="../media/image7.png"/><Relationship Id="rId10" Type="http://schemas.openxmlformats.org/officeDocument/2006/relationships/image" Target="../media/image34.png"/><Relationship Id="rId4" Type="http://schemas.openxmlformats.org/officeDocument/2006/relationships/image" Target="../media/image6.jpeg"/><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36.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39.png"/><Relationship Id="rId5" Type="http://schemas.openxmlformats.org/officeDocument/2006/relationships/image" Target="../media/image7.pn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eg"/><Relationship Id="rId3" Type="http://schemas.openxmlformats.org/officeDocument/2006/relationships/image" Target="../media/image6.jpe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41.xml"/><Relationship Id="rId6" Type="http://schemas.microsoft.com/office/2007/relationships/hdphoto" Target="../media/hdphoto6.wdp"/><Relationship Id="rId11" Type="http://schemas.openxmlformats.org/officeDocument/2006/relationships/image" Target="../media/image46.jpeg"/><Relationship Id="rId5" Type="http://schemas.openxmlformats.org/officeDocument/2006/relationships/image" Target="../media/image41.png"/><Relationship Id="rId10" Type="http://schemas.openxmlformats.org/officeDocument/2006/relationships/image" Target="../media/image45.jpeg"/><Relationship Id="rId4" Type="http://schemas.openxmlformats.org/officeDocument/2006/relationships/image" Target="../media/image7.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41.xml"/><Relationship Id="rId6" Type="http://schemas.openxmlformats.org/officeDocument/2006/relationships/image" Target="../media/image44.png"/><Relationship Id="rId5" Type="http://schemas.openxmlformats.org/officeDocument/2006/relationships/image" Target="../media/image4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50.png"/><Relationship Id="rId5" Type="http://schemas.openxmlformats.org/officeDocument/2006/relationships/image" Target="../media/image7.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6.png"/><Relationship Id="rId18" Type="http://schemas.openxmlformats.org/officeDocument/2006/relationships/image" Target="../media/image58.png"/><Relationship Id="rId3" Type="http://schemas.openxmlformats.org/officeDocument/2006/relationships/image" Target="../media/image5.png"/><Relationship Id="rId7" Type="http://schemas.openxmlformats.org/officeDocument/2006/relationships/image" Target="../media/image53.png"/><Relationship Id="rId12" Type="http://schemas.openxmlformats.org/officeDocument/2006/relationships/image" Target="../media/image55.png"/><Relationship Id="rId17" Type="http://schemas.openxmlformats.org/officeDocument/2006/relationships/image" Target="../media/image57.jpeg"/><Relationship Id="rId2" Type="http://schemas.openxmlformats.org/officeDocument/2006/relationships/notesSlide" Target="../notesSlides/notesSlide14.xml"/><Relationship Id="rId16" Type="http://schemas.microsoft.com/office/2007/relationships/hdphoto" Target="../media/hdphoto1.wdp"/><Relationship Id="rId1" Type="http://schemas.openxmlformats.org/officeDocument/2006/relationships/slideLayout" Target="../slideLayouts/slideLayout41.xml"/><Relationship Id="rId6" Type="http://schemas.openxmlformats.org/officeDocument/2006/relationships/image" Target="../media/image52.png"/><Relationship Id="rId11" Type="http://schemas.openxmlformats.org/officeDocument/2006/relationships/image" Target="../media/image48.jpeg"/><Relationship Id="rId5" Type="http://schemas.openxmlformats.org/officeDocument/2006/relationships/image" Target="../media/image7.png"/><Relationship Id="rId15" Type="http://schemas.openxmlformats.org/officeDocument/2006/relationships/image" Target="../media/image10.png"/><Relationship Id="rId10" Type="http://schemas.openxmlformats.org/officeDocument/2006/relationships/image" Target="../media/image54.png"/><Relationship Id="rId4" Type="http://schemas.openxmlformats.org/officeDocument/2006/relationships/image" Target="../media/image6.jpeg"/><Relationship Id="rId9" Type="http://schemas.openxmlformats.org/officeDocument/2006/relationships/image" Target="../media/image43.png"/><Relationship Id="rId1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1.xml"/><Relationship Id="rId5" Type="http://schemas.openxmlformats.org/officeDocument/2006/relationships/image" Target="../media/image52.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image" Target="../media/image30.jpeg"/><Relationship Id="rId5" Type="http://schemas.openxmlformats.org/officeDocument/2006/relationships/image" Target="../media/image7.pn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6.jpeg"/><Relationship Id="rId7"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41.xml"/><Relationship Id="rId6" Type="http://schemas.openxmlformats.org/officeDocument/2006/relationships/image" Target="../media/image43.png"/><Relationship Id="rId5" Type="http://schemas.openxmlformats.org/officeDocument/2006/relationships/image" Target="../media/image61.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png"/><Relationship Id="rId7" Type="http://schemas.openxmlformats.org/officeDocument/2006/relationships/image" Target="../media/image63.png"/><Relationship Id="rId12"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62.png"/><Relationship Id="rId11" Type="http://schemas.openxmlformats.org/officeDocument/2006/relationships/image" Target="../media/image43.png"/><Relationship Id="rId5" Type="http://schemas.openxmlformats.org/officeDocument/2006/relationships/image" Target="../media/image7.png"/><Relationship Id="rId10" Type="http://schemas.openxmlformats.org/officeDocument/2006/relationships/image" Target="../media/image66.png"/><Relationship Id="rId4" Type="http://schemas.openxmlformats.org/officeDocument/2006/relationships/image" Target="../media/image6.jpe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5.png"/><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68.jpe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76.png"/><Relationship Id="rId3" Type="http://schemas.openxmlformats.org/officeDocument/2006/relationships/image" Target="../media/image5.png"/><Relationship Id="rId7" Type="http://schemas.openxmlformats.org/officeDocument/2006/relationships/image" Target="../media/image72.png"/><Relationship Id="rId12" Type="http://schemas.microsoft.com/office/2007/relationships/hdphoto" Target="../media/hdphoto11.wdp"/><Relationship Id="rId17" Type="http://schemas.openxmlformats.org/officeDocument/2006/relationships/image" Target="../media/image78.png"/><Relationship Id="rId2" Type="http://schemas.openxmlformats.org/officeDocument/2006/relationships/notesSlide" Target="../notesSlides/notesSlide18.xml"/><Relationship Id="rId16" Type="http://schemas.microsoft.com/office/2007/relationships/hdphoto" Target="../media/hdphoto13.wdp"/><Relationship Id="rId1" Type="http://schemas.openxmlformats.org/officeDocument/2006/relationships/slideLayout" Target="../slideLayouts/slideLayout41.xml"/><Relationship Id="rId6" Type="http://schemas.openxmlformats.org/officeDocument/2006/relationships/image" Target="../media/image71.jpeg"/><Relationship Id="rId11" Type="http://schemas.openxmlformats.org/officeDocument/2006/relationships/image" Target="../media/image75.png"/><Relationship Id="rId5" Type="http://schemas.openxmlformats.org/officeDocument/2006/relationships/image" Target="../media/image7.png"/><Relationship Id="rId15" Type="http://schemas.openxmlformats.org/officeDocument/2006/relationships/image" Target="../media/image77.png"/><Relationship Id="rId10" Type="http://schemas.openxmlformats.org/officeDocument/2006/relationships/image" Target="../media/image74.jpeg"/><Relationship Id="rId4" Type="http://schemas.openxmlformats.org/officeDocument/2006/relationships/image" Target="../media/image6.jpeg"/><Relationship Id="rId9" Type="http://schemas.openxmlformats.org/officeDocument/2006/relationships/image" Target="../media/image73.jpeg"/><Relationship Id="rId1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6.jpe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7.png"/><Relationship Id="rId4" Type="http://schemas.openxmlformats.org/officeDocument/2006/relationships/image" Target="../media/image6.jpeg"/></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92.png"/><Relationship Id="rId7" Type="http://schemas.openxmlformats.org/officeDocument/2006/relationships/image" Target="../media/image5.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8" Type="http://schemas.openxmlformats.org/officeDocument/2006/relationships/image" Target="../media/image102.png"/><Relationship Id="rId3" Type="http://schemas.microsoft.com/office/2007/relationships/media" Target="../media/media2.mp4"/><Relationship Id="rId7"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104.png"/><Relationship Id="rId4" Type="http://schemas.openxmlformats.org/officeDocument/2006/relationships/video" Target="../media/media2.mp4"/><Relationship Id="rId9" Type="http://schemas.openxmlformats.org/officeDocument/2006/relationships/image" Target="../media/image103.png"/></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7.png"/><Relationship Id="rId4" Type="http://schemas.openxmlformats.org/officeDocument/2006/relationships/image" Target="../media/image6.jpe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6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7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media" Target="../media/media5.mp4"/><Relationship Id="rId7" Type="http://schemas.openxmlformats.org/officeDocument/2006/relationships/image" Target="../media/image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31.xml"/><Relationship Id="rId11" Type="http://schemas.openxmlformats.org/officeDocument/2006/relationships/image" Target="../media/image110.png"/><Relationship Id="rId5" Type="http://schemas.openxmlformats.org/officeDocument/2006/relationships/slideLayout" Target="../slideLayouts/slideLayout7.xml"/><Relationship Id="rId10" Type="http://schemas.openxmlformats.org/officeDocument/2006/relationships/image" Target="../media/image109.png"/><Relationship Id="rId4" Type="http://schemas.openxmlformats.org/officeDocument/2006/relationships/video" Target="../media/media5.mp4"/><Relationship Id="rId9"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2.png"/><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7.png"/><Relationship Id="rId4" Type="http://schemas.openxmlformats.org/officeDocument/2006/relationships/image" Target="../media/image6.jpe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7.png"/><Relationship Id="rId4" Type="http://schemas.openxmlformats.org/officeDocument/2006/relationships/image" Target="../media/image6.jpe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8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jpeg"/></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19.png"/><Relationship Id="rId9"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9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33.xml"/><Relationship Id="rId6" Type="http://schemas.openxmlformats.org/officeDocument/2006/relationships/image" Target="../media/image116.png"/><Relationship Id="rId5" Type="http://schemas.openxmlformats.org/officeDocument/2006/relationships/image" Target="../media/image7.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Google Shape;534;p1"/>
          <p:cNvSpPr txBox="1"/>
          <p:nvPr/>
        </p:nvSpPr>
        <p:spPr>
          <a:xfrm>
            <a:off x="-109189" y="6037422"/>
            <a:ext cx="2901752" cy="76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24" tIns="60924" rIns="60924" bIns="60924" anchor="ctr">
            <a:normAutofit/>
          </a:bodyPr>
          <a:lstStyle>
            <a:lvl1pPr marL="452108" indent="-294631" algn="ctr">
              <a:spcBef>
                <a:spcPts val="900"/>
              </a:spcBef>
              <a:defRPr b="1">
                <a:solidFill>
                  <a:srgbClr val="FFFFFF"/>
                </a:solidFill>
                <a:latin typeface="+mn-lt"/>
                <a:ea typeface="+mn-ea"/>
                <a:cs typeface="+mn-cs"/>
                <a:sym typeface="Calibri"/>
              </a:defRPr>
            </a:lvl1pPr>
          </a:lstStyle>
          <a:p>
            <a:pPr marL="452108" marR="0" lvl="0" indent="-294631" algn="ctr" defTabSz="914400" rtl="0" eaLnBrk="1" fontAlgn="auto" latinLnBrk="0" hangingPunct="0">
              <a:lnSpc>
                <a:spcPct val="100000"/>
              </a:lnSpc>
              <a:spcBef>
                <a:spcPts val="900"/>
              </a:spcBef>
              <a:spcAft>
                <a:spcPts val="0"/>
              </a:spcAft>
              <a:buClrTx/>
              <a:buSzTx/>
              <a:buFontTx/>
              <a:buNone/>
              <a:tabLst/>
              <a:defRPr/>
            </a:pPr>
            <a:r>
              <a:rPr kumimoji="0" lang="ca-ES" sz="1800" b="1" i="0" u="none" strike="noStrike" kern="0" cap="none" spc="0" normalizeH="0" baseline="0" noProof="0" dirty="0">
                <a:ln>
                  <a:noFill/>
                </a:ln>
                <a:solidFill>
                  <a:srgbClr val="FFFFFF"/>
                </a:solidFill>
                <a:effectLst/>
                <a:uLnTx/>
                <a:uFillTx/>
                <a:latin typeface="Calibri"/>
                <a:ea typeface="Calibri"/>
                <a:cs typeface="Calibri"/>
                <a:sym typeface="Calibri"/>
              </a:rPr>
              <a:t>www.camfic.cat</a:t>
            </a:r>
          </a:p>
        </p:txBody>
      </p:sp>
      <p:sp>
        <p:nvSpPr>
          <p:cNvPr id="7" name="CuadroTexto 6">
            <a:extLst>
              <a:ext uri="{FF2B5EF4-FFF2-40B4-BE49-F238E27FC236}">
                <a16:creationId xmlns:a16="http://schemas.microsoft.com/office/drawing/2014/main" id="{495BDA9C-3634-CB6D-388F-EA84A8FFB8D5}"/>
              </a:ext>
            </a:extLst>
          </p:cNvPr>
          <p:cNvSpPr txBox="1"/>
          <p:nvPr/>
        </p:nvSpPr>
        <p:spPr>
          <a:xfrm>
            <a:off x="1893943" y="1561919"/>
            <a:ext cx="8688573" cy="40318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tabLst>
                <a:tab pos="885825" algn="l"/>
                <a:tab pos="2066925" algn="l"/>
              </a:tabLst>
            </a:pPr>
            <a:r>
              <a:rPr lang="ca-ES" sz="4800" b="1" noProof="0" dirty="0">
                <a:solidFill>
                  <a:srgbClr val="92D050"/>
                </a:solidFill>
                <a:effectLst/>
                <a:latin typeface="Calibri" panose="020F0502020204030204" pitchFamily="34" charset="0"/>
                <a:ea typeface="Times New Roman" panose="02020603050405020304" pitchFamily="18" charset="0"/>
                <a:cs typeface="Times New Roman" panose="02020603050405020304" pitchFamily="18" charset="0"/>
              </a:rPr>
              <a:t>Formació de Formadors: </a:t>
            </a:r>
            <a:endParaRPr lang="ca-ES" noProof="0" dirty="0">
              <a:effectLst/>
              <a:latin typeface="Times New Roman" panose="02020603050405020304" pitchFamily="18" charset="0"/>
              <a:ea typeface="Times New Roman" panose="02020603050405020304" pitchFamily="18" charset="0"/>
            </a:endParaRPr>
          </a:p>
          <a:p>
            <a:pPr algn="ctr">
              <a:tabLst>
                <a:tab pos="885825" algn="l"/>
                <a:tab pos="2066925" algn="l"/>
              </a:tabLst>
            </a:pPr>
            <a:r>
              <a:rPr lang="ca-ES" sz="4800" b="1" noProof="0" dirty="0">
                <a:solidFill>
                  <a:srgbClr val="92D050"/>
                </a:solidFill>
                <a:effectLst/>
                <a:latin typeface="Calibri" panose="020F0502020204030204" pitchFamily="34" charset="0"/>
                <a:ea typeface="Times New Roman" panose="02020603050405020304" pitchFamily="18" charset="0"/>
                <a:cs typeface="Times New Roman" panose="02020603050405020304" pitchFamily="18" charset="0"/>
              </a:rPr>
              <a:t>Algoritmes en malalties del cor</a:t>
            </a:r>
          </a:p>
          <a:p>
            <a:pPr algn="ctr">
              <a:tabLst>
                <a:tab pos="885825" algn="l"/>
                <a:tab pos="2066925" algn="l"/>
              </a:tabLst>
            </a:pPr>
            <a:endParaRPr lang="ca-ES" sz="3200" b="1" noProof="0" dirty="0">
              <a:solidFill>
                <a:schemeClr val="accent1">
                  <a:lumMod val="75000"/>
                </a:schemeClr>
              </a:solidFill>
              <a:ea typeface="Times New Roman" panose="02020603050405020304" pitchFamily="18" charset="0"/>
              <a:cs typeface="Times New Roman" panose="02020603050405020304" pitchFamily="18" charset="0"/>
              <a:sym typeface="Arial"/>
            </a:endParaRPr>
          </a:p>
          <a:p>
            <a:pPr algn="ctr">
              <a:tabLst>
                <a:tab pos="885825" algn="l"/>
                <a:tab pos="2066925" algn="l"/>
              </a:tabLst>
            </a:pPr>
            <a:r>
              <a:rPr lang="ca-ES" sz="3200" b="1" noProof="0" dirty="0">
                <a:solidFill>
                  <a:schemeClr val="bg1">
                    <a:lumMod val="65000"/>
                  </a:schemeClr>
                </a:solidFill>
                <a:ea typeface="Times New Roman" panose="02020603050405020304" pitchFamily="18" charset="0"/>
                <a:cs typeface="Times New Roman" panose="02020603050405020304" pitchFamily="18" charset="0"/>
                <a:sym typeface="Arial"/>
              </a:rPr>
              <a:t>Grup de treball</a:t>
            </a:r>
            <a:r>
              <a:rPr lang="ca-ES" sz="3200" b="1" noProof="0" dirty="0">
                <a:solidFill>
                  <a:schemeClr val="bg1">
                    <a:lumMod val="65000"/>
                  </a:schemeClr>
                </a:solidFill>
                <a:ea typeface="Times New Roman" panose="02020603050405020304" pitchFamily="18" charset="0"/>
                <a:cs typeface="Arial"/>
                <a:sym typeface="Arial"/>
              </a:rPr>
              <a:t> de la Societat Catalana de Cardiologia i de la Societat Catalana de </a:t>
            </a:r>
          </a:p>
          <a:p>
            <a:pPr algn="ctr">
              <a:tabLst>
                <a:tab pos="885825" algn="l"/>
                <a:tab pos="2066925" algn="l"/>
              </a:tabLst>
            </a:pPr>
            <a:r>
              <a:rPr lang="ca-ES" sz="3200" b="1" noProof="0" dirty="0">
                <a:solidFill>
                  <a:schemeClr val="bg1">
                    <a:lumMod val="65000"/>
                  </a:schemeClr>
                </a:solidFill>
                <a:ea typeface="Times New Roman" panose="02020603050405020304" pitchFamily="18" charset="0"/>
                <a:cs typeface="Arial"/>
                <a:sym typeface="Arial"/>
              </a:rPr>
              <a:t>Medicina Familiar i Comunitària per a la Coordinació entre Cardiologia i Atenció Primària </a:t>
            </a:r>
            <a:endParaRPr lang="ca-ES" sz="3200" noProof="0" dirty="0">
              <a:solidFill>
                <a:schemeClr val="bg1">
                  <a:lumMod val="65000"/>
                </a:schemeClr>
              </a:solidFill>
              <a:effectLst/>
              <a:ea typeface="Times New Roman" panose="02020603050405020304" pitchFamily="18" charset="0"/>
            </a:endParaRPr>
          </a:p>
        </p:txBody>
      </p:sp>
      <p:grpSp>
        <p:nvGrpSpPr>
          <p:cNvPr id="14" name="Grupo 13">
            <a:extLst>
              <a:ext uri="{FF2B5EF4-FFF2-40B4-BE49-F238E27FC236}">
                <a16:creationId xmlns:a16="http://schemas.microsoft.com/office/drawing/2014/main" id="{36C23D9A-DA43-6FA7-82DB-7615D941953B}"/>
              </a:ext>
            </a:extLst>
          </p:cNvPr>
          <p:cNvGrpSpPr/>
          <p:nvPr/>
        </p:nvGrpSpPr>
        <p:grpSpPr>
          <a:xfrm>
            <a:off x="7814930" y="99181"/>
            <a:ext cx="4168192" cy="1208623"/>
            <a:chOff x="9120411" y="67284"/>
            <a:chExt cx="2894609" cy="872019"/>
          </a:xfrm>
        </p:grpSpPr>
        <p:pic>
          <p:nvPicPr>
            <p:cNvPr id="15" name="Picture 5">
              <a:extLst>
                <a:ext uri="{FF2B5EF4-FFF2-40B4-BE49-F238E27FC236}">
                  <a16:creationId xmlns:a16="http://schemas.microsoft.com/office/drawing/2014/main" id="{AA0ACFF0-78CF-DD66-954A-F883FCDA5E0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12 Imagen">
              <a:extLst>
                <a:ext uri="{FF2B5EF4-FFF2-40B4-BE49-F238E27FC236}">
                  <a16:creationId xmlns:a16="http://schemas.microsoft.com/office/drawing/2014/main" id="{6AE980F1-2AED-A048-3939-7F5BEF20B29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7" name="Imagen 16">
              <a:extLst>
                <a:ext uri="{FF2B5EF4-FFF2-40B4-BE49-F238E27FC236}">
                  <a16:creationId xmlns:a16="http://schemas.microsoft.com/office/drawing/2014/main" id="{BA808B30-B805-770A-9EDC-C20FDC23175E}"/>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F835734-F31E-D2BE-706D-8FB08136AA18}"/>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108328F-96BE-A455-254E-5E742A9543B3}"/>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27869ED9-02BE-7A13-828B-D21B2DA1834A}"/>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113E5F86-A4B3-E660-E367-6EDB8B38E66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7A967113-6D3C-9429-62B0-97C0083ABAB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E985B442-D01B-6E78-2681-E4FFC9E971AB}"/>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pic>
        <p:nvPicPr>
          <p:cNvPr id="13" name="Google Shape;132;p6">
            <a:extLst>
              <a:ext uri="{FF2B5EF4-FFF2-40B4-BE49-F238E27FC236}">
                <a16:creationId xmlns:a16="http://schemas.microsoft.com/office/drawing/2014/main" id="{F09A522B-4AF2-64A9-5A49-CF02BD9D0E88}"/>
              </a:ext>
            </a:extLst>
          </p:cNvPr>
          <p:cNvPicPr preferRelativeResize="0"/>
          <p:nvPr/>
        </p:nvPicPr>
        <p:blipFill rotWithShape="1">
          <a:blip r:embed="rId5">
            <a:alphaModFix/>
          </a:blip>
          <a:srcRect/>
          <a:stretch/>
        </p:blipFill>
        <p:spPr>
          <a:xfrm>
            <a:off x="2704466" y="1458943"/>
            <a:ext cx="6485333" cy="4253226"/>
          </a:xfrm>
          <a:prstGeom prst="rect">
            <a:avLst/>
          </a:prstGeom>
          <a:noFill/>
          <a:ln>
            <a:noFill/>
          </a:ln>
        </p:spPr>
      </p:pic>
      <p:sp>
        <p:nvSpPr>
          <p:cNvPr id="14" name="Google Shape;134;p6">
            <a:extLst>
              <a:ext uri="{FF2B5EF4-FFF2-40B4-BE49-F238E27FC236}">
                <a16:creationId xmlns:a16="http://schemas.microsoft.com/office/drawing/2014/main" id="{3F09C528-AF61-400A-CA63-5D9C586D69CA}"/>
              </a:ext>
            </a:extLst>
          </p:cNvPr>
          <p:cNvSpPr/>
          <p:nvPr/>
        </p:nvSpPr>
        <p:spPr>
          <a:xfrm>
            <a:off x="6240545" y="2732081"/>
            <a:ext cx="2347274" cy="1957312"/>
          </a:xfrm>
          <a:prstGeom prst="rect">
            <a:avLst/>
          </a:prstGeom>
          <a:no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5" name="Google Shape;135;p6">
            <a:extLst>
              <a:ext uri="{FF2B5EF4-FFF2-40B4-BE49-F238E27FC236}">
                <a16:creationId xmlns:a16="http://schemas.microsoft.com/office/drawing/2014/main" id="{D784214D-EEDC-FD38-8C64-5BB473BD3C80}"/>
              </a:ext>
            </a:extLst>
          </p:cNvPr>
          <p:cNvPicPr preferRelativeResize="0"/>
          <p:nvPr/>
        </p:nvPicPr>
        <p:blipFill rotWithShape="1">
          <a:blip r:embed="rId6">
            <a:alphaModFix/>
          </a:blip>
          <a:srcRect/>
          <a:stretch/>
        </p:blipFill>
        <p:spPr>
          <a:xfrm>
            <a:off x="7426641" y="4598632"/>
            <a:ext cx="4662517" cy="2110724"/>
          </a:xfrm>
          <a:prstGeom prst="rect">
            <a:avLst/>
          </a:prstGeom>
          <a:noFill/>
          <a:ln>
            <a:noFill/>
          </a:ln>
        </p:spPr>
      </p:pic>
      <p:sp>
        <p:nvSpPr>
          <p:cNvPr id="16" name="Google Shape;133;p6">
            <a:extLst>
              <a:ext uri="{FF2B5EF4-FFF2-40B4-BE49-F238E27FC236}">
                <a16:creationId xmlns:a16="http://schemas.microsoft.com/office/drawing/2014/main" id="{87A35230-0E5F-9CCA-675F-F11DBCA50E6E}"/>
              </a:ext>
            </a:extLst>
          </p:cNvPr>
          <p:cNvSpPr txBox="1"/>
          <p:nvPr/>
        </p:nvSpPr>
        <p:spPr>
          <a:xfrm>
            <a:off x="112537" y="6432397"/>
            <a:ext cx="4642339" cy="27695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2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Rev.  Esp. </a:t>
            </a:r>
            <a:r>
              <a:rPr kumimoji="0" lang="ca-ES" sz="1200" b="0" i="0" u="none" strike="noStrike" kern="1200" cap="none" spc="0" normalizeH="0" baseline="0" noProof="0" dirty="0" err="1">
                <a:ln>
                  <a:noFill/>
                </a:ln>
                <a:solidFill>
                  <a:srgbClr val="000000"/>
                </a:solidFill>
                <a:effectLst/>
                <a:uLnTx/>
                <a:uFillTx/>
                <a:latin typeface="Calibri" panose="020F0502020204030204" pitchFamily="34" charset="0"/>
                <a:ea typeface="Arial"/>
                <a:cs typeface="Calibri" panose="020F0502020204030204" pitchFamily="34" charset="0"/>
                <a:sym typeface="Arial"/>
              </a:rPr>
              <a:t>Cardiol</a:t>
            </a:r>
            <a:r>
              <a:rPr kumimoji="0" lang="ca-ES" sz="12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 2012;65 (2):173,e1 – e55</a:t>
            </a:r>
            <a:endParaRPr kumimoji="0" lang="ca-E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Google Shape;93;p2">
            <a:extLst>
              <a:ext uri="{FF2B5EF4-FFF2-40B4-BE49-F238E27FC236}">
                <a16:creationId xmlns:a16="http://schemas.microsoft.com/office/drawing/2014/main" id="{9B622C0B-BF55-17E7-D6C9-96CEFA28EBF4}"/>
              </a:ext>
            </a:extLst>
          </p:cNvPr>
          <p:cNvPicPr/>
          <p:nvPr/>
        </p:nvPicPr>
        <p:blipFill rotWithShape="1">
          <a:blip r:embed="rId7">
            <a:alphaModFix/>
          </a:blip>
          <a:srcRect/>
          <a:stretch/>
        </p:blipFill>
        <p:spPr>
          <a:xfrm>
            <a:off x="266700" y="1601818"/>
            <a:ext cx="1352550" cy="1130263"/>
          </a:xfrm>
          <a:prstGeom prst="rect">
            <a:avLst/>
          </a:prstGeom>
          <a:noFill/>
          <a:ln>
            <a:noFill/>
          </a:ln>
        </p:spPr>
      </p:pic>
      <p:pic>
        <p:nvPicPr>
          <p:cNvPr id="1028" name="Picture 4" descr="El edificio del hospital es un centro médico profesional. hospital moderno  hospital al aire libre. médico profesional en el contexto de la clínica.  ilustración de dibujos animados plano vectorial">
            <a:extLst>
              <a:ext uri="{FF2B5EF4-FFF2-40B4-BE49-F238E27FC236}">
                <a16:creationId xmlns:a16="http://schemas.microsoft.com/office/drawing/2014/main" id="{D069D3C0-74A2-A0A0-CF70-26B8795DC2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537" y="3036041"/>
            <a:ext cx="2591930" cy="1727953"/>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E31A4AF4-9FEB-FCF9-17AB-D83CF0F8A3E9}"/>
              </a:ext>
            </a:extLst>
          </p:cNvPr>
          <p:cNvSpPr txBox="1"/>
          <p:nvPr/>
        </p:nvSpPr>
        <p:spPr>
          <a:xfrm>
            <a:off x="266700" y="5086017"/>
            <a:ext cx="16375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Es deriva a urgències per valoració</a:t>
            </a:r>
          </a:p>
        </p:txBody>
      </p:sp>
    </p:spTree>
    <p:extLst>
      <p:ext uri="{BB962C8B-B14F-4D97-AF65-F5344CB8AC3E}">
        <p14:creationId xmlns:p14="http://schemas.microsoft.com/office/powerpoint/2010/main" val="341817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1020B-EC0C-628E-FA9C-23204EBFE58A}"/>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CBB28312-9D27-5E4E-2D9C-EB3D009C2223}"/>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CC47F3C-6D3E-7159-8C69-CF11B53B60DA}"/>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0E46542E-30BC-3288-7481-BF40CEDED2F3}"/>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FFFCB3EE-F8BA-0DD6-C492-A2E0DEB3CF9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71047B4A-DE80-CD8E-A21B-7CBD0DEB18B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2302BAAB-FEF6-C6FA-3B8C-8D7B634ABBDF}"/>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pic>
        <p:nvPicPr>
          <p:cNvPr id="13" name="Imagen 12">
            <a:extLst>
              <a:ext uri="{FF2B5EF4-FFF2-40B4-BE49-F238E27FC236}">
                <a16:creationId xmlns:a16="http://schemas.microsoft.com/office/drawing/2014/main" id="{B588EBD1-6E5A-CFD6-832B-4C7216BDA3F0}"/>
              </a:ext>
            </a:extLst>
          </p:cNvPr>
          <p:cNvPicPr>
            <a:picLocks noChangeAspect="1"/>
          </p:cNvPicPr>
          <p:nvPr/>
        </p:nvPicPr>
        <p:blipFill>
          <a:blip r:embed="rId5"/>
          <a:stretch>
            <a:fillRect/>
          </a:stretch>
        </p:blipFill>
        <p:spPr>
          <a:xfrm>
            <a:off x="806783" y="1458943"/>
            <a:ext cx="9694677" cy="5453256"/>
          </a:xfrm>
          <a:prstGeom prst="rect">
            <a:avLst/>
          </a:prstGeom>
        </p:spPr>
      </p:pic>
      <p:sp>
        <p:nvSpPr>
          <p:cNvPr id="9" name="Google Shape;94;p2">
            <a:extLst>
              <a:ext uri="{FF2B5EF4-FFF2-40B4-BE49-F238E27FC236}">
                <a16:creationId xmlns:a16="http://schemas.microsoft.com/office/drawing/2014/main" id="{37ADC573-6990-E7EC-D02C-C48157A5B78A}"/>
              </a:ext>
            </a:extLst>
          </p:cNvPr>
          <p:cNvSpPr txBox="1"/>
          <p:nvPr/>
        </p:nvSpPr>
        <p:spPr>
          <a:xfrm>
            <a:off x="8930330" y="3429000"/>
            <a:ext cx="1828801"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20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Anna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20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58 anys</a:t>
            </a:r>
          </a:p>
        </p:txBody>
      </p:sp>
      <p:sp>
        <p:nvSpPr>
          <p:cNvPr id="14" name="CuadroTexto 13">
            <a:extLst>
              <a:ext uri="{FF2B5EF4-FFF2-40B4-BE49-F238E27FC236}">
                <a16:creationId xmlns:a16="http://schemas.microsoft.com/office/drawing/2014/main" id="{8BC28D20-C202-AA51-61C5-D50F750AF2EA}"/>
              </a:ext>
            </a:extLst>
          </p:cNvPr>
          <p:cNvSpPr txBox="1"/>
          <p:nvPr/>
        </p:nvSpPr>
        <p:spPr>
          <a:xfrm rot="21005381">
            <a:off x="2070738" y="2507203"/>
            <a:ext cx="3832688" cy="3733843"/>
          </a:xfrm>
          <a:prstGeom prst="rect">
            <a:avLst/>
          </a:prstGeom>
          <a:solidFill>
            <a:schemeClr val="accent1">
              <a:lumMod val="40000"/>
              <a:lumOff val="60000"/>
            </a:schemeClr>
          </a:solid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prstClr val="black"/>
              </a:buClr>
              <a:buSzPts val="1800"/>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Fumadora 10 paq./any.</a:t>
            </a:r>
          </a:p>
          <a:p>
            <a:pPr marL="285750" marR="0" lvl="0" indent="-285750" algn="l" defTabSz="914400" rtl="0" eaLnBrk="1" fontAlgn="auto" latinLnBrk="0" hangingPunct="1">
              <a:lnSpc>
                <a:spcPct val="90000"/>
              </a:lnSpc>
              <a:spcBef>
                <a:spcPts val="1000"/>
              </a:spcBef>
              <a:spcAft>
                <a:spcPts val="0"/>
              </a:spcAft>
              <a:buClr>
                <a:prstClr val="black"/>
              </a:buClr>
              <a:buSzPts val="1800"/>
              <a:buFont typeface="Wingdings" panose="05000000000000000000" pitchFamily="2" charset="2"/>
              <a:buChar char="§"/>
              <a:tabLst/>
              <a:defRPr/>
            </a:pPr>
            <a:r>
              <a:rPr kumimoji="0" lang="ca-ES" sz="1800" b="0"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Normopès</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(IMC: 24,5 kg / m</a:t>
            </a:r>
            <a:r>
              <a:rPr kumimoji="0" lang="ca-ES" sz="1800" b="0" i="0" u="none" strike="noStrike" kern="1200" cap="none" spc="0" normalizeH="0" baseline="3000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2</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PA: 73 cm.</a:t>
            </a:r>
          </a:p>
          <a:p>
            <a:pPr marL="285750" marR="0" lvl="0" indent="-285750" algn="l" defTabSz="914400" rtl="0" eaLnBrk="1" fontAlgn="auto" latinLnBrk="0" hangingPunct="1">
              <a:lnSpc>
                <a:spcPct val="90000"/>
              </a:lnSpc>
              <a:spcBef>
                <a:spcPts val="1000"/>
              </a:spcBef>
              <a:spcAft>
                <a:spcPts val="0"/>
              </a:spcAft>
              <a:buClr>
                <a:prstClr val="black"/>
              </a:buClr>
              <a:buSzPts val="1800"/>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HTA grau I en tractament amb </a:t>
            </a:r>
            <a:r>
              <a:rPr kumimoji="0" lang="ca-ES" sz="1800" b="0"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lisinopril</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10 mg/24h.</a:t>
            </a: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90000"/>
              </a:lnSpc>
              <a:spcBef>
                <a:spcPts val="1000"/>
              </a:spcBef>
              <a:spcAft>
                <a:spcPts val="0"/>
              </a:spcAft>
              <a:buClr>
                <a:prstClr val="black"/>
              </a:buClr>
              <a:buSzPts val="1800"/>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Hipercolesterolèmia en tractament amb mesures dietètiques i exercici. </a:t>
            </a: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auto" latinLnBrk="0" hangingPunct="1">
              <a:lnSpc>
                <a:spcPct val="90000"/>
              </a:lnSpc>
              <a:spcBef>
                <a:spcPts val="500"/>
              </a:spcBef>
              <a:spcAft>
                <a:spcPts val="0"/>
              </a:spcAft>
              <a:buClr>
                <a:prstClr val="black"/>
              </a:buClr>
              <a:buSzPts val="1600"/>
              <a:buFontTx/>
              <a:buNone/>
              <a:tabLst/>
              <a:defRPr/>
            </a:pPr>
            <a:r>
              <a:rPr kumimoji="0" lang="ca-ES" sz="16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CT: 245 mg/</a:t>
            </a:r>
            <a:r>
              <a:rPr kumimoji="0" lang="ca-ES" sz="16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dL</a:t>
            </a:r>
            <a:r>
              <a:rPr kumimoji="0" lang="ca-ES" sz="16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ca-ES" sz="16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HDLc</a:t>
            </a:r>
            <a:r>
              <a:rPr kumimoji="0" lang="ca-ES" sz="16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41 mg/</a:t>
            </a:r>
            <a:r>
              <a:rPr kumimoji="0" lang="ca-ES" sz="16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dL</a:t>
            </a:r>
            <a:r>
              <a:rPr kumimoji="0" lang="ca-ES" sz="16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ca-ES" sz="16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LDLc</a:t>
            </a:r>
            <a:r>
              <a:rPr kumimoji="0" lang="ca-ES" sz="16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121  mg/</a:t>
            </a:r>
            <a:r>
              <a:rPr kumimoji="0" lang="ca-ES" sz="16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dL,TG</a:t>
            </a:r>
            <a:r>
              <a:rPr kumimoji="0" lang="ca-ES" sz="16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99 mg/</a:t>
            </a:r>
            <a:r>
              <a:rPr kumimoji="0" lang="ca-ES" sz="16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dL.</a:t>
            </a:r>
            <a:endParaRPr kumimoji="0" lang="ca-ES" sz="16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endParaRPr>
          </a:p>
          <a:p>
            <a:pPr marL="285750" marR="0" lvl="0" indent="-285750" algn="l" defTabSz="914400" rtl="0" eaLnBrk="1" fontAlgn="auto" latinLnBrk="0" hangingPunct="1">
              <a:lnSpc>
                <a:spcPct val="90000"/>
              </a:lnSpc>
              <a:spcBef>
                <a:spcPts val="1000"/>
              </a:spcBef>
              <a:spcAft>
                <a:spcPts val="0"/>
              </a:spcAft>
              <a:buClr>
                <a:prstClr val="black"/>
              </a:buClr>
              <a:buSzPts val="1800"/>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Menopausa als 42 anys. </a:t>
            </a:r>
          </a:p>
          <a:p>
            <a:pPr marL="285750" marR="0" lvl="0" indent="-285750" algn="l" defTabSz="914400" rtl="0" eaLnBrk="1" fontAlgn="auto" latinLnBrk="0" hangingPunct="1">
              <a:lnSpc>
                <a:spcPct val="90000"/>
              </a:lnSpc>
              <a:spcBef>
                <a:spcPts val="1000"/>
              </a:spcBef>
              <a:spcAft>
                <a:spcPts val="0"/>
              </a:spcAft>
              <a:buClr>
                <a:prstClr val="black"/>
              </a:buClr>
              <a:buSzPts val="1800"/>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No AF de cardiopatia isquèmica precoç.</a:t>
            </a: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CuadroTexto 15">
            <a:extLst>
              <a:ext uri="{FF2B5EF4-FFF2-40B4-BE49-F238E27FC236}">
                <a16:creationId xmlns:a16="http://schemas.microsoft.com/office/drawing/2014/main" id="{08F2547B-72F4-5D66-C608-DEC157034107}"/>
              </a:ext>
            </a:extLst>
          </p:cNvPr>
          <p:cNvSpPr txBox="1"/>
          <p:nvPr/>
        </p:nvSpPr>
        <p:spPr>
          <a:xfrm>
            <a:off x="549112" y="1458943"/>
            <a:ext cx="6094428" cy="369332"/>
          </a:xfrm>
          <a:prstGeom prst="rect">
            <a:avLst/>
          </a:prstGeom>
          <a:noFill/>
        </p:spPr>
        <p:txBody>
          <a:bodyPr wrap="square">
            <a:spAutoFit/>
          </a:bodyPr>
          <a:lstStyle/>
          <a:p>
            <a:pPr marL="0" marR="0" lvl="0" indent="0" algn="just" defTabSz="914400" rtl="0" eaLnBrk="1" fontAlgn="auto" latinLnBrk="0" hangingPunct="1">
              <a:lnSpc>
                <a:spcPct val="90000"/>
              </a:lnSpc>
              <a:spcBef>
                <a:spcPts val="0"/>
              </a:spcBef>
              <a:spcAft>
                <a:spcPts val="0"/>
              </a:spcAft>
              <a:buClr>
                <a:prstClr val="black"/>
              </a:buClr>
              <a:buSzPts val="2000"/>
              <a:buFontTx/>
              <a:buNone/>
              <a:tabLst/>
              <a:defRPr/>
            </a:pPr>
            <a:r>
              <a:rPr kumimoji="0" lang="ca-ES" sz="20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Antecedents patològics</a:t>
            </a:r>
            <a:endPar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074" name="Picture 2" descr="Net Worth of late Vincent's wife Jan-Michael Vincent 2022; Age">
            <a:extLst>
              <a:ext uri="{FF2B5EF4-FFF2-40B4-BE49-F238E27FC236}">
                <a16:creationId xmlns:a16="http://schemas.microsoft.com/office/drawing/2014/main" id="{12BAAB8E-909B-AFD4-19A9-D330E9BC78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0754" y="2667785"/>
            <a:ext cx="2651794" cy="2651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279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3F46E-1C04-50DA-FC40-39C3465554A0}"/>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22F59D40-401A-E250-E5D7-9B12DE415DB0}"/>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E0EE5A4D-0E1A-8B12-D39C-61884B549DD8}"/>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00F0BF11-21AD-F53F-4E98-B0D7478F2069}"/>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DA968765-AA61-561F-0649-C1363510F5F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3B570E60-997C-D68B-3DB0-92B29D3D432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65E6AA01-16DC-AFA8-2D42-5C770A55ED5D}"/>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14" name="Google Shape;102;p3">
            <a:extLst>
              <a:ext uri="{FF2B5EF4-FFF2-40B4-BE49-F238E27FC236}">
                <a16:creationId xmlns:a16="http://schemas.microsoft.com/office/drawing/2014/main" id="{DB0AEBC7-8719-C9DC-F23D-C12E331AF84E}"/>
              </a:ext>
            </a:extLst>
          </p:cNvPr>
          <p:cNvSpPr txBox="1"/>
          <p:nvPr/>
        </p:nvSpPr>
        <p:spPr>
          <a:xfrm>
            <a:off x="297703" y="3848299"/>
            <a:ext cx="4938282" cy="313928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black"/>
                </a:solidFill>
                <a:effectLst/>
                <a:uLnTx/>
                <a:uFillTx/>
                <a:latin typeface="Calibri"/>
                <a:ea typeface="Arial"/>
                <a:cs typeface="Calibri"/>
                <a:sym typeface="Arial"/>
              </a:rPr>
              <a:t>Exploració Física</a:t>
            </a:r>
            <a:endParaRPr kumimoji="0" lang="ca-ES" sz="1800" b="0" i="0" u="none" strike="noStrike" kern="1200" cap="none" spc="0" normalizeH="0" baseline="0" noProof="0" dirty="0">
              <a:ln>
                <a:noFill/>
              </a:ln>
              <a:solidFill>
                <a:prstClr val="black"/>
              </a:solidFill>
              <a:effectLst/>
              <a:uLnTx/>
              <a:uFillTx/>
              <a:latin typeface="Calibri"/>
              <a:ea typeface="Aria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dirty="0">
                <a:ln>
                  <a:noFill/>
                </a:ln>
                <a:solidFill>
                  <a:prstClr val="black"/>
                </a:solidFill>
                <a:effectLst/>
                <a:uLnTx/>
                <a:uFillTx/>
                <a:latin typeface="Calibri"/>
                <a:ea typeface="Arial"/>
                <a:cs typeface="Calibri"/>
                <a:sym typeface="Arial"/>
              </a:rPr>
              <a:t>T: 36,2 ºC. TA: 125/71 </a:t>
            </a:r>
            <a:r>
              <a:rPr kumimoji="0" lang="ca-ES" sz="1800" b="0" i="0" u="none" strike="noStrike" kern="1200" cap="none" spc="0" normalizeH="0" baseline="0" noProof="0" dirty="0" err="1">
                <a:ln>
                  <a:noFill/>
                </a:ln>
                <a:solidFill>
                  <a:prstClr val="black"/>
                </a:solidFill>
                <a:effectLst/>
                <a:uLnTx/>
                <a:uFillTx/>
                <a:latin typeface="Calibri"/>
                <a:ea typeface="Arial"/>
                <a:cs typeface="Calibri"/>
                <a:sym typeface="Arial"/>
              </a:rPr>
              <a:t>mmHg</a:t>
            </a:r>
            <a:r>
              <a:rPr kumimoji="0" lang="ca-ES" sz="1800" b="0" i="0" u="none" strike="noStrike" kern="1200" cap="none" spc="0" normalizeH="0" baseline="0" noProof="0" dirty="0">
                <a:ln>
                  <a:noFill/>
                </a:ln>
                <a:solidFill>
                  <a:prstClr val="black"/>
                </a:solidFill>
                <a:effectLst/>
                <a:uLnTx/>
                <a:uFillTx/>
                <a:latin typeface="Calibri"/>
                <a:ea typeface="Arial"/>
                <a:cs typeface="Calibri"/>
                <a:sym typeface="Arial"/>
              </a:rPr>
              <a:t>. FC: 72 </a:t>
            </a:r>
            <a:r>
              <a:rPr kumimoji="0" lang="ca-ES" sz="1800" b="0" i="0" u="none" strike="noStrike" kern="1200" cap="none" spc="0" normalizeH="0" baseline="0" noProof="0" dirty="0" err="1">
                <a:ln>
                  <a:noFill/>
                </a:ln>
                <a:solidFill>
                  <a:prstClr val="black"/>
                </a:solidFill>
                <a:effectLst/>
                <a:uLnTx/>
                <a:uFillTx/>
                <a:latin typeface="Calibri"/>
                <a:ea typeface="Arial"/>
                <a:cs typeface="Calibri"/>
                <a:sym typeface="Arial"/>
              </a:rPr>
              <a:t>bpm</a:t>
            </a:r>
            <a:r>
              <a:rPr kumimoji="0" lang="ca-ES" sz="1800" b="0" i="0" u="none" strike="noStrike" kern="1200" cap="none" spc="0" normalizeH="0" baseline="0" noProof="0" dirty="0">
                <a:ln>
                  <a:noFill/>
                </a:ln>
                <a:solidFill>
                  <a:prstClr val="black"/>
                </a:solidFill>
                <a:effectLst/>
                <a:uLnTx/>
                <a:uFillTx/>
                <a:latin typeface="Calibri"/>
                <a:ea typeface="Arial"/>
                <a:cs typeface="Calibri"/>
                <a:sym typeface="Arial"/>
              </a:rPr>
              <a:t>. </a:t>
            </a:r>
            <a:r>
              <a:rPr kumimoji="0" lang="ca-ES" sz="1800" b="0" i="0" u="none" strike="noStrike" kern="1200" cap="none" spc="0" normalizeH="0" baseline="0" noProof="0" dirty="0" err="1">
                <a:ln>
                  <a:noFill/>
                </a:ln>
                <a:solidFill>
                  <a:prstClr val="black"/>
                </a:solidFill>
                <a:effectLst/>
                <a:uLnTx/>
                <a:uFillTx/>
                <a:latin typeface="Calibri"/>
                <a:ea typeface="Arial"/>
                <a:cs typeface="Calibri"/>
                <a:sym typeface="Arial"/>
              </a:rPr>
              <a:t>Sat</a:t>
            </a:r>
            <a:r>
              <a:rPr kumimoji="0" lang="ca-ES" sz="1800" b="0" i="0" u="none" strike="noStrike" kern="1200" cap="none" spc="0" normalizeH="0" baseline="0" noProof="0" dirty="0">
                <a:ln>
                  <a:noFill/>
                </a:ln>
                <a:solidFill>
                  <a:prstClr val="black"/>
                </a:solidFill>
                <a:effectLst/>
                <a:uLnTx/>
                <a:uFillTx/>
                <a:latin typeface="Calibri"/>
                <a:ea typeface="Arial"/>
                <a:cs typeface="Calibri"/>
                <a:sym typeface="Arial"/>
              </a:rPr>
              <a:t> O2: 98 %. DTX: 94 mg/</a:t>
            </a:r>
            <a:r>
              <a:rPr kumimoji="0" lang="ca-ES" sz="1800" b="0" i="0" u="none" strike="noStrike" kern="1200" cap="none" spc="0" normalizeH="0" baseline="0" noProof="0" dirty="0" err="1">
                <a:ln>
                  <a:noFill/>
                </a:ln>
                <a:solidFill>
                  <a:prstClr val="black"/>
                </a:solidFill>
                <a:effectLst/>
                <a:uLnTx/>
                <a:uFillTx/>
                <a:latin typeface="Calibri"/>
                <a:ea typeface="Arial"/>
                <a:cs typeface="Calibri"/>
                <a:sym typeface="Arial"/>
              </a:rPr>
              <a:t>dL.</a:t>
            </a:r>
            <a:endParaRPr kumimoji="0" lang="ca-ES" sz="1800" b="0" i="0" u="none" strike="noStrike" kern="1200" cap="none" spc="0" normalizeH="0" baseline="0" noProof="0" dirty="0">
              <a:ln>
                <a:noFill/>
              </a:ln>
              <a:solidFill>
                <a:prstClr val="black"/>
              </a:solidFill>
              <a:effectLst/>
              <a:uLnTx/>
              <a:uFillTx/>
              <a:latin typeface="Calibri"/>
              <a:ea typeface="Arial"/>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a:ea typeface="Arial"/>
                <a:cs typeface="Calibri"/>
                <a:sym typeface="Arial"/>
              </a:rPr>
              <a:t>AC: Tons rítmics sense bufs cardíacs. No IJ / RHJ.</a:t>
            </a:r>
            <a:endParaRPr kumimoji="0" lang="ca-ES" sz="1800" b="0" i="0" u="none" strike="noStrike" kern="1200" cap="none" spc="0" normalizeH="0" baseline="0" noProof="0" dirty="0">
              <a:ln>
                <a:noFill/>
              </a:ln>
              <a:solidFill>
                <a:prstClr val="black"/>
              </a:solidFill>
              <a:effectLst/>
              <a:uLnTx/>
              <a:uFillTx/>
              <a:latin typeface="Calibri"/>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a:ea typeface="Arial"/>
                <a:cs typeface="Calibri"/>
                <a:sym typeface="Arial"/>
              </a:rPr>
              <a:t>AR: MVC.</a:t>
            </a:r>
            <a:endParaRPr kumimoji="0" lang="ca-ES" sz="1800" b="0" i="0" u="none" strike="noStrike" kern="1200" cap="none" spc="0" normalizeH="0" baseline="0" noProof="0" dirty="0">
              <a:ln>
                <a:noFill/>
              </a:ln>
              <a:solidFill>
                <a:prstClr val="black"/>
              </a:solidFill>
              <a:effectLst/>
              <a:uLnTx/>
              <a:uFillTx/>
              <a:latin typeface="Calibri"/>
              <a:ea typeface="Arial"/>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a:ea typeface="Arial"/>
                <a:cs typeface="Calibri"/>
                <a:sym typeface="Arial"/>
              </a:rPr>
              <a:t>MMII: Polsos presents i simètrics. No edemes.</a:t>
            </a:r>
            <a:endParaRPr kumimoji="0" lang="ca-ES" sz="1800" b="0" i="0" u="none" strike="noStrike" kern="1200" cap="none" spc="0" normalizeH="0" baseline="0" noProof="0" dirty="0">
              <a:ln>
                <a:noFill/>
              </a:ln>
              <a:solidFill>
                <a:prstClr val="black"/>
              </a:solidFill>
              <a:effectLst/>
              <a:uLnTx/>
              <a:uFillTx/>
              <a:latin typeface="Calibri"/>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a:ea typeface="Arial"/>
                <a:cs typeface="Calibri"/>
                <a:sym typeface="Arial"/>
              </a:rPr>
              <a:t>El dolor no es reprodueix amb la palpació de la graella costal.</a:t>
            </a:r>
            <a:endParaRPr kumimoji="0" lang="ca-ES" sz="1800" b="0" i="0" u="none" strike="noStrike" kern="1200" cap="none" spc="0" normalizeH="0" baseline="0" noProof="0" dirty="0">
              <a:ln>
                <a:noFill/>
              </a:ln>
              <a:solidFill>
                <a:prstClr val="black"/>
              </a:solidFill>
              <a:effectLst/>
              <a:uLnTx/>
              <a:uFillTx/>
              <a:latin typeface="Calibri"/>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a:ea typeface="Arial"/>
                <a:cs typeface="Calibri"/>
              </a:rPr>
              <a:t>Realitzem electrocardiograma en repòs.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rial"/>
              <a:ea typeface="Arial"/>
              <a:cs typeface="Arial"/>
            </a:endParaRPr>
          </a:p>
        </p:txBody>
      </p:sp>
      <p:sp>
        <p:nvSpPr>
          <p:cNvPr id="15" name="Google Shape;852;p44">
            <a:extLst>
              <a:ext uri="{FF2B5EF4-FFF2-40B4-BE49-F238E27FC236}">
                <a16:creationId xmlns:a16="http://schemas.microsoft.com/office/drawing/2014/main" id="{DF9B2F38-5D21-C6DF-DDFD-801C6179ED95}"/>
              </a:ext>
            </a:extLst>
          </p:cNvPr>
          <p:cNvSpPr/>
          <p:nvPr/>
        </p:nvSpPr>
        <p:spPr>
          <a:xfrm>
            <a:off x="5042771" y="1321359"/>
            <a:ext cx="6652848" cy="2964543"/>
          </a:xfrm>
          <a:prstGeom prst="roundRect">
            <a:avLst>
              <a:gd name="adj" fmla="val 7854"/>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 name="Rectángulo: esquinas redondeadas 18">
            <a:extLst>
              <a:ext uri="{FF2B5EF4-FFF2-40B4-BE49-F238E27FC236}">
                <a16:creationId xmlns:a16="http://schemas.microsoft.com/office/drawing/2014/main" id="{81545620-0A77-EA29-5A88-8033758F1EB2}"/>
              </a:ext>
            </a:extLst>
          </p:cNvPr>
          <p:cNvSpPr/>
          <p:nvPr/>
        </p:nvSpPr>
        <p:spPr>
          <a:xfrm>
            <a:off x="5238742" y="1563624"/>
            <a:ext cx="6250322" cy="249050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just" defTabSz="914400" rtl="0" eaLnBrk="1" fontAlgn="auto" latinLnBrk="0" hangingPunct="1">
              <a:lnSpc>
                <a:spcPct val="100000"/>
              </a:lnSpc>
              <a:spcBef>
                <a:spcPts val="0"/>
              </a:spcBef>
              <a:spcAft>
                <a:spcPts val="0"/>
              </a:spcAft>
              <a:buClr>
                <a:prstClr val="black"/>
              </a:buClr>
              <a:buSzPct val="100000"/>
              <a:buFontTx/>
              <a:buNone/>
              <a:tabLst/>
              <a:defRPr/>
            </a:pP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Motiu de consulta a l’AP</a:t>
            </a:r>
          </a:p>
          <a:p>
            <a:pPr marL="0" marR="0" lvl="0" indent="0" algn="just" defTabSz="914400" rtl="0" eaLnBrk="1" fontAlgn="auto" latinLnBrk="0" hangingPunct="1">
              <a:lnSpc>
                <a:spcPct val="100000"/>
              </a:lnSpc>
              <a:spcBef>
                <a:spcPts val="0"/>
              </a:spcBef>
              <a:spcAft>
                <a:spcPts val="0"/>
              </a:spcAft>
              <a:buClr>
                <a:prstClr val="black"/>
              </a:buClr>
              <a:buSzPct val="100000"/>
              <a:buFontTx/>
              <a:buNone/>
              <a:tabLst/>
              <a:defRPr/>
            </a:pPr>
            <a:r>
              <a:rPr kumimoji="0" lang="ca-ES" sz="1800" b="0" i="0" u="none" strike="noStrike" kern="1200" cap="none" spc="0" normalizeH="0" baseline="0" noProof="0" dirty="0">
                <a:ln>
                  <a:noFill/>
                </a:ln>
                <a:solidFill>
                  <a:prstClr val="black"/>
                </a:solidFill>
                <a:effectLst/>
                <a:uLnTx/>
                <a:uFillTx/>
                <a:latin typeface="Calibri"/>
                <a:ea typeface="Arial"/>
                <a:cs typeface="Calibri"/>
                <a:sym typeface="Arial"/>
              </a:rPr>
              <a:t>Episodis repetits de </a:t>
            </a:r>
            <a:r>
              <a:rPr kumimoji="0" lang="ca-ES" sz="1800" b="1" i="0" u="none" strike="noStrike" kern="1200" cap="none" spc="0" normalizeH="0" baseline="0" noProof="0" dirty="0">
                <a:ln>
                  <a:noFill/>
                </a:ln>
                <a:solidFill>
                  <a:srgbClr val="0070C0"/>
                </a:solidFill>
                <a:effectLst/>
                <a:uLnTx/>
                <a:uFillTx/>
                <a:latin typeface="Calibri"/>
                <a:ea typeface="Arial"/>
                <a:cs typeface="Calibri"/>
                <a:sym typeface="Arial"/>
              </a:rPr>
              <a:t>dolor precordial</a:t>
            </a:r>
            <a:r>
              <a:rPr kumimoji="0" lang="ca-ES" sz="1800" b="0" i="0" u="none" strike="noStrike" kern="1200" cap="none" spc="0" normalizeH="0" baseline="0" noProof="0" dirty="0">
                <a:ln>
                  <a:noFill/>
                </a:ln>
                <a:solidFill>
                  <a:prstClr val="black"/>
                </a:solidFill>
                <a:effectLst/>
                <a:uLnTx/>
                <a:uFillTx/>
                <a:latin typeface="Calibri"/>
                <a:ea typeface="Arial"/>
                <a:cs typeface="Calibri"/>
                <a:sym typeface="Arial"/>
              </a:rPr>
              <a:t> opressiu des de fa 4-5 mesos, irradiat a coll, EVA 4-5/10, acompanyat de sensació de manca d’aire, que es presenta quan fa esforços moderats (pujar més de 2 pisos d’escales) o en moments d’estrès laboral i que desapareixen amb el repòs. Ho ha estat relacionant amb l’estrès, però davant la persistència s’ha començat a preocupar. No símptomes d’ICC ni palpitacions.</a:t>
            </a:r>
            <a:endParaRPr kumimoji="0" lang="ca-ES"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098" name="Picture 2" descr="Woman walking pose silhouette executive - Transparent PNG &amp; SVG vector file">
            <a:extLst>
              <a:ext uri="{FF2B5EF4-FFF2-40B4-BE49-F238E27FC236}">
                <a16:creationId xmlns:a16="http://schemas.microsoft.com/office/drawing/2014/main" id="{D9D54986-42C0-827B-9263-4F512BDCB3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91" y="1294309"/>
            <a:ext cx="2648669" cy="26592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red spiral | Clip art, Lollipop, Png images">
            <a:extLst>
              <a:ext uri="{FF2B5EF4-FFF2-40B4-BE49-F238E27FC236}">
                <a16:creationId xmlns:a16="http://schemas.microsoft.com/office/drawing/2014/main" id="{7B3EFF57-4B20-47AA-C3C9-8CBCD43A4D8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803029" y="2640136"/>
            <a:ext cx="565785" cy="58328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83A6956D-86C5-F836-54BF-82C676F337DB}"/>
              </a:ext>
            </a:extLst>
          </p:cNvPr>
          <p:cNvPicPr>
            <a:picLocks noChangeAspect="1"/>
          </p:cNvPicPr>
          <p:nvPr/>
        </p:nvPicPr>
        <p:blipFill>
          <a:blip r:embed="rId8"/>
          <a:stretch>
            <a:fillRect/>
          </a:stretch>
        </p:blipFill>
        <p:spPr>
          <a:xfrm rot="15407950">
            <a:off x="1287685" y="2265169"/>
            <a:ext cx="566977" cy="676715"/>
          </a:xfrm>
          <a:prstGeom prst="rect">
            <a:avLst/>
          </a:prstGeom>
        </p:spPr>
      </p:pic>
      <p:pic>
        <p:nvPicPr>
          <p:cNvPr id="11" name="Imagen 10">
            <a:extLst>
              <a:ext uri="{FF2B5EF4-FFF2-40B4-BE49-F238E27FC236}">
                <a16:creationId xmlns:a16="http://schemas.microsoft.com/office/drawing/2014/main" id="{C3B50908-95E7-5E76-FE81-6F9E9ABD902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80" b="95817" l="5076" r="98985"/>
                    </a14:imgEffect>
                  </a14:imgLayer>
                </a14:imgProps>
              </a:ext>
            </a:extLst>
          </a:blip>
          <a:stretch>
            <a:fillRect/>
          </a:stretch>
        </p:blipFill>
        <p:spPr>
          <a:xfrm rot="746544">
            <a:off x="2312135" y="2312009"/>
            <a:ext cx="440881" cy="588587"/>
          </a:xfrm>
          <a:prstGeom prst="rect">
            <a:avLst/>
          </a:prstGeom>
        </p:spPr>
      </p:pic>
      <p:pic>
        <p:nvPicPr>
          <p:cNvPr id="12" name="Imagen 17" descr="Imatge que conté text, escriptura a mà, línia&#10;&#10;Descripció generada automàticament">
            <a:extLst>
              <a:ext uri="{FF2B5EF4-FFF2-40B4-BE49-F238E27FC236}">
                <a16:creationId xmlns:a16="http://schemas.microsoft.com/office/drawing/2014/main" id="{ACC802A6-5289-D477-5154-3986A9092375}"/>
              </a:ext>
            </a:extLst>
          </p:cNvPr>
          <p:cNvPicPr>
            <a:picLocks noChangeAspect="1"/>
          </p:cNvPicPr>
          <p:nvPr/>
        </p:nvPicPr>
        <p:blipFill>
          <a:blip r:embed="rId11"/>
          <a:stretch>
            <a:fillRect/>
          </a:stretch>
        </p:blipFill>
        <p:spPr>
          <a:xfrm>
            <a:off x="5938249" y="4443300"/>
            <a:ext cx="5232564" cy="2300534"/>
          </a:xfrm>
          <a:prstGeom prst="rect">
            <a:avLst/>
          </a:prstGeom>
        </p:spPr>
      </p:pic>
    </p:spTree>
    <p:extLst>
      <p:ext uri="{BB962C8B-B14F-4D97-AF65-F5344CB8AC3E}">
        <p14:creationId xmlns:p14="http://schemas.microsoft.com/office/powerpoint/2010/main" val="250388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F835734-F31E-D2BE-706D-8FB08136AA18}"/>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108328F-96BE-A455-254E-5E742A9543B3}"/>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27869ED9-02BE-7A13-828B-D21B2DA1834A}"/>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113E5F86-A4B3-E660-E367-6EDB8B38E66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7A967113-6D3C-9429-62B0-97C0083ABAB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E985B442-D01B-6E78-2681-E4FFC9E971AB}"/>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pic>
        <p:nvPicPr>
          <p:cNvPr id="12" name="Imagen 11">
            <a:extLst>
              <a:ext uri="{FF2B5EF4-FFF2-40B4-BE49-F238E27FC236}">
                <a16:creationId xmlns:a16="http://schemas.microsoft.com/office/drawing/2014/main" id="{F59EBEF6-25F0-FE33-A885-51CC8B912522}"/>
              </a:ext>
            </a:extLst>
          </p:cNvPr>
          <p:cNvPicPr>
            <a:picLocks noChangeAspect="1"/>
          </p:cNvPicPr>
          <p:nvPr/>
        </p:nvPicPr>
        <p:blipFill>
          <a:blip r:embed="rId6"/>
          <a:stretch>
            <a:fillRect/>
          </a:stretch>
        </p:blipFill>
        <p:spPr>
          <a:xfrm>
            <a:off x="0" y="2595872"/>
            <a:ext cx="5703216" cy="4262128"/>
          </a:xfrm>
          <a:prstGeom prst="rect">
            <a:avLst/>
          </a:prstGeom>
        </p:spPr>
      </p:pic>
      <p:pic>
        <p:nvPicPr>
          <p:cNvPr id="9" name="Imagen 8">
            <a:extLst>
              <a:ext uri="{FF2B5EF4-FFF2-40B4-BE49-F238E27FC236}">
                <a16:creationId xmlns:a16="http://schemas.microsoft.com/office/drawing/2014/main" id="{D7376855-D73F-C422-5109-E25A2F4FE662}"/>
              </a:ext>
            </a:extLst>
          </p:cNvPr>
          <p:cNvPicPr>
            <a:picLocks noChangeAspect="1"/>
          </p:cNvPicPr>
          <p:nvPr/>
        </p:nvPicPr>
        <p:blipFill>
          <a:blip r:embed="rId7"/>
          <a:stretch>
            <a:fillRect/>
          </a:stretch>
        </p:blipFill>
        <p:spPr>
          <a:xfrm>
            <a:off x="4392641" y="1357426"/>
            <a:ext cx="3747382" cy="2716224"/>
          </a:xfrm>
          <a:prstGeom prst="rect">
            <a:avLst/>
          </a:prstGeom>
        </p:spPr>
      </p:pic>
      <p:pic>
        <p:nvPicPr>
          <p:cNvPr id="10" name="Imagen 9">
            <a:extLst>
              <a:ext uri="{FF2B5EF4-FFF2-40B4-BE49-F238E27FC236}">
                <a16:creationId xmlns:a16="http://schemas.microsoft.com/office/drawing/2014/main" id="{C1E7BBE6-7999-1F6D-1202-13471DA7930B}"/>
              </a:ext>
            </a:extLst>
          </p:cNvPr>
          <p:cNvPicPr>
            <a:picLocks noChangeAspect="1"/>
          </p:cNvPicPr>
          <p:nvPr/>
        </p:nvPicPr>
        <p:blipFill>
          <a:blip r:embed="rId8"/>
          <a:stretch>
            <a:fillRect/>
          </a:stretch>
        </p:blipFill>
        <p:spPr>
          <a:xfrm>
            <a:off x="8227802" y="1357205"/>
            <a:ext cx="3747382" cy="1896344"/>
          </a:xfrm>
          <a:prstGeom prst="rect">
            <a:avLst/>
          </a:prstGeom>
        </p:spPr>
      </p:pic>
      <p:sp>
        <p:nvSpPr>
          <p:cNvPr id="13" name="CuadroTexto 12">
            <a:extLst>
              <a:ext uri="{FF2B5EF4-FFF2-40B4-BE49-F238E27FC236}">
                <a16:creationId xmlns:a16="http://schemas.microsoft.com/office/drawing/2014/main" id="{E91476F7-6A01-2A9E-68E8-7D878EEC05E0}"/>
              </a:ext>
            </a:extLst>
          </p:cNvPr>
          <p:cNvSpPr txBox="1"/>
          <p:nvPr/>
        </p:nvSpPr>
        <p:spPr>
          <a:xfrm>
            <a:off x="3007150" y="2513915"/>
            <a:ext cx="1175164" cy="653491"/>
          </a:xfrm>
          <a:prstGeom prst="rect">
            <a:avLst/>
          </a:prstGeom>
          <a:noFill/>
          <a:ln w="57150">
            <a:solidFill>
              <a:schemeClr val="tx1"/>
            </a:solidFill>
          </a:ln>
          <a:effectLst>
            <a:glow rad="63500">
              <a:schemeClr val="accent3">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4" name="Picture 2" descr="Net Worth of late Vincent's wife Jan-Michael Vincent 2022; Age">
            <a:extLst>
              <a:ext uri="{FF2B5EF4-FFF2-40B4-BE49-F238E27FC236}">
                <a16:creationId xmlns:a16="http://schemas.microsoft.com/office/drawing/2014/main" id="{D32C0F2D-E821-0B5D-C0F0-381578FE0B0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16816" y="1385874"/>
            <a:ext cx="1130400" cy="11304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upo 20">
            <a:extLst>
              <a:ext uri="{FF2B5EF4-FFF2-40B4-BE49-F238E27FC236}">
                <a16:creationId xmlns:a16="http://schemas.microsoft.com/office/drawing/2014/main" id="{76AF8E1A-344D-765E-0734-6BAF90527329}"/>
              </a:ext>
            </a:extLst>
          </p:cNvPr>
          <p:cNvGrpSpPr/>
          <p:nvPr/>
        </p:nvGrpSpPr>
        <p:grpSpPr>
          <a:xfrm>
            <a:off x="6284016" y="4234735"/>
            <a:ext cx="4807888" cy="1706252"/>
            <a:chOff x="6284016" y="3868975"/>
            <a:chExt cx="4807888" cy="1706252"/>
          </a:xfrm>
        </p:grpSpPr>
        <p:sp>
          <p:nvSpPr>
            <p:cNvPr id="15" name="Google Shape;852;p44">
              <a:extLst>
                <a:ext uri="{FF2B5EF4-FFF2-40B4-BE49-F238E27FC236}">
                  <a16:creationId xmlns:a16="http://schemas.microsoft.com/office/drawing/2014/main" id="{E76737E2-AD1A-4E90-FC00-3166DEC4D738}"/>
                </a:ext>
              </a:extLst>
            </p:cNvPr>
            <p:cNvSpPr/>
            <p:nvPr/>
          </p:nvSpPr>
          <p:spPr>
            <a:xfrm>
              <a:off x="6284016" y="3868975"/>
              <a:ext cx="4807888" cy="1706252"/>
            </a:xfrm>
            <a:prstGeom prst="roundRect">
              <a:avLst>
                <a:gd name="adj" fmla="val 7854"/>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Rectángulo: esquinas redondeadas 15">
              <a:extLst>
                <a:ext uri="{FF2B5EF4-FFF2-40B4-BE49-F238E27FC236}">
                  <a16:creationId xmlns:a16="http://schemas.microsoft.com/office/drawing/2014/main" id="{5DD0BFFB-D60E-DFEA-C2CF-627BA0CE8059}"/>
                </a:ext>
              </a:extLst>
            </p:cNvPr>
            <p:cNvSpPr/>
            <p:nvPr/>
          </p:nvSpPr>
          <p:spPr>
            <a:xfrm>
              <a:off x="6536424" y="4167308"/>
              <a:ext cx="4349913" cy="110958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
                  <a:prstClr val="black"/>
                </a:buClr>
                <a:buSzPct val="100000"/>
                <a:buFont typeface="Wingdings" panose="05000000000000000000" pitchFamily="2" charset="2"/>
                <a:buChar char="q"/>
                <a:tabLst/>
                <a:defRPr/>
              </a:pPr>
              <a:r>
                <a:rPr kumimoji="0" lang="ca-ES" sz="1800" b="1" i="0" u="none" strike="noStrike" kern="1200" cap="none" spc="0" normalizeH="0" baseline="0" noProof="0" dirty="0">
                  <a:ln>
                    <a:noFill/>
                  </a:ln>
                  <a:solidFill>
                    <a:srgbClr val="0070C0"/>
                  </a:solidFill>
                  <a:effectLst/>
                  <a:uLnTx/>
                  <a:uFillTx/>
                  <a:latin typeface="Calibri" panose="020F0502020204030204" pitchFamily="34" charset="0"/>
                  <a:ea typeface="Arial"/>
                  <a:cs typeface="Calibri" panose="020F0502020204030204" pitchFamily="34" charset="0"/>
                  <a:sym typeface="Arial"/>
                </a:rPr>
                <a:t>dolor precordial</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opressiu irradiat a coll.</a:t>
              </a:r>
            </a:p>
            <a:p>
              <a:pPr marL="285750" marR="0" lvl="0" indent="-285750" algn="just" defTabSz="914400" rtl="0" eaLnBrk="1" fontAlgn="auto" latinLnBrk="0" hangingPunct="1">
                <a:lnSpc>
                  <a:spcPct val="100000"/>
                </a:lnSpc>
                <a:spcBef>
                  <a:spcPts val="0"/>
                </a:spcBef>
                <a:spcAft>
                  <a:spcPts val="0"/>
                </a:spcAft>
                <a:buClr>
                  <a:prstClr val="black"/>
                </a:buClr>
                <a:buSzPct val="100000"/>
                <a:buFont typeface="Wingdings" panose="05000000000000000000" pitchFamily="2" charset="2"/>
                <a:buChar char="q"/>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es presenta quan fa esforços moderats.</a:t>
              </a:r>
            </a:p>
            <a:p>
              <a:pPr marL="285750" marR="0" lvl="0" indent="-285750" algn="just" defTabSz="914400" rtl="0" eaLnBrk="1" fontAlgn="auto" latinLnBrk="0" hangingPunct="1">
                <a:lnSpc>
                  <a:spcPct val="100000"/>
                </a:lnSpc>
                <a:spcBef>
                  <a:spcPts val="0"/>
                </a:spcBef>
                <a:spcAft>
                  <a:spcPts val="0"/>
                </a:spcAft>
                <a:buClr>
                  <a:prstClr val="black"/>
                </a:buClr>
                <a:buSzPct val="100000"/>
                <a:buFont typeface="Wingdings" panose="05000000000000000000" pitchFamily="2" charset="2"/>
                <a:buChar char="q"/>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dolor desapareix amb el repòs. </a:t>
              </a:r>
              <a:endParaRPr kumimoji="0" lang="ca-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0" name="Grupo 19">
            <a:extLst>
              <a:ext uri="{FF2B5EF4-FFF2-40B4-BE49-F238E27FC236}">
                <a16:creationId xmlns:a16="http://schemas.microsoft.com/office/drawing/2014/main" id="{4B5266A6-0C79-2593-F905-85B195B7699F}"/>
              </a:ext>
            </a:extLst>
          </p:cNvPr>
          <p:cNvGrpSpPr/>
          <p:nvPr/>
        </p:nvGrpSpPr>
        <p:grpSpPr>
          <a:xfrm>
            <a:off x="11322757" y="4522205"/>
            <a:ext cx="686311" cy="1212589"/>
            <a:chOff x="10060246" y="5173560"/>
            <a:chExt cx="1013049" cy="1614255"/>
          </a:xfrm>
        </p:grpSpPr>
        <p:pic>
          <p:nvPicPr>
            <p:cNvPr id="5122" name="Picture 2" descr="Resultado de imagen de 3 De 3 Imagen">
              <a:extLst>
                <a:ext uri="{FF2B5EF4-FFF2-40B4-BE49-F238E27FC236}">
                  <a16:creationId xmlns:a16="http://schemas.microsoft.com/office/drawing/2014/main" id="{F9D26B1E-FB34-F595-7B41-BDD2B93C26E0}"/>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4745" b="91971" l="9962" r="91571"/>
                      </a14:imgEffect>
                    </a14:imgLayer>
                  </a14:imgProps>
                </a:ext>
                <a:ext uri="{28A0092B-C50C-407E-A947-70E740481C1C}">
                  <a14:useLocalDpi xmlns:a14="http://schemas.microsoft.com/office/drawing/2010/main" val="0"/>
                </a:ext>
              </a:extLst>
            </a:blip>
            <a:srcRect/>
            <a:stretch>
              <a:fillRect/>
            </a:stretch>
          </p:blipFill>
          <p:spPr bwMode="auto">
            <a:xfrm>
              <a:off x="10060246" y="5173560"/>
              <a:ext cx="826091" cy="867237"/>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Conector recto 17">
              <a:extLst>
                <a:ext uri="{FF2B5EF4-FFF2-40B4-BE49-F238E27FC236}">
                  <a16:creationId xmlns:a16="http://schemas.microsoft.com/office/drawing/2014/main" id="{92AE3DB5-672D-52EE-532C-1D3E0CCD2DA8}"/>
                </a:ext>
              </a:extLst>
            </p:cNvPr>
            <p:cNvCxnSpPr/>
            <p:nvPr/>
          </p:nvCxnSpPr>
          <p:spPr>
            <a:xfrm flipV="1">
              <a:off x="10113470" y="5830235"/>
              <a:ext cx="806664" cy="329938"/>
            </a:xfrm>
            <a:prstGeom prst="line">
              <a:avLst/>
            </a:prstGeom>
            <a:ln w="76200"/>
          </p:spPr>
          <p:style>
            <a:lnRef idx="2">
              <a:schemeClr val="accent1"/>
            </a:lnRef>
            <a:fillRef idx="0">
              <a:schemeClr val="accent1"/>
            </a:fillRef>
            <a:effectRef idx="1">
              <a:schemeClr val="accent1"/>
            </a:effectRef>
            <a:fontRef idx="minor">
              <a:schemeClr val="tx1"/>
            </a:fontRef>
          </p:style>
        </p:cxnSp>
        <p:pic>
          <p:nvPicPr>
            <p:cNvPr id="19" name="Picture 2" descr="Resultado de imagen de 3 De 3 Imagen">
              <a:extLst>
                <a:ext uri="{FF2B5EF4-FFF2-40B4-BE49-F238E27FC236}">
                  <a16:creationId xmlns:a16="http://schemas.microsoft.com/office/drawing/2014/main" id="{96662624-8422-D2DB-162F-548938CE7F6E}"/>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4745" b="91971" l="9962" r="91571"/>
                      </a14:imgEffect>
                    </a14:imgLayer>
                  </a14:imgProps>
                </a:ext>
                <a:ext uri="{28A0092B-C50C-407E-A947-70E740481C1C}">
                  <a14:useLocalDpi xmlns:a14="http://schemas.microsoft.com/office/drawing/2010/main" val="0"/>
                </a:ext>
              </a:extLst>
            </a:blip>
            <a:srcRect/>
            <a:stretch>
              <a:fillRect/>
            </a:stretch>
          </p:blipFill>
          <p:spPr bwMode="auto">
            <a:xfrm>
              <a:off x="10247204" y="5920578"/>
              <a:ext cx="826091" cy="867237"/>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CuadroTexto 21">
            <a:extLst>
              <a:ext uri="{FF2B5EF4-FFF2-40B4-BE49-F238E27FC236}">
                <a16:creationId xmlns:a16="http://schemas.microsoft.com/office/drawing/2014/main" id="{9B37DA12-829B-94C5-F393-A08B3F85A297}"/>
              </a:ext>
            </a:extLst>
          </p:cNvPr>
          <p:cNvSpPr txBox="1"/>
          <p:nvPr/>
        </p:nvSpPr>
        <p:spPr>
          <a:xfrm>
            <a:off x="7069249" y="6258558"/>
            <a:ext cx="38170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PPT 13%: probabilitat intermèdia</a:t>
            </a:r>
          </a:p>
        </p:txBody>
      </p:sp>
    </p:spTree>
    <p:extLst>
      <p:ext uri="{BB962C8B-B14F-4D97-AF65-F5344CB8AC3E}">
        <p14:creationId xmlns:p14="http://schemas.microsoft.com/office/powerpoint/2010/main" val="168647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8B5C6-4CFE-E0BE-0543-433C22E021DC}"/>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55B9B44F-B2F1-869A-1A1D-33C52AD556BD}"/>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DAC505BA-2696-DE73-52E0-6872129356A8}"/>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7ED2F0EF-5291-1496-5D4B-5B964CFF0433}"/>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7D0C155C-1743-BA2F-20A7-0F99ED4B010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5AF9744E-A966-F8C3-32D6-3AE1489F6A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9A687ABE-036A-439B-6DC6-882CF38719DD}"/>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pic>
        <p:nvPicPr>
          <p:cNvPr id="12" name="Imagen 11">
            <a:extLst>
              <a:ext uri="{FF2B5EF4-FFF2-40B4-BE49-F238E27FC236}">
                <a16:creationId xmlns:a16="http://schemas.microsoft.com/office/drawing/2014/main" id="{E094A7D4-0282-2CA8-0C41-FEEBA13C497C}"/>
              </a:ext>
            </a:extLst>
          </p:cNvPr>
          <p:cNvPicPr>
            <a:picLocks noChangeAspect="1"/>
          </p:cNvPicPr>
          <p:nvPr/>
        </p:nvPicPr>
        <p:blipFill>
          <a:blip r:embed="rId6"/>
          <a:stretch>
            <a:fillRect/>
          </a:stretch>
        </p:blipFill>
        <p:spPr>
          <a:xfrm>
            <a:off x="0" y="2595872"/>
            <a:ext cx="5703216" cy="4262128"/>
          </a:xfrm>
          <a:prstGeom prst="rect">
            <a:avLst/>
          </a:prstGeom>
        </p:spPr>
      </p:pic>
      <p:pic>
        <p:nvPicPr>
          <p:cNvPr id="9" name="Imagen 8">
            <a:extLst>
              <a:ext uri="{FF2B5EF4-FFF2-40B4-BE49-F238E27FC236}">
                <a16:creationId xmlns:a16="http://schemas.microsoft.com/office/drawing/2014/main" id="{17E351F3-B4EF-813A-5A3C-941DE51C055E}"/>
              </a:ext>
            </a:extLst>
          </p:cNvPr>
          <p:cNvPicPr>
            <a:picLocks noChangeAspect="1"/>
          </p:cNvPicPr>
          <p:nvPr/>
        </p:nvPicPr>
        <p:blipFill>
          <a:blip r:embed="rId7"/>
          <a:stretch>
            <a:fillRect/>
          </a:stretch>
        </p:blipFill>
        <p:spPr>
          <a:xfrm>
            <a:off x="4420271" y="1307322"/>
            <a:ext cx="3747382" cy="2716224"/>
          </a:xfrm>
          <a:prstGeom prst="rect">
            <a:avLst/>
          </a:prstGeom>
        </p:spPr>
      </p:pic>
      <p:pic>
        <p:nvPicPr>
          <p:cNvPr id="11" name="Imagen 10">
            <a:extLst>
              <a:ext uri="{FF2B5EF4-FFF2-40B4-BE49-F238E27FC236}">
                <a16:creationId xmlns:a16="http://schemas.microsoft.com/office/drawing/2014/main" id="{E4FEF0F4-660C-405B-D73F-8060B87C3A80}"/>
              </a:ext>
            </a:extLst>
          </p:cNvPr>
          <p:cNvPicPr>
            <a:picLocks noChangeAspect="1"/>
          </p:cNvPicPr>
          <p:nvPr/>
        </p:nvPicPr>
        <p:blipFill>
          <a:blip r:embed="rId8"/>
          <a:stretch>
            <a:fillRect/>
          </a:stretch>
        </p:blipFill>
        <p:spPr>
          <a:xfrm>
            <a:off x="7030720" y="3983944"/>
            <a:ext cx="4839776" cy="2842575"/>
          </a:xfrm>
          <a:prstGeom prst="rect">
            <a:avLst/>
          </a:prstGeom>
        </p:spPr>
      </p:pic>
      <p:pic>
        <p:nvPicPr>
          <p:cNvPr id="10" name="Imagen 9">
            <a:extLst>
              <a:ext uri="{FF2B5EF4-FFF2-40B4-BE49-F238E27FC236}">
                <a16:creationId xmlns:a16="http://schemas.microsoft.com/office/drawing/2014/main" id="{13A30BA1-0110-2B4C-911B-13ADE6F7ACC2}"/>
              </a:ext>
            </a:extLst>
          </p:cNvPr>
          <p:cNvPicPr>
            <a:picLocks noChangeAspect="1"/>
          </p:cNvPicPr>
          <p:nvPr/>
        </p:nvPicPr>
        <p:blipFill>
          <a:blip r:embed="rId9"/>
          <a:stretch>
            <a:fillRect/>
          </a:stretch>
        </p:blipFill>
        <p:spPr>
          <a:xfrm>
            <a:off x="8292320" y="1330159"/>
            <a:ext cx="3747382" cy="1896344"/>
          </a:xfrm>
          <a:prstGeom prst="rect">
            <a:avLst/>
          </a:prstGeom>
        </p:spPr>
      </p:pic>
      <p:sp>
        <p:nvSpPr>
          <p:cNvPr id="13" name="CuadroTexto 12">
            <a:extLst>
              <a:ext uri="{FF2B5EF4-FFF2-40B4-BE49-F238E27FC236}">
                <a16:creationId xmlns:a16="http://schemas.microsoft.com/office/drawing/2014/main" id="{B14274D5-C427-254A-957F-7717447A6DED}"/>
              </a:ext>
            </a:extLst>
          </p:cNvPr>
          <p:cNvSpPr txBox="1"/>
          <p:nvPr/>
        </p:nvSpPr>
        <p:spPr>
          <a:xfrm>
            <a:off x="3007150" y="2513915"/>
            <a:ext cx="1175164" cy="653491"/>
          </a:xfrm>
          <a:prstGeom prst="rect">
            <a:avLst/>
          </a:prstGeom>
          <a:noFill/>
          <a:ln w="57150">
            <a:solidFill>
              <a:schemeClr val="tx1"/>
            </a:solidFill>
          </a:ln>
          <a:effectLst>
            <a:glow rad="63500">
              <a:schemeClr val="accent3">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4" name="Picture 2" descr="Net Worth of late Vincent's wife Jan-Michael Vincent 2022; Age">
            <a:extLst>
              <a:ext uri="{FF2B5EF4-FFF2-40B4-BE49-F238E27FC236}">
                <a16:creationId xmlns:a16="http://schemas.microsoft.com/office/drawing/2014/main" id="{3DDD0764-7301-9010-1008-130DD80C113A}"/>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216816" y="1385874"/>
            <a:ext cx="1130400" cy="113040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574E89F1-8801-F8BB-9662-0B17DC4D0183}"/>
              </a:ext>
            </a:extLst>
          </p:cNvPr>
          <p:cNvSpPr txBox="1"/>
          <p:nvPr/>
        </p:nvSpPr>
        <p:spPr>
          <a:xfrm>
            <a:off x="8732900" y="4279769"/>
            <a:ext cx="27371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Tabac, HTA, DL menopausa precoç </a:t>
            </a:r>
          </a:p>
        </p:txBody>
      </p:sp>
      <p:sp>
        <p:nvSpPr>
          <p:cNvPr id="16" name="CuadroTexto 15">
            <a:extLst>
              <a:ext uri="{FF2B5EF4-FFF2-40B4-BE49-F238E27FC236}">
                <a16:creationId xmlns:a16="http://schemas.microsoft.com/office/drawing/2014/main" id="{44A4AD4D-ECEB-23A9-0D1D-8D6FF5C6FF58}"/>
              </a:ext>
            </a:extLst>
          </p:cNvPr>
          <p:cNvSpPr txBox="1"/>
          <p:nvPr/>
        </p:nvSpPr>
        <p:spPr>
          <a:xfrm>
            <a:off x="4392641" y="4199860"/>
            <a:ext cx="1310575" cy="2530549"/>
          </a:xfrm>
          <a:prstGeom prst="rect">
            <a:avLst/>
          </a:prstGeom>
          <a:noFill/>
          <a:ln w="38100">
            <a:solidFill>
              <a:schemeClr val="tx1"/>
            </a:solidFill>
          </a:ln>
          <a:effectLst>
            <a:glow rad="139700">
              <a:schemeClr val="accent5">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39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F835734-F31E-D2BE-706D-8FB08136AA18}"/>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108328F-96BE-A455-254E-5E742A9543B3}"/>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27869ED9-02BE-7A13-828B-D21B2DA1834A}"/>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113E5F86-A4B3-E660-E367-6EDB8B38E66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7A967113-6D3C-9429-62B0-97C0083ABAB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E985B442-D01B-6E78-2681-E4FFC9E971AB}"/>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pic>
        <p:nvPicPr>
          <p:cNvPr id="9" name="Google Shape;93;p2">
            <a:extLst>
              <a:ext uri="{FF2B5EF4-FFF2-40B4-BE49-F238E27FC236}">
                <a16:creationId xmlns:a16="http://schemas.microsoft.com/office/drawing/2014/main" id="{7FE07BC4-FC9F-820C-AF24-FD38C2923DBF}"/>
              </a:ext>
            </a:extLst>
          </p:cNvPr>
          <p:cNvPicPr/>
          <p:nvPr/>
        </p:nvPicPr>
        <p:blipFill rotWithShape="1">
          <a:blip r:embed="rId6">
            <a:alphaModFix/>
          </a:blip>
          <a:srcRect/>
          <a:stretch/>
        </p:blipFill>
        <p:spPr>
          <a:xfrm>
            <a:off x="383458" y="1601818"/>
            <a:ext cx="1352550" cy="1130263"/>
          </a:xfrm>
          <a:prstGeom prst="rect">
            <a:avLst/>
          </a:prstGeom>
          <a:noFill/>
          <a:ln>
            <a:noFill/>
          </a:ln>
        </p:spPr>
      </p:pic>
      <p:pic>
        <p:nvPicPr>
          <p:cNvPr id="10" name="Imagen 9">
            <a:extLst>
              <a:ext uri="{FF2B5EF4-FFF2-40B4-BE49-F238E27FC236}">
                <a16:creationId xmlns:a16="http://schemas.microsoft.com/office/drawing/2014/main" id="{13A36EED-7A10-3ECF-7F9E-0F03468F8C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643" b="96071" l="3786" r="100000"/>
                    </a14:imgEffect>
                  </a14:imgLayer>
                </a14:imgProps>
              </a:ext>
            </a:extLst>
          </a:blip>
          <a:stretch>
            <a:fillRect/>
          </a:stretch>
        </p:blipFill>
        <p:spPr>
          <a:xfrm>
            <a:off x="3309067" y="1144762"/>
            <a:ext cx="5014498" cy="5014498"/>
          </a:xfrm>
          <a:prstGeom prst="rect">
            <a:avLst/>
          </a:prstGeom>
        </p:spPr>
      </p:pic>
      <p:pic>
        <p:nvPicPr>
          <p:cNvPr id="11" name="Picture 4" descr="El edificio del hospital es un centro médico profesional. hospital moderno  hospital al aire libre. médico profesional en el contexto de la clínica.  ilustración de dibujos animados plano vectorial">
            <a:extLst>
              <a:ext uri="{FF2B5EF4-FFF2-40B4-BE49-F238E27FC236}">
                <a16:creationId xmlns:a16="http://schemas.microsoft.com/office/drawing/2014/main" id="{1EC7A9CF-A8B2-DD8F-050A-635AC9C485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965" y="3036041"/>
            <a:ext cx="2591930" cy="1727953"/>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C9AF3FD0-2E39-D70F-681D-DF06BC6903D2}"/>
              </a:ext>
            </a:extLst>
          </p:cNvPr>
          <p:cNvSpPr txBox="1"/>
          <p:nvPr/>
        </p:nvSpPr>
        <p:spPr>
          <a:xfrm>
            <a:off x="4140304" y="2518809"/>
            <a:ext cx="3548270"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rPr>
              <a:t>Discret augment de troponines.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rPr>
              <a:t>Cateterisme i stent.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rPr>
              <a:t>No complicacions durant l’ingrés. Inicia deambulació precoç per la unitat i educació sanitària per part d’infermeria.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70F03628-98F3-7EA2-90D7-D3F30FA34802}"/>
              </a:ext>
            </a:extLst>
          </p:cNvPr>
          <p:cNvSpPr txBox="1"/>
          <p:nvPr/>
        </p:nvSpPr>
        <p:spPr>
          <a:xfrm>
            <a:off x="4146697" y="1711104"/>
            <a:ext cx="323229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HOSPITALITZACIÓ</a:t>
            </a:r>
          </a:p>
        </p:txBody>
      </p:sp>
      <p:pic>
        <p:nvPicPr>
          <p:cNvPr id="16" name="Imagen 15">
            <a:extLst>
              <a:ext uri="{FF2B5EF4-FFF2-40B4-BE49-F238E27FC236}">
                <a16:creationId xmlns:a16="http://schemas.microsoft.com/office/drawing/2014/main" id="{14866315-1053-6A2E-0801-61391FBF7DFF}"/>
              </a:ext>
            </a:extLst>
          </p:cNvPr>
          <p:cNvPicPr>
            <a:picLocks noChangeAspect="1"/>
          </p:cNvPicPr>
          <p:nvPr/>
        </p:nvPicPr>
        <p:blipFill>
          <a:blip r:embed="rId10"/>
          <a:stretch>
            <a:fillRect/>
          </a:stretch>
        </p:blipFill>
        <p:spPr>
          <a:xfrm>
            <a:off x="8535977" y="1298234"/>
            <a:ext cx="1250435" cy="5361239"/>
          </a:xfrm>
          <a:prstGeom prst="rect">
            <a:avLst/>
          </a:prstGeom>
        </p:spPr>
      </p:pic>
      <p:pic>
        <p:nvPicPr>
          <p:cNvPr id="18" name="Imagen 17">
            <a:extLst>
              <a:ext uri="{FF2B5EF4-FFF2-40B4-BE49-F238E27FC236}">
                <a16:creationId xmlns:a16="http://schemas.microsoft.com/office/drawing/2014/main" id="{00FF5A93-1A79-3556-D007-ED8B2D244985}"/>
              </a:ext>
            </a:extLst>
          </p:cNvPr>
          <p:cNvPicPr>
            <a:picLocks noChangeAspect="1"/>
          </p:cNvPicPr>
          <p:nvPr/>
        </p:nvPicPr>
        <p:blipFill>
          <a:blip r:embed="rId11"/>
          <a:srcRect l="-1" r="1133" b="13208"/>
          <a:stretch/>
        </p:blipFill>
        <p:spPr>
          <a:xfrm>
            <a:off x="8218746" y="3208902"/>
            <a:ext cx="2201160" cy="691115"/>
          </a:xfrm>
          <a:prstGeom prst="rect">
            <a:avLst/>
          </a:prstGeom>
        </p:spPr>
      </p:pic>
      <p:sp>
        <p:nvSpPr>
          <p:cNvPr id="19" name="CuadroTexto 18">
            <a:extLst>
              <a:ext uri="{FF2B5EF4-FFF2-40B4-BE49-F238E27FC236}">
                <a16:creationId xmlns:a16="http://schemas.microsoft.com/office/drawing/2014/main" id="{3E322462-3C51-3FF9-8849-976AA76A04D4}"/>
              </a:ext>
            </a:extLst>
          </p:cNvPr>
          <p:cNvSpPr txBox="1"/>
          <p:nvPr/>
        </p:nvSpPr>
        <p:spPr>
          <a:xfrm>
            <a:off x="10591621" y="2131916"/>
            <a:ext cx="1568154" cy="1077218"/>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600" b="1" i="0" u="none" strike="noStrike" kern="1200" cap="none" spc="0" normalizeH="0" baseline="0" noProof="0" dirty="0">
                <a:ln>
                  <a:noFill/>
                </a:ln>
                <a:solidFill>
                  <a:prstClr val="black"/>
                </a:solidFill>
                <a:effectLst/>
                <a:uLnTx/>
                <a:uFillTx/>
                <a:latin typeface="Aptos" panose="02110004020202020204"/>
                <a:ea typeface="+mn-ea"/>
                <a:cs typeface="+mn-cs"/>
              </a:rPr>
              <a:t>FASE I DEL PROCÉS DE REHABILIACIÓ CARDÍACA</a:t>
            </a:r>
          </a:p>
        </p:txBody>
      </p:sp>
      <p:sp>
        <p:nvSpPr>
          <p:cNvPr id="20" name="Elipse 19">
            <a:extLst>
              <a:ext uri="{FF2B5EF4-FFF2-40B4-BE49-F238E27FC236}">
                <a16:creationId xmlns:a16="http://schemas.microsoft.com/office/drawing/2014/main" id="{B979A449-2A7F-CF86-A92F-DCE0D5E2EDBB}"/>
              </a:ext>
            </a:extLst>
          </p:cNvPr>
          <p:cNvSpPr/>
          <p:nvPr/>
        </p:nvSpPr>
        <p:spPr>
          <a:xfrm>
            <a:off x="8148287" y="5866334"/>
            <a:ext cx="2109495" cy="745860"/>
          </a:xfrm>
          <a:prstGeom prst="ellipse">
            <a:avLst/>
          </a:prstGeom>
          <a:noFill/>
          <a:ln w="28575"/>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Rectángulo: esquinas redondeadas 20">
            <a:extLst>
              <a:ext uri="{FF2B5EF4-FFF2-40B4-BE49-F238E27FC236}">
                <a16:creationId xmlns:a16="http://schemas.microsoft.com/office/drawing/2014/main" id="{60EE223B-E38F-F7C8-62F9-EABB24D68B95}"/>
              </a:ext>
            </a:extLst>
          </p:cNvPr>
          <p:cNvSpPr/>
          <p:nvPr/>
        </p:nvSpPr>
        <p:spPr>
          <a:xfrm>
            <a:off x="8323565" y="1389298"/>
            <a:ext cx="2212185" cy="1211426"/>
          </a:xfrm>
          <a:prstGeom prst="roundRect">
            <a:avLst/>
          </a:prstGeom>
          <a:noFill/>
          <a:effectLst>
            <a:glow rad="101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2" name="CuadroTexto 21">
            <a:extLst>
              <a:ext uri="{FF2B5EF4-FFF2-40B4-BE49-F238E27FC236}">
                <a16:creationId xmlns:a16="http://schemas.microsoft.com/office/drawing/2014/main" id="{A79C9FE3-25AF-C188-27C7-64E644468E37}"/>
              </a:ext>
            </a:extLst>
          </p:cNvPr>
          <p:cNvSpPr txBox="1"/>
          <p:nvPr/>
        </p:nvSpPr>
        <p:spPr>
          <a:xfrm>
            <a:off x="9369417" y="4599635"/>
            <a:ext cx="2686493" cy="107721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Detecció del pacient, valoració de les necessitats, prescripció i inici d’intervencions de RC.  </a:t>
            </a:r>
          </a:p>
        </p:txBody>
      </p:sp>
    </p:spTree>
    <p:extLst>
      <p:ext uri="{BB962C8B-B14F-4D97-AF65-F5344CB8AC3E}">
        <p14:creationId xmlns:p14="http://schemas.microsoft.com/office/powerpoint/2010/main" val="99153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F835734-F31E-D2BE-706D-8FB08136AA18}"/>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108328F-96BE-A455-254E-5E742A9543B3}"/>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27869ED9-02BE-7A13-828B-D21B2DA1834A}"/>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113E5F86-A4B3-E660-E367-6EDB8B38E66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7A967113-6D3C-9429-62B0-97C0083ABAB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E985B442-D01B-6E78-2681-E4FFC9E971AB}"/>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pic>
        <p:nvPicPr>
          <p:cNvPr id="13" name="Imagen 12">
            <a:extLst>
              <a:ext uri="{FF2B5EF4-FFF2-40B4-BE49-F238E27FC236}">
                <a16:creationId xmlns:a16="http://schemas.microsoft.com/office/drawing/2014/main" id="{F986E9CD-C69C-C281-9050-9436AEB11E94}"/>
              </a:ext>
            </a:extLst>
          </p:cNvPr>
          <p:cNvPicPr>
            <a:picLocks noChangeAspect="1"/>
          </p:cNvPicPr>
          <p:nvPr/>
        </p:nvPicPr>
        <p:blipFill>
          <a:blip r:embed="rId6"/>
          <a:stretch>
            <a:fillRect/>
          </a:stretch>
        </p:blipFill>
        <p:spPr>
          <a:xfrm>
            <a:off x="0" y="1294499"/>
            <a:ext cx="7714422" cy="5197084"/>
          </a:xfrm>
          <a:prstGeom prst="rect">
            <a:avLst/>
          </a:prstGeom>
        </p:spPr>
      </p:pic>
      <p:pic>
        <p:nvPicPr>
          <p:cNvPr id="14" name="Google Shape;93;p2">
            <a:extLst>
              <a:ext uri="{FF2B5EF4-FFF2-40B4-BE49-F238E27FC236}">
                <a16:creationId xmlns:a16="http://schemas.microsoft.com/office/drawing/2014/main" id="{2B46EE7A-B0EB-AA00-98EB-A96901B3F0C2}"/>
              </a:ext>
            </a:extLst>
          </p:cNvPr>
          <p:cNvPicPr/>
          <p:nvPr/>
        </p:nvPicPr>
        <p:blipFill rotWithShape="1">
          <a:blip r:embed="rId7">
            <a:alphaModFix/>
          </a:blip>
          <a:srcRect/>
          <a:stretch/>
        </p:blipFill>
        <p:spPr>
          <a:xfrm>
            <a:off x="1256514" y="2959278"/>
            <a:ext cx="1352550" cy="1130263"/>
          </a:xfrm>
          <a:prstGeom prst="rect">
            <a:avLst/>
          </a:prstGeom>
          <a:noFill/>
          <a:ln>
            <a:noFill/>
          </a:ln>
        </p:spPr>
      </p:pic>
      <p:sp>
        <p:nvSpPr>
          <p:cNvPr id="15" name="CuadroTexto 14">
            <a:extLst>
              <a:ext uri="{FF2B5EF4-FFF2-40B4-BE49-F238E27FC236}">
                <a16:creationId xmlns:a16="http://schemas.microsoft.com/office/drawing/2014/main" id="{D16C6C13-0336-AB98-2C40-F1264EC1B573}"/>
              </a:ext>
            </a:extLst>
          </p:cNvPr>
          <p:cNvSpPr txBox="1"/>
          <p:nvPr/>
        </p:nvSpPr>
        <p:spPr>
          <a:xfrm rot="273359">
            <a:off x="7326654" y="2739463"/>
            <a:ext cx="4332820" cy="2031325"/>
          </a:xfrm>
          <a:prstGeom prst="rect">
            <a:avLst/>
          </a:prstGeom>
          <a:solidFill>
            <a:schemeClr val="accent1">
              <a:lumMod val="40000"/>
              <a:lumOff val="60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Tractament farmacològic a l’ alta</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AAS 100 mg / 24 h + </a:t>
            </a:r>
            <a:r>
              <a:rPr kumimoji="0" lang="ca-E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Ticagrelor</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90 mg / 12 h ( 1 any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a-E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Atorvastatina</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80 mg / 24 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a-E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Lisinopril</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 mg / 24 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a-E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Bisoprolol</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2.5 mg / 24 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25" name="Grupo 24">
            <a:extLst>
              <a:ext uri="{FF2B5EF4-FFF2-40B4-BE49-F238E27FC236}">
                <a16:creationId xmlns:a16="http://schemas.microsoft.com/office/drawing/2014/main" id="{CB1D46FA-6639-4957-1D1F-FDFEE17C0673}"/>
              </a:ext>
            </a:extLst>
          </p:cNvPr>
          <p:cNvGrpSpPr/>
          <p:nvPr/>
        </p:nvGrpSpPr>
        <p:grpSpPr>
          <a:xfrm>
            <a:off x="6342205" y="5497871"/>
            <a:ext cx="5391101" cy="1367081"/>
            <a:chOff x="6342205" y="5497871"/>
            <a:chExt cx="5391101" cy="1367081"/>
          </a:xfrm>
        </p:grpSpPr>
        <p:sp>
          <p:nvSpPr>
            <p:cNvPr id="17" name="CuadroTexto 16">
              <a:extLst>
                <a:ext uri="{FF2B5EF4-FFF2-40B4-BE49-F238E27FC236}">
                  <a16:creationId xmlns:a16="http://schemas.microsoft.com/office/drawing/2014/main" id="{5B7AA285-574F-2ACE-ACC9-55FDFF22B241}"/>
                </a:ext>
              </a:extLst>
            </p:cNvPr>
            <p:cNvSpPr txBox="1"/>
            <p:nvPr/>
          </p:nvSpPr>
          <p:spPr>
            <a:xfrm>
              <a:off x="6876635" y="5497871"/>
              <a:ext cx="4185501" cy="646331"/>
            </a:xfrm>
            <a:prstGeom prst="rect">
              <a:avLst/>
            </a:prstGeom>
            <a:noFill/>
            <a:ln>
              <a:solidFill>
                <a:srgbClr val="0070C0"/>
              </a:solidFill>
            </a:ln>
            <a:effectLst>
              <a:glow rad="101600">
                <a:schemeClr val="accent5">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Recomanacions al pacient sobre control de FRCV.</a:t>
              </a:r>
            </a:p>
          </p:txBody>
        </p:sp>
        <p:pic>
          <p:nvPicPr>
            <p:cNvPr id="19" name="Imagen 18">
              <a:extLst>
                <a:ext uri="{FF2B5EF4-FFF2-40B4-BE49-F238E27FC236}">
                  <a16:creationId xmlns:a16="http://schemas.microsoft.com/office/drawing/2014/main" id="{01BB1525-7A0C-D94F-3A93-990F4440011F}"/>
                </a:ext>
              </a:extLst>
            </p:cNvPr>
            <p:cNvPicPr>
              <a:picLocks noChangeAspect="1"/>
            </p:cNvPicPr>
            <p:nvPr/>
          </p:nvPicPr>
          <p:blipFill>
            <a:blip r:embed="rId8"/>
            <a:stretch>
              <a:fillRect/>
            </a:stretch>
          </p:blipFill>
          <p:spPr>
            <a:xfrm>
              <a:off x="6342205" y="6263395"/>
              <a:ext cx="5254363" cy="487518"/>
            </a:xfrm>
            <a:prstGeom prst="rect">
              <a:avLst/>
            </a:prstGeom>
          </p:spPr>
        </p:pic>
        <p:pic>
          <p:nvPicPr>
            <p:cNvPr id="21" name="Imagen 20">
              <a:extLst>
                <a:ext uri="{FF2B5EF4-FFF2-40B4-BE49-F238E27FC236}">
                  <a16:creationId xmlns:a16="http://schemas.microsoft.com/office/drawing/2014/main" id="{1C318689-2937-BC36-6E8E-F3B46D6DCAC6}"/>
                </a:ext>
              </a:extLst>
            </p:cNvPr>
            <p:cNvPicPr>
              <a:picLocks noChangeAspect="1"/>
            </p:cNvPicPr>
            <p:nvPr/>
          </p:nvPicPr>
          <p:blipFill>
            <a:blip r:embed="rId9"/>
            <a:stretch>
              <a:fillRect/>
            </a:stretch>
          </p:blipFill>
          <p:spPr>
            <a:xfrm>
              <a:off x="10774842" y="5906488"/>
              <a:ext cx="958464" cy="958464"/>
            </a:xfrm>
            <a:prstGeom prst="rect">
              <a:avLst/>
            </a:prstGeom>
          </p:spPr>
        </p:pic>
      </p:grpSp>
      <p:sp>
        <p:nvSpPr>
          <p:cNvPr id="22" name="CuadroTexto 21">
            <a:extLst>
              <a:ext uri="{FF2B5EF4-FFF2-40B4-BE49-F238E27FC236}">
                <a16:creationId xmlns:a16="http://schemas.microsoft.com/office/drawing/2014/main" id="{31E1881E-5436-E0D2-BDF8-B7030A71F126}"/>
              </a:ext>
            </a:extLst>
          </p:cNvPr>
          <p:cNvSpPr txBox="1"/>
          <p:nvPr/>
        </p:nvSpPr>
        <p:spPr>
          <a:xfrm rot="21108927">
            <a:off x="3495221" y="5013089"/>
            <a:ext cx="2570375" cy="369332"/>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CuadroTexto 22">
            <a:extLst>
              <a:ext uri="{FF2B5EF4-FFF2-40B4-BE49-F238E27FC236}">
                <a16:creationId xmlns:a16="http://schemas.microsoft.com/office/drawing/2014/main" id="{72A777A0-5E59-72D5-A46F-84085D23A1C8}"/>
              </a:ext>
            </a:extLst>
          </p:cNvPr>
          <p:cNvSpPr txBox="1"/>
          <p:nvPr/>
        </p:nvSpPr>
        <p:spPr>
          <a:xfrm>
            <a:off x="7026957" y="1279328"/>
            <a:ext cx="527285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Analítica a l’alta: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Hemograma normal. Glicèmia 98 mg/</a:t>
            </a:r>
            <a:r>
              <a:rPr kumimoji="0" lang="ca-E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fl</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Perfil lipídic </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CT 225 mg/</a:t>
            </a:r>
            <a:r>
              <a:rPr kumimoji="0" lang="ca-ES" sz="18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dL</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ca-ES" sz="18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HDLc</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32 mg/</a:t>
            </a:r>
            <a:r>
              <a:rPr kumimoji="0" lang="ca-ES" sz="18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dL</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ca-ES" sz="18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LDLc</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110  mg/</a:t>
            </a:r>
            <a:r>
              <a:rPr kumimoji="0" lang="ca-ES" sz="18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dL,TG</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138 mg/</a:t>
            </a:r>
            <a:r>
              <a:rPr kumimoji="0" lang="ca-ES" sz="18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dL</a:t>
            </a:r>
            <a:r>
              <a:rPr kumimoji="0" lang="ca-E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ca-E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FGe</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78. AST 45.  </a:t>
            </a:r>
          </a:p>
        </p:txBody>
      </p:sp>
      <p:sp>
        <p:nvSpPr>
          <p:cNvPr id="24" name="CuadroTexto 23">
            <a:extLst>
              <a:ext uri="{FF2B5EF4-FFF2-40B4-BE49-F238E27FC236}">
                <a16:creationId xmlns:a16="http://schemas.microsoft.com/office/drawing/2014/main" id="{7AC9B54C-AE43-5BBB-FE74-8AD598465C5D}"/>
              </a:ext>
            </a:extLst>
          </p:cNvPr>
          <p:cNvSpPr txBox="1"/>
          <p:nvPr/>
        </p:nvSpPr>
        <p:spPr>
          <a:xfrm>
            <a:off x="7400313" y="4927239"/>
            <a:ext cx="4185501" cy="369332"/>
          </a:xfrm>
          <a:prstGeom prst="rect">
            <a:avLst/>
          </a:prstGeom>
          <a:noFill/>
          <a:ln>
            <a:solidFill>
              <a:srgbClr val="4C0BB5"/>
            </a:solidFill>
          </a:ln>
          <a:effectLst>
            <a:glow rad="139700">
              <a:schemeClr val="accent6">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Objectius de control.</a:t>
            </a:r>
          </a:p>
        </p:txBody>
      </p:sp>
      <p:sp>
        <p:nvSpPr>
          <p:cNvPr id="8" name="CuadroTexto 7">
            <a:extLst>
              <a:ext uri="{FF2B5EF4-FFF2-40B4-BE49-F238E27FC236}">
                <a16:creationId xmlns:a16="http://schemas.microsoft.com/office/drawing/2014/main" id="{9D8A40CA-8DA8-257D-9198-A062F7246985}"/>
              </a:ext>
            </a:extLst>
          </p:cNvPr>
          <p:cNvSpPr txBox="1"/>
          <p:nvPr/>
        </p:nvSpPr>
        <p:spPr>
          <a:xfrm rot="21124554">
            <a:off x="5588807" y="4798229"/>
            <a:ext cx="1573298"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300" b="0" i="0" u="none" strike="noStrike" kern="1200" cap="none" spc="0" normalizeH="0" baseline="0" noProof="0" dirty="0">
                <a:ln>
                  <a:noFill/>
                </a:ln>
                <a:solidFill>
                  <a:prstClr val="black"/>
                </a:solidFill>
                <a:effectLst/>
                <a:uLnTx/>
                <a:uFillTx/>
                <a:latin typeface="Aptos" panose="02110004020202020204"/>
                <a:ea typeface="+mn-ea"/>
                <a:cs typeface="+mn-cs"/>
              </a:rPr>
              <a:t>I</a:t>
            </a:r>
          </a:p>
        </p:txBody>
      </p:sp>
    </p:spTree>
    <p:extLst>
      <p:ext uri="{BB962C8B-B14F-4D97-AF65-F5344CB8AC3E}">
        <p14:creationId xmlns:p14="http://schemas.microsoft.com/office/powerpoint/2010/main" val="77067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1D8A3-EE86-562C-BD86-63BF3AAB3E28}"/>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CE1A6ACF-3FE6-D1F0-D362-5FD33FCBAC92}"/>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1CCA54B3-B7DA-96FE-43FE-026C2396BBD7}"/>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116F5A05-EBF2-B48F-7EB6-D1C2A4967F89}"/>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9FC19D73-93CE-CEA6-07BA-AF5262AE3A9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C2DEB1A4-B96C-50FC-DB0A-10210613090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40B20223-CB22-8EC0-CAA4-0C8A6C79FE74}"/>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pic>
        <p:nvPicPr>
          <p:cNvPr id="8" name="Google Shape;145;p8">
            <a:extLst>
              <a:ext uri="{FF2B5EF4-FFF2-40B4-BE49-F238E27FC236}">
                <a16:creationId xmlns:a16="http://schemas.microsoft.com/office/drawing/2014/main" id="{B72DEA0B-534F-15E7-4837-E6CDC69D0721}"/>
              </a:ext>
            </a:extLst>
          </p:cNvPr>
          <p:cNvPicPr preferRelativeResize="0"/>
          <p:nvPr/>
        </p:nvPicPr>
        <p:blipFill rotWithShape="1">
          <a:blip r:embed="rId6">
            <a:alphaModFix/>
          </a:blip>
          <a:srcRect/>
          <a:stretch/>
        </p:blipFill>
        <p:spPr>
          <a:xfrm>
            <a:off x="1456533" y="1458944"/>
            <a:ext cx="9280294" cy="5318284"/>
          </a:xfrm>
          <a:prstGeom prst="rect">
            <a:avLst/>
          </a:prstGeom>
          <a:noFill/>
          <a:ln>
            <a:noFill/>
          </a:ln>
        </p:spPr>
      </p:pic>
      <p:pic>
        <p:nvPicPr>
          <p:cNvPr id="9" name="Imagen 8">
            <a:extLst>
              <a:ext uri="{FF2B5EF4-FFF2-40B4-BE49-F238E27FC236}">
                <a16:creationId xmlns:a16="http://schemas.microsoft.com/office/drawing/2014/main" id="{177CBEF4-9A63-DBFF-31B0-6800F64CDE7D}"/>
              </a:ext>
            </a:extLst>
          </p:cNvPr>
          <p:cNvPicPr>
            <a:picLocks noChangeAspect="1"/>
          </p:cNvPicPr>
          <p:nvPr/>
        </p:nvPicPr>
        <p:blipFill>
          <a:blip r:embed="rId7"/>
          <a:stretch>
            <a:fillRect/>
          </a:stretch>
        </p:blipFill>
        <p:spPr>
          <a:xfrm>
            <a:off x="2445488" y="1775636"/>
            <a:ext cx="6932428" cy="754913"/>
          </a:xfrm>
          <a:prstGeom prst="rect">
            <a:avLst/>
          </a:prstGeom>
        </p:spPr>
      </p:pic>
      <p:sp>
        <p:nvSpPr>
          <p:cNvPr id="10" name="CuadroTexto 9">
            <a:extLst>
              <a:ext uri="{FF2B5EF4-FFF2-40B4-BE49-F238E27FC236}">
                <a16:creationId xmlns:a16="http://schemas.microsoft.com/office/drawing/2014/main" id="{020D6CB1-7AA4-154F-1CCA-092C80B3FA67}"/>
              </a:ext>
            </a:extLst>
          </p:cNvPr>
          <p:cNvSpPr txBox="1"/>
          <p:nvPr/>
        </p:nvSpPr>
        <p:spPr>
          <a:xfrm>
            <a:off x="6916537" y="1325311"/>
            <a:ext cx="1568154" cy="1077218"/>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600" b="1" i="0" u="none" strike="noStrike" kern="1200" cap="none" spc="0" normalizeH="0" baseline="0" noProof="0" dirty="0">
                <a:ln>
                  <a:noFill/>
                </a:ln>
                <a:solidFill>
                  <a:prstClr val="black"/>
                </a:solidFill>
                <a:effectLst/>
                <a:uLnTx/>
                <a:uFillTx/>
                <a:latin typeface="Aptos" panose="02110004020202020204"/>
                <a:ea typeface="+mn-ea"/>
                <a:cs typeface="+mn-cs"/>
              </a:rPr>
              <a:t>FASE II DEL PROCÉS DE REHABILIACIÓ CARDÍACA</a:t>
            </a:r>
          </a:p>
        </p:txBody>
      </p:sp>
    </p:spTree>
    <p:extLst>
      <p:ext uri="{BB962C8B-B14F-4D97-AF65-F5344CB8AC3E}">
        <p14:creationId xmlns:p14="http://schemas.microsoft.com/office/powerpoint/2010/main" val="374804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653C1-A930-881C-9FCC-B5FE3226A4DF}"/>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A600E09E-2A13-F9C4-BCE8-70AA2275CADA}"/>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E3510B2-D43D-92DE-4986-B08E51680153}"/>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B12D38B4-B5F1-22E7-E677-5CA4A80B1001}"/>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E38827C3-D62D-FA7A-D009-2BD2E235275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B00F7F68-5965-70BB-9EBD-A10465B9FEC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41315B41-445F-73F7-266D-2E33CCD0DF05}"/>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sp>
        <p:nvSpPr>
          <p:cNvPr id="8" name="CuadroTexto 7">
            <a:extLst>
              <a:ext uri="{FF2B5EF4-FFF2-40B4-BE49-F238E27FC236}">
                <a16:creationId xmlns:a16="http://schemas.microsoft.com/office/drawing/2014/main" id="{DAF24811-5769-53D8-C3FB-1C6C7C32FD56}"/>
              </a:ext>
            </a:extLst>
          </p:cNvPr>
          <p:cNvSpPr txBox="1"/>
          <p:nvPr/>
        </p:nvSpPr>
        <p:spPr>
          <a:xfrm>
            <a:off x="383458" y="1395445"/>
            <a:ext cx="2221519" cy="646331"/>
          </a:xfrm>
          <a:prstGeom prst="rect">
            <a:avLst/>
          </a:prstGeom>
          <a:solidFill>
            <a:schemeClr val="accent2">
              <a:lumMod val="20000"/>
              <a:lumOff val="80000"/>
            </a:schemeClr>
          </a:solidFill>
          <a:ln w="19050">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Coordinació a l’alta amb </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AP</a:t>
            </a:r>
          </a:p>
        </p:txBody>
      </p:sp>
      <p:sp>
        <p:nvSpPr>
          <p:cNvPr id="12" name="Flecha: hacia abajo 11">
            <a:extLst>
              <a:ext uri="{FF2B5EF4-FFF2-40B4-BE49-F238E27FC236}">
                <a16:creationId xmlns:a16="http://schemas.microsoft.com/office/drawing/2014/main" id="{61BC878A-4EE6-CBC9-D234-7970CDDE27D5}"/>
              </a:ext>
            </a:extLst>
          </p:cNvPr>
          <p:cNvSpPr/>
          <p:nvPr/>
        </p:nvSpPr>
        <p:spPr>
          <a:xfrm>
            <a:off x="1378565" y="2041776"/>
            <a:ext cx="78095" cy="122241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CuadroTexto 12">
            <a:extLst>
              <a:ext uri="{FF2B5EF4-FFF2-40B4-BE49-F238E27FC236}">
                <a16:creationId xmlns:a16="http://schemas.microsoft.com/office/drawing/2014/main" id="{166588EE-6DD2-9D5F-881A-A2070A6BE778}"/>
              </a:ext>
            </a:extLst>
          </p:cNvPr>
          <p:cNvSpPr txBox="1"/>
          <p:nvPr/>
        </p:nvSpPr>
        <p:spPr>
          <a:xfrm>
            <a:off x="294953" y="3167144"/>
            <a:ext cx="20414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Visita presencial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7-10 dia post-alta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INF-MED d’AP</a:t>
            </a:r>
          </a:p>
        </p:txBody>
      </p:sp>
      <p:sp>
        <p:nvSpPr>
          <p:cNvPr id="14" name="Rectángulo: esquinas redondeadas 13">
            <a:extLst>
              <a:ext uri="{FF2B5EF4-FFF2-40B4-BE49-F238E27FC236}">
                <a16:creationId xmlns:a16="http://schemas.microsoft.com/office/drawing/2014/main" id="{703CF9F1-9C99-F85D-1856-7D42AB184022}"/>
              </a:ext>
            </a:extLst>
          </p:cNvPr>
          <p:cNvSpPr/>
          <p:nvPr/>
        </p:nvSpPr>
        <p:spPr>
          <a:xfrm>
            <a:off x="423873" y="4039860"/>
            <a:ext cx="1783612" cy="11755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Valoració informe d’alta i contingut específic visita</a:t>
            </a:r>
          </a:p>
        </p:txBody>
      </p:sp>
      <p:pic>
        <p:nvPicPr>
          <p:cNvPr id="6146" name="Picture 2" descr="Informe Del Paciente Con Tarjeta Médica. Registro Médico En Documento De  Forma Médica. Perfil Del Paciente En Hoja De Papel. Diagn Ilustración del  Vector - Ilustración de forma, carpeta: 194372762">
            <a:extLst>
              <a:ext uri="{FF2B5EF4-FFF2-40B4-BE49-F238E27FC236}">
                <a16:creationId xmlns:a16="http://schemas.microsoft.com/office/drawing/2014/main" id="{88C2DA5D-A7CD-D910-AF86-B39496E75880}"/>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4911" l="268" r="96785"/>
                    </a14:imgEffect>
                  </a14:imgLayer>
                </a14:imgProps>
              </a:ext>
              <a:ext uri="{28A0092B-C50C-407E-A947-70E740481C1C}">
                <a14:useLocalDpi xmlns:a14="http://schemas.microsoft.com/office/drawing/2010/main" val="0"/>
              </a:ext>
            </a:extLst>
          </a:blip>
          <a:srcRect/>
          <a:stretch>
            <a:fillRect/>
          </a:stretch>
        </p:blipFill>
        <p:spPr bwMode="auto">
          <a:xfrm rot="21155481">
            <a:off x="505769" y="5157154"/>
            <a:ext cx="1427098" cy="1615582"/>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AF4D131F-F8AD-F837-5D32-2DB2F498F0D4}"/>
              </a:ext>
            </a:extLst>
          </p:cNvPr>
          <p:cNvPicPr>
            <a:picLocks noChangeAspect="1"/>
          </p:cNvPicPr>
          <p:nvPr/>
        </p:nvPicPr>
        <p:blipFill>
          <a:blip r:embed="rId7"/>
          <a:stretch>
            <a:fillRect/>
          </a:stretch>
        </p:blipFill>
        <p:spPr>
          <a:xfrm>
            <a:off x="2818631" y="1297858"/>
            <a:ext cx="3457575" cy="5419725"/>
          </a:xfrm>
          <a:prstGeom prst="rect">
            <a:avLst/>
          </a:prstGeom>
        </p:spPr>
      </p:pic>
      <p:pic>
        <p:nvPicPr>
          <p:cNvPr id="6148" name="Picture 4" descr="Alergia a medicamentos en la infancia | Blogs Quirónsalud">
            <a:extLst>
              <a:ext uri="{FF2B5EF4-FFF2-40B4-BE49-F238E27FC236}">
                <a16:creationId xmlns:a16="http://schemas.microsoft.com/office/drawing/2014/main" id="{DC9BEFCD-843E-23FC-7B4F-2ED47D3F5F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5606" y="1951224"/>
            <a:ext cx="2027699" cy="1263742"/>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085AC2EF-6666-70D7-C223-BF316F18E33A}"/>
              </a:ext>
            </a:extLst>
          </p:cNvPr>
          <p:cNvPicPr>
            <a:picLocks noChangeAspect="1"/>
          </p:cNvPicPr>
          <p:nvPr/>
        </p:nvPicPr>
        <p:blipFill>
          <a:blip r:embed="rId9"/>
          <a:stretch>
            <a:fillRect/>
          </a:stretch>
        </p:blipFill>
        <p:spPr>
          <a:xfrm>
            <a:off x="9151298" y="2328530"/>
            <a:ext cx="2992544" cy="3389659"/>
          </a:xfrm>
          <a:prstGeom prst="rect">
            <a:avLst/>
          </a:prstGeom>
        </p:spPr>
      </p:pic>
      <p:pic>
        <p:nvPicPr>
          <p:cNvPr id="6152" name="Picture 8" descr="Concepto de psicología. Psicólogo que consulta al paciente en línea.  Práctica de psicoterapia psicológica | Vector Premium">
            <a:extLst>
              <a:ext uri="{FF2B5EF4-FFF2-40B4-BE49-F238E27FC236}">
                <a16:creationId xmlns:a16="http://schemas.microsoft.com/office/drawing/2014/main" id="{A3E8F3CE-F9FD-F4C9-1556-78903913C4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30860" y="4877505"/>
            <a:ext cx="1684360" cy="144175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ntroducción :: SIGNOS VITALES Y MEDIDAS ANTROPOMÉTRICAS">
            <a:extLst>
              <a:ext uri="{FF2B5EF4-FFF2-40B4-BE49-F238E27FC236}">
                <a16:creationId xmlns:a16="http://schemas.microsoft.com/office/drawing/2014/main" id="{7AE1BA9E-0B72-CA66-75B9-234801600F5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8313" y="3214966"/>
            <a:ext cx="1924821" cy="1441757"/>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69B6B383-14DF-E7C8-EBF1-0FEF012C62E9}"/>
              </a:ext>
            </a:extLst>
          </p:cNvPr>
          <p:cNvPicPr>
            <a:picLocks noChangeAspect="1"/>
          </p:cNvPicPr>
          <p:nvPr/>
        </p:nvPicPr>
        <p:blipFill>
          <a:blip r:embed="rId12"/>
          <a:stretch>
            <a:fillRect/>
          </a:stretch>
        </p:blipFill>
        <p:spPr>
          <a:xfrm>
            <a:off x="49955" y="1856249"/>
            <a:ext cx="1353429" cy="1133954"/>
          </a:xfrm>
          <a:prstGeom prst="rect">
            <a:avLst/>
          </a:prstGeom>
        </p:spPr>
      </p:pic>
      <p:pic>
        <p:nvPicPr>
          <p:cNvPr id="6150" name="Picture 6" descr="Ilustración de Historieta Para No Fumadores y más Vectores Libres de  Derechos de Señal de prohibido fumar - Señal de prohibido fumar, Viñeta,  Cigarrillo - iStock">
            <a:extLst>
              <a:ext uri="{FF2B5EF4-FFF2-40B4-BE49-F238E27FC236}">
                <a16:creationId xmlns:a16="http://schemas.microsoft.com/office/drawing/2014/main" id="{531EF489-14FC-E5AA-962F-F8969B5745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54464" y="4877506"/>
            <a:ext cx="1306400" cy="1163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520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A613F-AF5F-B36A-A64F-95663110D01E}"/>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1EFA9529-9D3F-1730-C1EA-4CAF07B08D78}"/>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F5510211-A6A6-82F2-A4FA-77200BD53409}"/>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44A06B5B-EA81-3F8E-96FF-B326D734F41E}"/>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C206FE3C-F913-819C-E535-24D313595CA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B0D1661A-AC6D-5F7C-A777-6044C3420E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FFD4755E-3A7B-D06F-F872-949EB4316D14}"/>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sp>
        <p:nvSpPr>
          <p:cNvPr id="8" name="CuadroTexto 7">
            <a:extLst>
              <a:ext uri="{FF2B5EF4-FFF2-40B4-BE49-F238E27FC236}">
                <a16:creationId xmlns:a16="http://schemas.microsoft.com/office/drawing/2014/main" id="{DAC59D60-ED6C-BE20-2878-F6049EFC8E0C}"/>
              </a:ext>
            </a:extLst>
          </p:cNvPr>
          <p:cNvSpPr txBox="1"/>
          <p:nvPr/>
        </p:nvSpPr>
        <p:spPr>
          <a:xfrm>
            <a:off x="383458" y="1367194"/>
            <a:ext cx="67190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VISITES SUCCESIVES A L’ATENCIÓ PRIMÀRIA</a:t>
            </a:r>
          </a:p>
        </p:txBody>
      </p:sp>
      <p:pic>
        <p:nvPicPr>
          <p:cNvPr id="9" name="Google Shape;150;p9">
            <a:extLst>
              <a:ext uri="{FF2B5EF4-FFF2-40B4-BE49-F238E27FC236}">
                <a16:creationId xmlns:a16="http://schemas.microsoft.com/office/drawing/2014/main" id="{B1C9E467-9126-C869-A90A-01BFE599174B}"/>
              </a:ext>
            </a:extLst>
          </p:cNvPr>
          <p:cNvPicPr preferRelativeResize="0"/>
          <p:nvPr/>
        </p:nvPicPr>
        <p:blipFill rotWithShape="1">
          <a:blip r:embed="rId5">
            <a:alphaModFix/>
          </a:blip>
          <a:srcRect/>
          <a:stretch/>
        </p:blipFill>
        <p:spPr>
          <a:xfrm>
            <a:off x="1457214" y="1836640"/>
            <a:ext cx="9277572" cy="5052138"/>
          </a:xfrm>
          <a:prstGeom prst="rect">
            <a:avLst/>
          </a:prstGeom>
          <a:noFill/>
          <a:ln>
            <a:noFill/>
          </a:ln>
        </p:spPr>
      </p:pic>
      <p:sp>
        <p:nvSpPr>
          <p:cNvPr id="10" name="CuadroTexto 9">
            <a:extLst>
              <a:ext uri="{FF2B5EF4-FFF2-40B4-BE49-F238E27FC236}">
                <a16:creationId xmlns:a16="http://schemas.microsoft.com/office/drawing/2014/main" id="{FE3D646C-D68F-57B9-34CC-7EB303D09024}"/>
              </a:ext>
            </a:extLst>
          </p:cNvPr>
          <p:cNvSpPr txBox="1"/>
          <p:nvPr/>
        </p:nvSpPr>
        <p:spPr>
          <a:xfrm>
            <a:off x="4297147" y="2423226"/>
            <a:ext cx="6347638" cy="4294296"/>
          </a:xfrm>
          <a:prstGeom prst="rect">
            <a:avLst/>
          </a:prstGeom>
          <a:noFill/>
          <a:ln w="38100">
            <a:solidFill>
              <a:schemeClr val="tx1"/>
            </a:solidFill>
          </a:ln>
          <a:effectLst>
            <a:glow rad="139700">
              <a:schemeClr val="accent3">
                <a:satMod val="175000"/>
                <a:alpha val="40000"/>
              </a:schemeClr>
            </a:glow>
          </a:effectLst>
          <a:scene3d>
            <a:camera prst="orthographicFront"/>
            <a:lightRig rig="threePt" dir="t"/>
          </a:scene3d>
          <a:sp3d>
            <a:bevelT prst="slop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1" name="Imagen 10">
            <a:extLst>
              <a:ext uri="{FF2B5EF4-FFF2-40B4-BE49-F238E27FC236}">
                <a16:creationId xmlns:a16="http://schemas.microsoft.com/office/drawing/2014/main" id="{146EFB4A-A729-8963-58E8-1684A135C67E}"/>
              </a:ext>
            </a:extLst>
          </p:cNvPr>
          <p:cNvPicPr>
            <a:picLocks noChangeAspect="1"/>
          </p:cNvPicPr>
          <p:nvPr/>
        </p:nvPicPr>
        <p:blipFill>
          <a:blip r:embed="rId6"/>
          <a:stretch>
            <a:fillRect/>
          </a:stretch>
        </p:blipFill>
        <p:spPr>
          <a:xfrm>
            <a:off x="10869896" y="3658597"/>
            <a:ext cx="1277866" cy="1447441"/>
          </a:xfrm>
          <a:prstGeom prst="rect">
            <a:avLst/>
          </a:prstGeom>
        </p:spPr>
      </p:pic>
      <p:pic>
        <p:nvPicPr>
          <p:cNvPr id="12" name="Imagen 11">
            <a:extLst>
              <a:ext uri="{FF2B5EF4-FFF2-40B4-BE49-F238E27FC236}">
                <a16:creationId xmlns:a16="http://schemas.microsoft.com/office/drawing/2014/main" id="{F5F79D4E-3B3B-C8A7-ED2A-67F9BABC961F}"/>
              </a:ext>
            </a:extLst>
          </p:cNvPr>
          <p:cNvPicPr>
            <a:picLocks noChangeAspect="1"/>
          </p:cNvPicPr>
          <p:nvPr/>
        </p:nvPicPr>
        <p:blipFill>
          <a:blip r:embed="rId7"/>
          <a:stretch>
            <a:fillRect/>
          </a:stretch>
        </p:blipFill>
        <p:spPr>
          <a:xfrm>
            <a:off x="49955" y="1856249"/>
            <a:ext cx="1353429" cy="1133954"/>
          </a:xfrm>
          <a:prstGeom prst="rect">
            <a:avLst/>
          </a:prstGeom>
        </p:spPr>
      </p:pic>
    </p:spTree>
    <p:extLst>
      <p:ext uri="{BB962C8B-B14F-4D97-AF65-F5344CB8AC3E}">
        <p14:creationId xmlns:p14="http://schemas.microsoft.com/office/powerpoint/2010/main" val="3336886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F835734-F31E-D2BE-706D-8FB08136AA18}"/>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FF9900"/>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108328F-96BE-A455-254E-5E742A9543B3}"/>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sp>
        <p:nvSpPr>
          <p:cNvPr id="7" name="CuadroTexto 6">
            <a:extLst>
              <a:ext uri="{FF2B5EF4-FFF2-40B4-BE49-F238E27FC236}">
                <a16:creationId xmlns:a16="http://schemas.microsoft.com/office/drawing/2014/main" id="{D98EF624-07EC-6767-4954-B9E922D67B8D}"/>
              </a:ext>
            </a:extLst>
          </p:cNvPr>
          <p:cNvSpPr txBox="1"/>
          <p:nvPr/>
        </p:nvSpPr>
        <p:spPr>
          <a:xfrm>
            <a:off x="383458" y="1966655"/>
            <a:ext cx="11631562" cy="419602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ca-ES" b="1" i="0" u="none" strike="noStrike" kern="1200" cap="none" spc="0" normalizeH="0" baseline="0" noProof="0" dirty="0">
                <a:ln>
                  <a:noFill/>
                </a:ln>
                <a:solidFill>
                  <a:srgbClr val="000000"/>
                </a:solidFill>
                <a:effectLst/>
                <a:uLnTx/>
                <a:uFillTx/>
                <a:latin typeface="Univers LT Std 45 Light"/>
                <a:ea typeface="+mn-ea"/>
                <a:cs typeface="+mn-cs"/>
              </a:rPr>
              <a:t>Coordinadora</a:t>
            </a:r>
            <a:endParaRPr kumimoji="0" lang="ca-ES" b="0" i="0" u="none" strike="noStrike" kern="1200" cap="none" spc="0" normalizeH="0" baseline="0" noProof="0" dirty="0">
              <a:ln>
                <a:noFill/>
              </a:ln>
              <a:solidFill>
                <a:srgbClr val="000000"/>
              </a:solidFill>
              <a:effectLst/>
              <a:uLnTx/>
              <a:uFillTx/>
              <a:latin typeface="Univers LT Std 45 Ligh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ca-ES" b="1" i="0" u="none" strike="noStrike" kern="1200" cap="none" spc="0" normalizeH="0" baseline="0" noProof="0" dirty="0">
                <a:ln>
                  <a:noFill/>
                </a:ln>
                <a:solidFill>
                  <a:srgbClr val="000000"/>
                </a:solidFill>
                <a:effectLst/>
                <a:uLnTx/>
                <a:uFillTx/>
                <a:latin typeface="Univers LT Std 45 Light"/>
                <a:ea typeface="+mn-ea"/>
                <a:cs typeface="+mn-cs"/>
              </a:rPr>
              <a:t>Anna </a:t>
            </a:r>
            <a:r>
              <a:rPr kumimoji="0" lang="ca-ES" b="1" i="0" u="none" strike="noStrike" kern="1200" cap="none" spc="0" normalizeH="0" baseline="0" noProof="0" dirty="0" err="1">
                <a:ln>
                  <a:noFill/>
                </a:ln>
                <a:solidFill>
                  <a:srgbClr val="000000"/>
                </a:solidFill>
                <a:effectLst/>
                <a:uLnTx/>
                <a:uFillTx/>
                <a:latin typeface="Univers LT Std 45 Light"/>
                <a:ea typeface="+mn-ea"/>
                <a:cs typeface="+mn-cs"/>
              </a:rPr>
              <a:t>Carrasquer</a:t>
            </a:r>
            <a:r>
              <a:rPr kumimoji="0" lang="ca-ES" b="1" i="0" u="none" strike="noStrike" kern="1200" cap="none" spc="0" normalizeH="0" baseline="0" noProof="0" dirty="0">
                <a:ln>
                  <a:noFill/>
                </a:ln>
                <a:solidFill>
                  <a:srgbClr val="000000"/>
                </a:solidFill>
                <a:effectLst/>
                <a:uLnTx/>
                <a:uFillTx/>
                <a:latin typeface="Univers LT Std 45 Light"/>
                <a:ea typeface="+mn-ea"/>
                <a:cs typeface="+mn-cs"/>
              </a:rPr>
              <a:t>. </a:t>
            </a:r>
            <a:r>
              <a:rPr kumimoji="0" lang="ca-ES" b="0" i="0" u="none" strike="noStrike" kern="1200" cap="none" spc="0" normalizeH="0" baseline="0" noProof="0" dirty="0">
                <a:ln>
                  <a:noFill/>
                </a:ln>
                <a:solidFill>
                  <a:srgbClr val="000000"/>
                </a:solidFill>
                <a:effectLst/>
                <a:uLnTx/>
                <a:uFillTx/>
                <a:latin typeface="Univers LT Std 45 Light"/>
                <a:ea typeface="+mn-ea"/>
                <a:cs typeface="+mn-cs"/>
              </a:rPr>
              <a:t>Cardiòloga. Hospital Universitari Joan XXIII, Tarragona.</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ca-ES" b="1" i="0" u="none" strike="noStrike" kern="1200" cap="none" spc="0" normalizeH="0" baseline="0" noProof="0" dirty="0">
              <a:ln>
                <a:noFill/>
              </a:ln>
              <a:solidFill>
                <a:srgbClr val="000000"/>
              </a:solidFill>
              <a:effectLst/>
              <a:uLnTx/>
              <a:uFillTx/>
              <a:latin typeface="Univers LT Std 45 Ligh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ca-ES" b="1" i="0" u="none" strike="noStrike" kern="1200" cap="none" spc="0" normalizeH="0" baseline="0" noProof="0" dirty="0">
                <a:ln>
                  <a:noFill/>
                </a:ln>
                <a:solidFill>
                  <a:srgbClr val="000000"/>
                </a:solidFill>
                <a:effectLst/>
                <a:uLnTx/>
                <a:uFillTx/>
                <a:latin typeface="Univers LT Std 45 Light"/>
                <a:ea typeface="+mn-ea"/>
                <a:cs typeface="+mn-cs"/>
              </a:rPr>
              <a:t>Santiago Avilés. </a:t>
            </a:r>
            <a:r>
              <a:rPr kumimoji="0" lang="ca-ES" b="0" i="0" u="none" strike="noStrike" kern="1200" cap="none" spc="0" normalizeH="0" baseline="0" noProof="0" dirty="0">
                <a:ln>
                  <a:noFill/>
                </a:ln>
                <a:solidFill>
                  <a:srgbClr val="000000"/>
                </a:solidFill>
                <a:effectLst/>
                <a:uLnTx/>
                <a:uFillTx/>
                <a:latin typeface="Univers LT Std 45 Light"/>
                <a:ea typeface="+mn-ea"/>
                <a:cs typeface="+mn-cs"/>
              </a:rPr>
              <a:t>Metge de Família. EAP Centre, L’Hospitalet de Llobregat, SAP Delta del Llobregat.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ca-ES" b="1" i="0" u="none" strike="noStrike" kern="1200" cap="none" spc="0" normalizeH="0" baseline="0" noProof="0" dirty="0">
                <a:ln>
                  <a:noFill/>
                </a:ln>
                <a:solidFill>
                  <a:srgbClr val="000000"/>
                </a:solidFill>
                <a:effectLst/>
                <a:uLnTx/>
                <a:uFillTx/>
                <a:latin typeface="Univers LT Std 45 Light"/>
                <a:ea typeface="+mn-ea"/>
                <a:cs typeface="+mn-cs"/>
              </a:rPr>
              <a:t>Maria Jesús Gallardo. </a:t>
            </a:r>
            <a:r>
              <a:rPr kumimoji="0" lang="ca-ES" b="0" i="0" u="none" strike="noStrike" kern="1200" cap="none" spc="0" normalizeH="0" baseline="0" noProof="0" dirty="0">
                <a:ln>
                  <a:noFill/>
                </a:ln>
                <a:solidFill>
                  <a:srgbClr val="000000"/>
                </a:solidFill>
                <a:effectLst/>
                <a:uLnTx/>
                <a:uFillTx/>
                <a:latin typeface="Univers LT Std 45 Light"/>
                <a:ea typeface="+mn-ea"/>
                <a:cs typeface="+mn-cs"/>
              </a:rPr>
              <a:t>Metgessa de Família. EAP Jaume Soler, Cornellà de Llobregat, SAP Delta del Llobregat.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ca-ES" b="1" i="0" u="none" strike="noStrike" kern="1200" cap="none" spc="0" normalizeH="0" baseline="0" noProof="0" dirty="0" err="1">
                <a:ln>
                  <a:noFill/>
                </a:ln>
                <a:solidFill>
                  <a:srgbClr val="000000"/>
                </a:solidFill>
                <a:effectLst/>
                <a:uLnTx/>
                <a:uFillTx/>
                <a:latin typeface="Univers LT Std 45 Light"/>
                <a:ea typeface="+mn-ea"/>
                <a:cs typeface="+mn-cs"/>
              </a:rPr>
              <a:t>Oona</a:t>
            </a:r>
            <a:r>
              <a:rPr kumimoji="0" lang="ca-ES" b="1" i="0" u="none" strike="noStrike" kern="1200" cap="none" spc="0" normalizeH="0" baseline="0" noProof="0" dirty="0">
                <a:ln>
                  <a:noFill/>
                </a:ln>
                <a:solidFill>
                  <a:srgbClr val="000000"/>
                </a:solidFill>
                <a:effectLst/>
                <a:uLnTx/>
                <a:uFillTx/>
                <a:latin typeface="Univers LT Std 45 Light"/>
                <a:ea typeface="+mn-ea"/>
                <a:cs typeface="+mn-cs"/>
              </a:rPr>
              <a:t> </a:t>
            </a:r>
            <a:r>
              <a:rPr kumimoji="0" lang="ca-ES" b="1" i="0" u="none" strike="noStrike" kern="1200" cap="none" spc="0" normalizeH="0" baseline="0" noProof="0" dirty="0" err="1">
                <a:ln>
                  <a:noFill/>
                </a:ln>
                <a:solidFill>
                  <a:srgbClr val="000000"/>
                </a:solidFill>
                <a:effectLst/>
                <a:uLnTx/>
                <a:uFillTx/>
                <a:latin typeface="Univers LT Std 45 Light"/>
                <a:ea typeface="+mn-ea"/>
                <a:cs typeface="+mn-cs"/>
              </a:rPr>
              <a:t>Meroño</a:t>
            </a:r>
            <a:r>
              <a:rPr kumimoji="0" lang="ca-ES" b="1" i="0" u="none" strike="noStrike" kern="1200" cap="none" spc="0" normalizeH="0" baseline="0" noProof="0" dirty="0">
                <a:ln>
                  <a:noFill/>
                </a:ln>
                <a:solidFill>
                  <a:srgbClr val="000000"/>
                </a:solidFill>
                <a:effectLst/>
                <a:uLnTx/>
                <a:uFillTx/>
                <a:latin typeface="Univers LT Std 45 Light"/>
                <a:ea typeface="+mn-ea"/>
                <a:cs typeface="+mn-cs"/>
              </a:rPr>
              <a:t>. </a:t>
            </a:r>
            <a:r>
              <a:rPr kumimoji="0" lang="ca-ES" b="0" i="0" u="none" strike="noStrike" kern="1200" cap="none" spc="0" normalizeH="0" baseline="0" noProof="0" dirty="0">
                <a:ln>
                  <a:noFill/>
                </a:ln>
                <a:solidFill>
                  <a:srgbClr val="000000"/>
                </a:solidFill>
                <a:effectLst/>
                <a:uLnTx/>
                <a:uFillTx/>
                <a:latin typeface="Univers LT Std 45 Light"/>
                <a:ea typeface="+mn-ea"/>
                <a:cs typeface="+mn-cs"/>
              </a:rPr>
              <a:t>Cardiòloga. Hospital de Bellvitge, L’Hospitalet de Llobregat.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ca-ES" b="1" i="0" u="none" strike="noStrike" kern="1200" cap="none" spc="0" normalizeH="0" baseline="0" noProof="0" dirty="0">
                <a:ln>
                  <a:noFill/>
                </a:ln>
                <a:solidFill>
                  <a:srgbClr val="000000"/>
                </a:solidFill>
                <a:effectLst/>
                <a:uLnTx/>
                <a:uFillTx/>
                <a:latin typeface="Univers LT Std 45 Light"/>
                <a:ea typeface="+mn-ea"/>
                <a:cs typeface="+mn-cs"/>
              </a:rPr>
              <a:t>Laia </a:t>
            </a:r>
            <a:r>
              <a:rPr kumimoji="0" lang="ca-ES" b="1" i="0" u="none" strike="noStrike" kern="1200" cap="none" spc="0" normalizeH="0" baseline="0" noProof="0" dirty="0" err="1">
                <a:ln>
                  <a:noFill/>
                </a:ln>
                <a:solidFill>
                  <a:srgbClr val="000000"/>
                </a:solidFill>
                <a:effectLst/>
                <a:uLnTx/>
                <a:uFillTx/>
                <a:latin typeface="Univers LT Std 45 Light"/>
                <a:ea typeface="+mn-ea"/>
                <a:cs typeface="+mn-cs"/>
              </a:rPr>
              <a:t>Onieva</a:t>
            </a:r>
            <a:r>
              <a:rPr kumimoji="0" lang="ca-ES" b="1" i="0" u="none" strike="noStrike" kern="1200" cap="none" spc="0" normalizeH="0" baseline="0" noProof="0" dirty="0">
                <a:ln>
                  <a:noFill/>
                </a:ln>
                <a:solidFill>
                  <a:srgbClr val="000000"/>
                </a:solidFill>
                <a:effectLst/>
                <a:uLnTx/>
                <a:uFillTx/>
                <a:latin typeface="Univers LT Std 45 Light"/>
                <a:ea typeface="+mn-ea"/>
                <a:cs typeface="+mn-cs"/>
              </a:rPr>
              <a:t>. </a:t>
            </a:r>
            <a:r>
              <a:rPr kumimoji="0" lang="ca-ES" b="0" i="0" u="none" strike="noStrike" kern="1200" cap="none" spc="0" normalizeH="0" baseline="0" noProof="0" dirty="0">
                <a:ln>
                  <a:noFill/>
                </a:ln>
                <a:solidFill>
                  <a:srgbClr val="000000"/>
                </a:solidFill>
                <a:effectLst/>
                <a:uLnTx/>
                <a:uFillTx/>
                <a:latin typeface="Univers LT Std 45 Light"/>
                <a:ea typeface="+mn-ea"/>
                <a:cs typeface="+mn-cs"/>
              </a:rPr>
              <a:t>Metgessa de Família. ABS Igualada Urbà, Igualada.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ca-ES" b="1" i="0" u="none" strike="noStrike" kern="1200" cap="none" spc="0" normalizeH="0" baseline="0" noProof="0" dirty="0">
                <a:ln>
                  <a:noFill/>
                </a:ln>
                <a:solidFill>
                  <a:srgbClr val="000000"/>
                </a:solidFill>
                <a:effectLst/>
                <a:uLnTx/>
                <a:uFillTx/>
                <a:latin typeface="Univers LT Std 45 Light"/>
                <a:ea typeface="+mn-ea"/>
                <a:cs typeface="+mn-cs"/>
              </a:rPr>
              <a:t>Elisabet Pujol. </a:t>
            </a:r>
            <a:r>
              <a:rPr kumimoji="0" lang="ca-ES" b="0" i="0" u="none" strike="noStrike" kern="1200" cap="none" spc="0" normalizeH="0" baseline="0" noProof="0" dirty="0">
                <a:ln>
                  <a:noFill/>
                </a:ln>
                <a:solidFill>
                  <a:srgbClr val="000000"/>
                </a:solidFill>
                <a:effectLst/>
                <a:uLnTx/>
                <a:uFillTx/>
                <a:latin typeface="Univers LT Std 45 Light"/>
                <a:ea typeface="+mn-ea"/>
                <a:cs typeface="+mn-cs"/>
              </a:rPr>
              <a:t>Cardiòloga. Hospital Santa Caterina, Girona.</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ca-ES" b="1" i="0" u="none" strike="noStrike" kern="1200" cap="none" spc="0" normalizeH="0" baseline="0" noProof="0" dirty="0">
              <a:ln>
                <a:noFill/>
              </a:ln>
              <a:solidFill>
                <a:srgbClr val="000000"/>
              </a:solidFill>
              <a:effectLst/>
              <a:uLnTx/>
              <a:uFillTx/>
              <a:latin typeface="Univers LT Std 45 Ligh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ca-ES" b="1" i="0" u="none" strike="noStrike" kern="1200" cap="none" spc="0" normalizeH="0" baseline="0" noProof="0" dirty="0">
                <a:ln>
                  <a:noFill/>
                </a:ln>
                <a:solidFill>
                  <a:srgbClr val="000000"/>
                </a:solidFill>
                <a:effectLst/>
                <a:uLnTx/>
                <a:uFillTx/>
                <a:latin typeface="Univers LT Std 45 Light"/>
                <a:ea typeface="+mn-ea"/>
                <a:cs typeface="+mn-cs"/>
              </a:rPr>
              <a:t>Antonio Sánchez Hidalgo </a:t>
            </a:r>
            <a:r>
              <a:rPr kumimoji="0" lang="ca-ES" b="0" i="0" u="none" strike="noStrike" kern="1200" cap="none" spc="0" normalizeH="0" baseline="0" noProof="0" dirty="0">
                <a:ln>
                  <a:noFill/>
                </a:ln>
                <a:solidFill>
                  <a:srgbClr val="000000"/>
                </a:solidFill>
                <a:effectLst/>
                <a:uLnTx/>
                <a:uFillTx/>
                <a:latin typeface="Univers LT Std 45 Light"/>
                <a:ea typeface="+mn-ea"/>
                <a:cs typeface="+mn-cs"/>
              </a:rPr>
              <a:t>(revisor). Cardiòleg. Consorci Sanitari de Terrassa.</a:t>
            </a:r>
          </a:p>
        </p:txBody>
      </p:sp>
      <p:grpSp>
        <p:nvGrpSpPr>
          <p:cNvPr id="11" name="Grupo 10">
            <a:extLst>
              <a:ext uri="{FF2B5EF4-FFF2-40B4-BE49-F238E27FC236}">
                <a16:creationId xmlns:a16="http://schemas.microsoft.com/office/drawing/2014/main" id="{9E9EA770-3EDF-917C-4AF4-D340468DD5C7}"/>
              </a:ext>
            </a:extLst>
          </p:cNvPr>
          <p:cNvGrpSpPr/>
          <p:nvPr/>
        </p:nvGrpSpPr>
        <p:grpSpPr>
          <a:xfrm>
            <a:off x="9120411" y="67284"/>
            <a:ext cx="2894609" cy="872019"/>
            <a:chOff x="9120411" y="67284"/>
            <a:chExt cx="2894609" cy="872019"/>
          </a:xfrm>
        </p:grpSpPr>
        <p:pic>
          <p:nvPicPr>
            <p:cNvPr id="8" name="Picture 5">
              <a:extLst>
                <a:ext uri="{FF2B5EF4-FFF2-40B4-BE49-F238E27FC236}">
                  <a16:creationId xmlns:a16="http://schemas.microsoft.com/office/drawing/2014/main" id="{06E3D0E7-EF6F-6E45-70C7-466B6B0C2D5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12 Imagen">
              <a:extLst>
                <a:ext uri="{FF2B5EF4-FFF2-40B4-BE49-F238E27FC236}">
                  <a16:creationId xmlns:a16="http://schemas.microsoft.com/office/drawing/2014/main" id="{C1915C93-A17E-89F3-7F8A-39288F5B5C5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0" name="Imagen 9">
              <a:extLst>
                <a:ext uri="{FF2B5EF4-FFF2-40B4-BE49-F238E27FC236}">
                  <a16:creationId xmlns:a16="http://schemas.microsoft.com/office/drawing/2014/main" id="{14F3D138-1375-FB67-2E5E-C0C553619EDB}"/>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2" name="QuadreDeText 1"/>
          <p:cNvSpPr txBox="1"/>
          <p:nvPr/>
        </p:nvSpPr>
        <p:spPr>
          <a:xfrm>
            <a:off x="383458" y="6162675"/>
            <a:ext cx="11631562" cy="485775"/>
          </a:xfrm>
          <a:prstGeom prst="rect">
            <a:avLst/>
          </a:prstGeom>
          <a:noFill/>
        </p:spPr>
        <p:txBody>
          <a:bodyPr wrap="square" rtlCol="0">
            <a:spAutoFit/>
          </a:bodyPr>
          <a:lstStyle/>
          <a:p>
            <a:endParaRPr lang="ca-ES" noProof="0" dirty="0"/>
          </a:p>
        </p:txBody>
      </p:sp>
    </p:spTree>
    <p:extLst>
      <p:ext uri="{BB962C8B-B14F-4D97-AF65-F5344CB8AC3E}">
        <p14:creationId xmlns:p14="http://schemas.microsoft.com/office/powerpoint/2010/main" val="443212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8496A-DB50-9F20-A35B-7108EB9C848E}"/>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1A0FDF09-E202-35FB-0FC5-690713F2CBE3}"/>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F77DCBC4-FB70-FA3C-33F2-5570EB6DD77B}"/>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C2E0FF12-0549-EB19-E77A-8655ECD2F377}"/>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01AB1C35-D917-976A-5E19-D9272C659D8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5F32194B-F4C9-D239-70FA-6B8F9C16F82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EBC77CC2-7C41-DA03-1D12-E6D89961C43A}"/>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11" name="CuadroTexto 10">
            <a:extLst>
              <a:ext uri="{FF2B5EF4-FFF2-40B4-BE49-F238E27FC236}">
                <a16:creationId xmlns:a16="http://schemas.microsoft.com/office/drawing/2014/main" id="{1A595492-7A61-32D7-D221-152D6F735EDC}"/>
              </a:ext>
            </a:extLst>
          </p:cNvPr>
          <p:cNvSpPr txBox="1"/>
          <p:nvPr/>
        </p:nvSpPr>
        <p:spPr>
          <a:xfrm>
            <a:off x="413672" y="926157"/>
            <a:ext cx="9697781"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Fragilitat (TEST DE FRAGILITAT: </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Índex fràgil-VIG. Criteris de </a:t>
            </a:r>
            <a:r>
              <a:rPr kumimoji="0" lang="ca-ES" sz="1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Fried</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Test SPPB</a:t>
            </a:r>
            <a:r>
              <a:rPr kumimoji="0" lang="ca-ES" sz="1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Capacitat funcional: </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per Índex de </a:t>
            </a:r>
            <a:r>
              <a:rPr kumimoji="0" lang="ca-ES" sz="1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Barthel</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o Escala </a:t>
            </a:r>
            <a:r>
              <a:rPr kumimoji="0" lang="ca-ES" sz="1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Lawton</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Qualitat de vida. </a:t>
            </a:r>
            <a:r>
              <a:rPr kumimoji="0" lang="ca-ES" sz="1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EuroQol</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5D- 5L.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Comorbiditats. </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Comorbiditat de </a:t>
            </a:r>
            <a:r>
              <a:rPr kumimoji="0" lang="ca-ES" sz="1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Charlson</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Avaluar salut mental: “L’existència de depressió o elevats nivells d’ansietat poden, si no es tracten, donar lloc a un pitjor pronòstic i recuperació.” </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Escala de </a:t>
            </a:r>
            <a:r>
              <a:rPr kumimoji="0" lang="ca-ES" sz="1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Yesavage</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o de </a:t>
            </a:r>
            <a:r>
              <a:rPr kumimoji="0" lang="ca-ES" sz="1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Goldberg</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Aspectes socials: disponibilitat horària, distància domicili-centre, disponibilitat d’ acompanyament, despeses associades directes i indirectes. Suport de l’entorn cuidador. </a:t>
            </a:r>
            <a:r>
              <a:rPr kumimoji="0" lang="ca-E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comprènsió</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dels beneficis i pautes de la RHC.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Contraindicacions absolutes o relatives per l’exercici físic terapèutic.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Adherència terapèutica. Hàbits alimentaris i adherència a millores. Activitat física.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0" name="Imagen 29">
            <a:extLst>
              <a:ext uri="{FF2B5EF4-FFF2-40B4-BE49-F238E27FC236}">
                <a16:creationId xmlns:a16="http://schemas.microsoft.com/office/drawing/2014/main" id="{4C0202D1-AD82-B4CA-4B58-C3E740A19D4F}"/>
              </a:ext>
            </a:extLst>
          </p:cNvPr>
          <p:cNvPicPr>
            <a:picLocks noChangeAspect="1"/>
          </p:cNvPicPr>
          <p:nvPr/>
        </p:nvPicPr>
        <p:blipFill>
          <a:blip r:embed="rId6"/>
          <a:stretch>
            <a:fillRect/>
          </a:stretch>
        </p:blipFill>
        <p:spPr>
          <a:xfrm>
            <a:off x="10111453" y="1837362"/>
            <a:ext cx="1666875" cy="2367799"/>
          </a:xfrm>
          <a:prstGeom prst="rect">
            <a:avLst/>
          </a:prstGeom>
        </p:spPr>
      </p:pic>
      <p:pic>
        <p:nvPicPr>
          <p:cNvPr id="13" name="Imagen 12">
            <a:extLst>
              <a:ext uri="{FF2B5EF4-FFF2-40B4-BE49-F238E27FC236}">
                <a16:creationId xmlns:a16="http://schemas.microsoft.com/office/drawing/2014/main" id="{3B9019DD-E17D-6724-DA9C-658CDB3CDADA}"/>
              </a:ext>
            </a:extLst>
          </p:cNvPr>
          <p:cNvPicPr>
            <a:picLocks noChangeAspect="1"/>
          </p:cNvPicPr>
          <p:nvPr/>
        </p:nvPicPr>
        <p:blipFill>
          <a:blip r:embed="rId7"/>
          <a:stretch>
            <a:fillRect/>
          </a:stretch>
        </p:blipFill>
        <p:spPr>
          <a:xfrm>
            <a:off x="10265638" y="4744665"/>
            <a:ext cx="1539727" cy="1539727"/>
          </a:xfrm>
          <a:prstGeom prst="rect">
            <a:avLst/>
          </a:prstGeom>
        </p:spPr>
      </p:pic>
    </p:spTree>
    <p:extLst>
      <p:ext uri="{BB962C8B-B14F-4D97-AF65-F5344CB8AC3E}">
        <p14:creationId xmlns:p14="http://schemas.microsoft.com/office/powerpoint/2010/main" val="2326643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FB3AF-E33C-A834-488A-D3841BEB97EE}"/>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745A6D5B-DB2A-1CF4-15B7-25C74341EDBD}"/>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FDCC5870-2B3F-5193-3AF9-6F2B4BBFB686}"/>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DF80A75B-1993-D489-D6FC-416EA86CD77C}"/>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9C6D4CAB-E783-E0E2-39DC-0E6481CF10E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A2800199-E745-1DD8-7ECC-FB6FA8DA34C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73A583AA-96F2-6BBF-0AF8-172ADD7A2046}"/>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pic>
        <p:nvPicPr>
          <p:cNvPr id="8" name="Imagen 7">
            <a:extLst>
              <a:ext uri="{FF2B5EF4-FFF2-40B4-BE49-F238E27FC236}">
                <a16:creationId xmlns:a16="http://schemas.microsoft.com/office/drawing/2014/main" id="{9A1AC7C0-FBDF-98CB-415C-99B62946BB06}"/>
              </a:ext>
            </a:extLst>
          </p:cNvPr>
          <p:cNvPicPr>
            <a:picLocks noChangeAspect="1"/>
          </p:cNvPicPr>
          <p:nvPr/>
        </p:nvPicPr>
        <p:blipFill>
          <a:blip r:embed="rId6"/>
          <a:stretch>
            <a:fillRect/>
          </a:stretch>
        </p:blipFill>
        <p:spPr>
          <a:xfrm>
            <a:off x="1471067" y="1487193"/>
            <a:ext cx="1353429" cy="1133954"/>
          </a:xfrm>
          <a:prstGeom prst="rect">
            <a:avLst/>
          </a:prstGeom>
        </p:spPr>
      </p:pic>
      <p:pic>
        <p:nvPicPr>
          <p:cNvPr id="9" name="Picture 2" descr="Cardiólogo Clipart Un Adorable Doctor De Dibujos Animados Sosteniendo Un  Corazón Vector PNG ,dibujos Cardiólogo, Clipart, Dibujos Animados PNG y  Vector para Descargar Gratis | Pngtree">
            <a:extLst>
              <a:ext uri="{FF2B5EF4-FFF2-40B4-BE49-F238E27FC236}">
                <a16:creationId xmlns:a16="http://schemas.microsoft.com/office/drawing/2014/main" id="{7914B034-9EDB-CB57-2283-78D9A74C7E4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25" b="99688" l="10000" r="96875">
                        <a14:foregroundMark x1="42656" y1="50469" x2="42656" y2="50469"/>
                        <a14:foregroundMark x1="34063" y1="42969" x2="34063" y2="42969"/>
                        <a14:foregroundMark x1="42656" y1="32813" x2="42656" y2="32813"/>
                        <a14:foregroundMark x1="44688" y1="36406" x2="44688" y2="36406"/>
                        <a14:foregroundMark x1="35781" y1="44219" x2="35781" y2="44219"/>
                        <a14:foregroundMark x1="35625" y1="36875" x2="35625" y2="36875"/>
                        <a14:foregroundMark x1="37031" y1="32813" x2="37031" y2="32813"/>
                        <a14:foregroundMark x1="38594" y1="30938" x2="38594" y2="30938"/>
                        <a14:foregroundMark x1="40156" y1="29219" x2="40156" y2="29219"/>
                        <a14:foregroundMark x1="42969" y1="27187" x2="42969" y2="27187"/>
                        <a14:foregroundMark x1="54375" y1="31875" x2="54375" y2="31875"/>
                        <a14:foregroundMark x1="55156" y1="35625" x2="55156" y2="35625"/>
                        <a14:foregroundMark x1="53750" y1="33750" x2="53750" y2="33750"/>
                        <a14:foregroundMark x1="56406" y1="34063" x2="56406" y2="34063"/>
                        <a14:foregroundMark x1="51875" y1="30000" x2="51875" y2="30000"/>
                        <a14:foregroundMark x1="45156" y1="56094" x2="45156" y2="56094"/>
                        <a14:foregroundMark x1="45625" y1="67500" x2="45625" y2="67500"/>
                        <a14:foregroundMark x1="56563" y1="62813" x2="56563" y2="62813"/>
                        <a14:foregroundMark x1="32813" y1="48594" x2="32813" y2="48594"/>
                        <a14:foregroundMark x1="33594" y1="50625" x2="33594" y2="50625"/>
                        <a14:foregroundMark x1="32188" y1="46406" x2="32500" y2="46875"/>
                        <a14:foregroundMark x1="40313" y1="55156" x2="40313" y2="55156"/>
                        <a14:foregroundMark x1="39688" y1="62813" x2="39688" y2="62813"/>
                        <a14:foregroundMark x1="40469" y1="67656" x2="40469" y2="67656"/>
                      </a14:backgroundRemoval>
                    </a14:imgEffect>
                  </a14:imgLayer>
                </a14:imgProps>
              </a:ext>
              <a:ext uri="{28A0092B-C50C-407E-A947-70E740481C1C}">
                <a14:useLocalDpi xmlns:a14="http://schemas.microsoft.com/office/drawing/2010/main" val="0"/>
              </a:ext>
            </a:extLst>
          </a:blip>
          <a:srcRect/>
          <a:stretch>
            <a:fillRect/>
          </a:stretch>
        </p:blipFill>
        <p:spPr bwMode="auto">
          <a:xfrm>
            <a:off x="-705288" y="1206927"/>
            <a:ext cx="2853070" cy="28530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lergia a medicamentos en la infancia | Blogs Quirónsalud">
            <a:extLst>
              <a:ext uri="{FF2B5EF4-FFF2-40B4-BE49-F238E27FC236}">
                <a16:creationId xmlns:a16="http://schemas.microsoft.com/office/drawing/2014/main" id="{C9E7580D-7800-746E-AD26-7CDF4CB274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1092" y="1378292"/>
            <a:ext cx="2027699" cy="1263742"/>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15C0B16D-ECD9-BB42-0EA5-396D35A159BF}"/>
              </a:ext>
            </a:extLst>
          </p:cNvPr>
          <p:cNvSpPr txBox="1"/>
          <p:nvPr/>
        </p:nvSpPr>
        <p:spPr>
          <a:xfrm>
            <a:off x="3849551" y="1334487"/>
            <a:ext cx="2764465"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Bon compliment.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No ES.</a:t>
            </a:r>
          </a:p>
        </p:txBody>
      </p:sp>
      <p:pic>
        <p:nvPicPr>
          <p:cNvPr id="11266" name="Picture 2" descr="Parche de nicotina - Iconos gratis de manos y gestos">
            <a:extLst>
              <a:ext uri="{FF2B5EF4-FFF2-40B4-BE49-F238E27FC236}">
                <a16:creationId xmlns:a16="http://schemas.microsoft.com/office/drawing/2014/main" id="{A43E9E42-9D12-917E-37FE-19C0AF7FFB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0293" y="1744900"/>
            <a:ext cx="1295754" cy="12957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lustración de Historieta Para No Fumadores y más Vectores Libres de  Derechos de Señal de prohibido fumar - Señal de prohibido fumar, Viñeta,  Cigarrillo - iStock">
            <a:extLst>
              <a:ext uri="{FF2B5EF4-FFF2-40B4-BE49-F238E27FC236}">
                <a16:creationId xmlns:a16="http://schemas.microsoft.com/office/drawing/2014/main" id="{761FEBFD-8DE6-0002-5364-04DA8696B8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3237" y="1515421"/>
            <a:ext cx="1306400" cy="1163684"/>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6EBAAD72-9D8A-9B2D-AE06-9C36496D39DC}"/>
              </a:ext>
            </a:extLst>
          </p:cNvPr>
          <p:cNvSpPr txBox="1"/>
          <p:nvPr/>
        </p:nvSpPr>
        <p:spPr>
          <a:xfrm>
            <a:off x="6421815" y="2293029"/>
            <a:ext cx="710347" cy="3707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TSN</a:t>
            </a:r>
          </a:p>
        </p:txBody>
      </p:sp>
      <p:pic>
        <p:nvPicPr>
          <p:cNvPr id="11268" name="Picture 4" descr="Dolor de pecho - Iconos gratis de asistencia sanitaria y médica">
            <a:extLst>
              <a:ext uri="{FF2B5EF4-FFF2-40B4-BE49-F238E27FC236}">
                <a16:creationId xmlns:a16="http://schemas.microsoft.com/office/drawing/2014/main" id="{CDAA5674-A8B9-E716-9DF4-831AD625360B}"/>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724477" y="1387844"/>
            <a:ext cx="1275907" cy="127590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Letra roja x arte, negocio, tachado, ángulo, negocio, Cruz Roja Americana  png | PNGWing">
            <a:extLst>
              <a:ext uri="{FF2B5EF4-FFF2-40B4-BE49-F238E27FC236}">
                <a16:creationId xmlns:a16="http://schemas.microsoft.com/office/drawing/2014/main" id="{427BE572-CCA7-D42C-F0F4-98433864BDED}"/>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297" b="93040" l="0" r="100000"/>
                    </a14:imgEffect>
                  </a14:imgLayer>
                </a14:imgProps>
              </a:ext>
              <a:ext uri="{28A0092B-C50C-407E-A947-70E740481C1C}">
                <a14:useLocalDpi xmlns:a14="http://schemas.microsoft.com/office/drawing/2010/main" val="0"/>
              </a:ext>
            </a:extLst>
          </a:blip>
          <a:srcRect/>
          <a:stretch>
            <a:fillRect/>
          </a:stretch>
        </p:blipFill>
        <p:spPr bwMode="auto">
          <a:xfrm>
            <a:off x="7724477" y="1664681"/>
            <a:ext cx="1455113" cy="11034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areja de ancianos paseando a un perro. mayores saliendo | Vector Premium">
            <a:extLst>
              <a:ext uri="{FF2B5EF4-FFF2-40B4-BE49-F238E27FC236}">
                <a16:creationId xmlns:a16="http://schemas.microsoft.com/office/drawing/2014/main" id="{BF49543B-774F-8C36-C09E-02A82CB5B238}"/>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9744" r="99042">
                        <a14:foregroundMark x1="39297" y1="4570" x2="39297" y2="4570"/>
                        <a14:foregroundMark x1="34345" y1="8065" x2="34345" y2="8065"/>
                        <a14:foregroundMark x1="35304" y1="6720" x2="35304" y2="6720"/>
                        <a14:foregroundMark x1="42492" y1="9946" x2="42492" y2="9946"/>
                        <a14:foregroundMark x1="35144" y1="26075" x2="35144" y2="26075"/>
                        <a14:foregroundMark x1="32428" y1="23925" x2="32428" y2="23925"/>
                      </a14:backgroundRemoval>
                    </a14:imgEffect>
                  </a14:imgLayer>
                </a14:imgProps>
              </a:ext>
              <a:ext uri="{28A0092B-C50C-407E-A947-70E740481C1C}">
                <a14:useLocalDpi xmlns:a14="http://schemas.microsoft.com/office/drawing/2010/main" val="0"/>
              </a:ext>
            </a:extLst>
          </a:blip>
          <a:srcRect/>
          <a:stretch>
            <a:fillRect/>
          </a:stretch>
        </p:blipFill>
        <p:spPr bwMode="auto">
          <a:xfrm>
            <a:off x="8963176" y="1387844"/>
            <a:ext cx="2214941" cy="1316227"/>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4.300+ Comida Mediterranea Ilustraciones de Stock, gráficos vectoriales  libres de derechos y clip art - iStock | Dieta mediterranea, Mediterraneo,  Ibiza">
            <a:extLst>
              <a:ext uri="{FF2B5EF4-FFF2-40B4-BE49-F238E27FC236}">
                <a16:creationId xmlns:a16="http://schemas.microsoft.com/office/drawing/2014/main" id="{B9475443-CF44-CF51-DA4D-A384828E8A9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4402" t="12512" r="3796" b="16622"/>
          <a:stretch/>
        </p:blipFill>
        <p:spPr bwMode="auto">
          <a:xfrm>
            <a:off x="10935978" y="1587322"/>
            <a:ext cx="1321179" cy="1019881"/>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02;p3">
            <a:extLst>
              <a:ext uri="{FF2B5EF4-FFF2-40B4-BE49-F238E27FC236}">
                <a16:creationId xmlns:a16="http://schemas.microsoft.com/office/drawing/2014/main" id="{2F658F94-5B9A-AFF4-CB89-295D787FBA98}"/>
              </a:ext>
            </a:extLst>
          </p:cNvPr>
          <p:cNvSpPr txBox="1"/>
          <p:nvPr/>
        </p:nvSpPr>
        <p:spPr>
          <a:xfrm>
            <a:off x="1471067" y="2939370"/>
            <a:ext cx="7816948"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20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Exploració Física</a:t>
            </a:r>
            <a:endPar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TA: 124/64 </a:t>
            </a:r>
            <a:r>
              <a:rPr kumimoji="0" lang="ca-ES" sz="2000" b="0"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mmHg</a:t>
            </a: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FC: 67 </a:t>
            </a:r>
            <a:r>
              <a:rPr kumimoji="0" lang="ca-ES" sz="2000" b="0"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bpm</a:t>
            </a: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ca-ES" sz="2000" b="0"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Sat</a:t>
            </a: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O2: 96 %. IMC 30,5. PA 103 cm.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AC: Tons rítmics sense bufs cardíacs. No IJ / RHJ.</a:t>
            </a:r>
            <a:endPar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AR: MVC amb mínims crepitants a ambdues bases pulmonars.</a:t>
            </a:r>
            <a:endPar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 name="CuadroTexto 20">
            <a:extLst>
              <a:ext uri="{FF2B5EF4-FFF2-40B4-BE49-F238E27FC236}">
                <a16:creationId xmlns:a16="http://schemas.microsoft.com/office/drawing/2014/main" id="{0768B4BF-7041-CB85-FC72-8BD8CA71BD19}"/>
              </a:ext>
            </a:extLst>
          </p:cNvPr>
          <p:cNvSpPr txBox="1"/>
          <p:nvPr/>
        </p:nvSpPr>
        <p:spPr>
          <a:xfrm>
            <a:off x="5738434" y="4682166"/>
            <a:ext cx="5656358" cy="1938992"/>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Bon control de la 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Pèrdua de pes. Obesitat abdominal grau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En les successives visites es va fomentar el compliment terapèutic i els hàbits de vida saludables.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a-E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22" name="Grupo 21">
            <a:extLst>
              <a:ext uri="{FF2B5EF4-FFF2-40B4-BE49-F238E27FC236}">
                <a16:creationId xmlns:a16="http://schemas.microsoft.com/office/drawing/2014/main" id="{66BA719F-CF10-FBDC-5B4A-7DD0470E2E24}"/>
              </a:ext>
            </a:extLst>
          </p:cNvPr>
          <p:cNvGrpSpPr/>
          <p:nvPr/>
        </p:nvGrpSpPr>
        <p:grpSpPr>
          <a:xfrm>
            <a:off x="553232" y="4259012"/>
            <a:ext cx="4698221" cy="2228572"/>
            <a:chOff x="127446" y="949871"/>
            <a:chExt cx="6707463" cy="3447028"/>
          </a:xfrm>
        </p:grpSpPr>
        <p:pic>
          <p:nvPicPr>
            <p:cNvPr id="23" name="Imagen 22">
              <a:extLst>
                <a:ext uri="{FF2B5EF4-FFF2-40B4-BE49-F238E27FC236}">
                  <a16:creationId xmlns:a16="http://schemas.microsoft.com/office/drawing/2014/main" id="{12601E3E-08B4-9814-E03C-45110F4E1874}"/>
                </a:ext>
              </a:extLst>
            </p:cNvPr>
            <p:cNvPicPr>
              <a:picLocks noChangeAspect="1"/>
            </p:cNvPicPr>
            <p:nvPr/>
          </p:nvPicPr>
          <p:blipFill>
            <a:blip r:embed="rId18"/>
            <a:stretch>
              <a:fillRect/>
            </a:stretch>
          </p:blipFill>
          <p:spPr>
            <a:xfrm>
              <a:off x="127446" y="949871"/>
              <a:ext cx="6707463" cy="3447028"/>
            </a:xfrm>
            <a:prstGeom prst="rect">
              <a:avLst/>
            </a:prstGeom>
          </p:spPr>
        </p:pic>
        <p:sp>
          <p:nvSpPr>
            <p:cNvPr id="24" name="CuadroTexto 23">
              <a:extLst>
                <a:ext uri="{FF2B5EF4-FFF2-40B4-BE49-F238E27FC236}">
                  <a16:creationId xmlns:a16="http://schemas.microsoft.com/office/drawing/2014/main" id="{8EDB3666-9A93-149C-BAFD-DAB16C7798ED}"/>
                </a:ext>
              </a:extLst>
            </p:cNvPr>
            <p:cNvSpPr txBox="1"/>
            <p:nvPr/>
          </p:nvSpPr>
          <p:spPr>
            <a:xfrm>
              <a:off x="3569368" y="3769895"/>
              <a:ext cx="529390" cy="246221"/>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000" b="1" i="0" u="none" strike="noStrike" kern="1200" cap="none" spc="0" normalizeH="0" baseline="0" noProof="0" dirty="0">
                  <a:ln>
                    <a:noFill/>
                  </a:ln>
                  <a:solidFill>
                    <a:prstClr val="black"/>
                  </a:solidFill>
                  <a:effectLst/>
                  <a:uLnTx/>
                  <a:uFillTx/>
                  <a:latin typeface="Aptos" panose="02110004020202020204"/>
                  <a:ea typeface="+mn-ea"/>
                  <a:cs typeface="+mn-cs"/>
                </a:rPr>
                <a:t>179</a:t>
              </a:r>
            </a:p>
          </p:txBody>
        </p:sp>
      </p:grpSp>
      <p:sp>
        <p:nvSpPr>
          <p:cNvPr id="25" name="CuadroTexto 24">
            <a:extLst>
              <a:ext uri="{FF2B5EF4-FFF2-40B4-BE49-F238E27FC236}">
                <a16:creationId xmlns:a16="http://schemas.microsoft.com/office/drawing/2014/main" id="{460F12FE-02C8-0A7A-F3E0-5CE6FD51F271}"/>
              </a:ext>
            </a:extLst>
          </p:cNvPr>
          <p:cNvSpPr txBox="1"/>
          <p:nvPr/>
        </p:nvSpPr>
        <p:spPr>
          <a:xfrm>
            <a:off x="2805435" y="4263518"/>
            <a:ext cx="2427421" cy="2308324"/>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4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160,5 mg/dl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4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28 mg/dl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4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65 mg/dl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4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4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125 mg/dl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7" name="CuadroTexto 26">
            <a:extLst>
              <a:ext uri="{FF2B5EF4-FFF2-40B4-BE49-F238E27FC236}">
                <a16:creationId xmlns:a16="http://schemas.microsoft.com/office/drawing/2014/main" id="{FEACCDB2-3B28-E92E-55AC-BA5DF8909732}"/>
              </a:ext>
            </a:extLst>
          </p:cNvPr>
          <p:cNvSpPr txBox="1"/>
          <p:nvPr/>
        </p:nvSpPr>
        <p:spPr>
          <a:xfrm>
            <a:off x="552948" y="6311328"/>
            <a:ext cx="400846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Gluc</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101. Glicada 6,3%. </a:t>
            </a:r>
            <a:r>
              <a:rPr kumimoji="0" lang="ca-E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FGe</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81. AST 43. </a:t>
            </a:r>
            <a:endPar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141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animBg="1"/>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94B87-1036-F886-46E5-8E5ABA3148ED}"/>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223533BE-301A-06C2-0DE3-250487B894CA}"/>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2F15F3C6-1F84-3226-0662-A6BA1B0678D6}"/>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1793F59E-9923-2BD6-6382-90ED65A6A3FF}"/>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D68EA605-3173-80DE-EC28-AE0C10D293E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413EADE5-3198-C697-C373-75448855435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1A638E08-F3A6-C3C5-8DAD-89021C89A0C1}"/>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pic>
        <p:nvPicPr>
          <p:cNvPr id="11" name="Imagen 10">
            <a:extLst>
              <a:ext uri="{FF2B5EF4-FFF2-40B4-BE49-F238E27FC236}">
                <a16:creationId xmlns:a16="http://schemas.microsoft.com/office/drawing/2014/main" id="{B833A452-FAE2-0CAF-BD6C-A8D668E6DCBA}"/>
              </a:ext>
            </a:extLst>
          </p:cNvPr>
          <p:cNvPicPr>
            <a:picLocks noChangeAspect="1"/>
          </p:cNvPicPr>
          <p:nvPr/>
        </p:nvPicPr>
        <p:blipFill>
          <a:blip r:embed="rId5"/>
          <a:stretch>
            <a:fillRect/>
          </a:stretch>
        </p:blipFill>
        <p:spPr>
          <a:xfrm>
            <a:off x="383458" y="1550988"/>
            <a:ext cx="1353429" cy="1133954"/>
          </a:xfrm>
          <a:prstGeom prst="rect">
            <a:avLst/>
          </a:prstGeom>
        </p:spPr>
      </p:pic>
      <p:sp>
        <p:nvSpPr>
          <p:cNvPr id="12" name="CuadroTexto 11">
            <a:extLst>
              <a:ext uri="{FF2B5EF4-FFF2-40B4-BE49-F238E27FC236}">
                <a16:creationId xmlns:a16="http://schemas.microsoft.com/office/drawing/2014/main" id="{AEDD4C7A-8C47-31B6-9DF9-39399C0837B7}"/>
              </a:ext>
            </a:extLst>
          </p:cNvPr>
          <p:cNvSpPr txBox="1"/>
          <p:nvPr/>
        </p:nvSpPr>
        <p:spPr>
          <a:xfrm>
            <a:off x="2190307" y="1690577"/>
            <a:ext cx="8357191" cy="452431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Estratificació del risc per </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Cardiologia</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Prova d’esforç: 6 METS.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FE 54%.</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No arrítmies.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Absència de símptomes o signes d’ICC. No angina.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dirty="0">
                <a:ln>
                  <a:noFill/>
                </a:ln>
                <a:solidFill>
                  <a:srgbClr val="0E2841">
                    <a:lumMod val="50000"/>
                    <a:lumOff val="50000"/>
                  </a:srgbClr>
                </a:solidFill>
                <a:effectLst/>
                <a:uLnTx/>
                <a:uFillTx/>
                <a:latin typeface="Calibri" panose="020F0502020204030204" pitchFamily="34" charset="0"/>
                <a:cs typeface="Calibri" panose="020F0502020204030204" pitchFamily="34" charset="0"/>
              </a:rPr>
              <a:t>Disponibilitat horària (està jubilat), el pot acompanyar la dona quan sigui necessari, l’hospital està ben comunicat amb casa seva, suport de l’entorn, entén beneficis de la RHC...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En les visites successives des d'</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AP</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es van valorar els aspectes </a:t>
            </a:r>
            <a:r>
              <a:rPr kumimoji="0" lang="ca-ES" sz="1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biopsicosocials</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Barthel</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100. </a:t>
            </a:r>
            <a:r>
              <a:rPr kumimoji="0" lang="ca-ES" sz="1800" b="0" i="0" u="none" strike="noStrike" kern="1200" cap="none" spc="0" normalizeH="0" baseline="0" noProof="0" dirty="0">
                <a:ln>
                  <a:noFill/>
                </a:ln>
                <a:solidFill>
                  <a:srgbClr val="0E2841">
                    <a:lumMod val="50000"/>
                    <a:lumOff val="50000"/>
                  </a:srgbClr>
                </a:solidFill>
                <a:effectLst/>
                <a:uLnTx/>
                <a:uFillTx/>
                <a:latin typeface="Calibri" panose="020F0502020204030204" pitchFamily="34" charset="0"/>
                <a:cs typeface="Calibri" panose="020F0502020204030204" pitchFamily="34" charset="0"/>
              </a:rPr>
              <a:t>L'Antoni és independent</a:t>
            </a:r>
            <a:r>
              <a:rPr kumimoji="0" lang="ca-ES" sz="1800" b="0" i="0" u="none" strike="noStrike" kern="1200" cap="none" spc="0" normalizeH="0" baseline="0" noProof="0" dirty="0">
                <a:ln>
                  <a:noFill/>
                </a:ln>
                <a:solidFill>
                  <a:srgbClr val="0E2841">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t> per ABVD i no presenta criteris de fragilitat.</a:t>
            </a:r>
            <a:endParaRPr kumimoji="0" lang="ca-ES" sz="1800" b="0" i="0" u="none" strike="noStrike" kern="1200" cap="none" spc="0" normalizeH="0" baseline="0" noProof="0" dirty="0">
              <a:ln>
                <a:noFill/>
              </a:ln>
              <a:solidFill>
                <a:srgbClr val="0E2841">
                  <a:lumMod val="50000"/>
                  <a:lumOff val="50000"/>
                </a:srgbClr>
              </a:solidFill>
              <a:effectLst/>
              <a:uLnTx/>
              <a:uFillTx/>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EuroQol-5D: 1 1 1 2 2  </a:t>
            </a:r>
            <a:r>
              <a:rPr lang="ca-ES" dirty="0">
                <a:solidFill>
                  <a:srgbClr val="0E2841">
                    <a:lumMod val="50000"/>
                    <a:lumOff val="50000"/>
                  </a:srgbClr>
                </a:solidFill>
                <a:latin typeface="Calibri" panose="020F0502020204030204" pitchFamily="34" charset="0"/>
                <a:cs typeface="Calibri" panose="020F0502020204030204" pitchFamily="34" charset="0"/>
              </a:rPr>
              <a:t>(2</a:t>
            </a:r>
            <a:r>
              <a:rPr kumimoji="0" lang="ca-ES" sz="1800" b="0" i="0" u="none" strike="noStrike" kern="1200" cap="none" spc="0" normalizeH="0" baseline="0" noProof="0" dirty="0">
                <a:ln>
                  <a:noFill/>
                </a:ln>
                <a:solidFill>
                  <a:srgbClr val="0E2841">
                    <a:lumMod val="50000"/>
                    <a:lumOff val="50000"/>
                  </a:srgbClr>
                </a:solidFill>
                <a:effectLst/>
                <a:uLnTx/>
                <a:uFillTx/>
                <a:latin typeface="Calibri" panose="020F0502020204030204" pitchFamily="34" charset="0"/>
                <a:cs typeface="Calibri" panose="020F0502020204030204" pitchFamily="34" charset="0"/>
              </a:rPr>
              <a:t>: alguns o moderats problemes de dolor per l’artrosi i d’ansietat desprès de la </a:t>
            </a:r>
            <a:r>
              <a:rPr lang="ca-ES" dirty="0">
                <a:solidFill>
                  <a:srgbClr val="0E2841">
                    <a:lumMod val="50000"/>
                    <a:lumOff val="50000"/>
                  </a:srgbClr>
                </a:solidFill>
                <a:latin typeface="Calibri" panose="020F0502020204030204" pitchFamily="34" charset="0"/>
                <a:cs typeface="Calibri" panose="020F0502020204030204" pitchFamily="34" charset="0"/>
              </a:rPr>
              <a:t>SCA).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Escala </a:t>
            </a:r>
            <a:r>
              <a:rPr kumimoji="0" lang="ca-ES" sz="1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Goldberg</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ca-ES" sz="1800" b="0" i="0" u="none" strike="noStrike" kern="1200" cap="none" spc="0" normalizeH="0" baseline="0" noProof="0" dirty="0">
                <a:ln>
                  <a:noFill/>
                </a:ln>
                <a:solidFill>
                  <a:srgbClr val="0E2841">
                    <a:lumMod val="50000"/>
                    <a:lumOff val="50000"/>
                  </a:srgbClr>
                </a:solidFill>
                <a:effectLst/>
                <a:uLnTx/>
                <a:uFillTx/>
                <a:latin typeface="Calibri" panose="020F0502020204030204" pitchFamily="34" charset="0"/>
                <a:cs typeface="Calibri" panose="020F0502020204030204" pitchFamily="34" charset="0"/>
              </a:rPr>
              <a:t>probable ansietat i depressió.</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Comorbiditat de </a:t>
            </a:r>
            <a:r>
              <a:rPr kumimoji="0" lang="ca-E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Charlson</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ca-ES" sz="1800" b="0" i="0" u="none" strike="noStrike" kern="1200" cap="none" spc="0" normalizeH="0" baseline="0" noProof="0" dirty="0">
                <a:ln>
                  <a:noFill/>
                </a:ln>
                <a:solidFill>
                  <a:srgbClr val="0E2841">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supervivència estimada a 10 anys 77,5%.</a:t>
            </a:r>
            <a:endParaRPr kumimoji="0" lang="ca-ES" sz="1800" b="0" i="0" u="none" strike="noStrike" kern="1200" cap="none" spc="0" normalizeH="0" baseline="0" noProof="0" dirty="0">
              <a:ln>
                <a:noFill/>
              </a:ln>
              <a:solidFill>
                <a:srgbClr val="0E2841">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endParaRPr kumimoji="0" lang="ca-ES" sz="1800" b="0" i="0" u="none" strike="noStrike" kern="1200" cap="none" spc="0" normalizeH="0" baseline="0" noProof="0" dirty="0">
              <a:ln>
                <a:noFill/>
              </a:ln>
              <a:solidFill>
                <a:srgbClr val="4E95D9"/>
              </a:solidFill>
              <a:effectLst/>
              <a:uLnTx/>
              <a:uFillTx/>
              <a:latin typeface="Calibri" panose="020F0502020204030204" pitchFamily="34" charset="0"/>
              <a:cs typeface="Calibri" panose="020F0502020204030204" pitchFamily="34" charset="0"/>
            </a:endParaRPr>
          </a:p>
        </p:txBody>
      </p:sp>
      <p:sp>
        <p:nvSpPr>
          <p:cNvPr id="13" name="CuadroTexto 12">
            <a:extLst>
              <a:ext uri="{FF2B5EF4-FFF2-40B4-BE49-F238E27FC236}">
                <a16:creationId xmlns:a16="http://schemas.microsoft.com/office/drawing/2014/main" id="{BDFEF612-890F-28AF-76D3-8F660B74FB6F}"/>
              </a:ext>
            </a:extLst>
          </p:cNvPr>
          <p:cNvSpPr txBox="1"/>
          <p:nvPr/>
        </p:nvSpPr>
        <p:spPr>
          <a:xfrm>
            <a:off x="5993027" y="2310570"/>
            <a:ext cx="5450958" cy="369332"/>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Inclusió en programa de RHC hospitalari</a:t>
            </a:r>
          </a:p>
        </p:txBody>
      </p:sp>
    </p:spTree>
    <p:extLst>
      <p:ext uri="{BB962C8B-B14F-4D97-AF65-F5344CB8AC3E}">
        <p14:creationId xmlns:p14="http://schemas.microsoft.com/office/powerpoint/2010/main" val="426268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56A84-92F4-93CA-D23C-7801111F4581}"/>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FD386BAB-27ED-F4A0-C04A-164806440896}"/>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8B50B34A-5357-C154-62D7-6A32FCED3377}"/>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848F8CDB-0D1C-C529-2BB7-37CDBABEE884}"/>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1A705C78-AAD3-FEE3-88E6-442AF97F7BA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2E568737-7175-D0B2-B3DB-5D63DF7CAC3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31E506DC-4194-8ECE-5789-CFEB9659B509}"/>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pic>
        <p:nvPicPr>
          <p:cNvPr id="14" name="Picture 2" descr="Net Worth of late Vincent's wife Jan-Michael Vincent 2022; Age">
            <a:extLst>
              <a:ext uri="{FF2B5EF4-FFF2-40B4-BE49-F238E27FC236}">
                <a16:creationId xmlns:a16="http://schemas.microsoft.com/office/drawing/2014/main" id="{492F87F3-AF36-854D-52B2-44C8E9974D2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492723" y="1683585"/>
            <a:ext cx="1130400" cy="113040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1211C290-B3BC-0D2E-C5EE-92F56F78D78A}"/>
              </a:ext>
            </a:extLst>
          </p:cNvPr>
          <p:cNvPicPr>
            <a:picLocks noChangeAspect="1"/>
          </p:cNvPicPr>
          <p:nvPr/>
        </p:nvPicPr>
        <p:blipFill>
          <a:blip r:embed="rId7"/>
          <a:stretch>
            <a:fillRect/>
          </a:stretch>
        </p:blipFill>
        <p:spPr>
          <a:xfrm>
            <a:off x="-663172" y="1297858"/>
            <a:ext cx="2853175" cy="2853175"/>
          </a:xfrm>
          <a:prstGeom prst="rect">
            <a:avLst/>
          </a:prstGeom>
        </p:spPr>
      </p:pic>
      <p:sp>
        <p:nvSpPr>
          <p:cNvPr id="19" name="CuadroTexto 18">
            <a:extLst>
              <a:ext uri="{FF2B5EF4-FFF2-40B4-BE49-F238E27FC236}">
                <a16:creationId xmlns:a16="http://schemas.microsoft.com/office/drawing/2014/main" id="{1102D2C9-15A5-5547-A3AF-E96C738FA8E9}"/>
              </a:ext>
            </a:extLst>
          </p:cNvPr>
          <p:cNvSpPr txBox="1"/>
          <p:nvPr/>
        </p:nvSpPr>
        <p:spPr>
          <a:xfrm>
            <a:off x="3260642" y="1584251"/>
            <a:ext cx="8335926" cy="31393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A l'Anna li van fer cateterisme on destacava una lesió en l'artèria coronària dreta, dominant; del 90%. Es va dilatar i col·locar un stent farmacoactiu.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Va fer ja una visita amb CARDIO al mes i mig del KT </a:t>
            </a:r>
            <a:r>
              <a:rPr kumimoji="0" lang="ca-ES" sz="1800" b="1" i="0" u="none" strike="noStrike" kern="1200" cap="none" spc="0" normalizeH="0" baseline="0" noProof="0" dirty="0">
                <a:ln>
                  <a:noFill/>
                </a:ln>
                <a:solidFill>
                  <a:srgbClr val="0E2841">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t>li van oferir fer RHC però la pacient va refusar </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per manca de disponibilitat horària i per estar ja treballant (és autònoma).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Ergometria &gt; 7 METS. FE 61%. No angina. No arrítmies. Bona capacitat funcional. Adherència al tractament. MEV...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Accedeix a fer visites successives aquí al centre.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Imagen 20">
            <a:extLst>
              <a:ext uri="{FF2B5EF4-FFF2-40B4-BE49-F238E27FC236}">
                <a16:creationId xmlns:a16="http://schemas.microsoft.com/office/drawing/2014/main" id="{ADA89C76-2CBB-A286-44B6-4D5DF2004DE6}"/>
              </a:ext>
            </a:extLst>
          </p:cNvPr>
          <p:cNvPicPr>
            <a:picLocks noChangeAspect="1"/>
          </p:cNvPicPr>
          <p:nvPr/>
        </p:nvPicPr>
        <p:blipFill>
          <a:blip r:embed="rId8"/>
          <a:stretch>
            <a:fillRect/>
          </a:stretch>
        </p:blipFill>
        <p:spPr>
          <a:xfrm>
            <a:off x="1095707" y="4626049"/>
            <a:ext cx="5343525" cy="647700"/>
          </a:xfrm>
          <a:prstGeom prst="rect">
            <a:avLst/>
          </a:prstGeom>
        </p:spPr>
      </p:pic>
      <p:sp>
        <p:nvSpPr>
          <p:cNvPr id="22" name="CuadroTexto 21">
            <a:extLst>
              <a:ext uri="{FF2B5EF4-FFF2-40B4-BE49-F238E27FC236}">
                <a16:creationId xmlns:a16="http://schemas.microsoft.com/office/drawing/2014/main" id="{DC0F50F1-4B70-8F4E-E3D7-24315E65C4C0}"/>
              </a:ext>
            </a:extLst>
          </p:cNvPr>
          <p:cNvSpPr txBox="1"/>
          <p:nvPr/>
        </p:nvSpPr>
        <p:spPr>
          <a:xfrm>
            <a:off x="6952687" y="4630431"/>
            <a:ext cx="412057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Donem informació </a:t>
            </a:r>
            <a:r>
              <a:rPr kumimoji="0" lang="ca-E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sobre actius de salut </a:t>
            </a: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la comunitat:  parcs, gimnasos, piscines, centres cívics, activitats comunitàries com ara caminades, rutes guiades, tallers i jornades…</a:t>
            </a:r>
          </a:p>
        </p:txBody>
      </p:sp>
    </p:spTree>
    <p:extLst>
      <p:ext uri="{BB962C8B-B14F-4D97-AF65-F5344CB8AC3E}">
        <p14:creationId xmlns:p14="http://schemas.microsoft.com/office/powerpoint/2010/main" val="2708149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87A52-57B3-22B9-FDAE-21162738D56F}"/>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BC5362E4-9AF9-8EB7-CC71-0FE435AB9A0E}"/>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C09FC9E0-562B-D7EE-AA66-0257A6E5A3A0}"/>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3177F97C-FA8E-0115-E22E-5956FF74F6EB}"/>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1ECC2CDA-9C73-97B2-9207-B9B030F9515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796C4259-A296-5A83-BDA1-68E893BA3C9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287D311C-521C-F929-F807-51A8A593C0BC}"/>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pic>
        <p:nvPicPr>
          <p:cNvPr id="10" name="Imagen 9">
            <a:extLst>
              <a:ext uri="{FF2B5EF4-FFF2-40B4-BE49-F238E27FC236}">
                <a16:creationId xmlns:a16="http://schemas.microsoft.com/office/drawing/2014/main" id="{B4F51681-A090-650C-BB9F-12665197E9DD}"/>
              </a:ext>
            </a:extLst>
          </p:cNvPr>
          <p:cNvPicPr>
            <a:picLocks noChangeAspect="1"/>
          </p:cNvPicPr>
          <p:nvPr/>
        </p:nvPicPr>
        <p:blipFill>
          <a:blip r:embed="rId5"/>
          <a:stretch>
            <a:fillRect/>
          </a:stretch>
        </p:blipFill>
        <p:spPr>
          <a:xfrm>
            <a:off x="2836376" y="1350221"/>
            <a:ext cx="8603228" cy="5367060"/>
          </a:xfrm>
          <a:prstGeom prst="rect">
            <a:avLst/>
          </a:prstGeom>
        </p:spPr>
      </p:pic>
      <p:pic>
        <p:nvPicPr>
          <p:cNvPr id="8" name="Picture 4" descr="Alergia a medicamentos en la infancia | Blogs Quirónsalud">
            <a:extLst>
              <a:ext uri="{FF2B5EF4-FFF2-40B4-BE49-F238E27FC236}">
                <a16:creationId xmlns:a16="http://schemas.microsoft.com/office/drawing/2014/main" id="{BB420944-130D-2F02-1599-88A60B3DD3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061" y="3789351"/>
            <a:ext cx="2027699" cy="126374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o 12">
            <a:extLst>
              <a:ext uri="{FF2B5EF4-FFF2-40B4-BE49-F238E27FC236}">
                <a16:creationId xmlns:a16="http://schemas.microsoft.com/office/drawing/2014/main" id="{EBEA6FEE-50B0-A484-0946-0233EE690C8E}"/>
              </a:ext>
            </a:extLst>
          </p:cNvPr>
          <p:cNvGrpSpPr/>
          <p:nvPr/>
        </p:nvGrpSpPr>
        <p:grpSpPr>
          <a:xfrm>
            <a:off x="85240" y="1489687"/>
            <a:ext cx="1130400" cy="2077492"/>
            <a:chOff x="85240" y="1489687"/>
            <a:chExt cx="1130400" cy="2077492"/>
          </a:xfrm>
        </p:grpSpPr>
        <p:pic>
          <p:nvPicPr>
            <p:cNvPr id="11" name="Imagen 10">
              <a:extLst>
                <a:ext uri="{FF2B5EF4-FFF2-40B4-BE49-F238E27FC236}">
                  <a16:creationId xmlns:a16="http://schemas.microsoft.com/office/drawing/2014/main" id="{72EC12AD-D0EB-2AE0-9BE5-E1E016495095}"/>
                </a:ext>
              </a:extLst>
            </p:cNvPr>
            <p:cNvPicPr>
              <a:picLocks noChangeAspect="1"/>
            </p:cNvPicPr>
            <p:nvPr/>
          </p:nvPicPr>
          <p:blipFill>
            <a:blip r:embed="rId7"/>
            <a:stretch>
              <a:fillRect/>
            </a:stretch>
          </p:blipFill>
          <p:spPr>
            <a:xfrm>
              <a:off x="85240" y="1489687"/>
              <a:ext cx="1130400" cy="947092"/>
            </a:xfrm>
            <a:prstGeom prst="rect">
              <a:avLst/>
            </a:prstGeom>
          </p:spPr>
        </p:pic>
        <p:pic>
          <p:nvPicPr>
            <p:cNvPr id="12" name="Picture 2" descr="Net Worth of late Vincent's wife Jan-Michael Vincent 2022; Age">
              <a:extLst>
                <a:ext uri="{FF2B5EF4-FFF2-40B4-BE49-F238E27FC236}">
                  <a16:creationId xmlns:a16="http://schemas.microsoft.com/office/drawing/2014/main" id="{81798D38-1069-E970-D006-5A20B4E9392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85240" y="2436779"/>
              <a:ext cx="1130400" cy="1130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1488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F835734-F31E-D2BE-706D-8FB08136AA18}"/>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108328F-96BE-A455-254E-5E742A9543B3}"/>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27869ED9-02BE-7A13-828B-D21B2DA1834A}"/>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113E5F86-A4B3-E660-E367-6EDB8B38E66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7A967113-6D3C-9429-62B0-97C0083ABAB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E985B442-D01B-6E78-2681-E4FFC9E971AB}"/>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pic>
        <p:nvPicPr>
          <p:cNvPr id="8" name="Google Shape;155;p11">
            <a:extLst>
              <a:ext uri="{FF2B5EF4-FFF2-40B4-BE49-F238E27FC236}">
                <a16:creationId xmlns:a16="http://schemas.microsoft.com/office/drawing/2014/main" id="{FEB84A3E-623C-1F42-3E01-05E370DC6105}"/>
              </a:ext>
            </a:extLst>
          </p:cNvPr>
          <p:cNvPicPr preferRelativeResize="0"/>
          <p:nvPr/>
        </p:nvPicPr>
        <p:blipFill rotWithShape="1">
          <a:blip r:embed="rId6">
            <a:alphaModFix/>
          </a:blip>
          <a:srcRect b="90428"/>
          <a:stretch/>
        </p:blipFill>
        <p:spPr>
          <a:xfrm>
            <a:off x="832367" y="1604730"/>
            <a:ext cx="5664128" cy="493327"/>
          </a:xfrm>
          <a:prstGeom prst="rect">
            <a:avLst/>
          </a:prstGeom>
          <a:noFill/>
          <a:ln>
            <a:noFill/>
          </a:ln>
        </p:spPr>
      </p:pic>
      <p:pic>
        <p:nvPicPr>
          <p:cNvPr id="10" name="Google Shape;156;p11">
            <a:extLst>
              <a:ext uri="{FF2B5EF4-FFF2-40B4-BE49-F238E27FC236}">
                <a16:creationId xmlns:a16="http://schemas.microsoft.com/office/drawing/2014/main" id="{90095E7D-00C4-600B-17E1-4729D990590D}"/>
              </a:ext>
            </a:extLst>
          </p:cNvPr>
          <p:cNvPicPr preferRelativeResize="0"/>
          <p:nvPr/>
        </p:nvPicPr>
        <p:blipFill rotWithShape="1">
          <a:blip r:embed="rId7">
            <a:alphaModFix/>
          </a:blip>
          <a:srcRect/>
          <a:stretch/>
        </p:blipFill>
        <p:spPr>
          <a:xfrm>
            <a:off x="6709989" y="2054727"/>
            <a:ext cx="2676899" cy="1552792"/>
          </a:xfrm>
          <a:prstGeom prst="rect">
            <a:avLst/>
          </a:prstGeom>
          <a:noFill/>
          <a:ln>
            <a:noFill/>
          </a:ln>
        </p:spPr>
      </p:pic>
      <p:pic>
        <p:nvPicPr>
          <p:cNvPr id="11" name="Google Shape;157;p11">
            <a:extLst>
              <a:ext uri="{FF2B5EF4-FFF2-40B4-BE49-F238E27FC236}">
                <a16:creationId xmlns:a16="http://schemas.microsoft.com/office/drawing/2014/main" id="{04F9FD3B-0AC1-C4B2-A688-BEF537DB13DA}"/>
              </a:ext>
            </a:extLst>
          </p:cNvPr>
          <p:cNvPicPr preferRelativeResize="0"/>
          <p:nvPr/>
        </p:nvPicPr>
        <p:blipFill rotWithShape="1">
          <a:blip r:embed="rId8">
            <a:alphaModFix/>
          </a:blip>
          <a:srcRect/>
          <a:stretch/>
        </p:blipFill>
        <p:spPr>
          <a:xfrm>
            <a:off x="6709989" y="3838438"/>
            <a:ext cx="2467319" cy="800212"/>
          </a:xfrm>
          <a:prstGeom prst="rect">
            <a:avLst/>
          </a:prstGeom>
          <a:noFill/>
          <a:ln>
            <a:noFill/>
          </a:ln>
        </p:spPr>
      </p:pic>
      <p:pic>
        <p:nvPicPr>
          <p:cNvPr id="12" name="Imagen 11">
            <a:extLst>
              <a:ext uri="{FF2B5EF4-FFF2-40B4-BE49-F238E27FC236}">
                <a16:creationId xmlns:a16="http://schemas.microsoft.com/office/drawing/2014/main" id="{3DAB4450-F4F2-B60F-5B96-C1919B023AD0}"/>
              </a:ext>
            </a:extLst>
          </p:cNvPr>
          <p:cNvPicPr>
            <a:picLocks noChangeAspect="1"/>
          </p:cNvPicPr>
          <p:nvPr/>
        </p:nvPicPr>
        <p:blipFill>
          <a:blip r:embed="rId9"/>
          <a:stretch>
            <a:fillRect/>
          </a:stretch>
        </p:blipFill>
        <p:spPr>
          <a:xfrm>
            <a:off x="9521339" y="3249497"/>
            <a:ext cx="2493681" cy="3608503"/>
          </a:xfrm>
          <a:prstGeom prst="rect">
            <a:avLst/>
          </a:prstGeom>
        </p:spPr>
      </p:pic>
      <p:pic>
        <p:nvPicPr>
          <p:cNvPr id="14" name="Imagen 13">
            <a:extLst>
              <a:ext uri="{FF2B5EF4-FFF2-40B4-BE49-F238E27FC236}">
                <a16:creationId xmlns:a16="http://schemas.microsoft.com/office/drawing/2014/main" id="{71918D1A-92EC-63AD-CA52-23B4BC1F92B3}"/>
              </a:ext>
            </a:extLst>
          </p:cNvPr>
          <p:cNvPicPr>
            <a:picLocks noChangeAspect="1"/>
          </p:cNvPicPr>
          <p:nvPr/>
        </p:nvPicPr>
        <p:blipFill>
          <a:blip r:embed="rId10"/>
          <a:stretch>
            <a:fillRect/>
          </a:stretch>
        </p:blipFill>
        <p:spPr>
          <a:xfrm>
            <a:off x="7718211" y="5067235"/>
            <a:ext cx="1459097" cy="1459097"/>
          </a:xfrm>
          <a:prstGeom prst="rect">
            <a:avLst/>
          </a:prstGeom>
        </p:spPr>
      </p:pic>
      <p:pic>
        <p:nvPicPr>
          <p:cNvPr id="15" name="Picture 4" descr="Alergia a medicamentos en la infancia | Blogs Quirónsalud">
            <a:extLst>
              <a:ext uri="{FF2B5EF4-FFF2-40B4-BE49-F238E27FC236}">
                <a16:creationId xmlns:a16="http://schemas.microsoft.com/office/drawing/2014/main" id="{5DF6E928-EB48-F84A-741D-969422DA75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748" y="1488688"/>
            <a:ext cx="1181366" cy="73627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9654CA96-8D62-1364-C975-816816CDFB47}"/>
              </a:ext>
            </a:extLst>
          </p:cNvPr>
          <p:cNvPicPr>
            <a:picLocks noChangeAspect="1"/>
          </p:cNvPicPr>
          <p:nvPr/>
        </p:nvPicPr>
        <p:blipFill>
          <a:blip r:embed="rId12"/>
          <a:stretch>
            <a:fillRect/>
          </a:stretch>
        </p:blipFill>
        <p:spPr>
          <a:xfrm>
            <a:off x="1131125" y="2098057"/>
            <a:ext cx="5277365" cy="4471605"/>
          </a:xfrm>
          <a:prstGeom prst="rect">
            <a:avLst/>
          </a:prstGeom>
        </p:spPr>
      </p:pic>
    </p:spTree>
    <p:extLst>
      <p:ext uri="{BB962C8B-B14F-4D97-AF65-F5344CB8AC3E}">
        <p14:creationId xmlns:p14="http://schemas.microsoft.com/office/powerpoint/2010/main" val="1905467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F835734-F31E-D2BE-706D-8FB08136AA18}"/>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108328F-96BE-A455-254E-5E742A9543B3}"/>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27869ED9-02BE-7A13-828B-D21B2DA1834A}"/>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113E5F86-A4B3-E660-E367-6EDB8B38E66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7A967113-6D3C-9429-62B0-97C0083ABAB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E985B442-D01B-6E78-2681-E4FFC9E971AB}"/>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pic>
        <p:nvPicPr>
          <p:cNvPr id="1026" name="Picture 2" descr="Resultado de imagen de estilos de vida saludables dibujo">
            <a:extLst>
              <a:ext uri="{FF2B5EF4-FFF2-40B4-BE49-F238E27FC236}">
                <a16:creationId xmlns:a16="http://schemas.microsoft.com/office/drawing/2014/main" id="{91C291B3-2AFF-5791-6965-04554935E0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5599" y="2267593"/>
            <a:ext cx="3609975" cy="2409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de Tensiómetro Dibujo">
            <a:extLst>
              <a:ext uri="{FF2B5EF4-FFF2-40B4-BE49-F238E27FC236}">
                <a16:creationId xmlns:a16="http://schemas.microsoft.com/office/drawing/2014/main" id="{42E5764C-4A78-92B8-C041-3CD8E80B882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89744" l="9914" r="99569"/>
                    </a14:imgEffect>
                  </a14:imgLayer>
                </a14:imgProps>
              </a:ext>
              <a:ext uri="{28A0092B-C50C-407E-A947-70E740481C1C}">
                <a14:useLocalDpi xmlns:a14="http://schemas.microsoft.com/office/drawing/2010/main" val="0"/>
              </a:ext>
            </a:extLst>
          </a:blip>
          <a:srcRect/>
          <a:stretch>
            <a:fillRect/>
          </a:stretch>
        </p:blipFill>
        <p:spPr bwMode="auto">
          <a:xfrm>
            <a:off x="6501581" y="5035973"/>
            <a:ext cx="22098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745CA19D-45DD-2D5F-7456-35F2BB90AF3A}"/>
              </a:ext>
            </a:extLst>
          </p:cNvPr>
          <p:cNvPicPr>
            <a:picLocks noChangeAspect="1"/>
          </p:cNvPicPr>
          <p:nvPr/>
        </p:nvPicPr>
        <p:blipFill>
          <a:blip r:embed="rId9"/>
          <a:stretch>
            <a:fillRect/>
          </a:stretch>
        </p:blipFill>
        <p:spPr>
          <a:xfrm>
            <a:off x="468657" y="1789831"/>
            <a:ext cx="5938610" cy="4076503"/>
          </a:xfrm>
          <a:prstGeom prst="rect">
            <a:avLst/>
          </a:prstGeom>
        </p:spPr>
      </p:pic>
    </p:spTree>
    <p:extLst>
      <p:ext uri="{BB962C8B-B14F-4D97-AF65-F5344CB8AC3E}">
        <p14:creationId xmlns:p14="http://schemas.microsoft.com/office/powerpoint/2010/main" val="2260852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662FF-9E71-9085-A348-28147772E13B}"/>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BAC128D9-469C-1188-4A6E-2CF5C8DEB915}"/>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19172C36-67B6-C9DA-D1A9-467DA343C13E}"/>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4746E1BC-62AF-6B72-E1EC-F2BC793E7B2B}"/>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53E78D08-9E0E-5089-75E9-216C31AB671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C8FE89DA-F8DA-1BE4-8E09-8F2705D6704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B3469BE8-5157-2564-F7B3-B4D5C954B849}"/>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pic>
        <p:nvPicPr>
          <p:cNvPr id="17410" name="Picture 2" descr="Resultado de imagen de diabetes dibujos png">
            <a:extLst>
              <a:ext uri="{FF2B5EF4-FFF2-40B4-BE49-F238E27FC236}">
                <a16:creationId xmlns:a16="http://schemas.microsoft.com/office/drawing/2014/main" id="{61EFE5F3-C4F6-38DC-0EB2-4F2C5FE071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3447" y="1506937"/>
            <a:ext cx="1126793" cy="107001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esultado de imagen de vacuna dibujos png">
            <a:extLst>
              <a:ext uri="{FF2B5EF4-FFF2-40B4-BE49-F238E27FC236}">
                <a16:creationId xmlns:a16="http://schemas.microsoft.com/office/drawing/2014/main" id="{F4F1363A-06B2-A099-5115-FE6E56E9127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151" b="98925" l="0" r="98566"/>
                    </a14:imgEffect>
                  </a14:imgLayer>
                </a14:imgProps>
              </a:ext>
              <a:ext uri="{28A0092B-C50C-407E-A947-70E740481C1C}">
                <a14:useLocalDpi xmlns:a14="http://schemas.microsoft.com/office/drawing/2010/main" val="0"/>
              </a:ext>
            </a:extLst>
          </a:blip>
          <a:srcRect/>
          <a:stretch>
            <a:fillRect/>
          </a:stretch>
        </p:blipFill>
        <p:spPr bwMode="auto">
          <a:xfrm rot="3858704">
            <a:off x="9550511" y="1927966"/>
            <a:ext cx="1137165" cy="113716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Resultado de imagen de psicologo png">
            <a:extLst>
              <a:ext uri="{FF2B5EF4-FFF2-40B4-BE49-F238E27FC236}">
                <a16:creationId xmlns:a16="http://schemas.microsoft.com/office/drawing/2014/main" id="{CF52B943-F419-723D-0879-2A3A4D9BD5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72230" y="2755095"/>
            <a:ext cx="897541" cy="897541"/>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Resultado de imagen de conduccion coche png">
            <a:extLst>
              <a:ext uri="{FF2B5EF4-FFF2-40B4-BE49-F238E27FC236}">
                <a16:creationId xmlns:a16="http://schemas.microsoft.com/office/drawing/2014/main" id="{B6B2D317-8293-3811-E28D-9CBDA2232C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58245" y="3695239"/>
            <a:ext cx="1247893" cy="1247893"/>
          </a:xfrm>
          <a:prstGeom prst="rect">
            <a:avLst/>
          </a:prstGeom>
          <a:noFill/>
          <a:extLst>
            <a:ext uri="{909E8E84-426E-40DD-AFC4-6F175D3DCCD1}">
              <a14:hiddenFill xmlns:a14="http://schemas.microsoft.com/office/drawing/2010/main">
                <a:solidFill>
                  <a:srgbClr val="FFFFFF"/>
                </a:solidFill>
              </a14:hiddenFill>
            </a:ext>
          </a:extLst>
        </p:spPr>
      </p:pic>
      <p:pic>
        <p:nvPicPr>
          <p:cNvPr id="17424" name="Picture 16" descr="Airplane Icon Vector Art, Icons, and Graphics for Free Download">
            <a:extLst>
              <a:ext uri="{FF2B5EF4-FFF2-40B4-BE49-F238E27FC236}">
                <a16:creationId xmlns:a16="http://schemas.microsoft.com/office/drawing/2014/main" id="{F2B9B5FC-907C-6388-F9EF-14D48C31AA3B}"/>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23713" y="5677786"/>
            <a:ext cx="1180214" cy="1180214"/>
          </a:xfrm>
          <a:prstGeom prst="rect">
            <a:avLst/>
          </a:prstGeom>
          <a:noFill/>
          <a:extLst>
            <a:ext uri="{909E8E84-426E-40DD-AFC4-6F175D3DCCD1}">
              <a14:hiddenFill xmlns:a14="http://schemas.microsoft.com/office/drawing/2010/main">
                <a:solidFill>
                  <a:srgbClr val="FFFFFF"/>
                </a:solidFill>
              </a14:hiddenFill>
            </a:ext>
          </a:extLst>
        </p:spPr>
      </p:pic>
      <p:pic>
        <p:nvPicPr>
          <p:cNvPr id="17426" name="Picture 18" descr="Resultado de imagen de vector trabajdor obra">
            <a:extLst>
              <a:ext uri="{FF2B5EF4-FFF2-40B4-BE49-F238E27FC236}">
                <a16:creationId xmlns:a16="http://schemas.microsoft.com/office/drawing/2014/main" id="{CF1BBABD-9E3C-34E1-C4F9-3DBBA7D372E4}"/>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89796" l="9774" r="95113">
                        <a14:foregroundMark x1="49624" y1="15102" x2="49624" y2="15102"/>
                      </a14:backgroundRemoval>
                    </a14:imgEffect>
                  </a14:imgLayer>
                </a14:imgProps>
              </a:ext>
              <a:ext uri="{28A0092B-C50C-407E-A947-70E740481C1C}">
                <a14:useLocalDpi xmlns:a14="http://schemas.microsoft.com/office/drawing/2010/main" val="0"/>
              </a:ext>
            </a:extLst>
          </a:blip>
          <a:srcRect/>
          <a:stretch>
            <a:fillRect/>
          </a:stretch>
        </p:blipFill>
        <p:spPr bwMode="auto">
          <a:xfrm rot="21212587">
            <a:off x="8675436" y="4649813"/>
            <a:ext cx="1369606" cy="1261479"/>
          </a:xfrm>
          <a:prstGeom prst="rect">
            <a:avLst/>
          </a:prstGeom>
          <a:noFill/>
          <a:extLst>
            <a:ext uri="{909E8E84-426E-40DD-AFC4-6F175D3DCCD1}">
              <a14:hiddenFill xmlns:a14="http://schemas.microsoft.com/office/drawing/2010/main">
                <a:solidFill>
                  <a:srgbClr val="FFFFFF"/>
                </a:solidFill>
              </a14:hiddenFill>
            </a:ext>
          </a:extLst>
        </p:spPr>
      </p:pic>
      <p:pic>
        <p:nvPicPr>
          <p:cNvPr id="17428" name="Picture 20" descr="Resultado de imagen de vector sexo">
            <a:extLst>
              <a:ext uri="{FF2B5EF4-FFF2-40B4-BE49-F238E27FC236}">
                <a16:creationId xmlns:a16="http://schemas.microsoft.com/office/drawing/2014/main" id="{08935AD0-34D9-E726-4F44-DC9315C5F4FB}"/>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829" b="94872" l="9633" r="100000">
                        <a14:foregroundMark x1="14679" y1="79487" x2="14679" y2="79487"/>
                        <a14:foregroundMark x1="19725" y1="80342" x2="19725" y2="80342"/>
                        <a14:foregroundMark x1="23394" y1="80342" x2="23394" y2="80342"/>
                        <a14:foregroundMark x1="29358" y1="79487" x2="29358" y2="79487"/>
                        <a14:foregroundMark x1="33486" y1="79060" x2="33486" y2="79060"/>
                        <a14:foregroundMark x1="37156" y1="79060" x2="37156" y2="79060"/>
                        <a14:foregroundMark x1="17431" y1="77350" x2="17431" y2="77350"/>
                      </a14:backgroundRemoval>
                    </a14:imgEffect>
                  </a14:imgLayer>
                </a14:imgProps>
              </a:ext>
              <a:ext uri="{28A0092B-C50C-407E-A947-70E740481C1C}">
                <a14:useLocalDpi xmlns:a14="http://schemas.microsoft.com/office/drawing/2010/main" val="0"/>
              </a:ext>
            </a:extLst>
          </a:blip>
          <a:srcRect/>
          <a:stretch>
            <a:fillRect/>
          </a:stretch>
        </p:blipFill>
        <p:spPr bwMode="auto">
          <a:xfrm>
            <a:off x="8740654" y="3335875"/>
            <a:ext cx="1158241" cy="124324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0AAA16A5-E5B9-1180-9268-3563A332B1F5}"/>
              </a:ext>
            </a:extLst>
          </p:cNvPr>
          <p:cNvPicPr>
            <a:picLocks noChangeAspect="1"/>
          </p:cNvPicPr>
          <p:nvPr/>
        </p:nvPicPr>
        <p:blipFill>
          <a:blip r:embed="rId17"/>
          <a:srcRect t="671"/>
          <a:stretch/>
        </p:blipFill>
        <p:spPr>
          <a:xfrm>
            <a:off x="580341" y="1737695"/>
            <a:ext cx="7145404" cy="4569892"/>
          </a:xfrm>
          <a:prstGeom prst="rect">
            <a:avLst/>
          </a:prstGeom>
        </p:spPr>
      </p:pic>
    </p:spTree>
    <p:extLst>
      <p:ext uri="{BB962C8B-B14F-4D97-AF65-F5344CB8AC3E}">
        <p14:creationId xmlns:p14="http://schemas.microsoft.com/office/powerpoint/2010/main" val="2095068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29DCCD2-200D-AA26-A7F6-70102C03F977}"/>
              </a:ext>
            </a:extLst>
          </p:cNvPr>
          <p:cNvSpPr/>
          <p:nvPr/>
        </p:nvSpPr>
        <p:spPr>
          <a:xfrm>
            <a:off x="0" y="991666"/>
            <a:ext cx="12192000" cy="306192"/>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sp>
        <p:nvSpPr>
          <p:cNvPr id="5" name="CuadroTexto 4">
            <a:extLst>
              <a:ext uri="{FF2B5EF4-FFF2-40B4-BE49-F238E27FC236}">
                <a16:creationId xmlns:a16="http://schemas.microsoft.com/office/drawing/2014/main" id="{4A77F86F-1DB4-3967-0870-46CB4D6CDA17}"/>
              </a:ext>
            </a:extLst>
          </p:cNvPr>
          <p:cNvSpPr txBox="1"/>
          <p:nvPr/>
        </p:nvSpPr>
        <p:spPr>
          <a:xfrm>
            <a:off x="383458" y="245806"/>
            <a:ext cx="8327923" cy="584775"/>
          </a:xfrm>
          <a:prstGeom prst="rect">
            <a:avLst/>
          </a:prstGeom>
          <a:noFill/>
        </p:spPr>
        <p:txBody>
          <a:bodyPr wrap="square" rtlCol="0">
            <a:spAutoFit/>
          </a:bodyPr>
          <a:lstStyle/>
          <a:p>
            <a:r>
              <a:rPr lang="ca-ES" sz="3200" b="1" noProof="0" dirty="0">
                <a:solidFill>
                  <a:srgbClr val="0B5D48">
                    <a:lumMod val="40000"/>
                    <a:lumOff val="60000"/>
                  </a:srgbClr>
                </a:solidFill>
                <a:latin typeface="Calibri" panose="020F0502020204030204" pitchFamily="34" charset="0"/>
                <a:ea typeface="Calibri" panose="020F0502020204030204" pitchFamily="34" charset="0"/>
                <a:cs typeface="Calibri" panose="020F0502020204030204" pitchFamily="34" charset="0"/>
              </a:rPr>
              <a:t>ARRÍTMIES</a:t>
            </a:r>
          </a:p>
        </p:txBody>
      </p:sp>
      <p:sp>
        <p:nvSpPr>
          <p:cNvPr id="9" name="CuadroTexto 8">
            <a:extLst>
              <a:ext uri="{FF2B5EF4-FFF2-40B4-BE49-F238E27FC236}">
                <a16:creationId xmlns:a16="http://schemas.microsoft.com/office/drawing/2014/main" id="{F78B6321-277C-E596-28A5-C4E27C990073}"/>
              </a:ext>
            </a:extLst>
          </p:cNvPr>
          <p:cNvSpPr txBox="1"/>
          <p:nvPr/>
        </p:nvSpPr>
        <p:spPr>
          <a:xfrm>
            <a:off x="351106" y="1893667"/>
            <a:ext cx="11489788" cy="4370427"/>
          </a:xfrm>
          <a:prstGeom prst="rect">
            <a:avLst/>
          </a:prstGeom>
          <a:noFill/>
        </p:spPr>
        <p:txBody>
          <a:bodyPr wrap="square">
            <a:spAutoFit/>
          </a:bodyPr>
          <a:lstStyle/>
          <a:p>
            <a:pPr>
              <a:spcAft>
                <a:spcPts val="1200"/>
              </a:spcAft>
            </a:pPr>
            <a:r>
              <a:rPr lang="ca-ES" sz="2200" b="1" i="0" u="none" strike="noStrike" baseline="0" noProof="0" dirty="0">
                <a:solidFill>
                  <a:srgbClr val="000000"/>
                </a:solidFill>
                <a:latin typeface="Univers LT Std 45 Light"/>
              </a:rPr>
              <a:t>Coordinadora</a:t>
            </a:r>
            <a:endParaRPr lang="ca-ES" sz="2200" b="0" i="0" u="none" strike="noStrike" baseline="0" noProof="0" dirty="0">
              <a:solidFill>
                <a:srgbClr val="000000"/>
              </a:solidFill>
              <a:latin typeface="Univers LT Std 45 Light"/>
            </a:endParaRPr>
          </a:p>
          <a:p>
            <a:pPr>
              <a:spcAft>
                <a:spcPts val="1200"/>
              </a:spcAft>
            </a:pPr>
            <a:r>
              <a:rPr lang="ca-ES" sz="2200" b="1" i="0" u="none" strike="noStrike" baseline="0" noProof="0" dirty="0">
                <a:solidFill>
                  <a:srgbClr val="000000"/>
                </a:solidFill>
                <a:latin typeface="Univers LT Std 45 Light"/>
              </a:rPr>
              <a:t>Ana Bonet. </a:t>
            </a:r>
            <a:r>
              <a:rPr lang="ca-ES" sz="2200" b="0" i="0" u="none" strike="noStrike" baseline="0" noProof="0" dirty="0">
                <a:solidFill>
                  <a:srgbClr val="000000"/>
                </a:solidFill>
                <a:latin typeface="Univers LT Std 45 Light"/>
              </a:rPr>
              <a:t>Cardiòloga. Hospital de la Santa Creu i Sant Pau, Barcelona.</a:t>
            </a:r>
          </a:p>
          <a:p>
            <a:pPr>
              <a:spcAft>
                <a:spcPts val="1200"/>
              </a:spcAft>
            </a:pPr>
            <a:endParaRPr lang="ca-ES" sz="2200" b="0" i="0" u="none" strike="noStrike" baseline="0" noProof="0" dirty="0">
              <a:solidFill>
                <a:srgbClr val="000000"/>
              </a:solidFill>
              <a:latin typeface="Univers LT Std 45 Light"/>
            </a:endParaRPr>
          </a:p>
          <a:p>
            <a:pPr>
              <a:spcAft>
                <a:spcPts val="1200"/>
              </a:spcAft>
            </a:pPr>
            <a:r>
              <a:rPr lang="ca-ES" sz="2200" b="1" i="0" u="none" strike="noStrike" baseline="0" noProof="0" dirty="0">
                <a:solidFill>
                  <a:srgbClr val="000000"/>
                </a:solidFill>
                <a:latin typeface="Univers LT Std 45 Light"/>
              </a:rPr>
              <a:t>Ramon </a:t>
            </a:r>
            <a:r>
              <a:rPr lang="ca-ES" sz="2200" b="1" i="0" u="none" strike="noStrike" baseline="0" noProof="0" dirty="0" err="1">
                <a:solidFill>
                  <a:srgbClr val="000000"/>
                </a:solidFill>
                <a:latin typeface="Univers LT Std 45 Light"/>
              </a:rPr>
              <a:t>Bascompte</a:t>
            </a:r>
            <a:r>
              <a:rPr lang="ca-ES" sz="2200" b="1" i="0" u="none" strike="noStrike" baseline="0" noProof="0" dirty="0">
                <a:solidFill>
                  <a:srgbClr val="000000"/>
                </a:solidFill>
                <a:latin typeface="Univers LT Std 45 Light"/>
              </a:rPr>
              <a:t>. </a:t>
            </a:r>
            <a:r>
              <a:rPr lang="ca-ES" sz="2200" b="0" i="0" u="none" strike="noStrike" baseline="0" noProof="0" dirty="0">
                <a:solidFill>
                  <a:srgbClr val="000000"/>
                </a:solidFill>
                <a:latin typeface="Univers LT Std 45 Light"/>
              </a:rPr>
              <a:t>Cardiòleg. Hospital Universitari Arnau de Vilanova, Lleida.</a:t>
            </a:r>
          </a:p>
          <a:p>
            <a:pPr>
              <a:spcAft>
                <a:spcPts val="1200"/>
              </a:spcAft>
            </a:pPr>
            <a:r>
              <a:rPr lang="ca-ES" sz="2200" b="1" i="0" u="none" strike="noStrike" baseline="0" noProof="0" dirty="0">
                <a:solidFill>
                  <a:srgbClr val="000000"/>
                </a:solidFill>
                <a:latin typeface="Univers LT Std 45 Light"/>
              </a:rPr>
              <a:t>Alicia Calvo Fernández. </a:t>
            </a:r>
            <a:r>
              <a:rPr lang="ca-ES" sz="2200" b="0" i="0" u="none" strike="noStrike" baseline="0" noProof="0" dirty="0">
                <a:solidFill>
                  <a:srgbClr val="000000"/>
                </a:solidFill>
                <a:latin typeface="Univers LT Std 45 Light"/>
              </a:rPr>
              <a:t>Cardiòloga. Hospital del Mar, Barcelona.</a:t>
            </a:r>
          </a:p>
          <a:p>
            <a:pPr>
              <a:spcAft>
                <a:spcPts val="1200"/>
              </a:spcAft>
            </a:pPr>
            <a:r>
              <a:rPr lang="ca-ES" sz="2200" b="1" i="0" strike="noStrike" baseline="0" noProof="0" dirty="0">
                <a:solidFill>
                  <a:srgbClr val="000000"/>
                </a:solidFill>
                <a:latin typeface="Univers LT Std 45 Light"/>
              </a:rPr>
              <a:t>Lluís </a:t>
            </a:r>
            <a:r>
              <a:rPr lang="ca-ES" sz="2200" b="1" i="0" strike="noStrike" baseline="0" noProof="0" dirty="0" err="1">
                <a:solidFill>
                  <a:srgbClr val="000000"/>
                </a:solidFill>
                <a:latin typeface="Univers LT Std 45 Light"/>
              </a:rPr>
              <a:t>Cuixart</a:t>
            </a:r>
            <a:r>
              <a:rPr lang="ca-ES" sz="2200" b="1" i="0" strike="noStrike" baseline="0" noProof="0" dirty="0">
                <a:solidFill>
                  <a:srgbClr val="000000"/>
                </a:solidFill>
                <a:latin typeface="Univers LT Std 45 Light"/>
              </a:rPr>
              <a:t>. </a:t>
            </a:r>
            <a:r>
              <a:rPr lang="ca-ES" sz="2200" b="0" i="0" strike="noStrike" baseline="0" noProof="0" dirty="0">
                <a:solidFill>
                  <a:srgbClr val="000000"/>
                </a:solidFill>
                <a:latin typeface="Univers LT Std 45 Light"/>
              </a:rPr>
              <a:t>Metge de Família. CAP Roger de Flor. EAP Dreta de l’Eixample, Barcelona.</a:t>
            </a:r>
          </a:p>
          <a:p>
            <a:pPr>
              <a:spcAft>
                <a:spcPts val="1200"/>
              </a:spcAft>
            </a:pPr>
            <a:r>
              <a:rPr lang="ca-ES" sz="2200" b="1" i="0" strike="noStrike" baseline="0" noProof="0" dirty="0">
                <a:solidFill>
                  <a:srgbClr val="000000"/>
                </a:solidFill>
                <a:latin typeface="Univers LT Std 45 Light"/>
              </a:rPr>
              <a:t>Armand Izquierdo. </a:t>
            </a:r>
            <a:r>
              <a:rPr lang="ca-ES" sz="2200" b="0" i="0" strike="noStrike" baseline="0" noProof="0" dirty="0">
                <a:solidFill>
                  <a:srgbClr val="000000"/>
                </a:solidFill>
                <a:latin typeface="Univers LT Std 45 Light"/>
              </a:rPr>
              <a:t>Metge de Família. CAP Dr. Sarró, ABS Valls Urbà, Valls.</a:t>
            </a:r>
          </a:p>
          <a:p>
            <a:pPr>
              <a:spcAft>
                <a:spcPts val="1200"/>
              </a:spcAft>
            </a:pPr>
            <a:endParaRPr lang="ca-ES" sz="2200" b="0" i="0" u="none" strike="noStrike" baseline="0" noProof="0" dirty="0">
              <a:solidFill>
                <a:srgbClr val="000000"/>
              </a:solidFill>
              <a:latin typeface="Univers LT Std 45 Light"/>
            </a:endParaRPr>
          </a:p>
          <a:p>
            <a:pPr>
              <a:spcAft>
                <a:spcPts val="1200"/>
              </a:spcAft>
            </a:pPr>
            <a:r>
              <a:rPr lang="ca-ES" sz="2200" b="1" i="0" u="none" strike="noStrike" baseline="0" noProof="0" dirty="0">
                <a:solidFill>
                  <a:srgbClr val="000000"/>
                </a:solidFill>
                <a:latin typeface="Univers LT Std 45 Light"/>
              </a:rPr>
              <a:t>Antoni Martínez Rubio </a:t>
            </a:r>
            <a:r>
              <a:rPr lang="ca-ES" sz="2200" b="0" i="0" u="none" strike="noStrike" baseline="0" noProof="0" dirty="0">
                <a:solidFill>
                  <a:srgbClr val="000000"/>
                </a:solidFill>
                <a:latin typeface="Univers LT Std 45 Light"/>
              </a:rPr>
              <a:t>(revisor). Cardiòleg. Corporació Sanitària Parc Taulí, Sabadell.</a:t>
            </a:r>
            <a:endParaRPr lang="ca-ES" sz="2200" noProof="0" dirty="0"/>
          </a:p>
        </p:txBody>
      </p:sp>
      <p:grpSp>
        <p:nvGrpSpPr>
          <p:cNvPr id="10" name="Grupo 9">
            <a:extLst>
              <a:ext uri="{FF2B5EF4-FFF2-40B4-BE49-F238E27FC236}">
                <a16:creationId xmlns:a16="http://schemas.microsoft.com/office/drawing/2014/main" id="{A5F3FD15-72D8-9675-9074-61D90E66513C}"/>
              </a:ext>
            </a:extLst>
          </p:cNvPr>
          <p:cNvGrpSpPr/>
          <p:nvPr/>
        </p:nvGrpSpPr>
        <p:grpSpPr>
          <a:xfrm>
            <a:off x="9120411" y="67284"/>
            <a:ext cx="2894609" cy="872019"/>
            <a:chOff x="9120411" y="67284"/>
            <a:chExt cx="2894609" cy="872019"/>
          </a:xfrm>
        </p:grpSpPr>
        <p:pic>
          <p:nvPicPr>
            <p:cNvPr id="11" name="Picture 5">
              <a:extLst>
                <a:ext uri="{FF2B5EF4-FFF2-40B4-BE49-F238E27FC236}">
                  <a16:creationId xmlns:a16="http://schemas.microsoft.com/office/drawing/2014/main" id="{01F1F58D-BF5E-3ABC-BE4B-987290B66F5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12 Imagen">
              <a:extLst>
                <a:ext uri="{FF2B5EF4-FFF2-40B4-BE49-F238E27FC236}">
                  <a16:creationId xmlns:a16="http://schemas.microsoft.com/office/drawing/2014/main" id="{A53A2DCD-505A-E2F1-8520-C621D0FDD15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3" name="Imagen 12">
              <a:extLst>
                <a:ext uri="{FF2B5EF4-FFF2-40B4-BE49-F238E27FC236}">
                  <a16:creationId xmlns:a16="http://schemas.microsoft.com/office/drawing/2014/main" id="{5721789E-CFC6-64EC-E8EB-57DFB74FB322}"/>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Tree>
    <p:extLst>
      <p:ext uri="{BB962C8B-B14F-4D97-AF65-F5344CB8AC3E}">
        <p14:creationId xmlns:p14="http://schemas.microsoft.com/office/powerpoint/2010/main" val="2165775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BAA7DCB-0330-F64B-6F0F-E7680EC4BB1F}"/>
              </a:ext>
            </a:extLst>
          </p:cNvPr>
          <p:cNvSpPr/>
          <p:nvPr/>
        </p:nvSpPr>
        <p:spPr>
          <a:xfrm>
            <a:off x="0" y="991666"/>
            <a:ext cx="12192000" cy="306192"/>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sp>
        <p:nvSpPr>
          <p:cNvPr id="5" name="CuadroTexto 4">
            <a:extLst>
              <a:ext uri="{FF2B5EF4-FFF2-40B4-BE49-F238E27FC236}">
                <a16:creationId xmlns:a16="http://schemas.microsoft.com/office/drawing/2014/main" id="{3439AE76-A55B-9FD7-4841-279B3FEB08CC}"/>
              </a:ext>
            </a:extLst>
          </p:cNvPr>
          <p:cNvSpPr txBox="1"/>
          <p:nvPr/>
        </p:nvSpPr>
        <p:spPr>
          <a:xfrm>
            <a:off x="383458" y="245806"/>
            <a:ext cx="8327923" cy="584775"/>
          </a:xfrm>
          <a:prstGeom prst="rect">
            <a:avLst/>
          </a:prstGeom>
          <a:noFill/>
        </p:spPr>
        <p:txBody>
          <a:bodyPr wrap="square" rtlCol="0">
            <a:spAutoFit/>
          </a:bodyPr>
          <a:lstStyle/>
          <a:p>
            <a:r>
              <a:rPr lang="ca-ES" sz="3200" b="1" noProof="0" dirty="0">
                <a:solidFill>
                  <a:srgbClr val="0B5D48">
                    <a:lumMod val="40000"/>
                    <a:lumOff val="60000"/>
                  </a:srgbClr>
                </a:solidFill>
                <a:latin typeface="Calibri" panose="020F0502020204030204" pitchFamily="34" charset="0"/>
                <a:ea typeface="Calibri" panose="020F0502020204030204" pitchFamily="34" charset="0"/>
                <a:cs typeface="Calibri" panose="020F0502020204030204" pitchFamily="34" charset="0"/>
              </a:rPr>
              <a:t>ARRÍTMIES: INTRODUCCIÓ</a:t>
            </a:r>
          </a:p>
        </p:txBody>
      </p:sp>
      <p:grpSp>
        <p:nvGrpSpPr>
          <p:cNvPr id="6" name="Grupo 5">
            <a:extLst>
              <a:ext uri="{FF2B5EF4-FFF2-40B4-BE49-F238E27FC236}">
                <a16:creationId xmlns:a16="http://schemas.microsoft.com/office/drawing/2014/main" id="{2458B5C9-0A78-7927-3A5E-F081EC9E6527}"/>
              </a:ext>
            </a:extLst>
          </p:cNvPr>
          <p:cNvGrpSpPr/>
          <p:nvPr/>
        </p:nvGrpSpPr>
        <p:grpSpPr>
          <a:xfrm>
            <a:off x="9120411" y="67284"/>
            <a:ext cx="2894609" cy="872019"/>
            <a:chOff x="9120411" y="67284"/>
            <a:chExt cx="2894609" cy="872019"/>
          </a:xfrm>
        </p:grpSpPr>
        <p:pic>
          <p:nvPicPr>
            <p:cNvPr id="7" name="Picture 5">
              <a:extLst>
                <a:ext uri="{FF2B5EF4-FFF2-40B4-BE49-F238E27FC236}">
                  <a16:creationId xmlns:a16="http://schemas.microsoft.com/office/drawing/2014/main" id="{132B869F-1631-50C4-3ED4-B6BDF004BB1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12 Imagen">
              <a:extLst>
                <a:ext uri="{FF2B5EF4-FFF2-40B4-BE49-F238E27FC236}">
                  <a16:creationId xmlns:a16="http://schemas.microsoft.com/office/drawing/2014/main" id="{2E6A193E-08B4-F439-828E-5C7734D3C23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9" name="Imagen 8">
              <a:extLst>
                <a:ext uri="{FF2B5EF4-FFF2-40B4-BE49-F238E27FC236}">
                  <a16:creationId xmlns:a16="http://schemas.microsoft.com/office/drawing/2014/main" id="{CB4C96F4-417F-CA0B-AE62-B16336D6861D}"/>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pic>
        <p:nvPicPr>
          <p:cNvPr id="2" name="Imagen 1">
            <a:extLst>
              <a:ext uri="{FF2B5EF4-FFF2-40B4-BE49-F238E27FC236}">
                <a16:creationId xmlns:a16="http://schemas.microsoft.com/office/drawing/2014/main" id="{41C88F83-12AF-DF3B-9291-0AFDA076D189}"/>
              </a:ext>
            </a:extLst>
          </p:cNvPr>
          <p:cNvPicPr>
            <a:picLocks noChangeAspect="1"/>
          </p:cNvPicPr>
          <p:nvPr/>
        </p:nvPicPr>
        <p:blipFill>
          <a:blip r:embed="rId5"/>
          <a:srcRect t="18607"/>
          <a:stretch/>
        </p:blipFill>
        <p:spPr>
          <a:xfrm>
            <a:off x="5447070" y="1490366"/>
            <a:ext cx="6307871" cy="5221301"/>
          </a:xfrm>
          <a:prstGeom prst="rect">
            <a:avLst/>
          </a:prstGeom>
          <a:effectLst>
            <a:outerShdw blurRad="50800" dist="38100" dir="2700000" algn="tl" rotWithShape="0">
              <a:prstClr val="black">
                <a:alpha val="40000"/>
              </a:prstClr>
            </a:outerShdw>
          </a:effectLst>
        </p:spPr>
      </p:pic>
      <p:pic>
        <p:nvPicPr>
          <p:cNvPr id="3" name="Imagen 2">
            <a:extLst>
              <a:ext uri="{FF2B5EF4-FFF2-40B4-BE49-F238E27FC236}">
                <a16:creationId xmlns:a16="http://schemas.microsoft.com/office/drawing/2014/main" id="{D1CBBD1F-2B9F-69DE-7B7D-E5075CE2F555}"/>
              </a:ext>
            </a:extLst>
          </p:cNvPr>
          <p:cNvPicPr>
            <a:picLocks noChangeAspect="1"/>
          </p:cNvPicPr>
          <p:nvPr/>
        </p:nvPicPr>
        <p:blipFill>
          <a:blip r:embed="rId6"/>
          <a:srcRect r="47049"/>
          <a:stretch/>
        </p:blipFill>
        <p:spPr>
          <a:xfrm>
            <a:off x="275303" y="2546589"/>
            <a:ext cx="3936394" cy="1082045"/>
          </a:xfrm>
          <a:prstGeom prst="rect">
            <a:avLst/>
          </a:prstGeom>
        </p:spPr>
      </p:pic>
      <p:pic>
        <p:nvPicPr>
          <p:cNvPr id="10" name="Imagen 9">
            <a:extLst>
              <a:ext uri="{FF2B5EF4-FFF2-40B4-BE49-F238E27FC236}">
                <a16:creationId xmlns:a16="http://schemas.microsoft.com/office/drawing/2014/main" id="{62B83260-5B8F-954E-AF79-CF18B0ECD622}"/>
              </a:ext>
            </a:extLst>
          </p:cNvPr>
          <p:cNvPicPr>
            <a:picLocks noChangeAspect="1"/>
          </p:cNvPicPr>
          <p:nvPr/>
        </p:nvPicPr>
        <p:blipFill>
          <a:blip r:embed="rId6"/>
          <a:srcRect l="54236"/>
          <a:stretch/>
        </p:blipFill>
        <p:spPr>
          <a:xfrm>
            <a:off x="752862" y="4093559"/>
            <a:ext cx="3234429" cy="1028700"/>
          </a:xfrm>
          <a:prstGeom prst="rect">
            <a:avLst/>
          </a:prstGeom>
        </p:spPr>
      </p:pic>
    </p:spTree>
    <p:extLst>
      <p:ext uri="{BB962C8B-B14F-4D97-AF65-F5344CB8AC3E}">
        <p14:creationId xmlns:p14="http://schemas.microsoft.com/office/powerpoint/2010/main" val="2646357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8F9BD-DCCA-185F-1556-60C03A9BDA08}"/>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AA0CD7AC-A9A0-6366-8FFF-7A3ABEB83632}"/>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BB08D01C-B29D-DA16-DF0C-9DE39EB93982}"/>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AB106AAF-D942-7A54-9BF3-7FF618E86FC1}"/>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6BF3FBCC-5693-06FC-30B7-5E7B5B2660F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21FC258F-0138-6EFA-E91D-0402A6AC2DB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3C66011D-1124-C7F3-04AD-84B4FE194D6A}"/>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pic>
        <p:nvPicPr>
          <p:cNvPr id="13" name="Imagen 12">
            <a:extLst>
              <a:ext uri="{FF2B5EF4-FFF2-40B4-BE49-F238E27FC236}">
                <a16:creationId xmlns:a16="http://schemas.microsoft.com/office/drawing/2014/main" id="{0BA86EEA-B0B5-0EBF-CD74-BACFA5AC878B}"/>
              </a:ext>
            </a:extLst>
          </p:cNvPr>
          <p:cNvPicPr>
            <a:picLocks noChangeAspect="1"/>
          </p:cNvPicPr>
          <p:nvPr/>
        </p:nvPicPr>
        <p:blipFill>
          <a:blip r:embed="rId5"/>
          <a:stretch>
            <a:fillRect/>
          </a:stretch>
        </p:blipFill>
        <p:spPr>
          <a:xfrm>
            <a:off x="825636" y="1404744"/>
            <a:ext cx="9694677" cy="5453256"/>
          </a:xfrm>
          <a:prstGeom prst="rect">
            <a:avLst/>
          </a:prstGeom>
        </p:spPr>
      </p:pic>
      <p:pic>
        <p:nvPicPr>
          <p:cNvPr id="8" name="Google Shape;93;p2">
            <a:extLst>
              <a:ext uri="{FF2B5EF4-FFF2-40B4-BE49-F238E27FC236}">
                <a16:creationId xmlns:a16="http://schemas.microsoft.com/office/drawing/2014/main" id="{8C37AA7C-E4DC-CD7A-082B-7975639C93A8}"/>
              </a:ext>
            </a:extLst>
          </p:cNvPr>
          <p:cNvPicPr preferRelativeResize="0"/>
          <p:nvPr/>
        </p:nvPicPr>
        <p:blipFill rotWithShape="1">
          <a:blip r:embed="rId6">
            <a:alphaModFix/>
          </a:blip>
          <a:srcRect/>
          <a:stretch/>
        </p:blipFill>
        <p:spPr>
          <a:xfrm>
            <a:off x="6740167" y="2881816"/>
            <a:ext cx="2714918" cy="2160000"/>
          </a:xfrm>
          <a:prstGeom prst="rect">
            <a:avLst/>
          </a:prstGeom>
          <a:solidFill>
            <a:schemeClr val="bg1"/>
          </a:solidFill>
          <a:ln>
            <a:noFill/>
          </a:ln>
        </p:spPr>
      </p:pic>
      <p:sp>
        <p:nvSpPr>
          <p:cNvPr id="9" name="Google Shape;94;p2">
            <a:extLst>
              <a:ext uri="{FF2B5EF4-FFF2-40B4-BE49-F238E27FC236}">
                <a16:creationId xmlns:a16="http://schemas.microsoft.com/office/drawing/2014/main" id="{E233E94F-0C21-8B16-4BF0-0DE997612296}"/>
              </a:ext>
            </a:extLst>
          </p:cNvPr>
          <p:cNvSpPr txBox="1"/>
          <p:nvPr/>
        </p:nvSpPr>
        <p:spPr>
          <a:xfrm>
            <a:off x="8815984" y="3159919"/>
            <a:ext cx="1828801"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20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Antoni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20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66 anys</a:t>
            </a:r>
          </a:p>
        </p:txBody>
      </p:sp>
      <p:sp>
        <p:nvSpPr>
          <p:cNvPr id="14" name="CuadroTexto 13">
            <a:extLst>
              <a:ext uri="{FF2B5EF4-FFF2-40B4-BE49-F238E27FC236}">
                <a16:creationId xmlns:a16="http://schemas.microsoft.com/office/drawing/2014/main" id="{4AA12E25-1422-F313-7C27-A5710FB44163}"/>
              </a:ext>
            </a:extLst>
          </p:cNvPr>
          <p:cNvSpPr txBox="1"/>
          <p:nvPr/>
        </p:nvSpPr>
        <p:spPr>
          <a:xfrm rot="21005381">
            <a:off x="2070738" y="2382553"/>
            <a:ext cx="3832688" cy="3733843"/>
          </a:xfrm>
          <a:prstGeom prst="rect">
            <a:avLst/>
          </a:prstGeom>
          <a:solidFill>
            <a:schemeClr val="accent1">
              <a:lumMod val="40000"/>
              <a:lumOff val="60000"/>
            </a:schemeClr>
          </a:solid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prstClr val="black"/>
              </a:buClr>
              <a:buSzPts val="1800"/>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Fumador actiu de 15 paq./any.</a:t>
            </a: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90000"/>
              </a:lnSpc>
              <a:spcBef>
                <a:spcPts val="1000"/>
              </a:spcBef>
              <a:spcAft>
                <a:spcPts val="0"/>
              </a:spcAft>
              <a:buClr>
                <a:prstClr val="black"/>
              </a:buClr>
              <a:buSzPts val="1800"/>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Obesitat grau I (IMC: 32.35 kg / m</a:t>
            </a:r>
            <a:r>
              <a:rPr kumimoji="0" lang="ca-ES" sz="1800" b="0" i="0" u="none" strike="noStrike" kern="1200" cap="none" spc="0" normalizeH="0" baseline="3000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2</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PA: 105 cm.</a:t>
            </a: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90000"/>
              </a:lnSpc>
              <a:spcBef>
                <a:spcPts val="1000"/>
              </a:spcBef>
              <a:spcAft>
                <a:spcPts val="0"/>
              </a:spcAft>
              <a:buClr>
                <a:prstClr val="black"/>
              </a:buClr>
              <a:buSzPts val="1800"/>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HTA grau II en tractament amb </a:t>
            </a:r>
            <a:r>
              <a:rPr kumimoji="0" lang="ca-ES" sz="1800" b="0"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lisinopril</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20 mg–HCTZ 12,5mg /24h.</a:t>
            </a: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90000"/>
              </a:lnSpc>
              <a:spcBef>
                <a:spcPts val="1000"/>
              </a:spcBef>
              <a:spcAft>
                <a:spcPts val="0"/>
              </a:spcAft>
              <a:buClr>
                <a:prstClr val="black"/>
              </a:buClr>
              <a:buSzPts val="1800"/>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Hipercolesterolèmia en tractament amb mesures dietètiques i exercici. </a:t>
            </a: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auto" latinLnBrk="0" hangingPunct="1">
              <a:lnSpc>
                <a:spcPct val="90000"/>
              </a:lnSpc>
              <a:spcBef>
                <a:spcPts val="500"/>
              </a:spcBef>
              <a:spcAft>
                <a:spcPts val="0"/>
              </a:spcAft>
              <a:buClr>
                <a:prstClr val="black"/>
              </a:buClr>
              <a:buSzPts val="1600"/>
              <a:buFontTx/>
              <a:buNone/>
              <a:tabLst/>
              <a:defRPr/>
            </a:pPr>
            <a:r>
              <a:rPr kumimoji="0" lang="ca-ES" sz="16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CT: 234 mg/</a:t>
            </a:r>
            <a:r>
              <a:rPr kumimoji="0" lang="ca-ES" sz="16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dL</a:t>
            </a:r>
            <a:r>
              <a:rPr kumimoji="0" lang="ca-ES" sz="16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ca-ES" sz="16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HDLc</a:t>
            </a:r>
            <a:r>
              <a:rPr kumimoji="0" lang="ca-ES" sz="16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38 mg/</a:t>
            </a:r>
            <a:r>
              <a:rPr kumimoji="0" lang="ca-ES" sz="16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dL</a:t>
            </a:r>
            <a:r>
              <a:rPr kumimoji="0" lang="ca-ES" sz="16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ca-ES" sz="16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LDLc</a:t>
            </a:r>
            <a:r>
              <a:rPr kumimoji="0" lang="ca-ES" sz="16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117  mg/</a:t>
            </a:r>
            <a:r>
              <a:rPr kumimoji="0" lang="ca-ES" sz="16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dL,TG</a:t>
            </a:r>
            <a:r>
              <a:rPr kumimoji="0" lang="ca-ES" sz="16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144 mg/</a:t>
            </a:r>
            <a:r>
              <a:rPr kumimoji="0" lang="ca-ES" sz="16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dL.</a:t>
            </a:r>
            <a:endParaRPr kumimoji="0" lang="ca-ES" sz="16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endParaRPr>
          </a:p>
          <a:p>
            <a:pPr marL="285750" marR="0" lvl="0" indent="-285750" algn="l" defTabSz="914400" rtl="0" eaLnBrk="1" fontAlgn="auto" latinLnBrk="0" hangingPunct="1">
              <a:lnSpc>
                <a:spcPct val="90000"/>
              </a:lnSpc>
              <a:spcBef>
                <a:spcPts val="1000"/>
              </a:spcBef>
              <a:spcAft>
                <a:spcPts val="0"/>
              </a:spcAft>
              <a:buClr>
                <a:prstClr val="black"/>
              </a:buClr>
              <a:buSzPts val="1800"/>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AOS en tractament amb CPAP.</a:t>
            </a:r>
          </a:p>
          <a:p>
            <a:pPr marL="285750" marR="0" lvl="0" indent="-285750" algn="l" defTabSz="914400" rtl="0" eaLnBrk="1" fontAlgn="auto" latinLnBrk="0" hangingPunct="1">
              <a:lnSpc>
                <a:spcPct val="90000"/>
              </a:lnSpc>
              <a:spcBef>
                <a:spcPts val="1000"/>
              </a:spcBef>
              <a:spcAft>
                <a:spcPts val="0"/>
              </a:spcAft>
              <a:buClr>
                <a:prstClr val="black"/>
              </a:buClr>
              <a:buSzPts val="1800"/>
              <a:buFont typeface="Wingdings" panose="05000000000000000000" pitchFamily="2" charset="2"/>
              <a:buChar char="§"/>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No AF de cardiopatia isquèmica precoç.</a:t>
            </a: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CuadroTexto 15">
            <a:extLst>
              <a:ext uri="{FF2B5EF4-FFF2-40B4-BE49-F238E27FC236}">
                <a16:creationId xmlns:a16="http://schemas.microsoft.com/office/drawing/2014/main" id="{2DB552F8-9DB6-C32F-797E-B13B467D7780}"/>
              </a:ext>
            </a:extLst>
          </p:cNvPr>
          <p:cNvSpPr txBox="1"/>
          <p:nvPr/>
        </p:nvSpPr>
        <p:spPr>
          <a:xfrm>
            <a:off x="549112" y="1458943"/>
            <a:ext cx="6094428" cy="369332"/>
          </a:xfrm>
          <a:prstGeom prst="rect">
            <a:avLst/>
          </a:prstGeom>
          <a:noFill/>
        </p:spPr>
        <p:txBody>
          <a:bodyPr wrap="square">
            <a:spAutoFit/>
          </a:bodyPr>
          <a:lstStyle/>
          <a:p>
            <a:pPr marL="0" marR="0" lvl="0" indent="0" algn="just" defTabSz="914400" rtl="0" eaLnBrk="1" fontAlgn="auto" latinLnBrk="0" hangingPunct="1">
              <a:lnSpc>
                <a:spcPct val="90000"/>
              </a:lnSpc>
              <a:spcBef>
                <a:spcPts val="0"/>
              </a:spcBef>
              <a:spcAft>
                <a:spcPts val="0"/>
              </a:spcAft>
              <a:buClr>
                <a:prstClr val="black"/>
              </a:buClr>
              <a:buSzPts val="2000"/>
              <a:buFontTx/>
              <a:buNone/>
              <a:tabLst/>
              <a:defRPr/>
            </a:pPr>
            <a:r>
              <a:rPr kumimoji="0" lang="ca-ES" sz="20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Antecedents patològics</a:t>
            </a:r>
            <a:endPar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92274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BAA7DCB-0330-F64B-6F0F-E7680EC4BB1F}"/>
              </a:ext>
            </a:extLst>
          </p:cNvPr>
          <p:cNvSpPr/>
          <p:nvPr/>
        </p:nvSpPr>
        <p:spPr>
          <a:xfrm>
            <a:off x="0" y="991666"/>
            <a:ext cx="12192000" cy="306192"/>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grpSp>
        <p:nvGrpSpPr>
          <p:cNvPr id="6" name="Grupo 5">
            <a:extLst>
              <a:ext uri="{FF2B5EF4-FFF2-40B4-BE49-F238E27FC236}">
                <a16:creationId xmlns:a16="http://schemas.microsoft.com/office/drawing/2014/main" id="{2458B5C9-0A78-7927-3A5E-F081EC9E6527}"/>
              </a:ext>
            </a:extLst>
          </p:cNvPr>
          <p:cNvGrpSpPr/>
          <p:nvPr/>
        </p:nvGrpSpPr>
        <p:grpSpPr>
          <a:xfrm>
            <a:off x="9120411" y="67284"/>
            <a:ext cx="2894609" cy="872019"/>
            <a:chOff x="9120411" y="67284"/>
            <a:chExt cx="2894609" cy="872019"/>
          </a:xfrm>
        </p:grpSpPr>
        <p:pic>
          <p:nvPicPr>
            <p:cNvPr id="7" name="Picture 5">
              <a:extLst>
                <a:ext uri="{FF2B5EF4-FFF2-40B4-BE49-F238E27FC236}">
                  <a16:creationId xmlns:a16="http://schemas.microsoft.com/office/drawing/2014/main" id="{132B869F-1631-50C4-3ED4-B6BDF004BB1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12 Imagen">
              <a:extLst>
                <a:ext uri="{FF2B5EF4-FFF2-40B4-BE49-F238E27FC236}">
                  <a16:creationId xmlns:a16="http://schemas.microsoft.com/office/drawing/2014/main" id="{2E6A193E-08B4-F439-828E-5C7734D3C23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9" name="Imagen 8">
              <a:extLst>
                <a:ext uri="{FF2B5EF4-FFF2-40B4-BE49-F238E27FC236}">
                  <a16:creationId xmlns:a16="http://schemas.microsoft.com/office/drawing/2014/main" id="{CB4C96F4-417F-CA0B-AE62-B16336D6861D}"/>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sp>
        <p:nvSpPr>
          <p:cNvPr id="2" name="Marcador de contenido 2">
            <a:extLst>
              <a:ext uri="{FF2B5EF4-FFF2-40B4-BE49-F238E27FC236}">
                <a16:creationId xmlns:a16="http://schemas.microsoft.com/office/drawing/2014/main" id="{8E001729-B0E1-11C4-8C9F-62380BD4727F}"/>
              </a:ext>
            </a:extLst>
          </p:cNvPr>
          <p:cNvSpPr txBox="1">
            <a:spLocks/>
          </p:cNvSpPr>
          <p:nvPr/>
        </p:nvSpPr>
        <p:spPr>
          <a:xfrm>
            <a:off x="1830421" y="2321736"/>
            <a:ext cx="7955604" cy="2878914"/>
          </a:xfrm>
          <a:prstGeom prst="rect">
            <a:avLst/>
          </a:prstGeom>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ca-ES" noProof="0" dirty="0">
                <a:latin typeface="Calibri" panose="020F0502020204030204" pitchFamily="34" charset="0"/>
                <a:cs typeface="Calibri" panose="020F0502020204030204" pitchFamily="34" charset="0"/>
              </a:rPr>
              <a:t>Situació 1: Asimptomàtic en consulta i ECG normal.</a:t>
            </a:r>
          </a:p>
          <a:p>
            <a:pPr marL="457200" lvl="1" indent="0">
              <a:buFont typeface="Arial" panose="020B0604020202020204" pitchFamily="34" charset="0"/>
              <a:buNone/>
            </a:pPr>
            <a:endParaRPr lang="ca-ES" noProof="0" dirty="0">
              <a:latin typeface="Calibri" panose="020F0502020204030204" pitchFamily="34" charset="0"/>
              <a:cs typeface="Calibri" panose="020F0502020204030204" pitchFamily="34" charset="0"/>
            </a:endParaRPr>
          </a:p>
          <a:p>
            <a:pPr lvl="1"/>
            <a:r>
              <a:rPr lang="ca-ES" noProof="0" dirty="0">
                <a:latin typeface="Calibri" panose="020F0502020204030204" pitchFamily="34" charset="0"/>
                <a:cs typeface="Calibri" panose="020F0502020204030204" pitchFamily="34" charset="0"/>
              </a:rPr>
              <a:t>Situació 2: Asimptomàtic en consulta, però amb alteracions en el ECG: extrasistòlia.</a:t>
            </a:r>
          </a:p>
          <a:p>
            <a:pPr marL="457200" lvl="1" indent="0">
              <a:buFont typeface="Arial" panose="020B0604020202020204" pitchFamily="34" charset="0"/>
              <a:buNone/>
            </a:pPr>
            <a:endParaRPr lang="ca-ES" noProof="0" dirty="0">
              <a:latin typeface="Calibri" panose="020F0502020204030204" pitchFamily="34" charset="0"/>
              <a:cs typeface="Calibri" panose="020F0502020204030204" pitchFamily="34" charset="0"/>
            </a:endParaRPr>
          </a:p>
          <a:p>
            <a:pPr lvl="1"/>
            <a:r>
              <a:rPr lang="ca-ES" noProof="0" dirty="0">
                <a:latin typeface="Calibri" panose="020F0502020204030204" pitchFamily="34" charset="0"/>
                <a:cs typeface="Calibri" panose="020F0502020204030204" pitchFamily="34" charset="0"/>
              </a:rPr>
              <a:t>Situació 3: Simptomàtic en consulta i detecció d’arrítmia en el ECG.</a:t>
            </a:r>
          </a:p>
        </p:txBody>
      </p:sp>
      <p:sp>
        <p:nvSpPr>
          <p:cNvPr id="11" name="CuadroTexto 10">
            <a:extLst>
              <a:ext uri="{FF2B5EF4-FFF2-40B4-BE49-F238E27FC236}">
                <a16:creationId xmlns:a16="http://schemas.microsoft.com/office/drawing/2014/main" id="{FF3CB9E3-DA5E-59C1-FF7D-90322433398A}"/>
              </a:ext>
            </a:extLst>
          </p:cNvPr>
          <p:cNvSpPr txBox="1"/>
          <p:nvPr/>
        </p:nvSpPr>
        <p:spPr>
          <a:xfrm>
            <a:off x="542740" y="37559"/>
            <a:ext cx="8961119" cy="954107"/>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Cas 1: AVALUACIÓ INICIAL D’UN PACIENT AMB 	PALPITACIONS OCASIONALS</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9858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_s77832">
            <a:extLst>
              <a:ext uri="{FF2B5EF4-FFF2-40B4-BE49-F238E27FC236}">
                <a16:creationId xmlns:a16="http://schemas.microsoft.com/office/drawing/2014/main" id="{5A84104F-424A-4947-F7C8-AAEE3D6408CF}"/>
              </a:ext>
            </a:extLst>
          </p:cNvPr>
          <p:cNvSpPr>
            <a:spLocks noChangeArrowheads="1"/>
          </p:cNvSpPr>
          <p:nvPr/>
        </p:nvSpPr>
        <p:spPr bwMode="auto">
          <a:xfrm>
            <a:off x="171581" y="2880703"/>
            <a:ext cx="4025416" cy="2216590"/>
          </a:xfrm>
          <a:prstGeom prst="roundRect">
            <a:avLst>
              <a:gd name="adj" fmla="val 16667"/>
            </a:avLst>
          </a:prstGeom>
          <a:noFill/>
          <a:ln w="57150">
            <a:solidFill>
              <a:srgbClr val="FF0000"/>
            </a:solidFill>
            <a:round/>
            <a:headEnd/>
            <a:tailEnd/>
          </a:ln>
        </p:spPr>
        <p:txBody>
          <a:bodyPr wrap="none" lIns="0" tIns="0" rIns="0" bIns="0" anchor="ctr"/>
          <a:lstStyle/>
          <a:p>
            <a:pPr>
              <a:lnSpc>
                <a:spcPct val="120000"/>
              </a:lnSpc>
            </a:pPr>
            <a:r>
              <a:rPr lang="ca-ES" sz="2000" noProof="0" dirty="0">
                <a:highlight>
                  <a:srgbClr val="FFFF00"/>
                </a:highlight>
                <a:latin typeface="Calibri" pitchFamily="34" charset="0"/>
              </a:rPr>
              <a:t>Història Clínica detallada </a:t>
            </a:r>
          </a:p>
          <a:p>
            <a:pPr>
              <a:lnSpc>
                <a:spcPct val="120000"/>
              </a:lnSpc>
            </a:pPr>
            <a:r>
              <a:rPr lang="ca-ES" sz="2000" noProof="0" dirty="0">
                <a:latin typeface="Calibri" pitchFamily="34" charset="0"/>
              </a:rPr>
              <a:t>Anamnesi de l’episodi</a:t>
            </a:r>
          </a:p>
          <a:p>
            <a:pPr>
              <a:lnSpc>
                <a:spcPct val="120000"/>
              </a:lnSpc>
            </a:pPr>
            <a:r>
              <a:rPr lang="ca-ES" sz="2000" noProof="0" dirty="0">
                <a:latin typeface="Calibri" pitchFamily="34" charset="0"/>
              </a:rPr>
              <a:t>Exploració física</a:t>
            </a:r>
          </a:p>
          <a:p>
            <a:pPr>
              <a:lnSpc>
                <a:spcPct val="120000"/>
              </a:lnSpc>
            </a:pPr>
            <a:r>
              <a:rPr lang="ca-ES" sz="2000" noProof="0" dirty="0">
                <a:latin typeface="Calibri" pitchFamily="34" charset="0"/>
              </a:rPr>
              <a:t>ECG durant la taquicàrdia i basal</a:t>
            </a:r>
          </a:p>
        </p:txBody>
      </p:sp>
      <p:cxnSp>
        <p:nvCxnSpPr>
          <p:cNvPr id="10" name="Conector recto de flecha 9">
            <a:extLst>
              <a:ext uri="{FF2B5EF4-FFF2-40B4-BE49-F238E27FC236}">
                <a16:creationId xmlns:a16="http://schemas.microsoft.com/office/drawing/2014/main" id="{F0DD61E9-30EF-E779-7E8A-B97056BA7DBD}"/>
              </a:ext>
            </a:extLst>
          </p:cNvPr>
          <p:cNvCxnSpPr>
            <a:cxnSpLocks/>
          </p:cNvCxnSpPr>
          <p:nvPr/>
        </p:nvCxnSpPr>
        <p:spPr>
          <a:xfrm>
            <a:off x="4310147" y="3988998"/>
            <a:ext cx="48750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_s77833">
            <a:extLst>
              <a:ext uri="{FF2B5EF4-FFF2-40B4-BE49-F238E27FC236}">
                <a16:creationId xmlns:a16="http://schemas.microsoft.com/office/drawing/2014/main" id="{98FA0B73-BB28-7A4E-126F-621E27132D6D}"/>
              </a:ext>
            </a:extLst>
          </p:cNvPr>
          <p:cNvSpPr>
            <a:spLocks noChangeArrowheads="1"/>
          </p:cNvSpPr>
          <p:nvPr/>
        </p:nvSpPr>
        <p:spPr bwMode="auto">
          <a:xfrm>
            <a:off x="5029147" y="2428368"/>
            <a:ext cx="6985873" cy="2883420"/>
          </a:xfrm>
          <a:prstGeom prst="roundRect">
            <a:avLst>
              <a:gd name="adj" fmla="val 16667"/>
            </a:avLst>
          </a:prstGeom>
          <a:noFill/>
          <a:ln w="9525">
            <a:solidFill>
              <a:schemeClr val="tx1"/>
            </a:solidFill>
            <a:round/>
            <a:headEnd/>
            <a:tailEnd/>
          </a:ln>
        </p:spPr>
        <p:txBody>
          <a:bodyPr wrap="none" lIns="0" tIns="0" rIns="0" bIns="0" anchor="ctr"/>
          <a:lstStyle/>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Dona de 26 anys.</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Anèmia tractada amb ferroteràpia oral.</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Sense antecedents patològics d'interès.</a:t>
            </a:r>
          </a:p>
          <a:p>
            <a:pPr marL="285750" indent="-285750">
              <a:buFont typeface="Arial" panose="020B0604020202020204" pitchFamily="34" charset="0"/>
              <a:buChar char="•"/>
            </a:pPr>
            <a:endParaRPr lang="ca-ES" sz="1600" b="1" noProof="0" dirty="0">
              <a:latin typeface="Calibri" panose="020F0502020204030204" pitchFamily="34" charset="0"/>
              <a:cs typeface="Calibri" panose="020F0502020204030204" pitchFamily="34" charset="0"/>
            </a:endParaRPr>
          </a:p>
        </p:txBody>
      </p:sp>
      <p:sp>
        <p:nvSpPr>
          <p:cNvPr id="2" name="CuadroTexto 1">
            <a:extLst>
              <a:ext uri="{FF2B5EF4-FFF2-40B4-BE49-F238E27FC236}">
                <a16:creationId xmlns:a16="http://schemas.microsoft.com/office/drawing/2014/main" id="{4AD47258-411D-61DD-2D95-D30FB93D20F9}"/>
              </a:ext>
            </a:extLst>
          </p:cNvPr>
          <p:cNvSpPr txBox="1"/>
          <p:nvPr/>
        </p:nvSpPr>
        <p:spPr>
          <a:xfrm>
            <a:off x="0" y="37559"/>
            <a:ext cx="9412419" cy="954107"/>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Cas 1: AVALUACIÓ INICIAL D’UN PACIENT AMB PALPITACIONS 	</a:t>
            </a:r>
          </a:p>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	Situació 1: Asimptomàtic</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ángulo 3">
            <a:extLst>
              <a:ext uri="{FF2B5EF4-FFF2-40B4-BE49-F238E27FC236}">
                <a16:creationId xmlns:a16="http://schemas.microsoft.com/office/drawing/2014/main" id="{7382C47C-EF91-9155-9EE6-33792B577D01}"/>
              </a:ext>
            </a:extLst>
          </p:cNvPr>
          <p:cNvSpPr/>
          <p:nvPr/>
        </p:nvSpPr>
        <p:spPr>
          <a:xfrm>
            <a:off x="0" y="1094536"/>
            <a:ext cx="12192000" cy="306192"/>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grpSp>
        <p:nvGrpSpPr>
          <p:cNvPr id="5" name="Grupo 4">
            <a:extLst>
              <a:ext uri="{FF2B5EF4-FFF2-40B4-BE49-F238E27FC236}">
                <a16:creationId xmlns:a16="http://schemas.microsoft.com/office/drawing/2014/main" id="{EA0BF6E8-9DEE-206E-C1B4-5CB04CB1C2CF}"/>
              </a:ext>
            </a:extLst>
          </p:cNvPr>
          <p:cNvGrpSpPr/>
          <p:nvPr/>
        </p:nvGrpSpPr>
        <p:grpSpPr>
          <a:xfrm>
            <a:off x="9120411" y="67284"/>
            <a:ext cx="2894609" cy="872019"/>
            <a:chOff x="9120411" y="67284"/>
            <a:chExt cx="2894609" cy="872019"/>
          </a:xfrm>
        </p:grpSpPr>
        <p:pic>
          <p:nvPicPr>
            <p:cNvPr id="6" name="Picture 5">
              <a:extLst>
                <a:ext uri="{FF2B5EF4-FFF2-40B4-BE49-F238E27FC236}">
                  <a16:creationId xmlns:a16="http://schemas.microsoft.com/office/drawing/2014/main" id="{C4C644AA-A457-A227-E224-452038878A6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12 Imagen">
              <a:extLst>
                <a:ext uri="{FF2B5EF4-FFF2-40B4-BE49-F238E27FC236}">
                  <a16:creationId xmlns:a16="http://schemas.microsoft.com/office/drawing/2014/main" id="{3119FED6-2A3A-9BAC-BF5E-5CDF975E728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9" name="Imagen 8">
              <a:extLst>
                <a:ext uri="{FF2B5EF4-FFF2-40B4-BE49-F238E27FC236}">
                  <a16:creationId xmlns:a16="http://schemas.microsoft.com/office/drawing/2014/main" id="{2E1B7A0C-182A-4871-1B7D-E15C0889E18A}"/>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spTree>
    <p:extLst>
      <p:ext uri="{BB962C8B-B14F-4D97-AF65-F5344CB8AC3E}">
        <p14:creationId xmlns:p14="http://schemas.microsoft.com/office/powerpoint/2010/main" val="2394785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_s77832">
            <a:extLst>
              <a:ext uri="{FF2B5EF4-FFF2-40B4-BE49-F238E27FC236}">
                <a16:creationId xmlns:a16="http://schemas.microsoft.com/office/drawing/2014/main" id="{5A84104F-424A-4947-F7C8-AAEE3D6408CF}"/>
              </a:ext>
            </a:extLst>
          </p:cNvPr>
          <p:cNvSpPr>
            <a:spLocks noChangeArrowheads="1"/>
          </p:cNvSpPr>
          <p:nvPr/>
        </p:nvSpPr>
        <p:spPr bwMode="auto">
          <a:xfrm>
            <a:off x="171581" y="2880703"/>
            <a:ext cx="4025416" cy="2216590"/>
          </a:xfrm>
          <a:prstGeom prst="roundRect">
            <a:avLst>
              <a:gd name="adj" fmla="val 16667"/>
            </a:avLst>
          </a:prstGeom>
          <a:noFill/>
          <a:ln w="57150">
            <a:solidFill>
              <a:srgbClr val="FF0000"/>
            </a:solidFill>
            <a:round/>
            <a:headEnd/>
            <a:tailEnd/>
          </a:ln>
        </p:spPr>
        <p:txBody>
          <a:bodyPr wrap="none" lIns="0" tIns="0" rIns="0" bIns="0" anchor="ctr"/>
          <a:lstStyle/>
          <a:p>
            <a:pPr>
              <a:lnSpc>
                <a:spcPct val="120000"/>
              </a:lnSpc>
            </a:pPr>
            <a:r>
              <a:rPr lang="ca-ES" sz="2000" noProof="0" dirty="0">
                <a:latin typeface="Calibri" pitchFamily="34" charset="0"/>
              </a:rPr>
              <a:t>Història Clínica detallada </a:t>
            </a:r>
          </a:p>
          <a:p>
            <a:pPr>
              <a:lnSpc>
                <a:spcPct val="120000"/>
              </a:lnSpc>
            </a:pPr>
            <a:r>
              <a:rPr lang="ca-ES" sz="2000" noProof="0" dirty="0">
                <a:highlight>
                  <a:srgbClr val="FFFF00"/>
                </a:highlight>
                <a:latin typeface="Calibri" pitchFamily="34" charset="0"/>
              </a:rPr>
              <a:t>Anamnesi de l’episodi</a:t>
            </a:r>
          </a:p>
          <a:p>
            <a:pPr>
              <a:lnSpc>
                <a:spcPct val="120000"/>
              </a:lnSpc>
            </a:pPr>
            <a:r>
              <a:rPr lang="ca-ES" sz="2000" noProof="0" dirty="0">
                <a:latin typeface="Calibri" pitchFamily="34" charset="0"/>
              </a:rPr>
              <a:t>Exploració física</a:t>
            </a:r>
          </a:p>
          <a:p>
            <a:pPr>
              <a:lnSpc>
                <a:spcPct val="120000"/>
              </a:lnSpc>
            </a:pPr>
            <a:r>
              <a:rPr lang="ca-ES" sz="2000" noProof="0" dirty="0">
                <a:latin typeface="Calibri" pitchFamily="34" charset="0"/>
              </a:rPr>
              <a:t>ECG durant la taquicàrdia i basal</a:t>
            </a:r>
          </a:p>
        </p:txBody>
      </p:sp>
      <p:cxnSp>
        <p:nvCxnSpPr>
          <p:cNvPr id="10" name="Conector recto de flecha 9">
            <a:extLst>
              <a:ext uri="{FF2B5EF4-FFF2-40B4-BE49-F238E27FC236}">
                <a16:creationId xmlns:a16="http://schemas.microsoft.com/office/drawing/2014/main" id="{F0DD61E9-30EF-E779-7E8A-B97056BA7DBD}"/>
              </a:ext>
            </a:extLst>
          </p:cNvPr>
          <p:cNvCxnSpPr>
            <a:cxnSpLocks/>
          </p:cNvCxnSpPr>
          <p:nvPr/>
        </p:nvCxnSpPr>
        <p:spPr>
          <a:xfrm>
            <a:off x="4310147" y="3988998"/>
            <a:ext cx="22630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_s77833">
            <a:extLst>
              <a:ext uri="{FF2B5EF4-FFF2-40B4-BE49-F238E27FC236}">
                <a16:creationId xmlns:a16="http://schemas.microsoft.com/office/drawing/2014/main" id="{98FA0B73-BB28-7A4E-126F-621E27132D6D}"/>
              </a:ext>
            </a:extLst>
          </p:cNvPr>
          <p:cNvSpPr>
            <a:spLocks noChangeArrowheads="1"/>
          </p:cNvSpPr>
          <p:nvPr/>
        </p:nvSpPr>
        <p:spPr bwMode="auto">
          <a:xfrm>
            <a:off x="4536448" y="2359786"/>
            <a:ext cx="7483971" cy="4133085"/>
          </a:xfrm>
          <a:prstGeom prst="roundRect">
            <a:avLst>
              <a:gd name="adj" fmla="val 16667"/>
            </a:avLst>
          </a:prstGeom>
          <a:noFill/>
          <a:ln w="9525">
            <a:solidFill>
              <a:schemeClr val="tx1"/>
            </a:solidFill>
            <a:round/>
            <a:headEnd/>
            <a:tailEnd/>
          </a:ln>
        </p:spPr>
        <p:txBody>
          <a:bodyPr wrap="none" lIns="0" tIns="0" rIns="0" bIns="0" anchor="ctr"/>
          <a:lstStyle/>
          <a:p>
            <a:pPr marL="285750" indent="-285750">
              <a:buFont typeface="Arial" panose="020B0604020202020204" pitchFamily="34" charset="0"/>
              <a:buChar char="•"/>
            </a:pPr>
            <a:endParaRPr lang="ca-ES" sz="1600" b="1" noProof="0" dirty="0">
              <a:cs typeface="Arial" charset="0"/>
            </a:endParaRPr>
          </a:p>
        </p:txBody>
      </p:sp>
      <p:sp>
        <p:nvSpPr>
          <p:cNvPr id="5" name="CuadroTexto 4">
            <a:extLst>
              <a:ext uri="{FF2B5EF4-FFF2-40B4-BE49-F238E27FC236}">
                <a16:creationId xmlns:a16="http://schemas.microsoft.com/office/drawing/2014/main" id="{40F04C8F-410B-2106-49DE-29F95669E35A}"/>
              </a:ext>
            </a:extLst>
          </p:cNvPr>
          <p:cNvSpPr txBox="1"/>
          <p:nvPr/>
        </p:nvSpPr>
        <p:spPr>
          <a:xfrm>
            <a:off x="5080269" y="2687573"/>
            <a:ext cx="6865297" cy="3416320"/>
          </a:xfrm>
          <a:prstGeom prst="rect">
            <a:avLst/>
          </a:prstGeom>
          <a:noFill/>
        </p:spPr>
        <p:txBody>
          <a:bodyPr wrap="square">
            <a:spAutoFit/>
          </a:bodyPr>
          <a:lstStyle/>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Temps d’inici</a:t>
            </a:r>
            <a:r>
              <a:rPr lang="ca-ES" sz="2400" noProof="0" dirty="0">
                <a:latin typeface="Calibri" panose="020F0502020204030204" pitchFamily="34" charset="0"/>
                <a:cs typeface="Calibri" panose="020F0502020204030204" pitchFamily="34" charset="0"/>
              </a:rPr>
              <a:t>: fa </a:t>
            </a:r>
            <a:r>
              <a:rPr lang="ca-ES" sz="2400" b="1" noProof="0" dirty="0">
                <a:latin typeface="Calibri" panose="020F0502020204030204" pitchFamily="34" charset="0"/>
                <a:cs typeface="Calibri" panose="020F0502020204030204" pitchFamily="34" charset="0"/>
              </a:rPr>
              <a:t>vàries setmanes </a:t>
            </a:r>
            <a:r>
              <a:rPr lang="ca-ES" sz="2400" noProof="0" dirty="0">
                <a:latin typeface="Calibri" panose="020F0502020204030204" pitchFamily="34" charset="0"/>
                <a:cs typeface="Calibri" panose="020F0502020204030204" pitchFamily="34" charset="0"/>
              </a:rPr>
              <a:t>que presenta palpitacions ocasionals autolimitades.</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Inici sobtat</a:t>
            </a:r>
            <a:r>
              <a:rPr lang="ca-ES" sz="2400" noProof="0" dirty="0">
                <a:latin typeface="Calibri" panose="020F0502020204030204" pitchFamily="34" charset="0"/>
                <a:cs typeface="Calibri" panose="020F0502020204030204" pitchFamily="34" charset="0"/>
              </a:rPr>
              <a:t>. </a:t>
            </a:r>
            <a:r>
              <a:rPr lang="ca-ES" sz="2400" b="1" noProof="0" dirty="0">
                <a:latin typeface="Calibri" panose="020F0502020204030204" pitchFamily="34" charset="0"/>
                <a:cs typeface="Calibri" panose="020F0502020204030204" pitchFamily="34" charset="0"/>
              </a:rPr>
              <a:t>Caràcter regular. </a:t>
            </a:r>
            <a:endParaRPr lang="ca-ES" sz="2400" noProof="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a-ES" sz="2400" noProof="0" dirty="0">
                <a:latin typeface="Calibri" panose="020F0502020204030204" pitchFamily="34" charset="0"/>
                <a:cs typeface="Calibri" panose="020F0502020204030204" pitchFamily="34" charset="0"/>
              </a:rPr>
              <a:t>No episodis previs.</a:t>
            </a:r>
          </a:p>
          <a:p>
            <a:pPr marL="285750" indent="-285750">
              <a:buFont typeface="Arial" panose="020B0604020202020204" pitchFamily="34" charset="0"/>
              <a:buChar char="•"/>
            </a:pPr>
            <a:r>
              <a:rPr lang="ca-ES" sz="2400" noProof="0" dirty="0">
                <a:latin typeface="Calibri" panose="020F0502020204030204" pitchFamily="34" charset="0"/>
                <a:cs typeface="Calibri" panose="020F0502020204030204" pitchFamily="34" charset="0"/>
              </a:rPr>
              <a:t>Símptomes acompanyants: </a:t>
            </a:r>
            <a:r>
              <a:rPr lang="ca-ES" sz="2400" b="1" noProof="0" dirty="0">
                <a:latin typeface="Calibri" panose="020F0502020204030204" pitchFamily="34" charset="0"/>
                <a:cs typeface="Calibri" panose="020F0502020204030204" pitchFamily="34" charset="0"/>
              </a:rPr>
              <a:t>lleugera sensació de mareig durant la taquicàrdia.</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No inestabilitat hemodinàmica.</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No antecedents cardiològics familiars ni personals.</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No tractament cardiològic.</a:t>
            </a:r>
          </a:p>
        </p:txBody>
      </p:sp>
      <p:sp>
        <p:nvSpPr>
          <p:cNvPr id="2" name="CuadroTexto 1">
            <a:extLst>
              <a:ext uri="{FF2B5EF4-FFF2-40B4-BE49-F238E27FC236}">
                <a16:creationId xmlns:a16="http://schemas.microsoft.com/office/drawing/2014/main" id="{2CBE929B-5BC2-A235-908E-CA38F0C699A0}"/>
              </a:ext>
            </a:extLst>
          </p:cNvPr>
          <p:cNvSpPr txBox="1"/>
          <p:nvPr/>
        </p:nvSpPr>
        <p:spPr>
          <a:xfrm>
            <a:off x="0" y="37559"/>
            <a:ext cx="9412419" cy="954107"/>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Cas 1: AVALUACIÓ INICIAL D’UN PACIENT AMB PALPITACIONS 	</a:t>
            </a:r>
          </a:p>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	Situació 1: Asimptomàtic</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ángulo 3">
            <a:extLst>
              <a:ext uri="{FF2B5EF4-FFF2-40B4-BE49-F238E27FC236}">
                <a16:creationId xmlns:a16="http://schemas.microsoft.com/office/drawing/2014/main" id="{A5F4A7DF-8A16-6641-67B4-6B870251B7D5}"/>
              </a:ext>
            </a:extLst>
          </p:cNvPr>
          <p:cNvSpPr/>
          <p:nvPr/>
        </p:nvSpPr>
        <p:spPr>
          <a:xfrm>
            <a:off x="0" y="1094536"/>
            <a:ext cx="12192000" cy="306192"/>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grpSp>
        <p:nvGrpSpPr>
          <p:cNvPr id="6" name="Grupo 5">
            <a:extLst>
              <a:ext uri="{FF2B5EF4-FFF2-40B4-BE49-F238E27FC236}">
                <a16:creationId xmlns:a16="http://schemas.microsoft.com/office/drawing/2014/main" id="{FE1B6F50-6A98-7115-5DB8-242F22BF30DF}"/>
              </a:ext>
            </a:extLst>
          </p:cNvPr>
          <p:cNvGrpSpPr/>
          <p:nvPr/>
        </p:nvGrpSpPr>
        <p:grpSpPr>
          <a:xfrm>
            <a:off x="9120411" y="67284"/>
            <a:ext cx="2894609" cy="872019"/>
            <a:chOff x="9120411" y="67284"/>
            <a:chExt cx="2894609" cy="872019"/>
          </a:xfrm>
        </p:grpSpPr>
        <p:pic>
          <p:nvPicPr>
            <p:cNvPr id="8" name="Picture 5">
              <a:extLst>
                <a:ext uri="{FF2B5EF4-FFF2-40B4-BE49-F238E27FC236}">
                  <a16:creationId xmlns:a16="http://schemas.microsoft.com/office/drawing/2014/main" id="{98CE521E-B7EC-6299-3FD2-2DC39514D6D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12 Imagen">
              <a:extLst>
                <a:ext uri="{FF2B5EF4-FFF2-40B4-BE49-F238E27FC236}">
                  <a16:creationId xmlns:a16="http://schemas.microsoft.com/office/drawing/2014/main" id="{EBA252C0-C831-BBCB-71D1-8047B36544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1" name="Imagen 10">
              <a:extLst>
                <a:ext uri="{FF2B5EF4-FFF2-40B4-BE49-F238E27FC236}">
                  <a16:creationId xmlns:a16="http://schemas.microsoft.com/office/drawing/2014/main" id="{D49F2794-CCB6-59C2-03E1-1A526186FDB7}"/>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spTree>
    <p:extLst>
      <p:ext uri="{BB962C8B-B14F-4D97-AF65-F5344CB8AC3E}">
        <p14:creationId xmlns:p14="http://schemas.microsoft.com/office/powerpoint/2010/main" val="3371347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_s77832">
            <a:extLst>
              <a:ext uri="{FF2B5EF4-FFF2-40B4-BE49-F238E27FC236}">
                <a16:creationId xmlns:a16="http://schemas.microsoft.com/office/drawing/2014/main" id="{5A84104F-424A-4947-F7C8-AAEE3D6408CF}"/>
              </a:ext>
            </a:extLst>
          </p:cNvPr>
          <p:cNvSpPr>
            <a:spLocks noChangeArrowheads="1"/>
          </p:cNvSpPr>
          <p:nvPr/>
        </p:nvSpPr>
        <p:spPr bwMode="auto">
          <a:xfrm>
            <a:off x="171581" y="2880703"/>
            <a:ext cx="4025416" cy="2216590"/>
          </a:xfrm>
          <a:prstGeom prst="roundRect">
            <a:avLst>
              <a:gd name="adj" fmla="val 16667"/>
            </a:avLst>
          </a:prstGeom>
          <a:noFill/>
          <a:ln w="57150">
            <a:solidFill>
              <a:srgbClr val="FF0000"/>
            </a:solidFill>
            <a:round/>
            <a:headEnd/>
            <a:tailEnd/>
          </a:ln>
        </p:spPr>
        <p:txBody>
          <a:bodyPr wrap="none" lIns="0" tIns="0" rIns="0" bIns="0" anchor="ctr"/>
          <a:lstStyle/>
          <a:p>
            <a:pPr>
              <a:lnSpc>
                <a:spcPct val="120000"/>
              </a:lnSpc>
            </a:pPr>
            <a:r>
              <a:rPr lang="ca-ES" sz="2000" noProof="0" dirty="0">
                <a:latin typeface="Calibri" pitchFamily="34" charset="0"/>
              </a:rPr>
              <a:t>Història Clínica detallada </a:t>
            </a:r>
          </a:p>
          <a:p>
            <a:pPr>
              <a:lnSpc>
                <a:spcPct val="120000"/>
              </a:lnSpc>
            </a:pPr>
            <a:r>
              <a:rPr lang="ca-ES" sz="2000" noProof="0" dirty="0">
                <a:latin typeface="Calibri" pitchFamily="34" charset="0"/>
              </a:rPr>
              <a:t>Anamnesi de l’episodi</a:t>
            </a:r>
          </a:p>
          <a:p>
            <a:pPr>
              <a:lnSpc>
                <a:spcPct val="120000"/>
              </a:lnSpc>
            </a:pPr>
            <a:r>
              <a:rPr lang="ca-ES" sz="2000" noProof="0" dirty="0">
                <a:highlight>
                  <a:srgbClr val="FFFF00"/>
                </a:highlight>
                <a:latin typeface="Calibri" pitchFamily="34" charset="0"/>
              </a:rPr>
              <a:t>Exploració física</a:t>
            </a:r>
          </a:p>
          <a:p>
            <a:pPr>
              <a:lnSpc>
                <a:spcPct val="120000"/>
              </a:lnSpc>
            </a:pPr>
            <a:r>
              <a:rPr lang="ca-ES" sz="2000" noProof="0" dirty="0">
                <a:latin typeface="Calibri" pitchFamily="34" charset="0"/>
              </a:rPr>
              <a:t>ECG durant la taquicàrdia i basal</a:t>
            </a:r>
          </a:p>
        </p:txBody>
      </p:sp>
      <p:cxnSp>
        <p:nvCxnSpPr>
          <p:cNvPr id="10" name="Conector recto de flecha 9">
            <a:extLst>
              <a:ext uri="{FF2B5EF4-FFF2-40B4-BE49-F238E27FC236}">
                <a16:creationId xmlns:a16="http://schemas.microsoft.com/office/drawing/2014/main" id="{F0DD61E9-30EF-E779-7E8A-B97056BA7DBD}"/>
              </a:ext>
            </a:extLst>
          </p:cNvPr>
          <p:cNvCxnSpPr>
            <a:cxnSpLocks/>
          </p:cNvCxnSpPr>
          <p:nvPr/>
        </p:nvCxnSpPr>
        <p:spPr>
          <a:xfrm>
            <a:off x="4310147" y="3988998"/>
            <a:ext cx="22630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_s77833">
            <a:extLst>
              <a:ext uri="{FF2B5EF4-FFF2-40B4-BE49-F238E27FC236}">
                <a16:creationId xmlns:a16="http://schemas.microsoft.com/office/drawing/2014/main" id="{98FA0B73-BB28-7A4E-126F-621E27132D6D}"/>
              </a:ext>
            </a:extLst>
          </p:cNvPr>
          <p:cNvSpPr>
            <a:spLocks noChangeArrowheads="1"/>
          </p:cNvSpPr>
          <p:nvPr/>
        </p:nvSpPr>
        <p:spPr bwMode="auto">
          <a:xfrm>
            <a:off x="4582168" y="2343149"/>
            <a:ext cx="7483971" cy="3348991"/>
          </a:xfrm>
          <a:prstGeom prst="roundRect">
            <a:avLst>
              <a:gd name="adj" fmla="val 16667"/>
            </a:avLst>
          </a:prstGeom>
          <a:noFill/>
          <a:ln w="9525">
            <a:solidFill>
              <a:schemeClr val="tx1"/>
            </a:solidFill>
            <a:round/>
            <a:headEnd/>
            <a:tailEnd/>
          </a:ln>
        </p:spPr>
        <p:txBody>
          <a:bodyPr wrap="none" lIns="0" tIns="0" rIns="0" bIns="0" anchor="ctr"/>
          <a:lstStyle/>
          <a:p>
            <a:pPr marL="285750" indent="-285750">
              <a:buFont typeface="Arial" panose="020B0604020202020204" pitchFamily="34" charset="0"/>
              <a:buChar char="•"/>
            </a:pPr>
            <a:endParaRPr lang="ca-ES" sz="1600" b="1" noProof="0" dirty="0">
              <a:cs typeface="Arial" charset="0"/>
            </a:endParaRPr>
          </a:p>
        </p:txBody>
      </p:sp>
      <p:sp>
        <p:nvSpPr>
          <p:cNvPr id="5" name="CuadroTexto 4">
            <a:extLst>
              <a:ext uri="{FF2B5EF4-FFF2-40B4-BE49-F238E27FC236}">
                <a16:creationId xmlns:a16="http://schemas.microsoft.com/office/drawing/2014/main" id="{40F04C8F-410B-2106-49DE-29F95669E35A}"/>
              </a:ext>
            </a:extLst>
          </p:cNvPr>
          <p:cNvSpPr txBox="1"/>
          <p:nvPr/>
        </p:nvSpPr>
        <p:spPr>
          <a:xfrm>
            <a:off x="4875899" y="2525644"/>
            <a:ext cx="6865297" cy="3046988"/>
          </a:xfrm>
          <a:prstGeom prst="rect">
            <a:avLst/>
          </a:prstGeom>
          <a:noFill/>
        </p:spPr>
        <p:txBody>
          <a:bodyPr wrap="square">
            <a:spAutoFit/>
          </a:bodyPr>
          <a:lstStyle/>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Conscient i orientada. BEG.</a:t>
            </a:r>
          </a:p>
          <a:p>
            <a:pPr marL="285750" indent="-285750">
              <a:buFont typeface="Arial" panose="020B0604020202020204" pitchFamily="34" charset="0"/>
              <a:buChar char="•"/>
            </a:pPr>
            <a:r>
              <a:rPr lang="ca-ES" sz="2400" b="1" noProof="0" dirty="0" err="1">
                <a:latin typeface="Calibri" panose="020F0502020204030204" pitchFamily="34" charset="0"/>
                <a:cs typeface="Calibri" panose="020F0502020204030204" pitchFamily="34" charset="0"/>
              </a:rPr>
              <a:t>Sat</a:t>
            </a:r>
            <a:r>
              <a:rPr lang="ca-ES" sz="2400" b="1" noProof="0" dirty="0">
                <a:latin typeface="Calibri" panose="020F0502020204030204" pitchFamily="34" charset="0"/>
                <a:cs typeface="Calibri" panose="020F0502020204030204" pitchFamily="34" charset="0"/>
              </a:rPr>
              <a:t> O</a:t>
            </a:r>
            <a:r>
              <a:rPr lang="ca-ES" sz="2400" b="1" baseline="-25000" noProof="0" dirty="0">
                <a:latin typeface="Calibri" panose="020F0502020204030204" pitchFamily="34" charset="0"/>
                <a:cs typeface="Calibri" panose="020F0502020204030204" pitchFamily="34" charset="0"/>
              </a:rPr>
              <a:t>2</a:t>
            </a:r>
            <a:r>
              <a:rPr lang="ca-ES" sz="2400" b="1" noProof="0" dirty="0">
                <a:latin typeface="Calibri" panose="020F0502020204030204" pitchFamily="34" charset="0"/>
                <a:cs typeface="Calibri" panose="020F0502020204030204" pitchFamily="34" charset="0"/>
              </a:rPr>
              <a:t>: 98%.</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TA: 124/77 mm Hg.</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FC: 70 </a:t>
            </a:r>
            <a:r>
              <a:rPr lang="ca-ES" sz="2400" b="1" noProof="0" dirty="0" err="1">
                <a:latin typeface="Calibri" panose="020F0502020204030204" pitchFamily="34" charset="0"/>
                <a:cs typeface="Calibri" panose="020F0502020204030204" pitchFamily="34" charset="0"/>
              </a:rPr>
              <a:t>bpm</a:t>
            </a:r>
            <a:r>
              <a:rPr lang="ca-ES" sz="2400" b="1" noProof="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AC tons rítmics. No bufs.</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AP: murmuri vesicular.</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No signes clínics d’insuficiència cardíaca ni respiratòria.</a:t>
            </a:r>
          </a:p>
        </p:txBody>
      </p:sp>
      <p:sp>
        <p:nvSpPr>
          <p:cNvPr id="2" name="CuadroTexto 1">
            <a:extLst>
              <a:ext uri="{FF2B5EF4-FFF2-40B4-BE49-F238E27FC236}">
                <a16:creationId xmlns:a16="http://schemas.microsoft.com/office/drawing/2014/main" id="{B2A5A8C4-BA7F-6557-C527-DFBF9351A12E}"/>
              </a:ext>
            </a:extLst>
          </p:cNvPr>
          <p:cNvSpPr txBox="1"/>
          <p:nvPr/>
        </p:nvSpPr>
        <p:spPr>
          <a:xfrm>
            <a:off x="0" y="37559"/>
            <a:ext cx="9412419" cy="954107"/>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Cas 1: AVALUACIÓ INICIAL D’UN PACIENT AMB PALPITACIONS 	</a:t>
            </a:r>
          </a:p>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	Situació 1: Asimptomàtic</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ángulo 3">
            <a:extLst>
              <a:ext uri="{FF2B5EF4-FFF2-40B4-BE49-F238E27FC236}">
                <a16:creationId xmlns:a16="http://schemas.microsoft.com/office/drawing/2014/main" id="{2B05B592-E4AE-6AFD-3450-4EFE90808E22}"/>
              </a:ext>
            </a:extLst>
          </p:cNvPr>
          <p:cNvSpPr/>
          <p:nvPr/>
        </p:nvSpPr>
        <p:spPr>
          <a:xfrm>
            <a:off x="0" y="1083106"/>
            <a:ext cx="12192000" cy="306192"/>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grpSp>
        <p:nvGrpSpPr>
          <p:cNvPr id="6" name="Grupo 5">
            <a:extLst>
              <a:ext uri="{FF2B5EF4-FFF2-40B4-BE49-F238E27FC236}">
                <a16:creationId xmlns:a16="http://schemas.microsoft.com/office/drawing/2014/main" id="{CA5CB340-47BD-2AB4-E63A-5047D97AF32E}"/>
              </a:ext>
            </a:extLst>
          </p:cNvPr>
          <p:cNvGrpSpPr/>
          <p:nvPr/>
        </p:nvGrpSpPr>
        <p:grpSpPr>
          <a:xfrm>
            <a:off x="9120411" y="67284"/>
            <a:ext cx="2894609" cy="872019"/>
            <a:chOff x="9120411" y="67284"/>
            <a:chExt cx="2894609" cy="872019"/>
          </a:xfrm>
        </p:grpSpPr>
        <p:pic>
          <p:nvPicPr>
            <p:cNvPr id="8" name="Picture 5">
              <a:extLst>
                <a:ext uri="{FF2B5EF4-FFF2-40B4-BE49-F238E27FC236}">
                  <a16:creationId xmlns:a16="http://schemas.microsoft.com/office/drawing/2014/main" id="{96F7E92A-2E74-FAE2-EDF2-F5DC94AE23A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12 Imagen">
              <a:extLst>
                <a:ext uri="{FF2B5EF4-FFF2-40B4-BE49-F238E27FC236}">
                  <a16:creationId xmlns:a16="http://schemas.microsoft.com/office/drawing/2014/main" id="{1B24ABD7-8977-6B8D-D472-80DBBDBEFE9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1" name="Imagen 10">
              <a:extLst>
                <a:ext uri="{FF2B5EF4-FFF2-40B4-BE49-F238E27FC236}">
                  <a16:creationId xmlns:a16="http://schemas.microsoft.com/office/drawing/2014/main" id="{6E2A78A8-C759-EC6D-666E-294BA075F29D}"/>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spTree>
    <p:extLst>
      <p:ext uri="{BB962C8B-B14F-4D97-AF65-F5344CB8AC3E}">
        <p14:creationId xmlns:p14="http://schemas.microsoft.com/office/powerpoint/2010/main" val="149372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_s77832">
            <a:extLst>
              <a:ext uri="{FF2B5EF4-FFF2-40B4-BE49-F238E27FC236}">
                <a16:creationId xmlns:a16="http://schemas.microsoft.com/office/drawing/2014/main" id="{5A84104F-424A-4947-F7C8-AAEE3D6408CF}"/>
              </a:ext>
            </a:extLst>
          </p:cNvPr>
          <p:cNvSpPr>
            <a:spLocks noChangeArrowheads="1"/>
          </p:cNvSpPr>
          <p:nvPr/>
        </p:nvSpPr>
        <p:spPr bwMode="auto">
          <a:xfrm>
            <a:off x="661921" y="1807499"/>
            <a:ext cx="4025416" cy="2216590"/>
          </a:xfrm>
          <a:prstGeom prst="roundRect">
            <a:avLst>
              <a:gd name="adj" fmla="val 16667"/>
            </a:avLst>
          </a:prstGeom>
          <a:noFill/>
          <a:ln w="57150">
            <a:solidFill>
              <a:srgbClr val="FF0000"/>
            </a:solidFill>
            <a:round/>
            <a:headEnd/>
            <a:tailEnd/>
          </a:ln>
        </p:spPr>
        <p:txBody>
          <a:bodyPr wrap="none" lIns="0" tIns="0" rIns="0" bIns="0" anchor="ctr"/>
          <a:lstStyle/>
          <a:p>
            <a:pPr>
              <a:lnSpc>
                <a:spcPct val="120000"/>
              </a:lnSpc>
            </a:pPr>
            <a:r>
              <a:rPr lang="ca-ES" sz="2000" noProof="0" dirty="0">
                <a:latin typeface="Calibri" pitchFamily="34" charset="0"/>
              </a:rPr>
              <a:t>Història Clínica detallada </a:t>
            </a:r>
          </a:p>
          <a:p>
            <a:pPr>
              <a:lnSpc>
                <a:spcPct val="120000"/>
              </a:lnSpc>
            </a:pPr>
            <a:r>
              <a:rPr lang="ca-ES" sz="2000" noProof="0" dirty="0">
                <a:latin typeface="Calibri" pitchFamily="34" charset="0"/>
              </a:rPr>
              <a:t>Anamnesi de l’episodi</a:t>
            </a:r>
          </a:p>
          <a:p>
            <a:pPr>
              <a:lnSpc>
                <a:spcPct val="120000"/>
              </a:lnSpc>
            </a:pPr>
            <a:r>
              <a:rPr lang="ca-ES" sz="2000" noProof="0" dirty="0">
                <a:latin typeface="Calibri" pitchFamily="34" charset="0"/>
              </a:rPr>
              <a:t>Exploració física</a:t>
            </a:r>
          </a:p>
          <a:p>
            <a:pPr>
              <a:lnSpc>
                <a:spcPct val="120000"/>
              </a:lnSpc>
            </a:pPr>
            <a:r>
              <a:rPr lang="ca-ES" sz="2000" noProof="0" dirty="0">
                <a:highlight>
                  <a:srgbClr val="FFFF00"/>
                </a:highlight>
                <a:latin typeface="Calibri" pitchFamily="34" charset="0"/>
              </a:rPr>
              <a:t>ECG</a:t>
            </a:r>
            <a:r>
              <a:rPr lang="ca-ES" sz="2000" noProof="0" dirty="0">
                <a:latin typeface="Calibri" pitchFamily="34" charset="0"/>
              </a:rPr>
              <a:t>  </a:t>
            </a:r>
            <a:r>
              <a:rPr lang="ca-ES" sz="2000" noProof="0" dirty="0">
                <a:highlight>
                  <a:srgbClr val="FFFF00"/>
                </a:highlight>
                <a:latin typeface="Calibri" pitchFamily="34" charset="0"/>
              </a:rPr>
              <a:t>basal</a:t>
            </a:r>
          </a:p>
        </p:txBody>
      </p:sp>
      <p:cxnSp>
        <p:nvCxnSpPr>
          <p:cNvPr id="10" name="Conector recto de flecha 9">
            <a:extLst>
              <a:ext uri="{FF2B5EF4-FFF2-40B4-BE49-F238E27FC236}">
                <a16:creationId xmlns:a16="http://schemas.microsoft.com/office/drawing/2014/main" id="{F0DD61E9-30EF-E779-7E8A-B97056BA7DBD}"/>
              </a:ext>
            </a:extLst>
          </p:cNvPr>
          <p:cNvCxnSpPr>
            <a:cxnSpLocks/>
          </p:cNvCxnSpPr>
          <p:nvPr/>
        </p:nvCxnSpPr>
        <p:spPr>
          <a:xfrm>
            <a:off x="4891618" y="3071437"/>
            <a:ext cx="22630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5A0BC3F6-CE7F-FDC9-5BBB-6F93DC8AF7EB}"/>
              </a:ext>
            </a:extLst>
          </p:cNvPr>
          <p:cNvPicPr>
            <a:picLocks noChangeAspect="1"/>
          </p:cNvPicPr>
          <p:nvPr/>
        </p:nvPicPr>
        <p:blipFill rotWithShape="1">
          <a:blip r:embed="rId2" cstate="print"/>
          <a:srcRect b="17818"/>
          <a:stretch/>
        </p:blipFill>
        <p:spPr>
          <a:xfrm>
            <a:off x="5322200" y="2245356"/>
            <a:ext cx="6132332" cy="1340876"/>
          </a:xfrm>
          <a:prstGeom prst="rect">
            <a:avLst/>
          </a:prstGeom>
        </p:spPr>
      </p:pic>
      <p:sp>
        <p:nvSpPr>
          <p:cNvPr id="6" name="Elipse 5">
            <a:extLst>
              <a:ext uri="{FF2B5EF4-FFF2-40B4-BE49-F238E27FC236}">
                <a16:creationId xmlns:a16="http://schemas.microsoft.com/office/drawing/2014/main" id="{47A62AA2-F500-1173-7714-C0E062079E18}"/>
              </a:ext>
            </a:extLst>
          </p:cNvPr>
          <p:cNvSpPr/>
          <p:nvPr/>
        </p:nvSpPr>
        <p:spPr>
          <a:xfrm>
            <a:off x="1078618" y="4706979"/>
            <a:ext cx="2625429" cy="931902"/>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sz="2800" noProof="0" dirty="0"/>
          </a:p>
        </p:txBody>
      </p:sp>
      <p:sp>
        <p:nvSpPr>
          <p:cNvPr id="8" name="CuadroTexto 7">
            <a:extLst>
              <a:ext uri="{FF2B5EF4-FFF2-40B4-BE49-F238E27FC236}">
                <a16:creationId xmlns:a16="http://schemas.microsoft.com/office/drawing/2014/main" id="{A282089E-62D5-A55F-0957-656879F294D6}"/>
              </a:ext>
            </a:extLst>
          </p:cNvPr>
          <p:cNvSpPr txBox="1">
            <a:spLocks noChangeArrowheads="1"/>
          </p:cNvSpPr>
          <p:nvPr/>
        </p:nvSpPr>
        <p:spPr bwMode="auto">
          <a:xfrm>
            <a:off x="1189218" y="4895641"/>
            <a:ext cx="2395085" cy="523220"/>
          </a:xfrm>
          <a:prstGeom prst="rect">
            <a:avLst/>
          </a:prstGeom>
          <a:noFill/>
          <a:ln w="9525">
            <a:noFill/>
            <a:miter lim="800000"/>
            <a:headEnd/>
            <a:tailEnd/>
          </a:ln>
        </p:spPr>
        <p:txBody>
          <a:bodyPr wrap="square">
            <a:spAutoFit/>
          </a:bodyPr>
          <a:lstStyle/>
          <a:p>
            <a:pPr algn="ctr"/>
            <a:r>
              <a:rPr lang="ca-ES" sz="2800" noProof="0" dirty="0">
                <a:highlight>
                  <a:srgbClr val="FFFF00"/>
                </a:highlight>
                <a:latin typeface="Calibri" pitchFamily="34" charset="0"/>
              </a:rPr>
              <a:t>ECG normal</a:t>
            </a:r>
          </a:p>
        </p:txBody>
      </p:sp>
      <p:sp>
        <p:nvSpPr>
          <p:cNvPr id="9" name="Rectángulo redondeado 26">
            <a:extLst>
              <a:ext uri="{FF2B5EF4-FFF2-40B4-BE49-F238E27FC236}">
                <a16:creationId xmlns:a16="http://schemas.microsoft.com/office/drawing/2014/main" id="{6E79A6F0-6474-5E09-0C7D-1903214CE57D}"/>
              </a:ext>
            </a:extLst>
          </p:cNvPr>
          <p:cNvSpPr/>
          <p:nvPr/>
        </p:nvSpPr>
        <p:spPr>
          <a:xfrm>
            <a:off x="4606197" y="4305500"/>
            <a:ext cx="6597875" cy="2122186"/>
          </a:xfrm>
          <a:prstGeom prst="roundRect">
            <a:avLst/>
          </a:prstGeom>
          <a:solidFill>
            <a:srgbClr val="FFFF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sz="2800" noProof="0" dirty="0"/>
          </a:p>
        </p:txBody>
      </p:sp>
      <p:sp>
        <p:nvSpPr>
          <p:cNvPr id="11" name="CuadroTexto 16">
            <a:extLst>
              <a:ext uri="{FF2B5EF4-FFF2-40B4-BE49-F238E27FC236}">
                <a16:creationId xmlns:a16="http://schemas.microsoft.com/office/drawing/2014/main" id="{F25FFC1F-4E1F-2275-08A6-8BBA95341A3C}"/>
              </a:ext>
            </a:extLst>
          </p:cNvPr>
          <p:cNvSpPr txBox="1">
            <a:spLocks noChangeArrowheads="1"/>
          </p:cNvSpPr>
          <p:nvPr/>
        </p:nvSpPr>
        <p:spPr bwMode="auto">
          <a:xfrm>
            <a:off x="4891618" y="4427139"/>
            <a:ext cx="6312457" cy="2000548"/>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ca-ES" sz="2400" noProof="0" dirty="0">
                <a:latin typeface="Calibri" pitchFamily="34" charset="0"/>
              </a:rPr>
              <a:t>Seguiment per metge de família.</a:t>
            </a:r>
          </a:p>
          <a:p>
            <a:pPr marL="342900" indent="-342900">
              <a:buFont typeface="Arial" panose="020B0604020202020204" pitchFamily="34" charset="0"/>
              <a:buChar char="•"/>
            </a:pPr>
            <a:r>
              <a:rPr lang="ca-ES" sz="2400" noProof="0" dirty="0">
                <a:latin typeface="Calibri" pitchFamily="34" charset="0"/>
              </a:rPr>
              <a:t>Si episodis molt freqüents:</a:t>
            </a:r>
          </a:p>
          <a:p>
            <a:r>
              <a:rPr lang="ca-ES" sz="2400" noProof="0" dirty="0">
                <a:latin typeface="Calibri" pitchFamily="34" charset="0"/>
              </a:rPr>
              <a:t> 		  -Holter.</a:t>
            </a:r>
          </a:p>
          <a:p>
            <a:r>
              <a:rPr lang="ca-ES" sz="2400" noProof="0" dirty="0">
                <a:latin typeface="Calibri" pitchFamily="34" charset="0"/>
              </a:rPr>
              <a:t>		  -Valorar derivació a Cardiologia.</a:t>
            </a:r>
          </a:p>
          <a:p>
            <a:pPr algn="ctr"/>
            <a:endParaRPr lang="ca-ES" sz="2800" noProof="0" dirty="0">
              <a:latin typeface="Calibri" pitchFamily="34" charset="0"/>
            </a:endParaRPr>
          </a:p>
        </p:txBody>
      </p:sp>
      <p:cxnSp>
        <p:nvCxnSpPr>
          <p:cNvPr id="12" name="Conector recto 11">
            <a:extLst>
              <a:ext uri="{FF2B5EF4-FFF2-40B4-BE49-F238E27FC236}">
                <a16:creationId xmlns:a16="http://schemas.microsoft.com/office/drawing/2014/main" id="{2D1EDB20-6619-6B84-0F18-A129CD5B36B6}"/>
              </a:ext>
            </a:extLst>
          </p:cNvPr>
          <p:cNvCxnSpPr>
            <a:cxnSpLocks/>
          </p:cNvCxnSpPr>
          <p:nvPr/>
        </p:nvCxnSpPr>
        <p:spPr>
          <a:xfrm>
            <a:off x="2460894" y="4027501"/>
            <a:ext cx="0" cy="6794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CE084E77-19F8-516C-5291-CCD280B51F0D}"/>
              </a:ext>
            </a:extLst>
          </p:cNvPr>
          <p:cNvCxnSpPr/>
          <p:nvPr/>
        </p:nvCxnSpPr>
        <p:spPr>
          <a:xfrm>
            <a:off x="3704049" y="5172951"/>
            <a:ext cx="671804"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CE20F4BA-18A6-F88F-20CF-A4AFDEB7ED65}"/>
              </a:ext>
            </a:extLst>
          </p:cNvPr>
          <p:cNvSpPr txBox="1"/>
          <p:nvPr/>
        </p:nvSpPr>
        <p:spPr>
          <a:xfrm>
            <a:off x="0" y="37559"/>
            <a:ext cx="9412419" cy="954107"/>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Cas 1: AVALUACIÓ INICIAL D’UN PACIENT AMB PALPITACIONS 	</a:t>
            </a:r>
          </a:p>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	Situació 1: Asimptomàtic</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ángulo 2">
            <a:extLst>
              <a:ext uri="{FF2B5EF4-FFF2-40B4-BE49-F238E27FC236}">
                <a16:creationId xmlns:a16="http://schemas.microsoft.com/office/drawing/2014/main" id="{A1E99765-713B-DA06-A273-2FE8129C2E1A}"/>
              </a:ext>
            </a:extLst>
          </p:cNvPr>
          <p:cNvSpPr/>
          <p:nvPr/>
        </p:nvSpPr>
        <p:spPr>
          <a:xfrm>
            <a:off x="0" y="1083106"/>
            <a:ext cx="12192000" cy="306192"/>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grpSp>
        <p:nvGrpSpPr>
          <p:cNvPr id="5" name="Grupo 4">
            <a:extLst>
              <a:ext uri="{FF2B5EF4-FFF2-40B4-BE49-F238E27FC236}">
                <a16:creationId xmlns:a16="http://schemas.microsoft.com/office/drawing/2014/main" id="{66CF191D-867E-F3EA-A3D7-7518AEB20187}"/>
              </a:ext>
            </a:extLst>
          </p:cNvPr>
          <p:cNvGrpSpPr/>
          <p:nvPr/>
        </p:nvGrpSpPr>
        <p:grpSpPr>
          <a:xfrm>
            <a:off x="9120411" y="67284"/>
            <a:ext cx="2894609" cy="872019"/>
            <a:chOff x="9120411" y="67284"/>
            <a:chExt cx="2894609" cy="872019"/>
          </a:xfrm>
        </p:grpSpPr>
        <p:pic>
          <p:nvPicPr>
            <p:cNvPr id="14" name="Picture 5">
              <a:extLst>
                <a:ext uri="{FF2B5EF4-FFF2-40B4-BE49-F238E27FC236}">
                  <a16:creationId xmlns:a16="http://schemas.microsoft.com/office/drawing/2014/main" id="{BC3E0D2E-1D0C-847F-5040-703A3C0249D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12 Imagen">
              <a:extLst>
                <a:ext uri="{FF2B5EF4-FFF2-40B4-BE49-F238E27FC236}">
                  <a16:creationId xmlns:a16="http://schemas.microsoft.com/office/drawing/2014/main" id="{0FCE1CEE-28AD-3D36-EB94-851D60E8C56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6" name="Imagen 15">
              <a:extLst>
                <a:ext uri="{FF2B5EF4-FFF2-40B4-BE49-F238E27FC236}">
                  <a16:creationId xmlns:a16="http://schemas.microsoft.com/office/drawing/2014/main" id="{94658AE7-77A2-B157-6358-8CFCC9061524}"/>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Tree>
    <p:extLst>
      <p:ext uri="{BB962C8B-B14F-4D97-AF65-F5344CB8AC3E}">
        <p14:creationId xmlns:p14="http://schemas.microsoft.com/office/powerpoint/2010/main" val="4067748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_s77832">
            <a:extLst>
              <a:ext uri="{FF2B5EF4-FFF2-40B4-BE49-F238E27FC236}">
                <a16:creationId xmlns:a16="http://schemas.microsoft.com/office/drawing/2014/main" id="{5A84104F-424A-4947-F7C8-AAEE3D6408CF}"/>
              </a:ext>
            </a:extLst>
          </p:cNvPr>
          <p:cNvSpPr>
            <a:spLocks noChangeArrowheads="1"/>
          </p:cNvSpPr>
          <p:nvPr/>
        </p:nvSpPr>
        <p:spPr bwMode="auto">
          <a:xfrm>
            <a:off x="838200" y="1860515"/>
            <a:ext cx="3584510" cy="1602307"/>
          </a:xfrm>
          <a:prstGeom prst="roundRect">
            <a:avLst>
              <a:gd name="adj" fmla="val 16667"/>
            </a:avLst>
          </a:prstGeom>
          <a:noFill/>
          <a:ln w="57150">
            <a:solidFill>
              <a:srgbClr val="FF0000"/>
            </a:solidFill>
            <a:round/>
            <a:headEnd/>
            <a:tailEnd/>
          </a:ln>
        </p:spPr>
        <p:txBody>
          <a:bodyPr wrap="none" lIns="0" tIns="0" rIns="0" bIns="0" anchor="ctr"/>
          <a:lstStyle/>
          <a:p>
            <a:pPr>
              <a:lnSpc>
                <a:spcPct val="120000"/>
              </a:lnSpc>
            </a:pPr>
            <a:r>
              <a:rPr lang="ca-ES" sz="2000" noProof="0" dirty="0">
                <a:latin typeface="Calibri" pitchFamily="34" charset="0"/>
              </a:rPr>
              <a:t>Anamnesi de l’episodi</a:t>
            </a:r>
          </a:p>
          <a:p>
            <a:pPr>
              <a:lnSpc>
                <a:spcPct val="120000"/>
              </a:lnSpc>
            </a:pPr>
            <a:r>
              <a:rPr lang="ca-ES" sz="2000" noProof="0" dirty="0">
                <a:latin typeface="Calibri" pitchFamily="34" charset="0"/>
              </a:rPr>
              <a:t>Història Clínica detallada </a:t>
            </a:r>
          </a:p>
          <a:p>
            <a:pPr>
              <a:lnSpc>
                <a:spcPct val="120000"/>
              </a:lnSpc>
            </a:pPr>
            <a:r>
              <a:rPr lang="ca-ES" sz="2000" noProof="0" dirty="0">
                <a:latin typeface="Calibri" pitchFamily="34" charset="0"/>
              </a:rPr>
              <a:t>Exploració física</a:t>
            </a:r>
          </a:p>
          <a:p>
            <a:pPr>
              <a:lnSpc>
                <a:spcPct val="120000"/>
              </a:lnSpc>
            </a:pPr>
            <a:r>
              <a:rPr lang="ca-ES" sz="2000" noProof="0" dirty="0">
                <a:highlight>
                  <a:srgbClr val="FFFF00"/>
                </a:highlight>
                <a:latin typeface="Calibri" pitchFamily="34" charset="0"/>
              </a:rPr>
              <a:t>ECG durant la taquicàrdia i basal</a:t>
            </a:r>
          </a:p>
        </p:txBody>
      </p:sp>
      <p:cxnSp>
        <p:nvCxnSpPr>
          <p:cNvPr id="10" name="Conector recto de flecha 9">
            <a:extLst>
              <a:ext uri="{FF2B5EF4-FFF2-40B4-BE49-F238E27FC236}">
                <a16:creationId xmlns:a16="http://schemas.microsoft.com/office/drawing/2014/main" id="{F0DD61E9-30EF-E779-7E8A-B97056BA7DBD}"/>
              </a:ext>
            </a:extLst>
          </p:cNvPr>
          <p:cNvCxnSpPr>
            <a:cxnSpLocks/>
          </p:cNvCxnSpPr>
          <p:nvPr/>
        </p:nvCxnSpPr>
        <p:spPr>
          <a:xfrm>
            <a:off x="4553339" y="2661667"/>
            <a:ext cx="22630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Elipse 3">
            <a:extLst>
              <a:ext uri="{FF2B5EF4-FFF2-40B4-BE49-F238E27FC236}">
                <a16:creationId xmlns:a16="http://schemas.microsoft.com/office/drawing/2014/main" id="{50EBEEAD-696C-EA00-77A0-3371B8B727A6}"/>
              </a:ext>
            </a:extLst>
          </p:cNvPr>
          <p:cNvSpPr/>
          <p:nvPr/>
        </p:nvSpPr>
        <p:spPr>
          <a:xfrm>
            <a:off x="1206482" y="4996433"/>
            <a:ext cx="2761405" cy="985227"/>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5" name="CuadroTexto 15">
            <a:extLst>
              <a:ext uri="{FF2B5EF4-FFF2-40B4-BE49-F238E27FC236}">
                <a16:creationId xmlns:a16="http://schemas.microsoft.com/office/drawing/2014/main" id="{3F160ED1-9AE2-F9C2-98B1-2119A9CAC14B}"/>
              </a:ext>
            </a:extLst>
          </p:cNvPr>
          <p:cNvSpPr txBox="1">
            <a:spLocks noChangeArrowheads="1"/>
          </p:cNvSpPr>
          <p:nvPr/>
        </p:nvSpPr>
        <p:spPr bwMode="auto">
          <a:xfrm>
            <a:off x="1571397" y="5296961"/>
            <a:ext cx="2031574" cy="523220"/>
          </a:xfrm>
          <a:prstGeom prst="rect">
            <a:avLst/>
          </a:prstGeom>
          <a:noFill/>
          <a:ln w="9525">
            <a:noFill/>
            <a:miter lim="800000"/>
            <a:headEnd/>
            <a:tailEnd/>
          </a:ln>
        </p:spPr>
        <p:txBody>
          <a:bodyPr wrap="square">
            <a:spAutoFit/>
          </a:bodyPr>
          <a:lstStyle/>
          <a:p>
            <a:pPr algn="ctr"/>
            <a:r>
              <a:rPr lang="ca-ES" sz="2800" b="1" noProof="0" dirty="0">
                <a:highlight>
                  <a:srgbClr val="FFFF00"/>
                </a:highlight>
                <a:latin typeface="Calibri" pitchFamily="34" charset="0"/>
              </a:rPr>
              <a:t>Extrasistòlia</a:t>
            </a:r>
          </a:p>
        </p:txBody>
      </p:sp>
      <p:cxnSp>
        <p:nvCxnSpPr>
          <p:cNvPr id="6" name="Conector recto 5">
            <a:extLst>
              <a:ext uri="{FF2B5EF4-FFF2-40B4-BE49-F238E27FC236}">
                <a16:creationId xmlns:a16="http://schemas.microsoft.com/office/drawing/2014/main" id="{3F3A47A4-31D9-B95C-3C5A-39D26D409121}"/>
              </a:ext>
            </a:extLst>
          </p:cNvPr>
          <p:cNvCxnSpPr>
            <a:cxnSpLocks/>
            <a:endCxn id="4" idx="0"/>
          </p:cNvCxnSpPr>
          <p:nvPr/>
        </p:nvCxnSpPr>
        <p:spPr>
          <a:xfrm>
            <a:off x="2587185" y="3613304"/>
            <a:ext cx="0" cy="138312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Rectángulo redondeado 26">
            <a:extLst>
              <a:ext uri="{FF2B5EF4-FFF2-40B4-BE49-F238E27FC236}">
                <a16:creationId xmlns:a16="http://schemas.microsoft.com/office/drawing/2014/main" id="{7E96991D-0672-7649-81F7-EC25C9A911BA}"/>
              </a:ext>
            </a:extLst>
          </p:cNvPr>
          <p:cNvSpPr/>
          <p:nvPr/>
        </p:nvSpPr>
        <p:spPr>
          <a:xfrm>
            <a:off x="5816142" y="4611672"/>
            <a:ext cx="3788662" cy="1779497"/>
          </a:xfrm>
          <a:prstGeom prst="roundRect">
            <a:avLst/>
          </a:prstGeom>
          <a:solidFill>
            <a:srgbClr val="FFFF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ca-ES" noProof="0" dirty="0"/>
              <a:t>&lt;V</a:t>
            </a:r>
          </a:p>
        </p:txBody>
      </p:sp>
      <p:cxnSp>
        <p:nvCxnSpPr>
          <p:cNvPr id="11" name="Conector recto de flecha 10">
            <a:extLst>
              <a:ext uri="{FF2B5EF4-FFF2-40B4-BE49-F238E27FC236}">
                <a16:creationId xmlns:a16="http://schemas.microsoft.com/office/drawing/2014/main" id="{807DF5C0-A477-6D7E-3F3A-3D7419FA833E}"/>
              </a:ext>
            </a:extLst>
          </p:cNvPr>
          <p:cNvCxnSpPr>
            <a:cxnSpLocks/>
            <a:stCxn id="4" idx="6"/>
          </p:cNvCxnSpPr>
          <p:nvPr/>
        </p:nvCxnSpPr>
        <p:spPr>
          <a:xfrm>
            <a:off x="3967887" y="5489047"/>
            <a:ext cx="1848255" cy="1273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45596ACA-F2D8-A4AD-7A25-270835E3516B}"/>
              </a:ext>
            </a:extLst>
          </p:cNvPr>
          <p:cNvSpPr txBox="1"/>
          <p:nvPr/>
        </p:nvSpPr>
        <p:spPr>
          <a:xfrm>
            <a:off x="5965864" y="4900311"/>
            <a:ext cx="4190190" cy="1200329"/>
          </a:xfrm>
          <a:prstGeom prst="rect">
            <a:avLst/>
          </a:prstGeom>
          <a:noFill/>
        </p:spPr>
        <p:txBody>
          <a:bodyPr wrap="square">
            <a:spAutoFit/>
          </a:bodyPr>
          <a:lstStyle/>
          <a:p>
            <a:r>
              <a:rPr lang="ca-ES" sz="2400" noProof="0" dirty="0">
                <a:latin typeface="Calibri" panose="020F0502020204030204" pitchFamily="34" charset="0"/>
                <a:cs typeface="Calibri" panose="020F0502020204030204" pitchFamily="34" charset="0"/>
              </a:rPr>
              <a:t>Eliminar/reduir causes.</a:t>
            </a:r>
          </a:p>
          <a:p>
            <a:r>
              <a:rPr lang="ca-ES" sz="2400" noProof="0" dirty="0">
                <a:latin typeface="Calibri" panose="020F0502020204030204" pitchFamily="34" charset="0"/>
                <a:cs typeface="Calibri" panose="020F0502020204030204" pitchFamily="34" charset="0"/>
              </a:rPr>
              <a:t>Valorar BB. </a:t>
            </a:r>
          </a:p>
          <a:p>
            <a:r>
              <a:rPr lang="ca-ES" sz="2400" noProof="0" dirty="0">
                <a:latin typeface="Calibri" panose="020F0502020204030204" pitchFamily="34" charset="0"/>
                <a:cs typeface="Calibri" panose="020F0502020204030204" pitchFamily="34" charset="0"/>
              </a:rPr>
              <a:t>Valorar Ecocardiograma.</a:t>
            </a:r>
          </a:p>
        </p:txBody>
      </p:sp>
      <p:pic>
        <p:nvPicPr>
          <p:cNvPr id="15" name="Imagen 14">
            <a:extLst>
              <a:ext uri="{FF2B5EF4-FFF2-40B4-BE49-F238E27FC236}">
                <a16:creationId xmlns:a16="http://schemas.microsoft.com/office/drawing/2014/main" id="{8DCAE37F-B318-91A5-BF40-943B1A20E4AA}"/>
              </a:ext>
            </a:extLst>
          </p:cNvPr>
          <p:cNvPicPr>
            <a:picLocks noChangeAspect="1"/>
          </p:cNvPicPr>
          <p:nvPr/>
        </p:nvPicPr>
        <p:blipFill>
          <a:blip r:embed="rId3"/>
          <a:stretch>
            <a:fillRect/>
          </a:stretch>
        </p:blipFill>
        <p:spPr>
          <a:xfrm>
            <a:off x="5183781" y="1860515"/>
            <a:ext cx="6575904" cy="2038919"/>
          </a:xfrm>
          <a:prstGeom prst="rect">
            <a:avLst/>
          </a:prstGeom>
        </p:spPr>
      </p:pic>
      <p:sp>
        <p:nvSpPr>
          <p:cNvPr id="2" name="CuadroTexto 1">
            <a:extLst>
              <a:ext uri="{FF2B5EF4-FFF2-40B4-BE49-F238E27FC236}">
                <a16:creationId xmlns:a16="http://schemas.microsoft.com/office/drawing/2014/main" id="{9B5DC6F2-CB31-69F5-D255-F6CEF1E1C873}"/>
              </a:ext>
            </a:extLst>
          </p:cNvPr>
          <p:cNvSpPr txBox="1"/>
          <p:nvPr/>
        </p:nvSpPr>
        <p:spPr>
          <a:xfrm>
            <a:off x="0" y="37559"/>
            <a:ext cx="9412419" cy="954107"/>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Cas 1: AVALUACIÓ INICIAL D’UN PACIENT AMB PALPITACIONS 	</a:t>
            </a:r>
          </a:p>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	Situació 2: Alteracions en el ECG: </a:t>
            </a:r>
            <a:r>
              <a:rPr lang="ca-ES" sz="2800" b="1" noProof="0" dirty="0" err="1">
                <a:solidFill>
                  <a:srgbClr val="66FFCC"/>
                </a:solidFill>
                <a:latin typeface="Calibri" panose="020F0502020204030204" pitchFamily="34" charset="0"/>
                <a:ea typeface="Calibri" panose="020F0502020204030204" pitchFamily="34" charset="0"/>
                <a:cs typeface="Calibri" panose="020F0502020204030204" pitchFamily="34" charset="0"/>
              </a:rPr>
              <a:t>extrasistòlies</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ángulo 2">
            <a:extLst>
              <a:ext uri="{FF2B5EF4-FFF2-40B4-BE49-F238E27FC236}">
                <a16:creationId xmlns:a16="http://schemas.microsoft.com/office/drawing/2014/main" id="{C86CD0D1-4277-EE4E-544F-4F0C391D7F49}"/>
              </a:ext>
            </a:extLst>
          </p:cNvPr>
          <p:cNvSpPr/>
          <p:nvPr/>
        </p:nvSpPr>
        <p:spPr>
          <a:xfrm>
            <a:off x="0" y="1071676"/>
            <a:ext cx="12192000" cy="306192"/>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grpSp>
        <p:nvGrpSpPr>
          <p:cNvPr id="8" name="Grupo 7">
            <a:extLst>
              <a:ext uri="{FF2B5EF4-FFF2-40B4-BE49-F238E27FC236}">
                <a16:creationId xmlns:a16="http://schemas.microsoft.com/office/drawing/2014/main" id="{F092F64F-4B57-FCEA-96AA-D59FBAF744F6}"/>
              </a:ext>
            </a:extLst>
          </p:cNvPr>
          <p:cNvGrpSpPr/>
          <p:nvPr/>
        </p:nvGrpSpPr>
        <p:grpSpPr>
          <a:xfrm>
            <a:off x="9120411" y="67284"/>
            <a:ext cx="2894609" cy="872019"/>
            <a:chOff x="9120411" y="67284"/>
            <a:chExt cx="2894609" cy="872019"/>
          </a:xfrm>
        </p:grpSpPr>
        <p:pic>
          <p:nvPicPr>
            <p:cNvPr id="12" name="Picture 5">
              <a:extLst>
                <a:ext uri="{FF2B5EF4-FFF2-40B4-BE49-F238E27FC236}">
                  <a16:creationId xmlns:a16="http://schemas.microsoft.com/office/drawing/2014/main" id="{BE4DD951-53A1-669E-3E2F-3ED9578C166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12 Imagen">
              <a:extLst>
                <a:ext uri="{FF2B5EF4-FFF2-40B4-BE49-F238E27FC236}">
                  <a16:creationId xmlns:a16="http://schemas.microsoft.com/office/drawing/2014/main" id="{D6005681-1130-AD34-E840-4B0E0AA83B9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6" name="Imagen 15">
              <a:extLst>
                <a:ext uri="{FF2B5EF4-FFF2-40B4-BE49-F238E27FC236}">
                  <a16:creationId xmlns:a16="http://schemas.microsoft.com/office/drawing/2014/main" id="{74F5E779-F2C7-92FC-92F8-8785A57FCF0B}"/>
                </a:ext>
              </a:extLst>
            </p:cNvPr>
            <p:cNvPicPr>
              <a:picLocks noChangeAspect="1"/>
            </p:cNvPicPr>
            <p:nvPr/>
          </p:nvPicPr>
          <p:blipFill>
            <a:blip r:embed="rId6"/>
            <a:srcRect l="26558" t="13346" r="27345" b="17370"/>
            <a:stretch/>
          </p:blipFill>
          <p:spPr>
            <a:xfrm>
              <a:off x="9120411" y="85877"/>
              <a:ext cx="993059" cy="840280"/>
            </a:xfrm>
            <a:prstGeom prst="rect">
              <a:avLst/>
            </a:prstGeom>
          </p:spPr>
        </p:pic>
      </p:grpSp>
    </p:spTree>
    <p:extLst>
      <p:ext uri="{BB962C8B-B14F-4D97-AF65-F5344CB8AC3E}">
        <p14:creationId xmlns:p14="http://schemas.microsoft.com/office/powerpoint/2010/main" val="2433164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_s77832">
            <a:extLst>
              <a:ext uri="{FF2B5EF4-FFF2-40B4-BE49-F238E27FC236}">
                <a16:creationId xmlns:a16="http://schemas.microsoft.com/office/drawing/2014/main" id="{5A84104F-424A-4947-F7C8-AAEE3D6408CF}"/>
              </a:ext>
            </a:extLst>
          </p:cNvPr>
          <p:cNvSpPr>
            <a:spLocks noChangeArrowheads="1"/>
          </p:cNvSpPr>
          <p:nvPr/>
        </p:nvSpPr>
        <p:spPr bwMode="auto">
          <a:xfrm>
            <a:off x="1718310" y="2157695"/>
            <a:ext cx="3584510" cy="1602307"/>
          </a:xfrm>
          <a:prstGeom prst="roundRect">
            <a:avLst>
              <a:gd name="adj" fmla="val 16667"/>
            </a:avLst>
          </a:prstGeom>
          <a:noFill/>
          <a:ln w="57150">
            <a:solidFill>
              <a:srgbClr val="FF0000"/>
            </a:solidFill>
            <a:round/>
            <a:headEnd/>
            <a:tailEnd/>
          </a:ln>
        </p:spPr>
        <p:txBody>
          <a:bodyPr wrap="none" lIns="0" tIns="0" rIns="0" bIns="0" anchor="ctr"/>
          <a:lstStyle/>
          <a:p>
            <a:pPr>
              <a:lnSpc>
                <a:spcPct val="120000"/>
              </a:lnSpc>
            </a:pPr>
            <a:r>
              <a:rPr lang="ca-ES" sz="2000" noProof="0" dirty="0">
                <a:latin typeface="Calibri" pitchFamily="34" charset="0"/>
              </a:rPr>
              <a:t>Anamnesi de l’episodi</a:t>
            </a:r>
          </a:p>
          <a:p>
            <a:pPr>
              <a:lnSpc>
                <a:spcPct val="120000"/>
              </a:lnSpc>
            </a:pPr>
            <a:r>
              <a:rPr lang="ca-ES" sz="2000" noProof="0" dirty="0">
                <a:latin typeface="Calibri" pitchFamily="34" charset="0"/>
              </a:rPr>
              <a:t>Història Clínica detallada </a:t>
            </a:r>
          </a:p>
          <a:p>
            <a:pPr>
              <a:lnSpc>
                <a:spcPct val="120000"/>
              </a:lnSpc>
            </a:pPr>
            <a:r>
              <a:rPr lang="ca-ES" sz="2000" noProof="0" dirty="0">
                <a:latin typeface="Calibri" pitchFamily="34" charset="0"/>
              </a:rPr>
              <a:t>Exploració física</a:t>
            </a:r>
          </a:p>
          <a:p>
            <a:pPr>
              <a:lnSpc>
                <a:spcPct val="120000"/>
              </a:lnSpc>
            </a:pPr>
            <a:r>
              <a:rPr lang="ca-ES" sz="2000" noProof="0" dirty="0">
                <a:highlight>
                  <a:srgbClr val="FFFF00"/>
                </a:highlight>
                <a:latin typeface="Calibri" pitchFamily="34" charset="0"/>
              </a:rPr>
              <a:t>ECG durant la taquicàrdia i basal</a:t>
            </a:r>
          </a:p>
        </p:txBody>
      </p:sp>
      <p:sp>
        <p:nvSpPr>
          <p:cNvPr id="17" name="Elipse 16">
            <a:extLst>
              <a:ext uri="{FF2B5EF4-FFF2-40B4-BE49-F238E27FC236}">
                <a16:creationId xmlns:a16="http://schemas.microsoft.com/office/drawing/2014/main" id="{AC394FBF-9DFA-9313-8180-E1AF3597E850}"/>
              </a:ext>
            </a:extLst>
          </p:cNvPr>
          <p:cNvSpPr/>
          <p:nvPr/>
        </p:nvSpPr>
        <p:spPr>
          <a:xfrm>
            <a:off x="1701449" y="4340304"/>
            <a:ext cx="3136218" cy="1394564"/>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20" name="CuadroTexto 15">
            <a:extLst>
              <a:ext uri="{FF2B5EF4-FFF2-40B4-BE49-F238E27FC236}">
                <a16:creationId xmlns:a16="http://schemas.microsoft.com/office/drawing/2014/main" id="{E3A046B1-B0A0-E425-B68C-18463C5151A8}"/>
              </a:ext>
            </a:extLst>
          </p:cNvPr>
          <p:cNvSpPr txBox="1">
            <a:spLocks noChangeArrowheads="1"/>
          </p:cNvSpPr>
          <p:nvPr/>
        </p:nvSpPr>
        <p:spPr bwMode="auto">
          <a:xfrm>
            <a:off x="2347190" y="4627013"/>
            <a:ext cx="1851789" cy="830997"/>
          </a:xfrm>
          <a:prstGeom prst="rect">
            <a:avLst/>
          </a:prstGeom>
          <a:noFill/>
          <a:ln w="9525">
            <a:noFill/>
            <a:miter lim="800000"/>
            <a:headEnd/>
            <a:tailEnd/>
          </a:ln>
        </p:spPr>
        <p:txBody>
          <a:bodyPr wrap="none">
            <a:spAutoFit/>
          </a:bodyPr>
          <a:lstStyle/>
          <a:p>
            <a:pPr algn="ctr"/>
            <a:r>
              <a:rPr lang="ca-ES" sz="2400" noProof="0" dirty="0" err="1">
                <a:latin typeface="Calibri" pitchFamily="34" charset="0"/>
              </a:rPr>
              <a:t>Taquiarrítmia</a:t>
            </a:r>
            <a:endParaRPr lang="ca-ES" sz="2400" noProof="0" dirty="0">
              <a:latin typeface="Calibri" pitchFamily="34" charset="0"/>
            </a:endParaRPr>
          </a:p>
          <a:p>
            <a:pPr algn="ctr"/>
            <a:r>
              <a:rPr lang="ca-ES" sz="2400" noProof="0" dirty="0">
                <a:latin typeface="Calibri" pitchFamily="34" charset="0"/>
              </a:rPr>
              <a:t>sostinguda</a:t>
            </a:r>
          </a:p>
        </p:txBody>
      </p:sp>
      <p:cxnSp>
        <p:nvCxnSpPr>
          <p:cNvPr id="28" name="Conector recto 27">
            <a:extLst>
              <a:ext uri="{FF2B5EF4-FFF2-40B4-BE49-F238E27FC236}">
                <a16:creationId xmlns:a16="http://schemas.microsoft.com/office/drawing/2014/main" id="{81F6D947-B4A9-7358-6699-1395808B2D81}"/>
              </a:ext>
            </a:extLst>
          </p:cNvPr>
          <p:cNvCxnSpPr>
            <a:cxnSpLocks/>
          </p:cNvCxnSpPr>
          <p:nvPr/>
        </p:nvCxnSpPr>
        <p:spPr>
          <a:xfrm>
            <a:off x="3272386" y="3779553"/>
            <a:ext cx="0" cy="57527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7" name="Rectángulo redondeado 26">
            <a:extLst>
              <a:ext uri="{FF2B5EF4-FFF2-40B4-BE49-F238E27FC236}">
                <a16:creationId xmlns:a16="http://schemas.microsoft.com/office/drawing/2014/main" id="{302F3578-49F5-E49F-E024-55754C0E69D0}"/>
              </a:ext>
            </a:extLst>
          </p:cNvPr>
          <p:cNvSpPr/>
          <p:nvPr/>
        </p:nvSpPr>
        <p:spPr>
          <a:xfrm>
            <a:off x="5738889" y="4236351"/>
            <a:ext cx="5544763" cy="1775447"/>
          </a:xfrm>
          <a:prstGeom prst="roundRect">
            <a:avLst/>
          </a:prstGeom>
          <a:solidFill>
            <a:srgbClr val="FFFF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latin typeface="Calibri" panose="020F0502020204030204" pitchFamily="34" charset="0"/>
              <a:cs typeface="Calibri" panose="020F0502020204030204" pitchFamily="34" charset="0"/>
            </a:endParaRPr>
          </a:p>
          <a:p>
            <a:pPr algn="ctr" fontAlgn="auto">
              <a:spcBef>
                <a:spcPts val="0"/>
              </a:spcBef>
              <a:spcAft>
                <a:spcPts val="0"/>
              </a:spcAft>
              <a:defRPr/>
            </a:pPr>
            <a:endParaRPr lang="ca-ES" noProof="0" dirty="0">
              <a:latin typeface="Calibri" panose="020F0502020204030204" pitchFamily="34" charset="0"/>
              <a:cs typeface="Calibri" panose="020F0502020204030204" pitchFamily="34" charset="0"/>
            </a:endParaRPr>
          </a:p>
          <a:p>
            <a:pPr algn="ctr" fontAlgn="auto">
              <a:spcBef>
                <a:spcPts val="0"/>
              </a:spcBef>
              <a:spcAft>
                <a:spcPts val="0"/>
              </a:spcAft>
              <a:defRPr/>
            </a:pPr>
            <a:endParaRPr lang="ca-ES" noProof="0" dirty="0">
              <a:latin typeface="Calibri" panose="020F0502020204030204" pitchFamily="34" charset="0"/>
              <a:cs typeface="Calibri" panose="020F0502020204030204" pitchFamily="34" charset="0"/>
            </a:endParaRPr>
          </a:p>
        </p:txBody>
      </p:sp>
      <p:sp>
        <p:nvSpPr>
          <p:cNvPr id="39" name="CuadroTexto 38">
            <a:extLst>
              <a:ext uri="{FF2B5EF4-FFF2-40B4-BE49-F238E27FC236}">
                <a16:creationId xmlns:a16="http://schemas.microsoft.com/office/drawing/2014/main" id="{0779CC03-D313-4FF5-FF63-AEAC59177004}"/>
              </a:ext>
            </a:extLst>
          </p:cNvPr>
          <p:cNvSpPr txBox="1"/>
          <p:nvPr/>
        </p:nvSpPr>
        <p:spPr>
          <a:xfrm>
            <a:off x="6342496" y="4273695"/>
            <a:ext cx="3694470" cy="1754326"/>
          </a:xfrm>
          <a:prstGeom prst="rect">
            <a:avLst/>
          </a:prstGeom>
          <a:noFill/>
        </p:spPr>
        <p:txBody>
          <a:bodyPr wrap="square">
            <a:spAutoFit/>
          </a:bodyPr>
          <a:lstStyle/>
          <a:p>
            <a:pPr marL="342900" indent="-342900" fontAlgn="auto">
              <a:spcBef>
                <a:spcPts val="0"/>
              </a:spcBef>
              <a:spcAft>
                <a:spcPts val="0"/>
              </a:spcAft>
              <a:buAutoNum type="arabicPeriod"/>
              <a:defRPr/>
            </a:pPr>
            <a:r>
              <a:rPr lang="ca-ES" noProof="0" dirty="0">
                <a:latin typeface="CalBR"/>
              </a:rPr>
              <a:t>Valoració hemodinàmica</a:t>
            </a:r>
          </a:p>
          <a:p>
            <a:pPr marL="342900" indent="-342900" fontAlgn="auto">
              <a:spcBef>
                <a:spcPts val="0"/>
              </a:spcBef>
              <a:spcAft>
                <a:spcPts val="0"/>
              </a:spcAft>
              <a:buAutoNum type="arabicPeriod"/>
              <a:defRPr/>
            </a:pPr>
            <a:endParaRPr lang="ca-ES" noProof="0" dirty="0">
              <a:latin typeface="CalBR"/>
            </a:endParaRPr>
          </a:p>
          <a:p>
            <a:pPr marL="342900" indent="-342900" fontAlgn="auto">
              <a:spcBef>
                <a:spcPts val="0"/>
              </a:spcBef>
              <a:spcAft>
                <a:spcPts val="0"/>
              </a:spcAft>
              <a:buAutoNum type="arabicPeriod"/>
              <a:defRPr/>
            </a:pPr>
            <a:endParaRPr lang="ca-ES" noProof="0" dirty="0">
              <a:latin typeface="CalBR"/>
            </a:endParaRPr>
          </a:p>
          <a:p>
            <a:pPr marL="342900" indent="-342900" fontAlgn="auto">
              <a:spcBef>
                <a:spcPts val="0"/>
              </a:spcBef>
              <a:spcAft>
                <a:spcPts val="0"/>
              </a:spcAft>
              <a:buAutoNum type="arabicPeriod"/>
              <a:defRPr/>
            </a:pPr>
            <a:endParaRPr lang="ca-ES" noProof="0" dirty="0">
              <a:latin typeface="CalBR"/>
            </a:endParaRPr>
          </a:p>
          <a:p>
            <a:pPr marL="342900" indent="-342900" fontAlgn="auto">
              <a:spcBef>
                <a:spcPts val="0"/>
              </a:spcBef>
              <a:spcAft>
                <a:spcPts val="0"/>
              </a:spcAft>
              <a:buAutoNum type="arabicPeriod"/>
              <a:defRPr/>
            </a:pPr>
            <a:endParaRPr lang="ca-ES" noProof="0" dirty="0">
              <a:latin typeface="CalBR"/>
            </a:endParaRPr>
          </a:p>
          <a:p>
            <a:pPr marL="342900" indent="-342900">
              <a:buFontTx/>
              <a:buAutoNum type="arabicPeriod"/>
              <a:defRPr/>
            </a:pPr>
            <a:r>
              <a:rPr lang="ca-ES" noProof="0" dirty="0">
                <a:solidFill>
                  <a:schemeClr val="tx1"/>
                </a:solidFill>
                <a:latin typeface="CalBR"/>
              </a:rPr>
              <a:t>Valoració Arrítmia </a:t>
            </a:r>
            <a:endParaRPr lang="ca-ES" noProof="0" dirty="0">
              <a:latin typeface="CalBR"/>
            </a:endParaRPr>
          </a:p>
        </p:txBody>
      </p:sp>
      <p:cxnSp>
        <p:nvCxnSpPr>
          <p:cNvPr id="40" name="Conector recto de flecha 39">
            <a:extLst>
              <a:ext uri="{FF2B5EF4-FFF2-40B4-BE49-F238E27FC236}">
                <a16:creationId xmlns:a16="http://schemas.microsoft.com/office/drawing/2014/main" id="{F185DA98-4284-1B08-A972-D6C5949F701C}"/>
              </a:ext>
            </a:extLst>
          </p:cNvPr>
          <p:cNvCxnSpPr>
            <a:cxnSpLocks/>
            <a:stCxn id="17" idx="6"/>
          </p:cNvCxnSpPr>
          <p:nvPr/>
        </p:nvCxnSpPr>
        <p:spPr>
          <a:xfrm>
            <a:off x="4837667" y="5037586"/>
            <a:ext cx="901221"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1" name="CuadroTexto 80901">
            <a:extLst>
              <a:ext uri="{FF2B5EF4-FFF2-40B4-BE49-F238E27FC236}">
                <a16:creationId xmlns:a16="http://schemas.microsoft.com/office/drawing/2014/main" id="{55BE8E10-E232-96A4-A68C-9F20A28312AD}"/>
              </a:ext>
            </a:extLst>
          </p:cNvPr>
          <p:cNvSpPr txBox="1">
            <a:spLocks noChangeArrowheads="1"/>
          </p:cNvSpPr>
          <p:nvPr/>
        </p:nvSpPr>
        <p:spPr bwMode="auto">
          <a:xfrm>
            <a:off x="6098270" y="4724987"/>
            <a:ext cx="4826000" cy="646331"/>
          </a:xfrm>
          <a:prstGeom prst="rect">
            <a:avLst/>
          </a:prstGeom>
          <a:solidFill>
            <a:srgbClr val="C00000"/>
          </a:solidFill>
          <a:ln w="9525">
            <a:noFill/>
            <a:miter lim="800000"/>
            <a:headEnd/>
            <a:tailEnd/>
          </a:ln>
        </p:spPr>
        <p:txBody>
          <a:bodyPr>
            <a:spAutoFit/>
          </a:bodyPr>
          <a:lstStyle/>
          <a:p>
            <a:pPr algn="ctr"/>
            <a:r>
              <a:rPr lang="ca-ES" noProof="0" dirty="0">
                <a:solidFill>
                  <a:schemeClr val="bg1"/>
                </a:solidFill>
                <a:latin typeface="Calibri" pitchFamily="34" charset="0"/>
              </a:rPr>
              <a:t>* Derivació immediata a Urgències si palpitacions amb síncope, dispnea o dolor toràcic</a:t>
            </a:r>
          </a:p>
        </p:txBody>
      </p:sp>
      <p:pic>
        <p:nvPicPr>
          <p:cNvPr id="3" name="Imagen 2">
            <a:extLst>
              <a:ext uri="{FF2B5EF4-FFF2-40B4-BE49-F238E27FC236}">
                <a16:creationId xmlns:a16="http://schemas.microsoft.com/office/drawing/2014/main" id="{4E14E482-7E94-4CF5-DEB8-EA053C3AE6D7}"/>
              </a:ext>
            </a:extLst>
          </p:cNvPr>
          <p:cNvPicPr>
            <a:picLocks noChangeAspect="1"/>
          </p:cNvPicPr>
          <p:nvPr/>
        </p:nvPicPr>
        <p:blipFill>
          <a:blip r:embed="rId2" cstate="print"/>
          <a:stretch>
            <a:fillRect/>
          </a:stretch>
        </p:blipFill>
        <p:spPr>
          <a:xfrm>
            <a:off x="6342496" y="2240662"/>
            <a:ext cx="3899952" cy="1602306"/>
          </a:xfrm>
          <a:prstGeom prst="rect">
            <a:avLst/>
          </a:prstGeom>
        </p:spPr>
      </p:pic>
      <p:sp>
        <p:nvSpPr>
          <p:cNvPr id="4" name="CuadroTexto 3">
            <a:extLst>
              <a:ext uri="{FF2B5EF4-FFF2-40B4-BE49-F238E27FC236}">
                <a16:creationId xmlns:a16="http://schemas.microsoft.com/office/drawing/2014/main" id="{1FE7A192-449E-03C2-0875-B56631093205}"/>
              </a:ext>
            </a:extLst>
          </p:cNvPr>
          <p:cNvSpPr txBox="1"/>
          <p:nvPr/>
        </p:nvSpPr>
        <p:spPr>
          <a:xfrm>
            <a:off x="0" y="37559"/>
            <a:ext cx="9412419" cy="954107"/>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Cas 1: AVALUACIÓ INICIAL D’UN PACIENT AMB PALPITACIONS 	</a:t>
            </a:r>
          </a:p>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	Situació 3: Taquicàrdia en el ECG</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ángulo 4">
            <a:extLst>
              <a:ext uri="{FF2B5EF4-FFF2-40B4-BE49-F238E27FC236}">
                <a16:creationId xmlns:a16="http://schemas.microsoft.com/office/drawing/2014/main" id="{A2875C5A-10D7-A455-A829-7986E063C0BB}"/>
              </a:ext>
            </a:extLst>
          </p:cNvPr>
          <p:cNvSpPr/>
          <p:nvPr/>
        </p:nvSpPr>
        <p:spPr>
          <a:xfrm>
            <a:off x="0" y="1071676"/>
            <a:ext cx="12192000" cy="306192"/>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grpSp>
        <p:nvGrpSpPr>
          <p:cNvPr id="6" name="Grupo 5">
            <a:extLst>
              <a:ext uri="{FF2B5EF4-FFF2-40B4-BE49-F238E27FC236}">
                <a16:creationId xmlns:a16="http://schemas.microsoft.com/office/drawing/2014/main" id="{917FF5F2-C280-9AC3-5472-AB62FE7CA167}"/>
              </a:ext>
            </a:extLst>
          </p:cNvPr>
          <p:cNvGrpSpPr/>
          <p:nvPr/>
        </p:nvGrpSpPr>
        <p:grpSpPr>
          <a:xfrm>
            <a:off x="9120411" y="67284"/>
            <a:ext cx="2894609" cy="872019"/>
            <a:chOff x="9120411" y="67284"/>
            <a:chExt cx="2894609" cy="872019"/>
          </a:xfrm>
        </p:grpSpPr>
        <p:pic>
          <p:nvPicPr>
            <p:cNvPr id="8" name="Picture 5">
              <a:extLst>
                <a:ext uri="{FF2B5EF4-FFF2-40B4-BE49-F238E27FC236}">
                  <a16:creationId xmlns:a16="http://schemas.microsoft.com/office/drawing/2014/main" id="{10C1059F-AB76-66AF-0E70-21F72E0ED27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12 Imagen">
              <a:extLst>
                <a:ext uri="{FF2B5EF4-FFF2-40B4-BE49-F238E27FC236}">
                  <a16:creationId xmlns:a16="http://schemas.microsoft.com/office/drawing/2014/main" id="{A02B1C61-9D17-6266-8A1A-C8983AE4CE5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0" name="Imagen 9">
              <a:extLst>
                <a:ext uri="{FF2B5EF4-FFF2-40B4-BE49-F238E27FC236}">
                  <a16:creationId xmlns:a16="http://schemas.microsoft.com/office/drawing/2014/main" id="{DD14FD17-8B03-BE6C-E9D5-59A6AA141236}"/>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Tree>
    <p:extLst>
      <p:ext uri="{BB962C8B-B14F-4D97-AF65-F5344CB8AC3E}">
        <p14:creationId xmlns:p14="http://schemas.microsoft.com/office/powerpoint/2010/main" val="2175211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850B3BC1-9C34-50BA-38ED-4C926D8B6010}"/>
              </a:ext>
            </a:extLst>
          </p:cNvPr>
          <p:cNvPicPr>
            <a:picLocks noGrp="1" noChangeAspect="1"/>
          </p:cNvPicPr>
          <p:nvPr>
            <p:ph idx="1"/>
          </p:nvPr>
        </p:nvPicPr>
        <p:blipFill rotWithShape="1">
          <a:blip r:embed="rId2" cstate="print"/>
          <a:srcRect t="4128"/>
          <a:stretch/>
        </p:blipFill>
        <p:spPr>
          <a:xfrm>
            <a:off x="2592904" y="1414600"/>
            <a:ext cx="7821066" cy="5254653"/>
          </a:xfrm>
          <a:effectLst>
            <a:outerShdw blurRad="50800" dist="38100" dir="2700000" algn="tl" rotWithShape="0">
              <a:prstClr val="black">
                <a:alpha val="40000"/>
              </a:prstClr>
            </a:outerShdw>
          </a:effectLst>
        </p:spPr>
      </p:pic>
      <p:sp>
        <p:nvSpPr>
          <p:cNvPr id="4" name="Elipse 3">
            <a:extLst>
              <a:ext uri="{FF2B5EF4-FFF2-40B4-BE49-F238E27FC236}">
                <a16:creationId xmlns:a16="http://schemas.microsoft.com/office/drawing/2014/main" id="{91DE1BA1-6008-9EB4-A02D-39F245309903}"/>
              </a:ext>
            </a:extLst>
          </p:cNvPr>
          <p:cNvSpPr/>
          <p:nvPr/>
        </p:nvSpPr>
        <p:spPr>
          <a:xfrm>
            <a:off x="4383506" y="4549140"/>
            <a:ext cx="1925621" cy="825387"/>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3" name="Rectángulo 2">
            <a:extLst>
              <a:ext uri="{FF2B5EF4-FFF2-40B4-BE49-F238E27FC236}">
                <a16:creationId xmlns:a16="http://schemas.microsoft.com/office/drawing/2014/main" id="{20886E86-972C-7694-3493-2525B1B7D977}"/>
              </a:ext>
            </a:extLst>
          </p:cNvPr>
          <p:cNvSpPr/>
          <p:nvPr/>
        </p:nvSpPr>
        <p:spPr>
          <a:xfrm>
            <a:off x="0" y="991666"/>
            <a:ext cx="12192000" cy="306192"/>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sp>
        <p:nvSpPr>
          <p:cNvPr id="6" name="CuadroTexto 5">
            <a:extLst>
              <a:ext uri="{FF2B5EF4-FFF2-40B4-BE49-F238E27FC236}">
                <a16:creationId xmlns:a16="http://schemas.microsoft.com/office/drawing/2014/main" id="{533A83D1-9FCE-811E-503E-7A47194D63C7}"/>
              </a:ext>
            </a:extLst>
          </p:cNvPr>
          <p:cNvSpPr txBox="1"/>
          <p:nvPr/>
        </p:nvSpPr>
        <p:spPr>
          <a:xfrm>
            <a:off x="200578" y="245806"/>
            <a:ext cx="8817692" cy="584775"/>
          </a:xfrm>
          <a:prstGeom prst="rect">
            <a:avLst/>
          </a:prstGeom>
          <a:noFill/>
        </p:spPr>
        <p:txBody>
          <a:bodyPr wrap="square" rtlCol="0">
            <a:spAutoFit/>
          </a:bodyPr>
          <a:lstStyle/>
          <a:p>
            <a:r>
              <a:rPr lang="ca-ES" sz="3200" b="1" noProof="0" dirty="0">
                <a:solidFill>
                  <a:srgbClr val="0B5D48">
                    <a:lumMod val="40000"/>
                    <a:lumOff val="60000"/>
                  </a:srgbClr>
                </a:solidFill>
                <a:latin typeface="Calibri" panose="020F0502020204030204" pitchFamily="34" charset="0"/>
                <a:ea typeface="Calibri" panose="020F0502020204030204" pitchFamily="34" charset="0"/>
                <a:cs typeface="Calibri" panose="020F0502020204030204" pitchFamily="34" charset="0"/>
              </a:rPr>
              <a:t>ARRÍTMIES: VALORACIÓ SEGONS QRS i RITMICITAT</a:t>
            </a:r>
          </a:p>
        </p:txBody>
      </p:sp>
      <p:grpSp>
        <p:nvGrpSpPr>
          <p:cNvPr id="7" name="Grupo 6">
            <a:extLst>
              <a:ext uri="{FF2B5EF4-FFF2-40B4-BE49-F238E27FC236}">
                <a16:creationId xmlns:a16="http://schemas.microsoft.com/office/drawing/2014/main" id="{190BCA9B-2336-95F1-13F5-EE4557ECF76A}"/>
              </a:ext>
            </a:extLst>
          </p:cNvPr>
          <p:cNvGrpSpPr/>
          <p:nvPr/>
        </p:nvGrpSpPr>
        <p:grpSpPr>
          <a:xfrm>
            <a:off x="9120411" y="67284"/>
            <a:ext cx="2894609" cy="872019"/>
            <a:chOff x="9120411" y="67284"/>
            <a:chExt cx="2894609" cy="872019"/>
          </a:xfrm>
        </p:grpSpPr>
        <p:pic>
          <p:nvPicPr>
            <p:cNvPr id="8" name="Picture 5">
              <a:extLst>
                <a:ext uri="{FF2B5EF4-FFF2-40B4-BE49-F238E27FC236}">
                  <a16:creationId xmlns:a16="http://schemas.microsoft.com/office/drawing/2014/main" id="{558842C2-5D8A-3F35-5823-A4102189814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12 Imagen">
              <a:extLst>
                <a:ext uri="{FF2B5EF4-FFF2-40B4-BE49-F238E27FC236}">
                  <a16:creationId xmlns:a16="http://schemas.microsoft.com/office/drawing/2014/main" id="{0ED3A8C5-6D89-FC97-8CFB-60054B6B2F5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0" name="Imagen 9">
              <a:extLst>
                <a:ext uri="{FF2B5EF4-FFF2-40B4-BE49-F238E27FC236}">
                  <a16:creationId xmlns:a16="http://schemas.microsoft.com/office/drawing/2014/main" id="{8229C0AE-1C5C-D9F3-489F-A80190F7D04F}"/>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Tree>
    <p:extLst>
      <p:ext uri="{BB962C8B-B14F-4D97-AF65-F5344CB8AC3E}">
        <p14:creationId xmlns:p14="http://schemas.microsoft.com/office/powerpoint/2010/main" val="156235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9F4EE47E-5B31-6C6D-8704-C79447921610}"/>
              </a:ext>
            </a:extLst>
          </p:cNvPr>
          <p:cNvPicPr>
            <a:picLocks noGrp="1" noChangeAspect="1"/>
          </p:cNvPicPr>
          <p:nvPr>
            <p:ph idx="1"/>
          </p:nvPr>
        </p:nvPicPr>
        <p:blipFill>
          <a:blip r:embed="rId2"/>
          <a:stretch>
            <a:fillRect/>
          </a:stretch>
        </p:blipFill>
        <p:spPr>
          <a:xfrm>
            <a:off x="2838087" y="78604"/>
            <a:ext cx="6515825" cy="6700792"/>
          </a:xfrm>
          <a:solidFill>
            <a:schemeClr val="accent2"/>
          </a:solidFill>
        </p:spPr>
      </p:pic>
      <p:sp>
        <p:nvSpPr>
          <p:cNvPr id="3" name="Elipse 2">
            <a:extLst>
              <a:ext uri="{FF2B5EF4-FFF2-40B4-BE49-F238E27FC236}">
                <a16:creationId xmlns:a16="http://schemas.microsoft.com/office/drawing/2014/main" id="{EFE646C0-ECFF-C31E-1CA8-677469E1F15D}"/>
              </a:ext>
            </a:extLst>
          </p:cNvPr>
          <p:cNvSpPr/>
          <p:nvPr/>
        </p:nvSpPr>
        <p:spPr>
          <a:xfrm>
            <a:off x="3762095" y="806824"/>
            <a:ext cx="946673" cy="806823"/>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ln w="57150">
                <a:solidFill>
                  <a:schemeClr val="tx1"/>
                </a:solidFill>
              </a:ln>
            </a:endParaRPr>
          </a:p>
        </p:txBody>
      </p:sp>
      <p:sp>
        <p:nvSpPr>
          <p:cNvPr id="4" name="Elipse 3">
            <a:extLst>
              <a:ext uri="{FF2B5EF4-FFF2-40B4-BE49-F238E27FC236}">
                <a16:creationId xmlns:a16="http://schemas.microsoft.com/office/drawing/2014/main" id="{D7430A73-3A77-DE1C-4816-9568DE61DFA8}"/>
              </a:ext>
            </a:extLst>
          </p:cNvPr>
          <p:cNvSpPr/>
          <p:nvPr/>
        </p:nvSpPr>
        <p:spPr>
          <a:xfrm>
            <a:off x="3591646" y="2226136"/>
            <a:ext cx="1256852" cy="785308"/>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ln w="57150">
                <a:solidFill>
                  <a:schemeClr val="tx1"/>
                </a:solidFill>
              </a:ln>
              <a:solidFill>
                <a:schemeClr val="tx1"/>
              </a:solidFill>
            </a:endParaRPr>
          </a:p>
        </p:txBody>
      </p:sp>
      <p:sp>
        <p:nvSpPr>
          <p:cNvPr id="6" name="Elipse 5">
            <a:extLst>
              <a:ext uri="{FF2B5EF4-FFF2-40B4-BE49-F238E27FC236}">
                <a16:creationId xmlns:a16="http://schemas.microsoft.com/office/drawing/2014/main" id="{81615CDD-5316-2D9E-ED9E-E76EB61D50EA}"/>
              </a:ext>
            </a:extLst>
          </p:cNvPr>
          <p:cNvSpPr/>
          <p:nvPr/>
        </p:nvSpPr>
        <p:spPr>
          <a:xfrm>
            <a:off x="3613411" y="3088485"/>
            <a:ext cx="1256852" cy="785309"/>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ln w="57150">
                <a:solidFill>
                  <a:schemeClr val="tx1"/>
                </a:solidFill>
              </a:ln>
            </a:endParaRPr>
          </a:p>
        </p:txBody>
      </p:sp>
      <p:sp>
        <p:nvSpPr>
          <p:cNvPr id="7" name="Elipse 6">
            <a:extLst>
              <a:ext uri="{FF2B5EF4-FFF2-40B4-BE49-F238E27FC236}">
                <a16:creationId xmlns:a16="http://schemas.microsoft.com/office/drawing/2014/main" id="{4387D0D8-4160-1D40-00A0-C608A0904A1A}"/>
              </a:ext>
            </a:extLst>
          </p:cNvPr>
          <p:cNvSpPr/>
          <p:nvPr/>
        </p:nvSpPr>
        <p:spPr>
          <a:xfrm>
            <a:off x="4946973" y="3022899"/>
            <a:ext cx="1095487" cy="850895"/>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ln w="57150">
                <a:solidFill>
                  <a:schemeClr val="tx1"/>
                </a:solidFill>
              </a:ln>
            </a:endParaRPr>
          </a:p>
        </p:txBody>
      </p:sp>
      <p:sp>
        <p:nvSpPr>
          <p:cNvPr id="8" name="Elipse 7">
            <a:extLst>
              <a:ext uri="{FF2B5EF4-FFF2-40B4-BE49-F238E27FC236}">
                <a16:creationId xmlns:a16="http://schemas.microsoft.com/office/drawing/2014/main" id="{B171650B-87DB-9E4E-1EC6-CCAEA8610A13}"/>
              </a:ext>
            </a:extLst>
          </p:cNvPr>
          <p:cNvSpPr/>
          <p:nvPr/>
        </p:nvSpPr>
        <p:spPr>
          <a:xfrm>
            <a:off x="6733255" y="4971826"/>
            <a:ext cx="1256853" cy="858819"/>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ln w="57150">
                <a:solidFill>
                  <a:schemeClr val="tx1"/>
                </a:solidFill>
              </a:ln>
            </a:endParaRPr>
          </a:p>
        </p:txBody>
      </p:sp>
    </p:spTree>
    <p:extLst>
      <p:ext uri="{BB962C8B-B14F-4D97-AF65-F5344CB8AC3E}">
        <p14:creationId xmlns:p14="http://schemas.microsoft.com/office/powerpoint/2010/main" val="293214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_s77832">
            <a:extLst>
              <a:ext uri="{FF2B5EF4-FFF2-40B4-BE49-F238E27FC236}">
                <a16:creationId xmlns:a16="http://schemas.microsoft.com/office/drawing/2014/main" id="{5A84104F-424A-4947-F7C8-AAEE3D6408CF}"/>
              </a:ext>
            </a:extLst>
          </p:cNvPr>
          <p:cNvSpPr>
            <a:spLocks noChangeArrowheads="1"/>
          </p:cNvSpPr>
          <p:nvPr/>
        </p:nvSpPr>
        <p:spPr bwMode="auto">
          <a:xfrm>
            <a:off x="171581" y="2880703"/>
            <a:ext cx="4025416" cy="2216590"/>
          </a:xfrm>
          <a:prstGeom prst="roundRect">
            <a:avLst>
              <a:gd name="adj" fmla="val 16667"/>
            </a:avLst>
          </a:prstGeom>
          <a:noFill/>
          <a:ln w="57150">
            <a:solidFill>
              <a:srgbClr val="FF0000"/>
            </a:solidFill>
            <a:round/>
            <a:headEnd/>
            <a:tailEnd/>
          </a:ln>
        </p:spPr>
        <p:txBody>
          <a:bodyPr wrap="none" lIns="0" tIns="0" rIns="0" bIns="0" anchor="ctr"/>
          <a:lstStyle/>
          <a:p>
            <a:pPr>
              <a:lnSpc>
                <a:spcPct val="120000"/>
              </a:lnSpc>
            </a:pPr>
            <a:r>
              <a:rPr lang="ca-ES" sz="2000" noProof="0" dirty="0">
                <a:highlight>
                  <a:srgbClr val="FFFF00"/>
                </a:highlight>
                <a:latin typeface="Calibri" pitchFamily="34" charset="0"/>
              </a:rPr>
              <a:t>Història Clínica detallada </a:t>
            </a:r>
          </a:p>
          <a:p>
            <a:pPr>
              <a:lnSpc>
                <a:spcPct val="120000"/>
              </a:lnSpc>
            </a:pPr>
            <a:r>
              <a:rPr lang="ca-ES" sz="2000" noProof="0" dirty="0">
                <a:latin typeface="Calibri" pitchFamily="34" charset="0"/>
              </a:rPr>
              <a:t>Anamnesi de l’episodi</a:t>
            </a:r>
          </a:p>
          <a:p>
            <a:pPr>
              <a:lnSpc>
                <a:spcPct val="120000"/>
              </a:lnSpc>
            </a:pPr>
            <a:r>
              <a:rPr lang="ca-ES" sz="2000" noProof="0" dirty="0">
                <a:latin typeface="Calibri" pitchFamily="34" charset="0"/>
              </a:rPr>
              <a:t>Exploració física</a:t>
            </a:r>
          </a:p>
          <a:p>
            <a:pPr>
              <a:lnSpc>
                <a:spcPct val="120000"/>
              </a:lnSpc>
            </a:pPr>
            <a:r>
              <a:rPr lang="ca-ES" sz="2000" noProof="0" dirty="0">
                <a:latin typeface="Calibri" pitchFamily="34" charset="0"/>
              </a:rPr>
              <a:t>ECG durant la taquicàrdia i basal</a:t>
            </a:r>
          </a:p>
        </p:txBody>
      </p:sp>
      <p:cxnSp>
        <p:nvCxnSpPr>
          <p:cNvPr id="10" name="Conector recto de flecha 9">
            <a:extLst>
              <a:ext uri="{FF2B5EF4-FFF2-40B4-BE49-F238E27FC236}">
                <a16:creationId xmlns:a16="http://schemas.microsoft.com/office/drawing/2014/main" id="{F0DD61E9-30EF-E779-7E8A-B97056BA7DBD}"/>
              </a:ext>
            </a:extLst>
          </p:cNvPr>
          <p:cNvCxnSpPr>
            <a:cxnSpLocks/>
          </p:cNvCxnSpPr>
          <p:nvPr/>
        </p:nvCxnSpPr>
        <p:spPr>
          <a:xfrm>
            <a:off x="4310147" y="3988998"/>
            <a:ext cx="22630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_s77833">
            <a:extLst>
              <a:ext uri="{FF2B5EF4-FFF2-40B4-BE49-F238E27FC236}">
                <a16:creationId xmlns:a16="http://schemas.microsoft.com/office/drawing/2014/main" id="{98FA0B73-BB28-7A4E-126F-621E27132D6D}"/>
              </a:ext>
            </a:extLst>
          </p:cNvPr>
          <p:cNvSpPr>
            <a:spLocks noChangeArrowheads="1"/>
          </p:cNvSpPr>
          <p:nvPr/>
        </p:nvSpPr>
        <p:spPr bwMode="auto">
          <a:xfrm>
            <a:off x="4627654" y="2583071"/>
            <a:ext cx="7360480" cy="2637515"/>
          </a:xfrm>
          <a:prstGeom prst="roundRect">
            <a:avLst>
              <a:gd name="adj" fmla="val 16667"/>
            </a:avLst>
          </a:prstGeom>
          <a:noFill/>
          <a:ln w="9525">
            <a:solidFill>
              <a:schemeClr val="tx1"/>
            </a:solidFill>
            <a:round/>
            <a:headEnd/>
            <a:tailEnd/>
          </a:ln>
        </p:spPr>
        <p:txBody>
          <a:bodyPr wrap="none" lIns="0" tIns="0" rIns="0" bIns="0" anchor="ctr"/>
          <a:lstStyle/>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Dona de 76 anys.</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HTA tractada amb </a:t>
            </a:r>
            <a:r>
              <a:rPr lang="ca-ES" sz="2400" b="1" noProof="0" dirty="0" err="1">
                <a:latin typeface="Calibri" panose="020F0502020204030204" pitchFamily="34" charset="0"/>
                <a:cs typeface="Calibri" panose="020F0502020204030204" pitchFamily="34" charset="0"/>
              </a:rPr>
              <a:t>lisinopril</a:t>
            </a:r>
            <a:r>
              <a:rPr lang="ca-ES" sz="2400" b="1" noProof="0" dirty="0">
                <a:latin typeface="Calibri" panose="020F0502020204030204" pitchFamily="34" charset="0"/>
                <a:cs typeface="Calibri" panose="020F0502020204030204" pitchFamily="34" charset="0"/>
              </a:rPr>
              <a:t> 20 mg.</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DM-2 tractada amb </a:t>
            </a:r>
            <a:r>
              <a:rPr lang="ca-ES" sz="2400" b="1" noProof="0" dirty="0" err="1">
                <a:latin typeface="Calibri" panose="020F0502020204030204" pitchFamily="34" charset="0"/>
                <a:cs typeface="Calibri" panose="020F0502020204030204" pitchFamily="34" charset="0"/>
              </a:rPr>
              <a:t>metformina</a:t>
            </a:r>
            <a:r>
              <a:rPr lang="ca-ES" sz="2400" b="1" noProof="0" dirty="0">
                <a:latin typeface="Calibri" panose="020F0502020204030204" pitchFamily="34" charset="0"/>
                <a:cs typeface="Calibri" panose="020F0502020204030204" pitchFamily="34" charset="0"/>
              </a:rPr>
              <a:t> 850 1-0-1.</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Arteriopatia perifèrica tractada amb AAS 100 mg </a:t>
            </a:r>
          </a:p>
          <a:p>
            <a:r>
              <a:rPr lang="ca-ES" sz="2400" b="1" noProof="0" dirty="0">
                <a:latin typeface="Calibri" panose="020F0502020204030204" pitchFamily="34" charset="0"/>
                <a:cs typeface="Calibri" panose="020F0502020204030204" pitchFamily="34" charset="0"/>
              </a:rPr>
              <a:t>    + </a:t>
            </a:r>
            <a:r>
              <a:rPr lang="ca-ES" sz="2400" b="1" noProof="0" dirty="0" err="1">
                <a:latin typeface="Calibri" panose="020F0502020204030204" pitchFamily="34" charset="0"/>
                <a:cs typeface="Calibri" panose="020F0502020204030204" pitchFamily="34" charset="0"/>
              </a:rPr>
              <a:t>simvastatina</a:t>
            </a:r>
            <a:r>
              <a:rPr lang="ca-ES" sz="2400" b="1" noProof="0" dirty="0">
                <a:latin typeface="Calibri" panose="020F0502020204030204" pitchFamily="34" charset="0"/>
                <a:cs typeface="Calibri" panose="020F0502020204030204" pitchFamily="34" charset="0"/>
              </a:rPr>
              <a:t> 40 mg.</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Artrosis tractada amb paracetamol a demanda.</a:t>
            </a:r>
          </a:p>
          <a:p>
            <a:pPr marL="285750" indent="-285750">
              <a:buFont typeface="Arial" panose="020B0604020202020204" pitchFamily="34" charset="0"/>
              <a:buChar char="•"/>
            </a:pPr>
            <a:endParaRPr lang="ca-ES" sz="1600" b="1" noProof="0" dirty="0">
              <a:latin typeface="Calibri" panose="020F0502020204030204" pitchFamily="34" charset="0"/>
              <a:cs typeface="Calibri" panose="020F0502020204030204" pitchFamily="34" charset="0"/>
            </a:endParaRPr>
          </a:p>
        </p:txBody>
      </p:sp>
      <p:sp>
        <p:nvSpPr>
          <p:cNvPr id="2" name="Rectángulo 1">
            <a:extLst>
              <a:ext uri="{FF2B5EF4-FFF2-40B4-BE49-F238E27FC236}">
                <a16:creationId xmlns:a16="http://schemas.microsoft.com/office/drawing/2014/main" id="{E05BA5C1-36DD-736C-27B1-7D0A433470D0}"/>
              </a:ext>
            </a:extLst>
          </p:cNvPr>
          <p:cNvSpPr/>
          <p:nvPr/>
        </p:nvSpPr>
        <p:spPr>
          <a:xfrm>
            <a:off x="0" y="991666"/>
            <a:ext cx="12192000" cy="306192"/>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grpSp>
        <p:nvGrpSpPr>
          <p:cNvPr id="4" name="Grupo 3">
            <a:extLst>
              <a:ext uri="{FF2B5EF4-FFF2-40B4-BE49-F238E27FC236}">
                <a16:creationId xmlns:a16="http://schemas.microsoft.com/office/drawing/2014/main" id="{3818E218-CE6A-D5FB-6D9F-BA9FD3A6382C}"/>
              </a:ext>
            </a:extLst>
          </p:cNvPr>
          <p:cNvGrpSpPr/>
          <p:nvPr/>
        </p:nvGrpSpPr>
        <p:grpSpPr>
          <a:xfrm>
            <a:off x="9120411" y="67284"/>
            <a:ext cx="2894609" cy="872019"/>
            <a:chOff x="9120411" y="67284"/>
            <a:chExt cx="2894609" cy="872019"/>
          </a:xfrm>
        </p:grpSpPr>
        <p:pic>
          <p:nvPicPr>
            <p:cNvPr id="5" name="Picture 5">
              <a:extLst>
                <a:ext uri="{FF2B5EF4-FFF2-40B4-BE49-F238E27FC236}">
                  <a16:creationId xmlns:a16="http://schemas.microsoft.com/office/drawing/2014/main" id="{79409113-F8A6-77BD-1042-97CBA7944DD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B19E530A-1931-3123-7374-42CC1362118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8" name="Imagen 7">
              <a:extLst>
                <a:ext uri="{FF2B5EF4-FFF2-40B4-BE49-F238E27FC236}">
                  <a16:creationId xmlns:a16="http://schemas.microsoft.com/office/drawing/2014/main" id="{03FEBF03-D089-FBF1-475A-56757F150E81}"/>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sp>
        <p:nvSpPr>
          <p:cNvPr id="9" name="CuadroTexto 8">
            <a:extLst>
              <a:ext uri="{FF2B5EF4-FFF2-40B4-BE49-F238E27FC236}">
                <a16:creationId xmlns:a16="http://schemas.microsoft.com/office/drawing/2014/main" id="{948023DB-D964-C3E9-C167-889A55D275A3}"/>
              </a:ext>
            </a:extLst>
          </p:cNvPr>
          <p:cNvSpPr txBox="1"/>
          <p:nvPr/>
        </p:nvSpPr>
        <p:spPr>
          <a:xfrm>
            <a:off x="542740" y="37559"/>
            <a:ext cx="8961119" cy="954107"/>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Cas 2: PACIENT AMB FA</a:t>
            </a:r>
          </a:p>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 	AVALUACIÓ INICIAL</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2012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F835734-F31E-D2BE-706D-8FB08136AA18}"/>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108328F-96BE-A455-254E-5E742A9543B3}"/>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27869ED9-02BE-7A13-828B-D21B2DA1834A}"/>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113E5F86-A4B3-E660-E367-6EDB8B38E66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7A967113-6D3C-9429-62B0-97C0083ABAB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E985B442-D01B-6E78-2681-E4FFC9E971AB}"/>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14" name="Google Shape;102;p3">
            <a:extLst>
              <a:ext uri="{FF2B5EF4-FFF2-40B4-BE49-F238E27FC236}">
                <a16:creationId xmlns:a16="http://schemas.microsoft.com/office/drawing/2014/main" id="{B047D500-BDF7-7C6E-F41B-A680B496E689}"/>
              </a:ext>
            </a:extLst>
          </p:cNvPr>
          <p:cNvSpPr txBox="1"/>
          <p:nvPr/>
        </p:nvSpPr>
        <p:spPr>
          <a:xfrm>
            <a:off x="3779620" y="4565698"/>
            <a:ext cx="7816948" cy="221595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20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Exploració Física</a:t>
            </a:r>
            <a:endPar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T: 35,7 ºC. TA: 135/64 </a:t>
            </a:r>
            <a:r>
              <a:rPr kumimoji="0" lang="ca-ES" sz="2000" b="0"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mmHg</a:t>
            </a: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FC: 83 </a:t>
            </a:r>
            <a:r>
              <a:rPr kumimoji="0" lang="ca-ES" sz="2000" b="0"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bpm</a:t>
            </a: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ca-ES" sz="2000" b="0"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Sat</a:t>
            </a: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O2: 96 %. DTX: 109 mg/</a:t>
            </a:r>
            <a:r>
              <a:rPr kumimoji="0" lang="ca-ES" sz="2000" b="0"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dL.</a:t>
            </a:r>
            <a:endPar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AC: Tons rítmics sense bufs cardíacs. No IJ / RHJ.</a:t>
            </a:r>
            <a:endPar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AR: MVC amb crepitants a ambdues bases pulmonars.</a:t>
            </a:r>
            <a:endPar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MMII: Edema amb fòvea </a:t>
            </a:r>
            <a:r>
              <a:rPr kumimoji="0" lang="ca-ES" sz="2000" b="0"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bimal·leolar</a:t>
            </a: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a:t>
            </a:r>
            <a:endPar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El dolor no es reprodueix amb la palpació de la graella costal.</a:t>
            </a:r>
            <a:endParaRPr kumimoji="0" lang="ca-E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rial"/>
              <a:ea typeface="Arial"/>
              <a:cs typeface="Arial"/>
              <a:sym typeface="Arial"/>
            </a:endParaRPr>
          </a:p>
        </p:txBody>
      </p:sp>
      <p:grpSp>
        <p:nvGrpSpPr>
          <p:cNvPr id="13" name="Grupo 12">
            <a:extLst>
              <a:ext uri="{FF2B5EF4-FFF2-40B4-BE49-F238E27FC236}">
                <a16:creationId xmlns:a16="http://schemas.microsoft.com/office/drawing/2014/main" id="{A903A062-D62B-09DD-33D0-9D62E3CDAB7B}"/>
              </a:ext>
            </a:extLst>
          </p:cNvPr>
          <p:cNvGrpSpPr/>
          <p:nvPr/>
        </p:nvGrpSpPr>
        <p:grpSpPr>
          <a:xfrm>
            <a:off x="-225392" y="1437732"/>
            <a:ext cx="4698056" cy="2791816"/>
            <a:chOff x="-451635" y="2289672"/>
            <a:chExt cx="4698056" cy="2791816"/>
          </a:xfrm>
        </p:grpSpPr>
        <p:pic>
          <p:nvPicPr>
            <p:cNvPr id="1026" name="Picture 2" descr="Pareja de ancianos paseando a un perro. mayores saliendo | Vector Premium">
              <a:extLst>
                <a:ext uri="{FF2B5EF4-FFF2-40B4-BE49-F238E27FC236}">
                  <a16:creationId xmlns:a16="http://schemas.microsoft.com/office/drawing/2014/main" id="{2A17DEB7-DD95-A7EE-7892-146B02A800E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9744" r="99042">
                          <a14:foregroundMark x1="39297" y1="4570" x2="39297" y2="4570"/>
                          <a14:foregroundMark x1="34345" y1="8065" x2="34345" y2="8065"/>
                          <a14:foregroundMark x1="35304" y1="6720" x2="35304" y2="6720"/>
                          <a14:foregroundMark x1="42492" y1="9946" x2="42492" y2="9946"/>
                          <a14:foregroundMark x1="35144" y1="26075" x2="35144" y2="26075"/>
                          <a14:foregroundMark x1="32428" y1="23925" x2="32428" y2="23925"/>
                        </a14:backgroundRemoval>
                      </a14:imgEffect>
                    </a14:imgLayer>
                  </a14:imgProps>
                </a:ext>
                <a:ext uri="{28A0092B-C50C-407E-A947-70E740481C1C}">
                  <a14:useLocalDpi xmlns:a14="http://schemas.microsoft.com/office/drawing/2010/main" val="0"/>
                </a:ext>
              </a:extLst>
            </a:blip>
            <a:srcRect/>
            <a:stretch>
              <a:fillRect/>
            </a:stretch>
          </p:blipFill>
          <p:spPr bwMode="auto">
            <a:xfrm>
              <a:off x="-451635" y="2289672"/>
              <a:ext cx="4698056" cy="27918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ed spiral | Clip art, Lollipop, Png images">
              <a:extLst>
                <a:ext uri="{FF2B5EF4-FFF2-40B4-BE49-F238E27FC236}">
                  <a16:creationId xmlns:a16="http://schemas.microsoft.com/office/drawing/2014/main" id="{1EB48187-B7DE-4B0A-4223-5268EC97644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13614" y="3007150"/>
              <a:ext cx="565785" cy="58328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ECA85C00-6716-24D4-C67D-F290A8F2792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80" b="95817" l="5076" r="98985"/>
                      </a14:imgEffect>
                    </a14:imgLayer>
                  </a14:imgProps>
                </a:ext>
              </a:extLst>
            </a:blip>
            <a:stretch>
              <a:fillRect/>
            </a:stretch>
          </p:blipFill>
          <p:spPr>
            <a:xfrm rot="746544">
              <a:off x="1263181" y="2799828"/>
              <a:ext cx="440881" cy="588587"/>
            </a:xfrm>
            <a:prstGeom prst="rect">
              <a:avLst/>
            </a:prstGeom>
          </p:spPr>
        </p:pic>
        <p:pic>
          <p:nvPicPr>
            <p:cNvPr id="12" name="Imagen 11">
              <a:extLst>
                <a:ext uri="{FF2B5EF4-FFF2-40B4-BE49-F238E27FC236}">
                  <a16:creationId xmlns:a16="http://schemas.microsoft.com/office/drawing/2014/main" id="{EE729F55-AF90-D6E5-5DEB-9A049EC04344}"/>
                </a:ext>
              </a:extLst>
            </p:cNvPr>
            <p:cNvPicPr>
              <a:picLocks noChangeAspect="1"/>
            </p:cNvPicPr>
            <p:nvPr/>
          </p:nvPicPr>
          <p:blipFill>
            <a:blip r:embed="rId11"/>
            <a:stretch>
              <a:fillRect/>
            </a:stretch>
          </p:blipFill>
          <p:spPr>
            <a:xfrm rot="15407950">
              <a:off x="569727" y="2737376"/>
              <a:ext cx="566977" cy="676715"/>
            </a:xfrm>
            <a:prstGeom prst="rect">
              <a:avLst/>
            </a:prstGeom>
          </p:spPr>
        </p:pic>
      </p:grpSp>
      <p:sp>
        <p:nvSpPr>
          <p:cNvPr id="15" name="Google Shape;852;p44">
            <a:extLst>
              <a:ext uri="{FF2B5EF4-FFF2-40B4-BE49-F238E27FC236}">
                <a16:creationId xmlns:a16="http://schemas.microsoft.com/office/drawing/2014/main" id="{4597D4F4-77E5-5298-5951-65C09D801421}"/>
              </a:ext>
            </a:extLst>
          </p:cNvPr>
          <p:cNvSpPr/>
          <p:nvPr/>
        </p:nvSpPr>
        <p:spPr>
          <a:xfrm>
            <a:off x="5442048" y="1458943"/>
            <a:ext cx="6412320" cy="2791816"/>
          </a:xfrm>
          <a:prstGeom prst="roundRect">
            <a:avLst>
              <a:gd name="adj" fmla="val 7854"/>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 name="Rectángulo: esquinas redondeadas 18">
            <a:extLst>
              <a:ext uri="{FF2B5EF4-FFF2-40B4-BE49-F238E27FC236}">
                <a16:creationId xmlns:a16="http://schemas.microsoft.com/office/drawing/2014/main" id="{EEAF3B05-5E94-6253-D0FB-FE22C6F83AEF}"/>
              </a:ext>
            </a:extLst>
          </p:cNvPr>
          <p:cNvSpPr/>
          <p:nvPr/>
        </p:nvSpPr>
        <p:spPr>
          <a:xfrm>
            <a:off x="5700318" y="1698845"/>
            <a:ext cx="5896250" cy="239957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prstClr val="black"/>
              </a:buClr>
              <a:buSzPct val="100000"/>
              <a:buFontTx/>
              <a:buNone/>
              <a:tabLst/>
              <a:defRPr/>
            </a:pPr>
            <a:endPar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prstClr val="black"/>
              </a:buClr>
              <a:buSzPct val="100000"/>
              <a:buFontTx/>
              <a:buNone/>
              <a:tabLst/>
              <a:defRPr/>
            </a:pP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Motiu de consulta a l’AP d’urgències per</a:t>
            </a:r>
          </a:p>
          <a:p>
            <a:pPr marL="0" marR="0" lvl="0" indent="0" algn="just" defTabSz="914400" rtl="0" eaLnBrk="1" fontAlgn="auto" latinLnBrk="0" hangingPunct="1">
              <a:lnSpc>
                <a:spcPct val="100000"/>
              </a:lnSpc>
              <a:spcBef>
                <a:spcPts val="0"/>
              </a:spcBef>
              <a:spcAft>
                <a:spcPts val="0"/>
              </a:spcAft>
              <a:buClr>
                <a:prstClr val="black"/>
              </a:buClr>
              <a:buSzPct val="100000"/>
              <a:buFontTx/>
              <a:buNone/>
              <a:tabLst/>
              <a:defRPr/>
            </a:pPr>
            <a:r>
              <a:rPr kumimoji="0" lang="ca-ES" sz="1800" b="1" i="0" u="none" strike="noStrike" kern="1200" cap="none" spc="0" normalizeH="0" baseline="0" noProof="0" dirty="0">
                <a:ln>
                  <a:noFill/>
                </a:ln>
                <a:solidFill>
                  <a:srgbClr val="0070C0"/>
                </a:solidFill>
                <a:effectLst/>
                <a:uLnTx/>
                <a:uFillTx/>
                <a:latin typeface="Calibri" panose="020F0502020204030204" pitchFamily="34" charset="0"/>
                <a:ea typeface="Arial"/>
                <a:cs typeface="Calibri" panose="020F0502020204030204" pitchFamily="34" charset="0"/>
                <a:sym typeface="Arial"/>
              </a:rPr>
              <a:t>Dolor precordial</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opressiu fa 40 minuts, irradiat a coll, EVD 8/10, amb suor freda i dificultat respiratòria, de 15 minuts de durada i que ha rem</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è</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s al descansar als seients del parc. No pèrdua de coneixement o palpitacions.</a:t>
            </a: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
                <a:prstClr val="black"/>
              </a:buClr>
              <a:buSzPct val="100000"/>
              <a:buFontTx/>
              <a:buNone/>
              <a:tabLst/>
              <a:defRPr/>
            </a:pPr>
            <a:r>
              <a:rPr kumimoji="0" lang="ca-ES" sz="1800" b="0"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Reinterrogant</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fa un mes va patir un episodi de característiques similars quan  caminant ràpid.</a:t>
            </a:r>
            <a:endPar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161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_s77832">
            <a:extLst>
              <a:ext uri="{FF2B5EF4-FFF2-40B4-BE49-F238E27FC236}">
                <a16:creationId xmlns:a16="http://schemas.microsoft.com/office/drawing/2014/main" id="{5A84104F-424A-4947-F7C8-AAEE3D6408CF}"/>
              </a:ext>
            </a:extLst>
          </p:cNvPr>
          <p:cNvSpPr>
            <a:spLocks noChangeArrowheads="1"/>
          </p:cNvSpPr>
          <p:nvPr/>
        </p:nvSpPr>
        <p:spPr bwMode="auto">
          <a:xfrm>
            <a:off x="204239" y="2880703"/>
            <a:ext cx="4025416" cy="2216590"/>
          </a:xfrm>
          <a:prstGeom prst="roundRect">
            <a:avLst>
              <a:gd name="adj" fmla="val 16667"/>
            </a:avLst>
          </a:prstGeom>
          <a:noFill/>
          <a:ln w="57150">
            <a:solidFill>
              <a:srgbClr val="FF0000"/>
            </a:solidFill>
            <a:round/>
            <a:headEnd/>
            <a:tailEnd/>
          </a:ln>
        </p:spPr>
        <p:txBody>
          <a:bodyPr wrap="none" lIns="0" tIns="0" rIns="0" bIns="0" anchor="ctr"/>
          <a:lstStyle/>
          <a:p>
            <a:pPr>
              <a:lnSpc>
                <a:spcPct val="120000"/>
              </a:lnSpc>
            </a:pPr>
            <a:r>
              <a:rPr lang="ca-ES" sz="2000" noProof="0" dirty="0">
                <a:latin typeface="Calibri" pitchFamily="34" charset="0"/>
              </a:rPr>
              <a:t>Història Clínica detallada </a:t>
            </a:r>
          </a:p>
          <a:p>
            <a:pPr>
              <a:lnSpc>
                <a:spcPct val="120000"/>
              </a:lnSpc>
            </a:pPr>
            <a:r>
              <a:rPr lang="ca-ES" sz="2000" noProof="0" dirty="0">
                <a:highlight>
                  <a:srgbClr val="FFFF00"/>
                </a:highlight>
                <a:latin typeface="Calibri" pitchFamily="34" charset="0"/>
              </a:rPr>
              <a:t>Anamnesi de l’episodi</a:t>
            </a:r>
          </a:p>
          <a:p>
            <a:pPr>
              <a:lnSpc>
                <a:spcPct val="120000"/>
              </a:lnSpc>
            </a:pPr>
            <a:r>
              <a:rPr lang="ca-ES" sz="2000" noProof="0" dirty="0">
                <a:latin typeface="Calibri" pitchFamily="34" charset="0"/>
              </a:rPr>
              <a:t>Exploració física</a:t>
            </a:r>
          </a:p>
          <a:p>
            <a:pPr>
              <a:lnSpc>
                <a:spcPct val="120000"/>
              </a:lnSpc>
            </a:pPr>
            <a:r>
              <a:rPr lang="ca-ES" sz="2000" noProof="0" dirty="0">
                <a:latin typeface="Calibri" pitchFamily="34" charset="0"/>
              </a:rPr>
              <a:t>ECG durant la taquicàrdia i basal</a:t>
            </a:r>
          </a:p>
        </p:txBody>
      </p:sp>
      <p:cxnSp>
        <p:nvCxnSpPr>
          <p:cNvPr id="10" name="Conector recto de flecha 9">
            <a:extLst>
              <a:ext uri="{FF2B5EF4-FFF2-40B4-BE49-F238E27FC236}">
                <a16:creationId xmlns:a16="http://schemas.microsoft.com/office/drawing/2014/main" id="{F0DD61E9-30EF-E779-7E8A-B97056BA7DBD}"/>
              </a:ext>
            </a:extLst>
          </p:cNvPr>
          <p:cNvCxnSpPr>
            <a:cxnSpLocks/>
          </p:cNvCxnSpPr>
          <p:nvPr/>
        </p:nvCxnSpPr>
        <p:spPr>
          <a:xfrm>
            <a:off x="4310147" y="3988998"/>
            <a:ext cx="22630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_s77833">
            <a:extLst>
              <a:ext uri="{FF2B5EF4-FFF2-40B4-BE49-F238E27FC236}">
                <a16:creationId xmlns:a16="http://schemas.microsoft.com/office/drawing/2014/main" id="{98FA0B73-BB28-7A4E-126F-621E27132D6D}"/>
              </a:ext>
            </a:extLst>
          </p:cNvPr>
          <p:cNvSpPr>
            <a:spLocks noChangeArrowheads="1"/>
          </p:cNvSpPr>
          <p:nvPr/>
        </p:nvSpPr>
        <p:spPr bwMode="auto">
          <a:xfrm>
            <a:off x="4536448" y="2516123"/>
            <a:ext cx="7483971" cy="3137246"/>
          </a:xfrm>
          <a:prstGeom prst="roundRect">
            <a:avLst>
              <a:gd name="adj" fmla="val 16667"/>
            </a:avLst>
          </a:prstGeom>
          <a:noFill/>
          <a:ln w="9525">
            <a:solidFill>
              <a:schemeClr val="tx1"/>
            </a:solidFill>
            <a:round/>
            <a:headEnd/>
            <a:tailEnd/>
          </a:ln>
        </p:spPr>
        <p:txBody>
          <a:bodyPr wrap="none" lIns="0" tIns="0" rIns="0" bIns="0" anchor="ctr"/>
          <a:lstStyle/>
          <a:p>
            <a:pPr marL="285750" indent="-285750">
              <a:buFont typeface="Arial" panose="020B0604020202020204" pitchFamily="34" charset="0"/>
              <a:buChar char="•"/>
            </a:pPr>
            <a:endParaRPr lang="ca-ES" sz="1600" b="1" noProof="0" dirty="0">
              <a:cs typeface="Arial" charset="0"/>
            </a:endParaRPr>
          </a:p>
        </p:txBody>
      </p:sp>
      <p:sp>
        <p:nvSpPr>
          <p:cNvPr id="5" name="CuadroTexto 4">
            <a:extLst>
              <a:ext uri="{FF2B5EF4-FFF2-40B4-BE49-F238E27FC236}">
                <a16:creationId xmlns:a16="http://schemas.microsoft.com/office/drawing/2014/main" id="{40F04C8F-410B-2106-49DE-29F95669E35A}"/>
              </a:ext>
            </a:extLst>
          </p:cNvPr>
          <p:cNvSpPr txBox="1"/>
          <p:nvPr/>
        </p:nvSpPr>
        <p:spPr>
          <a:xfrm>
            <a:off x="5080269" y="2771308"/>
            <a:ext cx="6865297" cy="2308324"/>
          </a:xfrm>
          <a:prstGeom prst="rect">
            <a:avLst/>
          </a:prstGeom>
          <a:noFill/>
        </p:spPr>
        <p:txBody>
          <a:bodyPr wrap="square">
            <a:spAutoFit/>
          </a:bodyPr>
          <a:lstStyle/>
          <a:p>
            <a:pPr marL="285750" indent="-285750">
              <a:buFont typeface="Arial" panose="020B0604020202020204" pitchFamily="34" charset="0"/>
              <a:buChar char="•"/>
            </a:pPr>
            <a:r>
              <a:rPr lang="ca-ES" sz="2400" b="1" noProof="0" dirty="0">
                <a:latin typeface="CalBR"/>
                <a:cs typeface="Arial" charset="0"/>
              </a:rPr>
              <a:t>Pacient que acut a infermeria, que li mira el pols i el nota arrítmic.</a:t>
            </a:r>
            <a:endParaRPr lang="ca-ES" sz="2400" noProof="0" dirty="0">
              <a:latin typeface="CalBR"/>
              <a:cs typeface="Arial" charset="0"/>
            </a:endParaRPr>
          </a:p>
          <a:p>
            <a:pPr marL="285750" indent="-285750">
              <a:buFont typeface="Arial" panose="020B0604020202020204" pitchFamily="34" charset="0"/>
              <a:buChar char="•"/>
            </a:pPr>
            <a:r>
              <a:rPr lang="ca-ES" sz="2400" b="1" noProof="0" dirty="0">
                <a:latin typeface="CalBR"/>
                <a:cs typeface="Arial" charset="0"/>
              </a:rPr>
              <a:t>Pacient asimptomàtica.</a:t>
            </a:r>
          </a:p>
          <a:p>
            <a:pPr marL="285750" indent="-285750">
              <a:buFont typeface="Arial" panose="020B0604020202020204" pitchFamily="34" charset="0"/>
              <a:buChar char="•"/>
            </a:pPr>
            <a:r>
              <a:rPr lang="ca-ES" sz="2400" b="1" noProof="0" dirty="0">
                <a:latin typeface="CalBR"/>
                <a:cs typeface="Arial" charset="0"/>
              </a:rPr>
              <a:t>No inestabilitat hemodinàmica.</a:t>
            </a:r>
          </a:p>
          <a:p>
            <a:pPr marL="285750" indent="-285750">
              <a:buFont typeface="Arial" panose="020B0604020202020204" pitchFamily="34" charset="0"/>
              <a:buChar char="•"/>
            </a:pPr>
            <a:r>
              <a:rPr lang="ca-ES" sz="2400" b="1" noProof="0" dirty="0">
                <a:latin typeface="CalBR"/>
                <a:cs typeface="Arial" charset="0"/>
              </a:rPr>
              <a:t>No antecedents cardiològics familiars ni personals.</a:t>
            </a:r>
          </a:p>
          <a:p>
            <a:pPr marL="285750" indent="-285750">
              <a:buFont typeface="Arial" panose="020B0604020202020204" pitchFamily="34" charset="0"/>
              <a:buChar char="•"/>
            </a:pPr>
            <a:r>
              <a:rPr lang="ca-ES" sz="2400" b="1" noProof="0" dirty="0">
                <a:latin typeface="CalBR"/>
                <a:cs typeface="Arial" charset="0"/>
              </a:rPr>
              <a:t>No tractaments cardiològics.</a:t>
            </a:r>
          </a:p>
        </p:txBody>
      </p:sp>
      <p:sp>
        <p:nvSpPr>
          <p:cNvPr id="2" name="Rectángulo 1">
            <a:extLst>
              <a:ext uri="{FF2B5EF4-FFF2-40B4-BE49-F238E27FC236}">
                <a16:creationId xmlns:a16="http://schemas.microsoft.com/office/drawing/2014/main" id="{EC49C3B9-6E47-59D5-AACE-9962B0AACB7F}"/>
              </a:ext>
            </a:extLst>
          </p:cNvPr>
          <p:cNvSpPr/>
          <p:nvPr/>
        </p:nvSpPr>
        <p:spPr>
          <a:xfrm>
            <a:off x="0" y="991666"/>
            <a:ext cx="12192000" cy="306192"/>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grpSp>
        <p:nvGrpSpPr>
          <p:cNvPr id="4" name="Grupo 3">
            <a:extLst>
              <a:ext uri="{FF2B5EF4-FFF2-40B4-BE49-F238E27FC236}">
                <a16:creationId xmlns:a16="http://schemas.microsoft.com/office/drawing/2014/main" id="{E55D5C7B-ED34-A730-1E7B-4A261B273855}"/>
              </a:ext>
            </a:extLst>
          </p:cNvPr>
          <p:cNvGrpSpPr/>
          <p:nvPr/>
        </p:nvGrpSpPr>
        <p:grpSpPr>
          <a:xfrm>
            <a:off x="9120411" y="67284"/>
            <a:ext cx="2894609" cy="872019"/>
            <a:chOff x="9120411" y="67284"/>
            <a:chExt cx="2894609" cy="872019"/>
          </a:xfrm>
        </p:grpSpPr>
        <p:pic>
          <p:nvPicPr>
            <p:cNvPr id="6" name="Picture 5">
              <a:extLst>
                <a:ext uri="{FF2B5EF4-FFF2-40B4-BE49-F238E27FC236}">
                  <a16:creationId xmlns:a16="http://schemas.microsoft.com/office/drawing/2014/main" id="{69E7BF1A-8961-6E0D-CE19-6211E384728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12 Imagen">
              <a:extLst>
                <a:ext uri="{FF2B5EF4-FFF2-40B4-BE49-F238E27FC236}">
                  <a16:creationId xmlns:a16="http://schemas.microsoft.com/office/drawing/2014/main" id="{8B5531E2-D311-7564-612B-252E5583EA2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9" name="Imagen 8">
              <a:extLst>
                <a:ext uri="{FF2B5EF4-FFF2-40B4-BE49-F238E27FC236}">
                  <a16:creationId xmlns:a16="http://schemas.microsoft.com/office/drawing/2014/main" id="{F1E58BEA-253C-2D6B-D4A6-ADDEF1035BC7}"/>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sp>
        <p:nvSpPr>
          <p:cNvPr id="11" name="CuadroTexto 10">
            <a:extLst>
              <a:ext uri="{FF2B5EF4-FFF2-40B4-BE49-F238E27FC236}">
                <a16:creationId xmlns:a16="http://schemas.microsoft.com/office/drawing/2014/main" id="{7E974928-B6C8-BD64-4804-512F4D97E6FC}"/>
              </a:ext>
            </a:extLst>
          </p:cNvPr>
          <p:cNvSpPr txBox="1"/>
          <p:nvPr/>
        </p:nvSpPr>
        <p:spPr>
          <a:xfrm>
            <a:off x="542740" y="37559"/>
            <a:ext cx="8961119" cy="954107"/>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Cas 2: PACIENT AMB FA</a:t>
            </a:r>
          </a:p>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 	AVALUACIÓ INICIAL</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5848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_s77832">
            <a:extLst>
              <a:ext uri="{FF2B5EF4-FFF2-40B4-BE49-F238E27FC236}">
                <a16:creationId xmlns:a16="http://schemas.microsoft.com/office/drawing/2014/main" id="{5A84104F-424A-4947-F7C8-AAEE3D6408CF}"/>
              </a:ext>
            </a:extLst>
          </p:cNvPr>
          <p:cNvSpPr>
            <a:spLocks noChangeArrowheads="1"/>
          </p:cNvSpPr>
          <p:nvPr/>
        </p:nvSpPr>
        <p:spPr bwMode="auto">
          <a:xfrm>
            <a:off x="171581" y="2689316"/>
            <a:ext cx="4025416" cy="2216590"/>
          </a:xfrm>
          <a:prstGeom prst="roundRect">
            <a:avLst>
              <a:gd name="adj" fmla="val 16667"/>
            </a:avLst>
          </a:prstGeom>
          <a:noFill/>
          <a:ln w="57150">
            <a:solidFill>
              <a:srgbClr val="FF0000"/>
            </a:solidFill>
            <a:round/>
            <a:headEnd/>
            <a:tailEnd/>
          </a:ln>
        </p:spPr>
        <p:txBody>
          <a:bodyPr wrap="none" lIns="0" tIns="0" rIns="0" bIns="0" anchor="ctr"/>
          <a:lstStyle/>
          <a:p>
            <a:pPr>
              <a:lnSpc>
                <a:spcPct val="120000"/>
              </a:lnSpc>
            </a:pPr>
            <a:r>
              <a:rPr lang="ca-ES" sz="2000" noProof="0" dirty="0">
                <a:latin typeface="Calibri" pitchFamily="34" charset="0"/>
              </a:rPr>
              <a:t>Història Clínica detallada </a:t>
            </a:r>
          </a:p>
          <a:p>
            <a:pPr>
              <a:lnSpc>
                <a:spcPct val="120000"/>
              </a:lnSpc>
            </a:pPr>
            <a:r>
              <a:rPr lang="ca-ES" sz="2000" noProof="0" dirty="0">
                <a:latin typeface="Calibri" pitchFamily="34" charset="0"/>
              </a:rPr>
              <a:t>Anamnesi de l’episodi</a:t>
            </a:r>
          </a:p>
          <a:p>
            <a:pPr>
              <a:lnSpc>
                <a:spcPct val="120000"/>
              </a:lnSpc>
            </a:pPr>
            <a:r>
              <a:rPr lang="ca-ES" sz="2000" noProof="0" dirty="0">
                <a:highlight>
                  <a:srgbClr val="FFFF00"/>
                </a:highlight>
                <a:latin typeface="Calibri" pitchFamily="34" charset="0"/>
              </a:rPr>
              <a:t>Exploració física</a:t>
            </a:r>
          </a:p>
          <a:p>
            <a:pPr>
              <a:lnSpc>
                <a:spcPct val="120000"/>
              </a:lnSpc>
            </a:pPr>
            <a:r>
              <a:rPr lang="ca-ES" sz="2000" noProof="0" dirty="0">
                <a:latin typeface="Calibri" pitchFamily="34" charset="0"/>
              </a:rPr>
              <a:t>ECG durant la taquicàrdia i basal</a:t>
            </a:r>
          </a:p>
        </p:txBody>
      </p:sp>
      <p:cxnSp>
        <p:nvCxnSpPr>
          <p:cNvPr id="10" name="Conector recto de flecha 9">
            <a:extLst>
              <a:ext uri="{FF2B5EF4-FFF2-40B4-BE49-F238E27FC236}">
                <a16:creationId xmlns:a16="http://schemas.microsoft.com/office/drawing/2014/main" id="{F0DD61E9-30EF-E779-7E8A-B97056BA7DBD}"/>
              </a:ext>
            </a:extLst>
          </p:cNvPr>
          <p:cNvCxnSpPr>
            <a:cxnSpLocks/>
          </p:cNvCxnSpPr>
          <p:nvPr/>
        </p:nvCxnSpPr>
        <p:spPr>
          <a:xfrm>
            <a:off x="4310147" y="3797611"/>
            <a:ext cx="22630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_s77833">
            <a:extLst>
              <a:ext uri="{FF2B5EF4-FFF2-40B4-BE49-F238E27FC236}">
                <a16:creationId xmlns:a16="http://schemas.microsoft.com/office/drawing/2014/main" id="{98FA0B73-BB28-7A4E-126F-621E27132D6D}"/>
              </a:ext>
            </a:extLst>
          </p:cNvPr>
          <p:cNvSpPr>
            <a:spLocks noChangeArrowheads="1"/>
          </p:cNvSpPr>
          <p:nvPr/>
        </p:nvSpPr>
        <p:spPr bwMode="auto">
          <a:xfrm>
            <a:off x="4536448" y="1945113"/>
            <a:ext cx="7483971" cy="4133085"/>
          </a:xfrm>
          <a:prstGeom prst="roundRect">
            <a:avLst>
              <a:gd name="adj" fmla="val 16667"/>
            </a:avLst>
          </a:prstGeom>
          <a:noFill/>
          <a:ln w="9525">
            <a:solidFill>
              <a:schemeClr val="tx1"/>
            </a:solidFill>
            <a:round/>
            <a:headEnd/>
            <a:tailEnd/>
          </a:ln>
        </p:spPr>
        <p:txBody>
          <a:bodyPr wrap="none" lIns="0" tIns="0" rIns="0" bIns="0" anchor="ctr"/>
          <a:lstStyle/>
          <a:p>
            <a:pPr marL="285750" indent="-285750">
              <a:buFont typeface="Arial" panose="020B0604020202020204" pitchFamily="34" charset="0"/>
              <a:buChar char="•"/>
            </a:pPr>
            <a:endParaRPr lang="ca-ES" sz="1600" b="1" noProof="0" dirty="0">
              <a:cs typeface="Arial" charset="0"/>
            </a:endParaRPr>
          </a:p>
        </p:txBody>
      </p:sp>
      <p:sp>
        <p:nvSpPr>
          <p:cNvPr id="5" name="CuadroTexto 4">
            <a:extLst>
              <a:ext uri="{FF2B5EF4-FFF2-40B4-BE49-F238E27FC236}">
                <a16:creationId xmlns:a16="http://schemas.microsoft.com/office/drawing/2014/main" id="{40F04C8F-410B-2106-49DE-29F95669E35A}"/>
              </a:ext>
            </a:extLst>
          </p:cNvPr>
          <p:cNvSpPr txBox="1"/>
          <p:nvPr/>
        </p:nvSpPr>
        <p:spPr>
          <a:xfrm>
            <a:off x="5080269" y="2324736"/>
            <a:ext cx="6865297" cy="3416320"/>
          </a:xfrm>
          <a:prstGeom prst="rect">
            <a:avLst/>
          </a:prstGeom>
          <a:noFill/>
        </p:spPr>
        <p:txBody>
          <a:bodyPr wrap="square">
            <a:spAutoFit/>
          </a:bodyPr>
          <a:lstStyle/>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Conscient i orientada. BEG.</a:t>
            </a:r>
          </a:p>
          <a:p>
            <a:pPr marL="285750" indent="-285750">
              <a:buFont typeface="Arial" panose="020B0604020202020204" pitchFamily="34" charset="0"/>
              <a:buChar char="•"/>
            </a:pPr>
            <a:r>
              <a:rPr lang="ca-ES" sz="2400" b="1" noProof="0" dirty="0" err="1">
                <a:latin typeface="Calibri" panose="020F0502020204030204" pitchFamily="34" charset="0"/>
                <a:cs typeface="Calibri" panose="020F0502020204030204" pitchFamily="34" charset="0"/>
              </a:rPr>
              <a:t>Sat</a:t>
            </a:r>
            <a:r>
              <a:rPr lang="ca-ES" sz="2400" b="1" noProof="0" dirty="0">
                <a:latin typeface="Calibri" panose="020F0502020204030204" pitchFamily="34" charset="0"/>
                <a:cs typeface="Calibri" panose="020F0502020204030204" pitchFamily="34" charset="0"/>
              </a:rPr>
              <a:t> O</a:t>
            </a:r>
            <a:r>
              <a:rPr lang="ca-ES" sz="2400" b="1" baseline="-25000" noProof="0" dirty="0">
                <a:latin typeface="Calibri" panose="020F0502020204030204" pitchFamily="34" charset="0"/>
                <a:cs typeface="Calibri" panose="020F0502020204030204" pitchFamily="34" charset="0"/>
              </a:rPr>
              <a:t>2</a:t>
            </a:r>
            <a:r>
              <a:rPr lang="ca-ES" sz="2400" b="1" noProof="0" dirty="0">
                <a:latin typeface="Calibri" panose="020F0502020204030204" pitchFamily="34" charset="0"/>
                <a:cs typeface="Calibri" panose="020F0502020204030204" pitchFamily="34" charset="0"/>
              </a:rPr>
              <a:t>: 97%.</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TA: 154/87 mm Hg.</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FC: 115 </a:t>
            </a:r>
            <a:r>
              <a:rPr lang="ca-ES" sz="2400" b="1" noProof="0" dirty="0" err="1">
                <a:latin typeface="Calibri" panose="020F0502020204030204" pitchFamily="34" charset="0"/>
                <a:cs typeface="Calibri" panose="020F0502020204030204" pitchFamily="34" charset="0"/>
              </a:rPr>
              <a:t>bpm</a:t>
            </a:r>
            <a:r>
              <a:rPr lang="ca-ES" sz="2400" b="1" noProof="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Pols irregular.</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AC tons arrítmics. No bufs.</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AP: murmuri vesicular.</a:t>
            </a:r>
          </a:p>
          <a:p>
            <a:pPr marL="285750" indent="-285750">
              <a:buFont typeface="Arial" panose="020B0604020202020204" pitchFamily="34" charset="0"/>
              <a:buChar char="•"/>
            </a:pPr>
            <a:r>
              <a:rPr lang="ca-ES" sz="2400" b="1" noProof="0" dirty="0">
                <a:latin typeface="Calibri" panose="020F0502020204030204" pitchFamily="34" charset="0"/>
                <a:cs typeface="Calibri" panose="020F0502020204030204" pitchFamily="34" charset="0"/>
              </a:rPr>
              <a:t>No signes clínics de insuficiència cardíaca ni respiratòria.</a:t>
            </a:r>
          </a:p>
        </p:txBody>
      </p:sp>
      <p:sp>
        <p:nvSpPr>
          <p:cNvPr id="2" name="Rectángulo 1">
            <a:extLst>
              <a:ext uri="{FF2B5EF4-FFF2-40B4-BE49-F238E27FC236}">
                <a16:creationId xmlns:a16="http://schemas.microsoft.com/office/drawing/2014/main" id="{E59BE477-BA8A-479F-DA15-AFFF563A8961}"/>
              </a:ext>
            </a:extLst>
          </p:cNvPr>
          <p:cNvSpPr/>
          <p:nvPr/>
        </p:nvSpPr>
        <p:spPr>
          <a:xfrm>
            <a:off x="0" y="991666"/>
            <a:ext cx="12192000" cy="306192"/>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grpSp>
        <p:nvGrpSpPr>
          <p:cNvPr id="4" name="Grupo 3">
            <a:extLst>
              <a:ext uri="{FF2B5EF4-FFF2-40B4-BE49-F238E27FC236}">
                <a16:creationId xmlns:a16="http://schemas.microsoft.com/office/drawing/2014/main" id="{3F93FFD1-E6E6-E535-BB47-23541881DEF1}"/>
              </a:ext>
            </a:extLst>
          </p:cNvPr>
          <p:cNvGrpSpPr/>
          <p:nvPr/>
        </p:nvGrpSpPr>
        <p:grpSpPr>
          <a:xfrm>
            <a:off x="9120411" y="67284"/>
            <a:ext cx="2894609" cy="872019"/>
            <a:chOff x="9120411" y="67284"/>
            <a:chExt cx="2894609" cy="872019"/>
          </a:xfrm>
        </p:grpSpPr>
        <p:pic>
          <p:nvPicPr>
            <p:cNvPr id="6" name="Picture 5">
              <a:extLst>
                <a:ext uri="{FF2B5EF4-FFF2-40B4-BE49-F238E27FC236}">
                  <a16:creationId xmlns:a16="http://schemas.microsoft.com/office/drawing/2014/main" id="{DF4E1F68-0971-6C7F-B7A4-33A73BD591BC}"/>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12 Imagen">
              <a:extLst>
                <a:ext uri="{FF2B5EF4-FFF2-40B4-BE49-F238E27FC236}">
                  <a16:creationId xmlns:a16="http://schemas.microsoft.com/office/drawing/2014/main" id="{E9501392-497B-816E-93CD-56FC5785DB6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9" name="Imagen 8">
              <a:extLst>
                <a:ext uri="{FF2B5EF4-FFF2-40B4-BE49-F238E27FC236}">
                  <a16:creationId xmlns:a16="http://schemas.microsoft.com/office/drawing/2014/main" id="{589F5901-042F-FB5C-108A-3085716EB30C}"/>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sp>
        <p:nvSpPr>
          <p:cNvPr id="11" name="CuadroTexto 10">
            <a:extLst>
              <a:ext uri="{FF2B5EF4-FFF2-40B4-BE49-F238E27FC236}">
                <a16:creationId xmlns:a16="http://schemas.microsoft.com/office/drawing/2014/main" id="{8D5887F3-598F-04BB-5C6F-09E98778A443}"/>
              </a:ext>
            </a:extLst>
          </p:cNvPr>
          <p:cNvSpPr txBox="1"/>
          <p:nvPr/>
        </p:nvSpPr>
        <p:spPr>
          <a:xfrm>
            <a:off x="542740" y="37559"/>
            <a:ext cx="8961119" cy="954107"/>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Cas 2: PACIENT AMB FA</a:t>
            </a:r>
          </a:p>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 	AVALUACIÓ INICIAL</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7279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tge 3">
            <a:extLst>
              <a:ext uri="{FF2B5EF4-FFF2-40B4-BE49-F238E27FC236}">
                <a16:creationId xmlns:a16="http://schemas.microsoft.com/office/drawing/2014/main" id="{E9E15FE8-3E63-485E-8C16-1864D2E80AE4}"/>
              </a:ext>
            </a:extLst>
          </p:cNvPr>
          <p:cNvPicPr>
            <a:picLocks noChangeAspect="1"/>
          </p:cNvPicPr>
          <p:nvPr/>
        </p:nvPicPr>
        <p:blipFill rotWithShape="1">
          <a:blip r:embed="rId3" cstate="print"/>
          <a:srcRect l="8409" t="26620" r="24091" b="12190"/>
          <a:stretch/>
        </p:blipFill>
        <p:spPr>
          <a:xfrm>
            <a:off x="598324" y="728608"/>
            <a:ext cx="10591314" cy="5400783"/>
          </a:xfrm>
          <a:prstGeom prst="rect">
            <a:avLst/>
          </a:prstGeom>
        </p:spPr>
      </p:pic>
    </p:spTree>
    <p:extLst>
      <p:ext uri="{BB962C8B-B14F-4D97-AF65-F5344CB8AC3E}">
        <p14:creationId xmlns:p14="http://schemas.microsoft.com/office/powerpoint/2010/main" val="1802747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_s77832">
            <a:extLst>
              <a:ext uri="{FF2B5EF4-FFF2-40B4-BE49-F238E27FC236}">
                <a16:creationId xmlns:a16="http://schemas.microsoft.com/office/drawing/2014/main" id="{CD1E6F15-CF40-74FB-2687-9A8FE956723B}"/>
              </a:ext>
            </a:extLst>
          </p:cNvPr>
          <p:cNvSpPr>
            <a:spLocks noChangeArrowheads="1"/>
          </p:cNvSpPr>
          <p:nvPr/>
        </p:nvSpPr>
        <p:spPr bwMode="auto">
          <a:xfrm>
            <a:off x="4135315" y="1090101"/>
            <a:ext cx="3921369" cy="756365"/>
          </a:xfrm>
          <a:prstGeom prst="roundRect">
            <a:avLst>
              <a:gd name="adj" fmla="val 16667"/>
            </a:avLst>
          </a:prstGeom>
          <a:noFill/>
          <a:ln w="57150">
            <a:solidFill>
              <a:schemeClr val="tx1"/>
            </a:solidFill>
            <a:round/>
            <a:headEnd/>
            <a:tailEnd/>
          </a:ln>
        </p:spPr>
        <p:txBody>
          <a:bodyPr wrap="none" lIns="0" tIns="0" rIns="0" bIns="0" anchor="ctr"/>
          <a:lstStyle/>
          <a:p>
            <a:pPr algn="ctr"/>
            <a:r>
              <a:rPr lang="ca-ES" sz="3200" b="1" noProof="0" dirty="0">
                <a:cs typeface="Arial" charset="0"/>
              </a:rPr>
              <a:t>Primer episodi</a:t>
            </a:r>
          </a:p>
        </p:txBody>
      </p:sp>
      <p:sp>
        <p:nvSpPr>
          <p:cNvPr id="6" name="Rectángulo redondeado 8">
            <a:extLst>
              <a:ext uri="{FF2B5EF4-FFF2-40B4-BE49-F238E27FC236}">
                <a16:creationId xmlns:a16="http://schemas.microsoft.com/office/drawing/2014/main" id="{B323CCD9-F7B5-C512-E482-D6FCF08D6785}"/>
              </a:ext>
            </a:extLst>
          </p:cNvPr>
          <p:cNvSpPr/>
          <p:nvPr/>
        </p:nvSpPr>
        <p:spPr>
          <a:xfrm>
            <a:off x="963892" y="1979173"/>
            <a:ext cx="3578787" cy="482114"/>
          </a:xfrm>
          <a:prstGeom prst="roundRect">
            <a:avLst/>
          </a:prstGeom>
          <a:solidFill>
            <a:schemeClr val="tx2">
              <a:lumMod val="75000"/>
              <a:lumOff val="25000"/>
            </a:schemeClr>
          </a:solidFill>
          <a:ln>
            <a:solidFill>
              <a:schemeClr val="tx2">
                <a:lumMod val="75000"/>
                <a:lumOff val="2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7" name="CuadroTexto 2">
            <a:extLst>
              <a:ext uri="{FF2B5EF4-FFF2-40B4-BE49-F238E27FC236}">
                <a16:creationId xmlns:a16="http://schemas.microsoft.com/office/drawing/2014/main" id="{1A47BA62-A741-4D78-4368-0F5E6897CC83}"/>
              </a:ext>
            </a:extLst>
          </p:cNvPr>
          <p:cNvSpPr txBox="1">
            <a:spLocks noChangeArrowheads="1"/>
          </p:cNvSpPr>
          <p:nvPr/>
        </p:nvSpPr>
        <p:spPr bwMode="auto">
          <a:xfrm>
            <a:off x="898625" y="2048444"/>
            <a:ext cx="3660775" cy="368300"/>
          </a:xfrm>
          <a:prstGeom prst="rect">
            <a:avLst/>
          </a:prstGeom>
          <a:noFill/>
          <a:ln w="9525">
            <a:noFill/>
            <a:miter lim="800000"/>
            <a:headEnd/>
            <a:tailEnd/>
          </a:ln>
        </p:spPr>
        <p:txBody>
          <a:bodyPr wrap="square">
            <a:spAutoFit/>
          </a:bodyPr>
          <a:lstStyle/>
          <a:p>
            <a:pPr algn="ctr"/>
            <a:r>
              <a:rPr lang="ca-ES" b="1" noProof="0" dirty="0">
                <a:solidFill>
                  <a:schemeClr val="bg1"/>
                </a:solidFill>
                <a:latin typeface="Calibri" pitchFamily="34" charset="0"/>
              </a:rPr>
              <a:t>Pacient hemodinàmicament estable</a:t>
            </a:r>
          </a:p>
        </p:txBody>
      </p:sp>
      <p:sp>
        <p:nvSpPr>
          <p:cNvPr id="8" name="Rectángulo redondeado 8">
            <a:extLst>
              <a:ext uri="{FF2B5EF4-FFF2-40B4-BE49-F238E27FC236}">
                <a16:creationId xmlns:a16="http://schemas.microsoft.com/office/drawing/2014/main" id="{34EA2C63-FE4D-4599-B545-330430C8FA2C}"/>
              </a:ext>
            </a:extLst>
          </p:cNvPr>
          <p:cNvSpPr/>
          <p:nvPr/>
        </p:nvSpPr>
        <p:spPr>
          <a:xfrm>
            <a:off x="7538251" y="1940570"/>
            <a:ext cx="3815548" cy="841692"/>
          </a:xfrm>
          <a:prstGeom prst="roundRect">
            <a:avLst/>
          </a:prstGeom>
          <a:solidFill>
            <a:schemeClr val="tx2">
              <a:lumMod val="75000"/>
              <a:lumOff val="25000"/>
            </a:schemeClr>
          </a:solidFill>
          <a:ln>
            <a:solidFill>
              <a:schemeClr val="tx2">
                <a:lumMod val="75000"/>
                <a:lumOff val="2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10" name="CuadroTexto 2">
            <a:extLst>
              <a:ext uri="{FF2B5EF4-FFF2-40B4-BE49-F238E27FC236}">
                <a16:creationId xmlns:a16="http://schemas.microsoft.com/office/drawing/2014/main" id="{43E68A66-AFF3-B72F-1DCC-9F9C436F9E76}"/>
              </a:ext>
            </a:extLst>
          </p:cNvPr>
          <p:cNvSpPr txBox="1">
            <a:spLocks noChangeArrowheads="1"/>
          </p:cNvSpPr>
          <p:nvPr/>
        </p:nvSpPr>
        <p:spPr bwMode="auto">
          <a:xfrm>
            <a:off x="7652807" y="2016052"/>
            <a:ext cx="3660775" cy="1015663"/>
          </a:xfrm>
          <a:prstGeom prst="rect">
            <a:avLst/>
          </a:prstGeom>
          <a:noFill/>
          <a:ln w="9525">
            <a:noFill/>
            <a:miter lim="800000"/>
            <a:headEnd/>
            <a:tailEnd/>
          </a:ln>
        </p:spPr>
        <p:txBody>
          <a:bodyPr wrap="square">
            <a:spAutoFit/>
          </a:bodyPr>
          <a:lstStyle/>
          <a:p>
            <a:pPr algn="ctr"/>
            <a:r>
              <a:rPr lang="ca-ES" sz="1400" b="1" noProof="0" dirty="0">
                <a:highlight>
                  <a:srgbClr val="FFFF00"/>
                </a:highlight>
                <a:latin typeface="Calibri" pitchFamily="34" charset="0"/>
              </a:rPr>
              <a:t>Pacient </a:t>
            </a:r>
            <a:r>
              <a:rPr lang="ca-ES" sz="1400" b="1" noProof="0" dirty="0" err="1">
                <a:highlight>
                  <a:srgbClr val="FFFF00"/>
                </a:highlight>
                <a:latin typeface="Calibri" pitchFamily="34" charset="0"/>
              </a:rPr>
              <a:t>hemodinàmicant</a:t>
            </a:r>
            <a:r>
              <a:rPr lang="ca-ES" sz="1400" b="1" noProof="0" dirty="0">
                <a:highlight>
                  <a:srgbClr val="FFFF00"/>
                </a:highlight>
                <a:latin typeface="Calibri" pitchFamily="34" charset="0"/>
              </a:rPr>
              <a:t> inestable</a:t>
            </a:r>
          </a:p>
          <a:p>
            <a:pPr algn="ctr"/>
            <a:r>
              <a:rPr lang="ca-ES" sz="1400" b="1" noProof="0" dirty="0">
                <a:highlight>
                  <a:srgbClr val="FFFF00"/>
                </a:highlight>
                <a:latin typeface="Calibri" pitchFamily="34" charset="0"/>
              </a:rPr>
              <a:t>(disfunció orgànica, hipoperfusió, </a:t>
            </a:r>
            <a:r>
              <a:rPr lang="ca-ES" sz="1400" b="1" noProof="0" dirty="0" err="1">
                <a:highlight>
                  <a:srgbClr val="FFFF00"/>
                </a:highlight>
                <a:latin typeface="Calibri" pitchFamily="34" charset="0"/>
              </a:rPr>
              <a:t>angor</a:t>
            </a:r>
            <a:r>
              <a:rPr lang="ca-ES" sz="1400" b="1" noProof="0" dirty="0">
                <a:highlight>
                  <a:srgbClr val="FFFF00"/>
                </a:highlight>
                <a:latin typeface="Calibri" pitchFamily="34" charset="0"/>
              </a:rPr>
              <a:t>, ictus, </a:t>
            </a:r>
            <a:r>
              <a:rPr lang="ca-ES" sz="1400" b="1" noProof="0" dirty="0" err="1">
                <a:highlight>
                  <a:srgbClr val="FFFF00"/>
                </a:highlight>
                <a:latin typeface="Calibri" pitchFamily="34" charset="0"/>
              </a:rPr>
              <a:t>insuf</a:t>
            </a:r>
            <a:r>
              <a:rPr lang="ca-ES" sz="1400" b="1" noProof="0" dirty="0">
                <a:highlight>
                  <a:srgbClr val="FFFF00"/>
                </a:highlight>
                <a:latin typeface="Calibri" pitchFamily="34" charset="0"/>
              </a:rPr>
              <a:t>. Cardíaca, i/o FC molt ràpida)</a:t>
            </a:r>
          </a:p>
          <a:p>
            <a:pPr algn="ctr"/>
            <a:endParaRPr lang="ca-ES" b="1" noProof="0" dirty="0">
              <a:latin typeface="Calibri" pitchFamily="34" charset="0"/>
            </a:endParaRPr>
          </a:p>
        </p:txBody>
      </p:sp>
      <p:sp>
        <p:nvSpPr>
          <p:cNvPr id="12" name="Rectángulo redondeado 9">
            <a:extLst>
              <a:ext uri="{FF2B5EF4-FFF2-40B4-BE49-F238E27FC236}">
                <a16:creationId xmlns:a16="http://schemas.microsoft.com/office/drawing/2014/main" id="{F0501F17-7319-E3C0-39FC-FEE1B80974E0}"/>
              </a:ext>
            </a:extLst>
          </p:cNvPr>
          <p:cNvSpPr/>
          <p:nvPr/>
        </p:nvSpPr>
        <p:spPr>
          <a:xfrm>
            <a:off x="1182402" y="3062287"/>
            <a:ext cx="1084263" cy="733425"/>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13" name="CuadroTexto 10">
            <a:extLst>
              <a:ext uri="{FF2B5EF4-FFF2-40B4-BE49-F238E27FC236}">
                <a16:creationId xmlns:a16="http://schemas.microsoft.com/office/drawing/2014/main" id="{C9B1DCE5-5C82-78EC-48A5-7E930D4C1CE6}"/>
              </a:ext>
            </a:extLst>
          </p:cNvPr>
          <p:cNvSpPr txBox="1">
            <a:spLocks noChangeArrowheads="1"/>
          </p:cNvSpPr>
          <p:nvPr/>
        </p:nvSpPr>
        <p:spPr bwMode="auto">
          <a:xfrm>
            <a:off x="1096453" y="3155091"/>
            <a:ext cx="1155700" cy="646113"/>
          </a:xfrm>
          <a:prstGeom prst="rect">
            <a:avLst/>
          </a:prstGeom>
          <a:noFill/>
          <a:ln w="9525">
            <a:noFill/>
            <a:miter lim="800000"/>
            <a:headEnd/>
            <a:tailEnd/>
          </a:ln>
        </p:spPr>
        <p:txBody>
          <a:bodyPr wrap="square">
            <a:spAutoFit/>
          </a:bodyPr>
          <a:lstStyle/>
          <a:p>
            <a:pPr algn="ctr"/>
            <a:r>
              <a:rPr lang="ca-ES" u="sng" noProof="0" dirty="0">
                <a:latin typeface="Calibri" pitchFamily="34" charset="0"/>
              </a:rPr>
              <a:t>&gt;</a:t>
            </a:r>
            <a:r>
              <a:rPr lang="ca-ES" noProof="0" dirty="0">
                <a:latin typeface="Calibri" pitchFamily="34" charset="0"/>
              </a:rPr>
              <a:t> 48 h                      </a:t>
            </a:r>
          </a:p>
          <a:p>
            <a:pPr algn="ctr"/>
            <a:r>
              <a:rPr lang="ca-ES" noProof="0" dirty="0">
                <a:latin typeface="Calibri" pitchFamily="34" charset="0"/>
              </a:rPr>
              <a:t>o incert</a:t>
            </a:r>
          </a:p>
        </p:txBody>
      </p:sp>
      <p:sp>
        <p:nvSpPr>
          <p:cNvPr id="15" name="Rectángulo redondeado 9">
            <a:extLst>
              <a:ext uri="{FF2B5EF4-FFF2-40B4-BE49-F238E27FC236}">
                <a16:creationId xmlns:a16="http://schemas.microsoft.com/office/drawing/2014/main" id="{1BE16469-31FF-E96B-A8A5-2BADE7661D53}"/>
              </a:ext>
            </a:extLst>
          </p:cNvPr>
          <p:cNvSpPr/>
          <p:nvPr/>
        </p:nvSpPr>
        <p:spPr>
          <a:xfrm>
            <a:off x="3533776" y="3096017"/>
            <a:ext cx="1084263" cy="733425"/>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16" name="CuadroTexto 10">
            <a:extLst>
              <a:ext uri="{FF2B5EF4-FFF2-40B4-BE49-F238E27FC236}">
                <a16:creationId xmlns:a16="http://schemas.microsoft.com/office/drawing/2014/main" id="{49B6AD18-D617-6928-58A8-61D26460B289}"/>
              </a:ext>
            </a:extLst>
          </p:cNvPr>
          <p:cNvSpPr txBox="1">
            <a:spLocks noChangeArrowheads="1"/>
          </p:cNvSpPr>
          <p:nvPr/>
        </p:nvSpPr>
        <p:spPr bwMode="auto">
          <a:xfrm>
            <a:off x="3507416" y="3293481"/>
            <a:ext cx="1155700" cy="369332"/>
          </a:xfrm>
          <a:prstGeom prst="rect">
            <a:avLst/>
          </a:prstGeom>
          <a:noFill/>
          <a:ln w="9525">
            <a:noFill/>
            <a:miter lim="800000"/>
            <a:headEnd/>
            <a:tailEnd/>
          </a:ln>
        </p:spPr>
        <p:txBody>
          <a:bodyPr wrap="square">
            <a:spAutoFit/>
          </a:bodyPr>
          <a:lstStyle/>
          <a:p>
            <a:pPr algn="ctr"/>
            <a:r>
              <a:rPr lang="ca-ES" u="sng" noProof="0" dirty="0">
                <a:latin typeface="Calibri" pitchFamily="34" charset="0"/>
              </a:rPr>
              <a:t>&lt;</a:t>
            </a:r>
            <a:r>
              <a:rPr lang="ca-ES" noProof="0" dirty="0">
                <a:latin typeface="Calibri" pitchFamily="34" charset="0"/>
              </a:rPr>
              <a:t> 48 h                      </a:t>
            </a:r>
          </a:p>
        </p:txBody>
      </p:sp>
      <p:cxnSp>
        <p:nvCxnSpPr>
          <p:cNvPr id="18" name="Conector recto 17">
            <a:extLst>
              <a:ext uri="{FF2B5EF4-FFF2-40B4-BE49-F238E27FC236}">
                <a16:creationId xmlns:a16="http://schemas.microsoft.com/office/drawing/2014/main" id="{5059A9FA-9DDA-3E71-861B-B72CCA87AE4E}"/>
              </a:ext>
            </a:extLst>
          </p:cNvPr>
          <p:cNvCxnSpPr>
            <a:cxnSpLocks/>
          </p:cNvCxnSpPr>
          <p:nvPr/>
        </p:nvCxnSpPr>
        <p:spPr>
          <a:xfrm>
            <a:off x="1710707" y="2530558"/>
            <a:ext cx="0" cy="50115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52DC9B9A-D5C3-CF81-7CC5-9953EBE85DC7}"/>
              </a:ext>
            </a:extLst>
          </p:cNvPr>
          <p:cNvCxnSpPr>
            <a:cxnSpLocks/>
            <a:endCxn id="15" idx="0"/>
          </p:cNvCxnSpPr>
          <p:nvPr/>
        </p:nvCxnSpPr>
        <p:spPr>
          <a:xfrm>
            <a:off x="4075907" y="2470582"/>
            <a:ext cx="1" cy="62543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19EB91D6-7656-2AF1-C6F1-7D2669A185ED}"/>
              </a:ext>
            </a:extLst>
          </p:cNvPr>
          <p:cNvCxnSpPr>
            <a:cxnSpLocks/>
          </p:cNvCxnSpPr>
          <p:nvPr/>
        </p:nvCxnSpPr>
        <p:spPr>
          <a:xfrm>
            <a:off x="1724533" y="3787893"/>
            <a:ext cx="0" cy="37962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Rectángulo redondeado 9">
            <a:extLst>
              <a:ext uri="{FF2B5EF4-FFF2-40B4-BE49-F238E27FC236}">
                <a16:creationId xmlns:a16="http://schemas.microsoft.com/office/drawing/2014/main" id="{BBBEC93F-9F93-5EA9-F7D5-42E753D263BD}"/>
              </a:ext>
            </a:extLst>
          </p:cNvPr>
          <p:cNvSpPr/>
          <p:nvPr/>
        </p:nvSpPr>
        <p:spPr>
          <a:xfrm>
            <a:off x="1453812" y="4248268"/>
            <a:ext cx="2097834" cy="669926"/>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24" name="CuadroTexto 10">
            <a:extLst>
              <a:ext uri="{FF2B5EF4-FFF2-40B4-BE49-F238E27FC236}">
                <a16:creationId xmlns:a16="http://schemas.microsoft.com/office/drawing/2014/main" id="{590661BE-F99A-7EBC-799A-053DB63C29AF}"/>
              </a:ext>
            </a:extLst>
          </p:cNvPr>
          <p:cNvSpPr txBox="1">
            <a:spLocks noChangeArrowheads="1"/>
          </p:cNvSpPr>
          <p:nvPr/>
        </p:nvSpPr>
        <p:spPr bwMode="auto">
          <a:xfrm>
            <a:off x="1549375" y="4295551"/>
            <a:ext cx="1792078" cy="646331"/>
          </a:xfrm>
          <a:prstGeom prst="rect">
            <a:avLst/>
          </a:prstGeom>
          <a:noFill/>
          <a:ln w="9525">
            <a:noFill/>
            <a:miter lim="800000"/>
            <a:headEnd/>
            <a:tailEnd/>
          </a:ln>
        </p:spPr>
        <p:txBody>
          <a:bodyPr wrap="square">
            <a:spAutoFit/>
          </a:bodyPr>
          <a:lstStyle/>
          <a:p>
            <a:pPr algn="ctr"/>
            <a:r>
              <a:rPr lang="ca-ES" noProof="0" dirty="0">
                <a:latin typeface="Calibri" pitchFamily="34" charset="0"/>
              </a:rPr>
              <a:t>Control de FC i ACO si criteris</a:t>
            </a:r>
          </a:p>
        </p:txBody>
      </p:sp>
      <p:sp>
        <p:nvSpPr>
          <p:cNvPr id="25" name="Rectángulo redondeado 16">
            <a:extLst>
              <a:ext uri="{FF2B5EF4-FFF2-40B4-BE49-F238E27FC236}">
                <a16:creationId xmlns:a16="http://schemas.microsoft.com/office/drawing/2014/main" id="{9DF33A29-6C24-31B5-DA67-CD49DE0544BB}"/>
              </a:ext>
            </a:extLst>
          </p:cNvPr>
          <p:cNvSpPr/>
          <p:nvPr/>
        </p:nvSpPr>
        <p:spPr>
          <a:xfrm>
            <a:off x="5217582" y="4295551"/>
            <a:ext cx="2435225" cy="669925"/>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ca-ES" noProof="0" dirty="0">
                <a:solidFill>
                  <a:schemeClr val="tx1"/>
                </a:solidFill>
              </a:rPr>
              <a:t>Urgències</a:t>
            </a:r>
          </a:p>
        </p:txBody>
      </p:sp>
      <p:cxnSp>
        <p:nvCxnSpPr>
          <p:cNvPr id="27" name="Conector recto de flecha 26">
            <a:extLst>
              <a:ext uri="{FF2B5EF4-FFF2-40B4-BE49-F238E27FC236}">
                <a16:creationId xmlns:a16="http://schemas.microsoft.com/office/drawing/2014/main" id="{76D72FFE-8AAF-004B-7DD4-3E22F82F7E99}"/>
              </a:ext>
            </a:extLst>
          </p:cNvPr>
          <p:cNvCxnSpPr>
            <a:cxnSpLocks/>
          </p:cNvCxnSpPr>
          <p:nvPr/>
        </p:nvCxnSpPr>
        <p:spPr>
          <a:xfrm flipH="1">
            <a:off x="7227394" y="3119564"/>
            <a:ext cx="545559" cy="10232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97FDA46F-0621-E6C3-6AC3-8CED480D24C5}"/>
              </a:ext>
            </a:extLst>
          </p:cNvPr>
          <p:cNvCxnSpPr>
            <a:cxnSpLocks/>
          </p:cNvCxnSpPr>
          <p:nvPr/>
        </p:nvCxnSpPr>
        <p:spPr>
          <a:xfrm>
            <a:off x="4379533" y="3906064"/>
            <a:ext cx="535155" cy="4292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CuadroTexto 1">
            <a:extLst>
              <a:ext uri="{FF2B5EF4-FFF2-40B4-BE49-F238E27FC236}">
                <a16:creationId xmlns:a16="http://schemas.microsoft.com/office/drawing/2014/main" id="{AA94ED11-A154-09AA-F94A-E04D4132AE6C}"/>
              </a:ext>
            </a:extLst>
          </p:cNvPr>
          <p:cNvSpPr txBox="1">
            <a:spLocks noChangeArrowheads="1"/>
          </p:cNvSpPr>
          <p:nvPr/>
        </p:nvSpPr>
        <p:spPr bwMode="auto">
          <a:xfrm>
            <a:off x="4688227" y="3787893"/>
            <a:ext cx="1008063" cy="460375"/>
          </a:xfrm>
          <a:prstGeom prst="rect">
            <a:avLst/>
          </a:prstGeom>
          <a:noFill/>
          <a:ln w="9525">
            <a:noFill/>
            <a:miter lim="800000"/>
            <a:headEnd/>
            <a:tailEnd/>
          </a:ln>
        </p:spPr>
        <p:txBody>
          <a:bodyPr wrap="square">
            <a:spAutoFit/>
          </a:bodyPr>
          <a:lstStyle/>
          <a:p>
            <a:r>
              <a:rPr lang="ca-ES" sz="1200" noProof="0" dirty="0">
                <a:solidFill>
                  <a:srgbClr val="3366FF"/>
                </a:solidFill>
                <a:latin typeface="Calibri" pitchFamily="34" charset="0"/>
              </a:rPr>
              <a:t>Si candidat a </a:t>
            </a:r>
          </a:p>
          <a:p>
            <a:r>
              <a:rPr lang="ca-ES" sz="1200" noProof="0" dirty="0">
                <a:solidFill>
                  <a:srgbClr val="3366FF"/>
                </a:solidFill>
                <a:latin typeface="Calibri" pitchFamily="34" charset="0"/>
              </a:rPr>
              <a:t>Cardioversió</a:t>
            </a:r>
          </a:p>
        </p:txBody>
      </p:sp>
      <p:cxnSp>
        <p:nvCxnSpPr>
          <p:cNvPr id="33" name="Conector recto de flecha 32">
            <a:extLst>
              <a:ext uri="{FF2B5EF4-FFF2-40B4-BE49-F238E27FC236}">
                <a16:creationId xmlns:a16="http://schemas.microsoft.com/office/drawing/2014/main" id="{F0B2A29E-31F2-C74C-6D74-97E4A3E83D6E}"/>
              </a:ext>
            </a:extLst>
          </p:cNvPr>
          <p:cNvCxnSpPr>
            <a:cxnSpLocks/>
          </p:cNvCxnSpPr>
          <p:nvPr/>
        </p:nvCxnSpPr>
        <p:spPr>
          <a:xfrm flipH="1">
            <a:off x="3596955" y="3879346"/>
            <a:ext cx="354563" cy="3873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6" name="Rectángulo redondeado 69">
            <a:extLst>
              <a:ext uri="{FF2B5EF4-FFF2-40B4-BE49-F238E27FC236}">
                <a16:creationId xmlns:a16="http://schemas.microsoft.com/office/drawing/2014/main" id="{D4BC17EB-E529-7364-D456-6879517C0ED3}"/>
              </a:ext>
            </a:extLst>
          </p:cNvPr>
          <p:cNvSpPr/>
          <p:nvPr/>
        </p:nvSpPr>
        <p:spPr>
          <a:xfrm>
            <a:off x="4960405" y="5499955"/>
            <a:ext cx="2949575" cy="368300"/>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37" name="Rectángulo 36">
            <a:extLst>
              <a:ext uri="{FF2B5EF4-FFF2-40B4-BE49-F238E27FC236}">
                <a16:creationId xmlns:a16="http://schemas.microsoft.com/office/drawing/2014/main" id="{185705DE-BCDA-9380-2D3B-0E92D45D40BE}"/>
              </a:ext>
            </a:extLst>
          </p:cNvPr>
          <p:cNvSpPr>
            <a:spLocks noChangeArrowheads="1"/>
          </p:cNvSpPr>
          <p:nvPr/>
        </p:nvSpPr>
        <p:spPr bwMode="auto">
          <a:xfrm>
            <a:off x="5269712" y="5489160"/>
            <a:ext cx="2330959" cy="369332"/>
          </a:xfrm>
          <a:prstGeom prst="rect">
            <a:avLst/>
          </a:prstGeom>
          <a:noFill/>
          <a:ln w="9525">
            <a:noFill/>
            <a:miter lim="800000"/>
            <a:headEnd/>
            <a:tailEnd/>
          </a:ln>
        </p:spPr>
        <p:txBody>
          <a:bodyPr wrap="square">
            <a:spAutoFit/>
          </a:bodyPr>
          <a:lstStyle/>
          <a:p>
            <a:r>
              <a:rPr lang="ca-ES" noProof="0" dirty="0">
                <a:latin typeface="Calibri" pitchFamily="34" charset="0"/>
              </a:rPr>
              <a:t>Derivació a Cardiologia</a:t>
            </a:r>
          </a:p>
        </p:txBody>
      </p:sp>
      <p:sp>
        <p:nvSpPr>
          <p:cNvPr id="38" name="CuadroTexto 80923">
            <a:extLst>
              <a:ext uri="{FF2B5EF4-FFF2-40B4-BE49-F238E27FC236}">
                <a16:creationId xmlns:a16="http://schemas.microsoft.com/office/drawing/2014/main" id="{D13D6C68-34DA-145D-A718-9717C4501E7A}"/>
              </a:ext>
            </a:extLst>
          </p:cNvPr>
          <p:cNvSpPr txBox="1">
            <a:spLocks noChangeArrowheads="1"/>
          </p:cNvSpPr>
          <p:nvPr/>
        </p:nvSpPr>
        <p:spPr bwMode="auto">
          <a:xfrm>
            <a:off x="2551499" y="5601243"/>
            <a:ext cx="1978427" cy="738664"/>
          </a:xfrm>
          <a:prstGeom prst="rect">
            <a:avLst/>
          </a:prstGeom>
          <a:noFill/>
          <a:ln w="9525">
            <a:noFill/>
            <a:miter lim="800000"/>
            <a:headEnd/>
            <a:tailEnd/>
          </a:ln>
        </p:spPr>
        <p:txBody>
          <a:bodyPr wrap="square">
            <a:spAutoFit/>
          </a:bodyPr>
          <a:lstStyle/>
          <a:p>
            <a:pPr algn="ctr"/>
            <a:r>
              <a:rPr lang="ca-ES" sz="1400" noProof="0" dirty="0">
                <a:solidFill>
                  <a:srgbClr val="3366FF"/>
                </a:solidFill>
                <a:latin typeface="Calibri" pitchFamily="34" charset="0"/>
              </a:rPr>
              <a:t>Sol·licitar ecocardiograma</a:t>
            </a:r>
          </a:p>
          <a:p>
            <a:pPr algn="ctr"/>
            <a:r>
              <a:rPr lang="ca-ES" sz="1400" noProof="0" dirty="0">
                <a:solidFill>
                  <a:srgbClr val="3366FF"/>
                </a:solidFill>
                <a:latin typeface="Calibri" pitchFamily="34" charset="0"/>
              </a:rPr>
              <a:t>(si no es té (&lt;6 mesos))</a:t>
            </a:r>
          </a:p>
        </p:txBody>
      </p:sp>
      <p:cxnSp>
        <p:nvCxnSpPr>
          <p:cNvPr id="42" name="Conector recto de flecha 41">
            <a:extLst>
              <a:ext uri="{FF2B5EF4-FFF2-40B4-BE49-F238E27FC236}">
                <a16:creationId xmlns:a16="http://schemas.microsoft.com/office/drawing/2014/main" id="{DD3B72D8-3279-B050-0DA7-521AD2D55FCF}"/>
              </a:ext>
            </a:extLst>
          </p:cNvPr>
          <p:cNvCxnSpPr>
            <a:cxnSpLocks/>
            <a:stCxn id="25" idx="2"/>
            <a:endCxn id="43" idx="2"/>
          </p:cNvCxnSpPr>
          <p:nvPr/>
        </p:nvCxnSpPr>
        <p:spPr>
          <a:xfrm>
            <a:off x="6435195" y="4965476"/>
            <a:ext cx="143" cy="4441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CuadroTexto 48">
            <a:extLst>
              <a:ext uri="{FF2B5EF4-FFF2-40B4-BE49-F238E27FC236}">
                <a16:creationId xmlns:a16="http://schemas.microsoft.com/office/drawing/2014/main" id="{A52EC615-FFB6-2DAC-4BE8-C60AFD90C17B}"/>
              </a:ext>
            </a:extLst>
          </p:cNvPr>
          <p:cNvSpPr txBox="1">
            <a:spLocks noChangeArrowheads="1"/>
          </p:cNvSpPr>
          <p:nvPr/>
        </p:nvSpPr>
        <p:spPr bwMode="auto">
          <a:xfrm>
            <a:off x="5751399" y="5041317"/>
            <a:ext cx="1367877" cy="368300"/>
          </a:xfrm>
          <a:prstGeom prst="rect">
            <a:avLst/>
          </a:prstGeom>
          <a:noFill/>
          <a:ln w="9525">
            <a:noFill/>
            <a:miter lim="800000"/>
            <a:headEnd/>
            <a:tailEnd/>
          </a:ln>
        </p:spPr>
        <p:txBody>
          <a:bodyPr wrap="square">
            <a:spAutoFit/>
          </a:bodyPr>
          <a:lstStyle/>
          <a:p>
            <a:r>
              <a:rPr lang="ca-ES" b="1" noProof="0" dirty="0">
                <a:latin typeface="Calibri" pitchFamily="34" charset="0"/>
              </a:rPr>
              <a:t>Cardioversió</a:t>
            </a:r>
          </a:p>
        </p:txBody>
      </p:sp>
      <p:grpSp>
        <p:nvGrpSpPr>
          <p:cNvPr id="51" name="Agrupar 80901">
            <a:extLst>
              <a:ext uri="{FF2B5EF4-FFF2-40B4-BE49-F238E27FC236}">
                <a16:creationId xmlns:a16="http://schemas.microsoft.com/office/drawing/2014/main" id="{8E41AC2A-C3A1-4FA3-00B8-E701AC5B57E3}"/>
              </a:ext>
            </a:extLst>
          </p:cNvPr>
          <p:cNvGrpSpPr>
            <a:grpSpLocks/>
          </p:cNvGrpSpPr>
          <p:nvPr/>
        </p:nvGrpSpPr>
        <p:grpSpPr bwMode="auto">
          <a:xfrm>
            <a:off x="5410909" y="6441841"/>
            <a:ext cx="2193925" cy="369887"/>
            <a:chOff x="-2104939" y="5890728"/>
            <a:chExt cx="2194982" cy="369332"/>
          </a:xfrm>
        </p:grpSpPr>
        <p:sp>
          <p:nvSpPr>
            <p:cNvPr id="52" name="Rectángulo redondeado 17">
              <a:extLst>
                <a:ext uri="{FF2B5EF4-FFF2-40B4-BE49-F238E27FC236}">
                  <a16:creationId xmlns:a16="http://schemas.microsoft.com/office/drawing/2014/main" id="{EAC52F24-EC72-FC1F-EEED-3D851AE97B8D}"/>
                </a:ext>
              </a:extLst>
            </p:cNvPr>
            <p:cNvSpPr/>
            <p:nvPr/>
          </p:nvSpPr>
          <p:spPr>
            <a:xfrm>
              <a:off x="-2104939" y="5890728"/>
              <a:ext cx="2194982" cy="369332"/>
            </a:xfrm>
            <a:prstGeom prst="roundRect">
              <a:avLst/>
            </a:prstGeom>
            <a:solidFill>
              <a:srgbClr val="FFFFFF"/>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53" name="CuadroTexto 4">
              <a:extLst>
                <a:ext uri="{FF2B5EF4-FFF2-40B4-BE49-F238E27FC236}">
                  <a16:creationId xmlns:a16="http://schemas.microsoft.com/office/drawing/2014/main" id="{07747795-654B-5069-897D-E7DB85F0D903}"/>
                </a:ext>
              </a:extLst>
            </p:cNvPr>
            <p:cNvSpPr txBox="1">
              <a:spLocks noChangeArrowheads="1"/>
            </p:cNvSpPr>
            <p:nvPr/>
          </p:nvSpPr>
          <p:spPr bwMode="auto">
            <a:xfrm>
              <a:off x="-2104820" y="5890728"/>
              <a:ext cx="2192715" cy="369332"/>
            </a:xfrm>
            <a:prstGeom prst="rect">
              <a:avLst/>
            </a:prstGeom>
            <a:noFill/>
            <a:ln w="9525">
              <a:solidFill>
                <a:schemeClr val="accent1"/>
              </a:solidFill>
              <a:miter lim="800000"/>
              <a:headEnd/>
              <a:tailEnd/>
            </a:ln>
          </p:spPr>
          <p:txBody>
            <a:bodyPr wrap="none">
              <a:spAutoFit/>
            </a:bodyPr>
            <a:lstStyle/>
            <a:p>
              <a:pPr algn="ctr"/>
              <a:r>
                <a:rPr lang="ca-ES" noProof="0" dirty="0">
                  <a:latin typeface="Calibri" pitchFamily="34" charset="0"/>
                </a:rPr>
                <a:t>Seguiment a Primària</a:t>
              </a:r>
            </a:p>
          </p:txBody>
        </p:sp>
      </p:grpSp>
      <p:cxnSp>
        <p:nvCxnSpPr>
          <p:cNvPr id="54" name="Conector recto de flecha 53">
            <a:extLst>
              <a:ext uri="{FF2B5EF4-FFF2-40B4-BE49-F238E27FC236}">
                <a16:creationId xmlns:a16="http://schemas.microsoft.com/office/drawing/2014/main" id="{E6F23FD9-6A08-386D-21D1-661B98A4DBC6}"/>
              </a:ext>
            </a:extLst>
          </p:cNvPr>
          <p:cNvCxnSpPr>
            <a:cxnSpLocks/>
          </p:cNvCxnSpPr>
          <p:nvPr/>
        </p:nvCxnSpPr>
        <p:spPr>
          <a:xfrm>
            <a:off x="5987075" y="6020999"/>
            <a:ext cx="0" cy="1996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6" name="Conector recto de flecha 55">
            <a:extLst>
              <a:ext uri="{FF2B5EF4-FFF2-40B4-BE49-F238E27FC236}">
                <a16:creationId xmlns:a16="http://schemas.microsoft.com/office/drawing/2014/main" id="{84DD0E40-2200-1F74-0E28-F4118CF5D89C}"/>
              </a:ext>
            </a:extLst>
          </p:cNvPr>
          <p:cNvCxnSpPr>
            <a:cxnSpLocks/>
          </p:cNvCxnSpPr>
          <p:nvPr/>
        </p:nvCxnSpPr>
        <p:spPr>
          <a:xfrm flipV="1">
            <a:off x="7033468" y="5951313"/>
            <a:ext cx="0" cy="3655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CuadroTexto 1">
            <a:extLst>
              <a:ext uri="{FF2B5EF4-FFF2-40B4-BE49-F238E27FC236}">
                <a16:creationId xmlns:a16="http://schemas.microsoft.com/office/drawing/2014/main" id="{6862FD77-D090-FE63-724C-A77451BC9471}"/>
              </a:ext>
            </a:extLst>
          </p:cNvPr>
          <p:cNvSpPr txBox="1">
            <a:spLocks noChangeArrowheads="1"/>
          </p:cNvSpPr>
          <p:nvPr/>
        </p:nvSpPr>
        <p:spPr bwMode="auto">
          <a:xfrm>
            <a:off x="7054406" y="5924215"/>
            <a:ext cx="2004556" cy="461665"/>
          </a:xfrm>
          <a:prstGeom prst="rect">
            <a:avLst/>
          </a:prstGeom>
          <a:noFill/>
          <a:ln w="9525">
            <a:noFill/>
            <a:miter lim="800000"/>
            <a:headEnd/>
            <a:tailEnd/>
          </a:ln>
        </p:spPr>
        <p:txBody>
          <a:bodyPr wrap="square">
            <a:spAutoFit/>
          </a:bodyPr>
          <a:lstStyle/>
          <a:p>
            <a:r>
              <a:rPr lang="ca-ES" sz="1200" noProof="0" dirty="0">
                <a:solidFill>
                  <a:srgbClr val="3366FF"/>
                </a:solidFill>
                <a:latin typeface="Calibri" pitchFamily="34" charset="0"/>
              </a:rPr>
              <a:t>Si candidat a Cardioversió o dificultat en control de FC</a:t>
            </a:r>
          </a:p>
        </p:txBody>
      </p:sp>
      <p:cxnSp>
        <p:nvCxnSpPr>
          <p:cNvPr id="58" name="Conector angular 57">
            <a:extLst>
              <a:ext uri="{FF2B5EF4-FFF2-40B4-BE49-F238E27FC236}">
                <a16:creationId xmlns:a16="http://schemas.microsoft.com/office/drawing/2014/main" id="{4B69FD1C-C5A1-6798-EF39-2626B71E76ED}"/>
              </a:ext>
            </a:extLst>
          </p:cNvPr>
          <p:cNvCxnSpPr>
            <a:cxnSpLocks/>
            <a:endCxn id="53" idx="1"/>
          </p:cNvCxnSpPr>
          <p:nvPr/>
        </p:nvCxnSpPr>
        <p:spPr>
          <a:xfrm>
            <a:off x="2482358" y="5041314"/>
            <a:ext cx="2928670" cy="1585471"/>
          </a:xfrm>
          <a:prstGeom prst="bentConnector3">
            <a:avLst>
              <a:gd name="adj1" fmla="val -436"/>
            </a:avLst>
          </a:prstGeom>
          <a:ln w="25400">
            <a:tailEnd type="triangle"/>
          </a:ln>
        </p:spPr>
        <p:style>
          <a:lnRef idx="2">
            <a:schemeClr val="accent1"/>
          </a:lnRef>
          <a:fillRef idx="0">
            <a:schemeClr val="accent1"/>
          </a:fillRef>
          <a:effectRef idx="1">
            <a:schemeClr val="accent1"/>
          </a:effectRef>
          <a:fontRef idx="minor">
            <a:schemeClr val="tx1"/>
          </a:fontRef>
        </p:style>
      </p:cxnSp>
      <p:sp>
        <p:nvSpPr>
          <p:cNvPr id="2" name="Rectángulo 1">
            <a:extLst>
              <a:ext uri="{FF2B5EF4-FFF2-40B4-BE49-F238E27FC236}">
                <a16:creationId xmlns:a16="http://schemas.microsoft.com/office/drawing/2014/main" id="{220FCCE1-00F3-635D-2E08-C387C561C315}"/>
              </a:ext>
            </a:extLst>
          </p:cNvPr>
          <p:cNvSpPr/>
          <p:nvPr/>
        </p:nvSpPr>
        <p:spPr>
          <a:xfrm>
            <a:off x="0" y="789645"/>
            <a:ext cx="12192000" cy="184120"/>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grpSp>
        <p:nvGrpSpPr>
          <p:cNvPr id="3" name="Grupo 2">
            <a:extLst>
              <a:ext uri="{FF2B5EF4-FFF2-40B4-BE49-F238E27FC236}">
                <a16:creationId xmlns:a16="http://schemas.microsoft.com/office/drawing/2014/main" id="{46A0FA9C-AB20-3582-D1A4-B89C0FA2A21B}"/>
              </a:ext>
            </a:extLst>
          </p:cNvPr>
          <p:cNvGrpSpPr/>
          <p:nvPr/>
        </p:nvGrpSpPr>
        <p:grpSpPr>
          <a:xfrm>
            <a:off x="9686260" y="67285"/>
            <a:ext cx="2328760" cy="673380"/>
            <a:chOff x="9120411" y="67284"/>
            <a:chExt cx="2894609" cy="872019"/>
          </a:xfrm>
        </p:grpSpPr>
        <p:pic>
          <p:nvPicPr>
            <p:cNvPr id="9" name="Picture 5">
              <a:extLst>
                <a:ext uri="{FF2B5EF4-FFF2-40B4-BE49-F238E27FC236}">
                  <a16:creationId xmlns:a16="http://schemas.microsoft.com/office/drawing/2014/main" id="{9A0A539D-9226-FCA8-DE18-14FFA4F5F4C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12 Imagen">
              <a:extLst>
                <a:ext uri="{FF2B5EF4-FFF2-40B4-BE49-F238E27FC236}">
                  <a16:creationId xmlns:a16="http://schemas.microsoft.com/office/drawing/2014/main" id="{3D054019-AAA5-6CB3-7E7F-118600C8597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4" name="Imagen 13">
              <a:extLst>
                <a:ext uri="{FF2B5EF4-FFF2-40B4-BE49-F238E27FC236}">
                  <a16:creationId xmlns:a16="http://schemas.microsoft.com/office/drawing/2014/main" id="{C391371D-1B30-9BA4-F8FF-E9BB03928C22}"/>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21" name="CuadroTexto 20">
            <a:extLst>
              <a:ext uri="{FF2B5EF4-FFF2-40B4-BE49-F238E27FC236}">
                <a16:creationId xmlns:a16="http://schemas.microsoft.com/office/drawing/2014/main" id="{27499571-9DD4-7B69-FA77-84883CF65074}"/>
              </a:ext>
            </a:extLst>
          </p:cNvPr>
          <p:cNvSpPr txBox="1"/>
          <p:nvPr/>
        </p:nvSpPr>
        <p:spPr>
          <a:xfrm>
            <a:off x="403338" y="145931"/>
            <a:ext cx="8961119" cy="954107"/>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Cas 2: PACIENT AMB FA. MANEIG.</a:t>
            </a:r>
          </a:p>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 	</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390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_s77832">
            <a:extLst>
              <a:ext uri="{FF2B5EF4-FFF2-40B4-BE49-F238E27FC236}">
                <a16:creationId xmlns:a16="http://schemas.microsoft.com/office/drawing/2014/main" id="{CD1E6F15-CF40-74FB-2687-9A8FE956723B}"/>
              </a:ext>
            </a:extLst>
          </p:cNvPr>
          <p:cNvSpPr>
            <a:spLocks noChangeArrowheads="1"/>
          </p:cNvSpPr>
          <p:nvPr/>
        </p:nvSpPr>
        <p:spPr bwMode="auto">
          <a:xfrm>
            <a:off x="4135315" y="1090101"/>
            <a:ext cx="3921369" cy="756365"/>
          </a:xfrm>
          <a:prstGeom prst="roundRect">
            <a:avLst>
              <a:gd name="adj" fmla="val 16667"/>
            </a:avLst>
          </a:prstGeom>
          <a:noFill/>
          <a:ln w="57150">
            <a:solidFill>
              <a:schemeClr val="tx1"/>
            </a:solidFill>
            <a:round/>
            <a:headEnd/>
            <a:tailEnd/>
          </a:ln>
        </p:spPr>
        <p:txBody>
          <a:bodyPr wrap="none" lIns="0" tIns="0" rIns="0" bIns="0" anchor="ctr"/>
          <a:lstStyle/>
          <a:p>
            <a:pPr algn="ctr"/>
            <a:r>
              <a:rPr lang="ca-ES" sz="3200" b="1" noProof="0" dirty="0">
                <a:cs typeface="Arial" charset="0"/>
              </a:rPr>
              <a:t>Primer episodi</a:t>
            </a:r>
          </a:p>
        </p:txBody>
      </p:sp>
      <p:sp>
        <p:nvSpPr>
          <p:cNvPr id="6" name="Rectángulo redondeado 8">
            <a:extLst>
              <a:ext uri="{FF2B5EF4-FFF2-40B4-BE49-F238E27FC236}">
                <a16:creationId xmlns:a16="http://schemas.microsoft.com/office/drawing/2014/main" id="{B323CCD9-F7B5-C512-E482-D6FCF08D6785}"/>
              </a:ext>
            </a:extLst>
          </p:cNvPr>
          <p:cNvSpPr/>
          <p:nvPr/>
        </p:nvSpPr>
        <p:spPr>
          <a:xfrm>
            <a:off x="963892" y="1979173"/>
            <a:ext cx="3578787" cy="482114"/>
          </a:xfrm>
          <a:prstGeom prst="roundRect">
            <a:avLst/>
          </a:prstGeom>
          <a:solidFill>
            <a:schemeClr val="tx2">
              <a:lumMod val="75000"/>
              <a:lumOff val="25000"/>
            </a:schemeClr>
          </a:solidFill>
          <a:ln>
            <a:solidFill>
              <a:schemeClr val="tx2">
                <a:lumMod val="75000"/>
                <a:lumOff val="2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7" name="CuadroTexto 2">
            <a:extLst>
              <a:ext uri="{FF2B5EF4-FFF2-40B4-BE49-F238E27FC236}">
                <a16:creationId xmlns:a16="http://schemas.microsoft.com/office/drawing/2014/main" id="{1A47BA62-A741-4D78-4368-0F5E6897CC83}"/>
              </a:ext>
            </a:extLst>
          </p:cNvPr>
          <p:cNvSpPr txBox="1">
            <a:spLocks noChangeArrowheads="1"/>
          </p:cNvSpPr>
          <p:nvPr/>
        </p:nvSpPr>
        <p:spPr bwMode="auto">
          <a:xfrm>
            <a:off x="898625" y="2048444"/>
            <a:ext cx="3660775" cy="368300"/>
          </a:xfrm>
          <a:prstGeom prst="rect">
            <a:avLst/>
          </a:prstGeom>
          <a:noFill/>
          <a:ln w="9525">
            <a:noFill/>
            <a:miter lim="800000"/>
            <a:headEnd/>
            <a:tailEnd/>
          </a:ln>
        </p:spPr>
        <p:txBody>
          <a:bodyPr>
            <a:spAutoFit/>
          </a:bodyPr>
          <a:lstStyle/>
          <a:p>
            <a:pPr algn="ctr"/>
            <a:r>
              <a:rPr lang="ca-ES" b="1" noProof="0" dirty="0">
                <a:highlight>
                  <a:srgbClr val="FFFF00"/>
                </a:highlight>
                <a:latin typeface="Calibri" pitchFamily="34" charset="0"/>
              </a:rPr>
              <a:t>Pacient hemodinàmicament estable</a:t>
            </a:r>
          </a:p>
        </p:txBody>
      </p:sp>
      <p:sp>
        <p:nvSpPr>
          <p:cNvPr id="8" name="Rectángulo redondeado 8">
            <a:extLst>
              <a:ext uri="{FF2B5EF4-FFF2-40B4-BE49-F238E27FC236}">
                <a16:creationId xmlns:a16="http://schemas.microsoft.com/office/drawing/2014/main" id="{34EA2C63-FE4D-4599-B545-330430C8FA2C}"/>
              </a:ext>
            </a:extLst>
          </p:cNvPr>
          <p:cNvSpPr/>
          <p:nvPr/>
        </p:nvSpPr>
        <p:spPr>
          <a:xfrm>
            <a:off x="7538251" y="1940570"/>
            <a:ext cx="3815548" cy="841692"/>
          </a:xfrm>
          <a:prstGeom prst="roundRect">
            <a:avLst/>
          </a:prstGeom>
          <a:solidFill>
            <a:schemeClr val="tx2">
              <a:lumMod val="75000"/>
              <a:lumOff val="25000"/>
            </a:schemeClr>
          </a:solidFill>
          <a:ln>
            <a:solidFill>
              <a:schemeClr val="tx2">
                <a:lumMod val="75000"/>
                <a:lumOff val="2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10" name="CuadroTexto 2">
            <a:extLst>
              <a:ext uri="{FF2B5EF4-FFF2-40B4-BE49-F238E27FC236}">
                <a16:creationId xmlns:a16="http://schemas.microsoft.com/office/drawing/2014/main" id="{43E68A66-AFF3-B72F-1DCC-9F9C436F9E76}"/>
              </a:ext>
            </a:extLst>
          </p:cNvPr>
          <p:cNvSpPr txBox="1">
            <a:spLocks noChangeArrowheads="1"/>
          </p:cNvSpPr>
          <p:nvPr/>
        </p:nvSpPr>
        <p:spPr bwMode="auto">
          <a:xfrm>
            <a:off x="7652807" y="2016052"/>
            <a:ext cx="3660775" cy="1015663"/>
          </a:xfrm>
          <a:prstGeom prst="rect">
            <a:avLst/>
          </a:prstGeom>
          <a:noFill/>
          <a:ln w="9525">
            <a:noFill/>
            <a:miter lim="800000"/>
            <a:headEnd/>
            <a:tailEnd/>
          </a:ln>
        </p:spPr>
        <p:txBody>
          <a:bodyPr>
            <a:spAutoFit/>
          </a:bodyPr>
          <a:lstStyle/>
          <a:p>
            <a:pPr algn="ctr"/>
            <a:r>
              <a:rPr lang="ca-ES" sz="1400" b="1" noProof="0" dirty="0">
                <a:solidFill>
                  <a:schemeClr val="bg1"/>
                </a:solidFill>
                <a:latin typeface="Calibri" pitchFamily="34" charset="0"/>
              </a:rPr>
              <a:t>Pacient </a:t>
            </a:r>
            <a:r>
              <a:rPr lang="ca-ES" sz="1400" b="1" noProof="0" dirty="0" err="1">
                <a:solidFill>
                  <a:schemeClr val="bg1"/>
                </a:solidFill>
                <a:latin typeface="Calibri" pitchFamily="34" charset="0"/>
              </a:rPr>
              <a:t>hemodinàmicant</a:t>
            </a:r>
            <a:r>
              <a:rPr lang="ca-ES" sz="1400" b="1" noProof="0" dirty="0">
                <a:solidFill>
                  <a:schemeClr val="bg1"/>
                </a:solidFill>
                <a:latin typeface="Calibri" pitchFamily="34" charset="0"/>
              </a:rPr>
              <a:t> inestable</a:t>
            </a:r>
          </a:p>
          <a:p>
            <a:pPr algn="ctr"/>
            <a:r>
              <a:rPr lang="ca-ES" sz="1400" b="1" noProof="0" dirty="0">
                <a:solidFill>
                  <a:schemeClr val="bg1"/>
                </a:solidFill>
                <a:latin typeface="Calibri" pitchFamily="34" charset="0"/>
              </a:rPr>
              <a:t>(disfunció orgànica, hipoperfusió, </a:t>
            </a:r>
            <a:r>
              <a:rPr lang="ca-ES" sz="1400" b="1" noProof="0" dirty="0" err="1">
                <a:solidFill>
                  <a:schemeClr val="bg1"/>
                </a:solidFill>
                <a:latin typeface="Calibri" pitchFamily="34" charset="0"/>
              </a:rPr>
              <a:t>angor</a:t>
            </a:r>
            <a:r>
              <a:rPr lang="ca-ES" sz="1400" b="1" noProof="0" dirty="0">
                <a:solidFill>
                  <a:schemeClr val="bg1"/>
                </a:solidFill>
                <a:latin typeface="Calibri" pitchFamily="34" charset="0"/>
              </a:rPr>
              <a:t>, ictus, </a:t>
            </a:r>
            <a:r>
              <a:rPr lang="ca-ES" sz="1400" b="1" noProof="0" dirty="0" err="1">
                <a:solidFill>
                  <a:schemeClr val="bg1"/>
                </a:solidFill>
                <a:latin typeface="Calibri" pitchFamily="34" charset="0"/>
              </a:rPr>
              <a:t>insuf</a:t>
            </a:r>
            <a:r>
              <a:rPr lang="ca-ES" sz="1400" b="1" noProof="0" dirty="0">
                <a:solidFill>
                  <a:schemeClr val="bg1"/>
                </a:solidFill>
                <a:latin typeface="Calibri" pitchFamily="34" charset="0"/>
              </a:rPr>
              <a:t>. Cardíaca, i/o FC molt ràpida)</a:t>
            </a:r>
          </a:p>
          <a:p>
            <a:pPr algn="ctr"/>
            <a:endParaRPr lang="ca-ES" b="1" noProof="0" dirty="0">
              <a:solidFill>
                <a:schemeClr val="bg1"/>
              </a:solidFill>
              <a:latin typeface="Calibri" pitchFamily="34" charset="0"/>
            </a:endParaRPr>
          </a:p>
        </p:txBody>
      </p:sp>
      <p:sp>
        <p:nvSpPr>
          <p:cNvPr id="12" name="Rectángulo redondeado 9">
            <a:extLst>
              <a:ext uri="{FF2B5EF4-FFF2-40B4-BE49-F238E27FC236}">
                <a16:creationId xmlns:a16="http://schemas.microsoft.com/office/drawing/2014/main" id="{F0501F17-7319-E3C0-39FC-FEE1B80974E0}"/>
              </a:ext>
            </a:extLst>
          </p:cNvPr>
          <p:cNvSpPr/>
          <p:nvPr/>
        </p:nvSpPr>
        <p:spPr>
          <a:xfrm>
            <a:off x="1123543" y="3101318"/>
            <a:ext cx="1084263" cy="733425"/>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13" name="CuadroTexto 10">
            <a:extLst>
              <a:ext uri="{FF2B5EF4-FFF2-40B4-BE49-F238E27FC236}">
                <a16:creationId xmlns:a16="http://schemas.microsoft.com/office/drawing/2014/main" id="{C9B1DCE5-5C82-78EC-48A5-7E930D4C1CE6}"/>
              </a:ext>
            </a:extLst>
          </p:cNvPr>
          <p:cNvSpPr txBox="1">
            <a:spLocks noChangeArrowheads="1"/>
          </p:cNvSpPr>
          <p:nvPr/>
        </p:nvSpPr>
        <p:spPr bwMode="auto">
          <a:xfrm>
            <a:off x="1110516" y="3155091"/>
            <a:ext cx="1155700" cy="646113"/>
          </a:xfrm>
          <a:prstGeom prst="rect">
            <a:avLst/>
          </a:prstGeom>
          <a:noFill/>
          <a:ln w="9525">
            <a:noFill/>
            <a:miter lim="800000"/>
            <a:headEnd/>
            <a:tailEnd/>
          </a:ln>
        </p:spPr>
        <p:txBody>
          <a:bodyPr>
            <a:spAutoFit/>
          </a:bodyPr>
          <a:lstStyle/>
          <a:p>
            <a:pPr algn="ctr"/>
            <a:r>
              <a:rPr lang="ca-ES" u="sng" noProof="0" dirty="0">
                <a:highlight>
                  <a:srgbClr val="FFFF00"/>
                </a:highlight>
                <a:latin typeface="Calibri" panose="020F0502020204030204" pitchFamily="34" charset="0"/>
                <a:cs typeface="Calibri" panose="020F0502020204030204" pitchFamily="34" charset="0"/>
              </a:rPr>
              <a:t>&gt;</a:t>
            </a:r>
            <a:r>
              <a:rPr lang="ca-ES" noProof="0" dirty="0">
                <a:highlight>
                  <a:srgbClr val="FFFF00"/>
                </a:highlight>
                <a:latin typeface="Calibri" panose="020F0502020204030204" pitchFamily="34" charset="0"/>
                <a:cs typeface="Calibri" panose="020F0502020204030204" pitchFamily="34" charset="0"/>
              </a:rPr>
              <a:t> 48 h                      </a:t>
            </a:r>
          </a:p>
          <a:p>
            <a:pPr algn="ctr"/>
            <a:r>
              <a:rPr lang="ca-ES" noProof="0" dirty="0">
                <a:highlight>
                  <a:srgbClr val="FFFF00"/>
                </a:highlight>
                <a:latin typeface="Calibri" panose="020F0502020204030204" pitchFamily="34" charset="0"/>
                <a:cs typeface="Calibri" panose="020F0502020204030204" pitchFamily="34" charset="0"/>
              </a:rPr>
              <a:t>o incert</a:t>
            </a:r>
          </a:p>
        </p:txBody>
      </p:sp>
      <p:sp>
        <p:nvSpPr>
          <p:cNvPr id="15" name="Rectángulo redondeado 9">
            <a:extLst>
              <a:ext uri="{FF2B5EF4-FFF2-40B4-BE49-F238E27FC236}">
                <a16:creationId xmlns:a16="http://schemas.microsoft.com/office/drawing/2014/main" id="{1BE16469-31FF-E96B-A8A5-2BADE7661D53}"/>
              </a:ext>
            </a:extLst>
          </p:cNvPr>
          <p:cNvSpPr/>
          <p:nvPr/>
        </p:nvSpPr>
        <p:spPr>
          <a:xfrm>
            <a:off x="3533776" y="3096017"/>
            <a:ext cx="1084263" cy="733425"/>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16" name="CuadroTexto 10">
            <a:extLst>
              <a:ext uri="{FF2B5EF4-FFF2-40B4-BE49-F238E27FC236}">
                <a16:creationId xmlns:a16="http://schemas.microsoft.com/office/drawing/2014/main" id="{49B6AD18-D617-6928-58A8-61D26460B289}"/>
              </a:ext>
            </a:extLst>
          </p:cNvPr>
          <p:cNvSpPr txBox="1">
            <a:spLocks noChangeArrowheads="1"/>
          </p:cNvSpPr>
          <p:nvPr/>
        </p:nvSpPr>
        <p:spPr bwMode="auto">
          <a:xfrm>
            <a:off x="3507416" y="3293481"/>
            <a:ext cx="1155700" cy="369332"/>
          </a:xfrm>
          <a:prstGeom prst="rect">
            <a:avLst/>
          </a:prstGeom>
          <a:noFill/>
          <a:ln w="9525">
            <a:noFill/>
            <a:miter lim="800000"/>
            <a:headEnd/>
            <a:tailEnd/>
          </a:ln>
        </p:spPr>
        <p:txBody>
          <a:bodyPr>
            <a:spAutoFit/>
          </a:bodyPr>
          <a:lstStyle/>
          <a:p>
            <a:pPr algn="ctr"/>
            <a:r>
              <a:rPr lang="ca-ES" u="sng" noProof="0" dirty="0">
                <a:latin typeface="Calibri" pitchFamily="34" charset="0"/>
              </a:rPr>
              <a:t>&lt;</a:t>
            </a:r>
            <a:r>
              <a:rPr lang="ca-ES" noProof="0" dirty="0">
                <a:latin typeface="Calibri" pitchFamily="34" charset="0"/>
              </a:rPr>
              <a:t> 48 h                      </a:t>
            </a:r>
          </a:p>
        </p:txBody>
      </p:sp>
      <p:cxnSp>
        <p:nvCxnSpPr>
          <p:cNvPr id="18" name="Conector recto 17">
            <a:extLst>
              <a:ext uri="{FF2B5EF4-FFF2-40B4-BE49-F238E27FC236}">
                <a16:creationId xmlns:a16="http://schemas.microsoft.com/office/drawing/2014/main" id="{5059A9FA-9DDA-3E71-861B-B72CCA87AE4E}"/>
              </a:ext>
            </a:extLst>
          </p:cNvPr>
          <p:cNvCxnSpPr>
            <a:cxnSpLocks/>
          </p:cNvCxnSpPr>
          <p:nvPr/>
        </p:nvCxnSpPr>
        <p:spPr>
          <a:xfrm flipH="1">
            <a:off x="1665675" y="2467932"/>
            <a:ext cx="13136" cy="50877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52DC9B9A-D5C3-CF81-7CC5-9953EBE85DC7}"/>
              </a:ext>
            </a:extLst>
          </p:cNvPr>
          <p:cNvCxnSpPr>
            <a:cxnSpLocks/>
          </p:cNvCxnSpPr>
          <p:nvPr/>
        </p:nvCxnSpPr>
        <p:spPr>
          <a:xfrm>
            <a:off x="4075907" y="2530558"/>
            <a:ext cx="9360" cy="47324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19EB91D6-7656-2AF1-C6F1-7D2669A185ED}"/>
              </a:ext>
            </a:extLst>
          </p:cNvPr>
          <p:cNvCxnSpPr>
            <a:cxnSpLocks/>
          </p:cNvCxnSpPr>
          <p:nvPr/>
        </p:nvCxnSpPr>
        <p:spPr>
          <a:xfrm>
            <a:off x="1678811" y="3877575"/>
            <a:ext cx="0" cy="29888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Rectángulo redondeado 9">
            <a:extLst>
              <a:ext uri="{FF2B5EF4-FFF2-40B4-BE49-F238E27FC236}">
                <a16:creationId xmlns:a16="http://schemas.microsoft.com/office/drawing/2014/main" id="{BBBEC93F-9F93-5EA9-F7D5-42E753D263BD}"/>
              </a:ext>
            </a:extLst>
          </p:cNvPr>
          <p:cNvSpPr/>
          <p:nvPr/>
        </p:nvSpPr>
        <p:spPr>
          <a:xfrm>
            <a:off x="1453812" y="4248268"/>
            <a:ext cx="2097834" cy="669926"/>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24" name="CuadroTexto 10">
            <a:extLst>
              <a:ext uri="{FF2B5EF4-FFF2-40B4-BE49-F238E27FC236}">
                <a16:creationId xmlns:a16="http://schemas.microsoft.com/office/drawing/2014/main" id="{590661BE-F99A-7EBC-799A-053DB63C29AF}"/>
              </a:ext>
            </a:extLst>
          </p:cNvPr>
          <p:cNvSpPr txBox="1">
            <a:spLocks noChangeArrowheads="1"/>
          </p:cNvSpPr>
          <p:nvPr/>
        </p:nvSpPr>
        <p:spPr bwMode="auto">
          <a:xfrm>
            <a:off x="1549375" y="4295551"/>
            <a:ext cx="1792078" cy="646331"/>
          </a:xfrm>
          <a:prstGeom prst="rect">
            <a:avLst/>
          </a:prstGeom>
          <a:noFill/>
          <a:ln w="9525">
            <a:noFill/>
            <a:miter lim="800000"/>
            <a:headEnd/>
            <a:tailEnd/>
          </a:ln>
        </p:spPr>
        <p:txBody>
          <a:bodyPr wrap="square">
            <a:spAutoFit/>
          </a:bodyPr>
          <a:lstStyle/>
          <a:p>
            <a:pPr algn="ctr"/>
            <a:r>
              <a:rPr lang="ca-ES" noProof="0" dirty="0">
                <a:highlight>
                  <a:srgbClr val="FFFF00"/>
                </a:highlight>
                <a:latin typeface="Calibri" panose="020F0502020204030204" pitchFamily="34" charset="0"/>
                <a:cs typeface="Calibri" panose="020F0502020204030204" pitchFamily="34" charset="0"/>
              </a:rPr>
              <a:t>Control de FC i ACO si criteris</a:t>
            </a:r>
          </a:p>
        </p:txBody>
      </p:sp>
      <p:sp>
        <p:nvSpPr>
          <p:cNvPr id="25" name="Rectángulo redondeado 16">
            <a:extLst>
              <a:ext uri="{FF2B5EF4-FFF2-40B4-BE49-F238E27FC236}">
                <a16:creationId xmlns:a16="http://schemas.microsoft.com/office/drawing/2014/main" id="{9DF33A29-6C24-31B5-DA67-CD49DE0544BB}"/>
              </a:ext>
            </a:extLst>
          </p:cNvPr>
          <p:cNvSpPr/>
          <p:nvPr/>
        </p:nvSpPr>
        <p:spPr>
          <a:xfrm>
            <a:off x="5217582" y="4295551"/>
            <a:ext cx="2435225" cy="669925"/>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ca-ES" noProof="0" dirty="0">
                <a:solidFill>
                  <a:schemeClr val="tx1"/>
                </a:solidFill>
                <a:latin typeface="Calibri" panose="020F0502020204030204" pitchFamily="34" charset="0"/>
                <a:cs typeface="Calibri" panose="020F0502020204030204" pitchFamily="34" charset="0"/>
              </a:rPr>
              <a:t>Urgències</a:t>
            </a:r>
          </a:p>
        </p:txBody>
      </p:sp>
      <p:cxnSp>
        <p:nvCxnSpPr>
          <p:cNvPr id="27" name="Conector recto de flecha 26">
            <a:extLst>
              <a:ext uri="{FF2B5EF4-FFF2-40B4-BE49-F238E27FC236}">
                <a16:creationId xmlns:a16="http://schemas.microsoft.com/office/drawing/2014/main" id="{76D72FFE-8AAF-004B-7DD4-3E22F82F7E99}"/>
              </a:ext>
            </a:extLst>
          </p:cNvPr>
          <p:cNvCxnSpPr>
            <a:cxnSpLocks/>
          </p:cNvCxnSpPr>
          <p:nvPr/>
        </p:nvCxnSpPr>
        <p:spPr>
          <a:xfrm flipH="1">
            <a:off x="7227394" y="3119564"/>
            <a:ext cx="545559" cy="10232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97FDA46F-0621-E6C3-6AC3-8CED480D24C5}"/>
              </a:ext>
            </a:extLst>
          </p:cNvPr>
          <p:cNvCxnSpPr>
            <a:cxnSpLocks/>
          </p:cNvCxnSpPr>
          <p:nvPr/>
        </p:nvCxnSpPr>
        <p:spPr>
          <a:xfrm>
            <a:off x="4379533" y="3906064"/>
            <a:ext cx="535155" cy="4292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CuadroTexto 1">
            <a:extLst>
              <a:ext uri="{FF2B5EF4-FFF2-40B4-BE49-F238E27FC236}">
                <a16:creationId xmlns:a16="http://schemas.microsoft.com/office/drawing/2014/main" id="{AA94ED11-A154-09AA-F94A-E04D4132AE6C}"/>
              </a:ext>
            </a:extLst>
          </p:cNvPr>
          <p:cNvSpPr txBox="1">
            <a:spLocks noChangeArrowheads="1"/>
          </p:cNvSpPr>
          <p:nvPr/>
        </p:nvSpPr>
        <p:spPr bwMode="auto">
          <a:xfrm>
            <a:off x="4688227" y="3787893"/>
            <a:ext cx="1007520" cy="461665"/>
          </a:xfrm>
          <a:prstGeom prst="rect">
            <a:avLst/>
          </a:prstGeom>
          <a:noFill/>
          <a:ln w="9525">
            <a:noFill/>
            <a:miter lim="800000"/>
            <a:headEnd/>
            <a:tailEnd/>
          </a:ln>
        </p:spPr>
        <p:txBody>
          <a:bodyPr wrap="none">
            <a:spAutoFit/>
          </a:bodyPr>
          <a:lstStyle/>
          <a:p>
            <a:r>
              <a:rPr lang="ca-ES" sz="1200" noProof="0" dirty="0">
                <a:solidFill>
                  <a:srgbClr val="3366FF"/>
                </a:solidFill>
                <a:latin typeface="Calibri" pitchFamily="34" charset="0"/>
              </a:rPr>
              <a:t>Si candidat a </a:t>
            </a:r>
          </a:p>
          <a:p>
            <a:r>
              <a:rPr lang="ca-ES" sz="1200" noProof="0" dirty="0">
                <a:solidFill>
                  <a:srgbClr val="3366FF"/>
                </a:solidFill>
                <a:latin typeface="Calibri" pitchFamily="34" charset="0"/>
              </a:rPr>
              <a:t>Cardioversió</a:t>
            </a:r>
          </a:p>
        </p:txBody>
      </p:sp>
      <p:cxnSp>
        <p:nvCxnSpPr>
          <p:cNvPr id="33" name="Conector recto de flecha 32">
            <a:extLst>
              <a:ext uri="{FF2B5EF4-FFF2-40B4-BE49-F238E27FC236}">
                <a16:creationId xmlns:a16="http://schemas.microsoft.com/office/drawing/2014/main" id="{F0B2A29E-31F2-C74C-6D74-97E4A3E83D6E}"/>
              </a:ext>
            </a:extLst>
          </p:cNvPr>
          <p:cNvCxnSpPr/>
          <p:nvPr/>
        </p:nvCxnSpPr>
        <p:spPr>
          <a:xfrm flipH="1">
            <a:off x="3596955" y="3879346"/>
            <a:ext cx="354563" cy="3873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6" name="Rectángulo redondeado 69">
            <a:extLst>
              <a:ext uri="{FF2B5EF4-FFF2-40B4-BE49-F238E27FC236}">
                <a16:creationId xmlns:a16="http://schemas.microsoft.com/office/drawing/2014/main" id="{D4BC17EB-E529-7364-D456-6879517C0ED3}"/>
              </a:ext>
            </a:extLst>
          </p:cNvPr>
          <p:cNvSpPr/>
          <p:nvPr/>
        </p:nvSpPr>
        <p:spPr>
          <a:xfrm>
            <a:off x="4960405" y="5499955"/>
            <a:ext cx="2949575" cy="368300"/>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37" name="Rectángulo 36">
            <a:extLst>
              <a:ext uri="{FF2B5EF4-FFF2-40B4-BE49-F238E27FC236}">
                <a16:creationId xmlns:a16="http://schemas.microsoft.com/office/drawing/2014/main" id="{185705DE-BCDA-9380-2D3B-0E92D45D40BE}"/>
              </a:ext>
            </a:extLst>
          </p:cNvPr>
          <p:cNvSpPr>
            <a:spLocks noChangeArrowheads="1"/>
          </p:cNvSpPr>
          <p:nvPr/>
        </p:nvSpPr>
        <p:spPr bwMode="auto">
          <a:xfrm>
            <a:off x="5269712" y="5489160"/>
            <a:ext cx="2330959" cy="369332"/>
          </a:xfrm>
          <a:prstGeom prst="rect">
            <a:avLst/>
          </a:prstGeom>
          <a:noFill/>
          <a:ln w="9525">
            <a:noFill/>
            <a:miter lim="800000"/>
            <a:headEnd/>
            <a:tailEnd/>
          </a:ln>
        </p:spPr>
        <p:txBody>
          <a:bodyPr wrap="none">
            <a:spAutoFit/>
          </a:bodyPr>
          <a:lstStyle/>
          <a:p>
            <a:r>
              <a:rPr lang="ca-ES" noProof="0" dirty="0">
                <a:latin typeface="Calibri" panose="020F0502020204030204" pitchFamily="34" charset="0"/>
                <a:cs typeface="Calibri" panose="020F0502020204030204" pitchFamily="34" charset="0"/>
              </a:rPr>
              <a:t>Derivació a Cardiologia</a:t>
            </a:r>
          </a:p>
        </p:txBody>
      </p:sp>
      <p:sp>
        <p:nvSpPr>
          <p:cNvPr id="38" name="CuadroTexto 80923">
            <a:extLst>
              <a:ext uri="{FF2B5EF4-FFF2-40B4-BE49-F238E27FC236}">
                <a16:creationId xmlns:a16="http://schemas.microsoft.com/office/drawing/2014/main" id="{D13D6C68-34DA-145D-A718-9717C4501E7A}"/>
              </a:ext>
            </a:extLst>
          </p:cNvPr>
          <p:cNvSpPr txBox="1">
            <a:spLocks noChangeArrowheads="1"/>
          </p:cNvSpPr>
          <p:nvPr/>
        </p:nvSpPr>
        <p:spPr bwMode="auto">
          <a:xfrm>
            <a:off x="2508218" y="5601243"/>
            <a:ext cx="2064989" cy="523220"/>
          </a:xfrm>
          <a:prstGeom prst="rect">
            <a:avLst/>
          </a:prstGeom>
          <a:noFill/>
          <a:ln w="9525">
            <a:noFill/>
            <a:miter lim="800000"/>
            <a:headEnd/>
            <a:tailEnd/>
          </a:ln>
        </p:spPr>
        <p:txBody>
          <a:bodyPr wrap="none">
            <a:spAutoFit/>
          </a:bodyPr>
          <a:lstStyle/>
          <a:p>
            <a:pPr algn="ctr"/>
            <a:r>
              <a:rPr lang="ca-ES" sz="1400" noProof="0" dirty="0">
                <a:solidFill>
                  <a:srgbClr val="3366FF"/>
                </a:solidFill>
                <a:latin typeface="Calibri" pitchFamily="34" charset="0"/>
              </a:rPr>
              <a:t>Sol·licitar ecocardiograma</a:t>
            </a:r>
          </a:p>
          <a:p>
            <a:pPr algn="ctr"/>
            <a:r>
              <a:rPr lang="ca-ES" sz="1400" noProof="0" dirty="0">
                <a:solidFill>
                  <a:srgbClr val="3366FF"/>
                </a:solidFill>
                <a:latin typeface="Calibri" pitchFamily="34" charset="0"/>
              </a:rPr>
              <a:t>(si no es té (&lt;6 mesos))</a:t>
            </a:r>
          </a:p>
        </p:txBody>
      </p:sp>
      <p:cxnSp>
        <p:nvCxnSpPr>
          <p:cNvPr id="42" name="Conector recto de flecha 41">
            <a:extLst>
              <a:ext uri="{FF2B5EF4-FFF2-40B4-BE49-F238E27FC236}">
                <a16:creationId xmlns:a16="http://schemas.microsoft.com/office/drawing/2014/main" id="{DD3B72D8-3279-B050-0DA7-521AD2D55FCF}"/>
              </a:ext>
            </a:extLst>
          </p:cNvPr>
          <p:cNvCxnSpPr>
            <a:cxnSpLocks/>
            <a:stCxn id="25" idx="2"/>
            <a:endCxn id="43" idx="2"/>
          </p:cNvCxnSpPr>
          <p:nvPr/>
        </p:nvCxnSpPr>
        <p:spPr>
          <a:xfrm>
            <a:off x="6435195" y="4965476"/>
            <a:ext cx="143" cy="4441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CuadroTexto 48">
            <a:extLst>
              <a:ext uri="{FF2B5EF4-FFF2-40B4-BE49-F238E27FC236}">
                <a16:creationId xmlns:a16="http://schemas.microsoft.com/office/drawing/2014/main" id="{A52EC615-FFB6-2DAC-4BE8-C60AFD90C17B}"/>
              </a:ext>
            </a:extLst>
          </p:cNvPr>
          <p:cNvSpPr txBox="1">
            <a:spLocks noChangeArrowheads="1"/>
          </p:cNvSpPr>
          <p:nvPr/>
        </p:nvSpPr>
        <p:spPr bwMode="auto">
          <a:xfrm>
            <a:off x="5751399" y="5041317"/>
            <a:ext cx="1367877" cy="368300"/>
          </a:xfrm>
          <a:prstGeom prst="rect">
            <a:avLst/>
          </a:prstGeom>
          <a:noFill/>
          <a:ln w="9525">
            <a:noFill/>
            <a:miter lim="800000"/>
            <a:headEnd/>
            <a:tailEnd/>
          </a:ln>
        </p:spPr>
        <p:txBody>
          <a:bodyPr wrap="square">
            <a:spAutoFit/>
          </a:bodyPr>
          <a:lstStyle/>
          <a:p>
            <a:r>
              <a:rPr lang="ca-ES" b="1" noProof="0" dirty="0">
                <a:latin typeface="Calibri" pitchFamily="34" charset="0"/>
              </a:rPr>
              <a:t>Cardioversió</a:t>
            </a:r>
          </a:p>
        </p:txBody>
      </p:sp>
      <p:grpSp>
        <p:nvGrpSpPr>
          <p:cNvPr id="51" name="Agrupar 80901">
            <a:extLst>
              <a:ext uri="{FF2B5EF4-FFF2-40B4-BE49-F238E27FC236}">
                <a16:creationId xmlns:a16="http://schemas.microsoft.com/office/drawing/2014/main" id="{8E41AC2A-C3A1-4FA3-00B8-E701AC5B57E3}"/>
              </a:ext>
            </a:extLst>
          </p:cNvPr>
          <p:cNvGrpSpPr>
            <a:grpSpLocks/>
          </p:cNvGrpSpPr>
          <p:nvPr/>
        </p:nvGrpSpPr>
        <p:grpSpPr bwMode="auto">
          <a:xfrm>
            <a:off x="5410909" y="6441841"/>
            <a:ext cx="2193925" cy="369887"/>
            <a:chOff x="-2104939" y="5890728"/>
            <a:chExt cx="2194982" cy="369332"/>
          </a:xfrm>
        </p:grpSpPr>
        <p:sp>
          <p:nvSpPr>
            <p:cNvPr id="52" name="Rectángulo redondeado 17">
              <a:extLst>
                <a:ext uri="{FF2B5EF4-FFF2-40B4-BE49-F238E27FC236}">
                  <a16:creationId xmlns:a16="http://schemas.microsoft.com/office/drawing/2014/main" id="{EAC52F24-EC72-FC1F-EEED-3D851AE97B8D}"/>
                </a:ext>
              </a:extLst>
            </p:cNvPr>
            <p:cNvSpPr/>
            <p:nvPr/>
          </p:nvSpPr>
          <p:spPr>
            <a:xfrm>
              <a:off x="-2104939" y="5890728"/>
              <a:ext cx="2194982" cy="369332"/>
            </a:xfrm>
            <a:prstGeom prst="roundRect">
              <a:avLst/>
            </a:prstGeom>
            <a:solidFill>
              <a:srgbClr val="FFFFFF"/>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latin typeface="Calibri" panose="020F0502020204030204" pitchFamily="34" charset="0"/>
                <a:cs typeface="Calibri" panose="020F0502020204030204" pitchFamily="34" charset="0"/>
              </a:endParaRPr>
            </a:p>
          </p:txBody>
        </p:sp>
        <p:sp>
          <p:nvSpPr>
            <p:cNvPr id="53" name="CuadroTexto 4">
              <a:extLst>
                <a:ext uri="{FF2B5EF4-FFF2-40B4-BE49-F238E27FC236}">
                  <a16:creationId xmlns:a16="http://schemas.microsoft.com/office/drawing/2014/main" id="{07747795-654B-5069-897D-E7DB85F0D903}"/>
                </a:ext>
              </a:extLst>
            </p:cNvPr>
            <p:cNvSpPr txBox="1">
              <a:spLocks noChangeArrowheads="1"/>
            </p:cNvSpPr>
            <p:nvPr/>
          </p:nvSpPr>
          <p:spPr bwMode="auto">
            <a:xfrm>
              <a:off x="-2104820" y="5890728"/>
              <a:ext cx="2192715" cy="369332"/>
            </a:xfrm>
            <a:prstGeom prst="rect">
              <a:avLst/>
            </a:prstGeom>
            <a:noFill/>
            <a:ln w="9525">
              <a:solidFill>
                <a:schemeClr val="accent1"/>
              </a:solidFill>
              <a:miter lim="800000"/>
              <a:headEnd/>
              <a:tailEnd/>
            </a:ln>
          </p:spPr>
          <p:txBody>
            <a:bodyPr wrap="none">
              <a:spAutoFit/>
            </a:bodyPr>
            <a:lstStyle/>
            <a:p>
              <a:pPr algn="ctr"/>
              <a:r>
                <a:rPr lang="ca-ES" noProof="0" dirty="0">
                  <a:latin typeface="Calibri" panose="020F0502020204030204" pitchFamily="34" charset="0"/>
                  <a:cs typeface="Calibri" panose="020F0502020204030204" pitchFamily="34" charset="0"/>
                </a:rPr>
                <a:t>Seguiment a Primària</a:t>
              </a:r>
            </a:p>
          </p:txBody>
        </p:sp>
      </p:grpSp>
      <p:cxnSp>
        <p:nvCxnSpPr>
          <p:cNvPr id="54" name="Conector recto de flecha 53">
            <a:extLst>
              <a:ext uri="{FF2B5EF4-FFF2-40B4-BE49-F238E27FC236}">
                <a16:creationId xmlns:a16="http://schemas.microsoft.com/office/drawing/2014/main" id="{E6F23FD9-6A08-386D-21D1-661B98A4DBC6}"/>
              </a:ext>
            </a:extLst>
          </p:cNvPr>
          <p:cNvCxnSpPr>
            <a:cxnSpLocks/>
          </p:cNvCxnSpPr>
          <p:nvPr/>
        </p:nvCxnSpPr>
        <p:spPr>
          <a:xfrm>
            <a:off x="5987075" y="5924215"/>
            <a:ext cx="0" cy="4616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6" name="Conector recto de flecha 55">
            <a:extLst>
              <a:ext uri="{FF2B5EF4-FFF2-40B4-BE49-F238E27FC236}">
                <a16:creationId xmlns:a16="http://schemas.microsoft.com/office/drawing/2014/main" id="{84DD0E40-2200-1F74-0E28-F4118CF5D89C}"/>
              </a:ext>
            </a:extLst>
          </p:cNvPr>
          <p:cNvCxnSpPr>
            <a:cxnSpLocks/>
          </p:cNvCxnSpPr>
          <p:nvPr/>
        </p:nvCxnSpPr>
        <p:spPr>
          <a:xfrm flipV="1">
            <a:off x="7033468" y="5951313"/>
            <a:ext cx="0" cy="3655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5" name="Conector: angular 64">
            <a:extLst>
              <a:ext uri="{FF2B5EF4-FFF2-40B4-BE49-F238E27FC236}">
                <a16:creationId xmlns:a16="http://schemas.microsoft.com/office/drawing/2014/main" id="{1BD12B13-04F7-0DB7-54C6-079C1BA30095}"/>
              </a:ext>
            </a:extLst>
          </p:cNvPr>
          <p:cNvCxnSpPr>
            <a:cxnSpLocks/>
          </p:cNvCxnSpPr>
          <p:nvPr/>
        </p:nvCxnSpPr>
        <p:spPr>
          <a:xfrm>
            <a:off x="1776992" y="5275841"/>
            <a:ext cx="3513568" cy="1350944"/>
          </a:xfrm>
          <a:prstGeom prst="bentConnector3">
            <a:avLst>
              <a:gd name="adj1" fmla="val 345"/>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CuadroTexto 1">
            <a:extLst>
              <a:ext uri="{FF2B5EF4-FFF2-40B4-BE49-F238E27FC236}">
                <a16:creationId xmlns:a16="http://schemas.microsoft.com/office/drawing/2014/main" id="{6862FD77-D090-FE63-724C-A77451BC9471}"/>
              </a:ext>
            </a:extLst>
          </p:cNvPr>
          <p:cNvSpPr txBox="1">
            <a:spLocks noChangeArrowheads="1"/>
          </p:cNvSpPr>
          <p:nvPr/>
        </p:nvSpPr>
        <p:spPr bwMode="auto">
          <a:xfrm>
            <a:off x="7054406" y="5924215"/>
            <a:ext cx="2004556" cy="461665"/>
          </a:xfrm>
          <a:prstGeom prst="rect">
            <a:avLst/>
          </a:prstGeom>
          <a:noFill/>
          <a:ln w="9525">
            <a:noFill/>
            <a:miter lim="800000"/>
            <a:headEnd/>
            <a:tailEnd/>
          </a:ln>
        </p:spPr>
        <p:txBody>
          <a:bodyPr wrap="square">
            <a:spAutoFit/>
          </a:bodyPr>
          <a:lstStyle/>
          <a:p>
            <a:r>
              <a:rPr lang="ca-ES" sz="1200" noProof="0" dirty="0">
                <a:solidFill>
                  <a:srgbClr val="3366FF"/>
                </a:solidFill>
                <a:latin typeface="Calibri" pitchFamily="34" charset="0"/>
              </a:rPr>
              <a:t>Si candidat a Cardioversió o dificultat en control de FC</a:t>
            </a:r>
          </a:p>
        </p:txBody>
      </p:sp>
      <p:sp>
        <p:nvSpPr>
          <p:cNvPr id="2" name="Rectángulo 1">
            <a:extLst>
              <a:ext uri="{FF2B5EF4-FFF2-40B4-BE49-F238E27FC236}">
                <a16:creationId xmlns:a16="http://schemas.microsoft.com/office/drawing/2014/main" id="{24207612-6ECD-52C9-F591-6D00BD854226}"/>
              </a:ext>
            </a:extLst>
          </p:cNvPr>
          <p:cNvSpPr/>
          <p:nvPr/>
        </p:nvSpPr>
        <p:spPr>
          <a:xfrm>
            <a:off x="0" y="789645"/>
            <a:ext cx="12192000" cy="184120"/>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grpSp>
        <p:nvGrpSpPr>
          <p:cNvPr id="3" name="Grupo 2">
            <a:extLst>
              <a:ext uri="{FF2B5EF4-FFF2-40B4-BE49-F238E27FC236}">
                <a16:creationId xmlns:a16="http://schemas.microsoft.com/office/drawing/2014/main" id="{BA784BB8-5C11-F693-5822-4F38A8274430}"/>
              </a:ext>
            </a:extLst>
          </p:cNvPr>
          <p:cNvGrpSpPr/>
          <p:nvPr/>
        </p:nvGrpSpPr>
        <p:grpSpPr>
          <a:xfrm>
            <a:off x="9686260" y="67285"/>
            <a:ext cx="2328760" cy="673380"/>
            <a:chOff x="9120411" y="67284"/>
            <a:chExt cx="2894609" cy="872019"/>
          </a:xfrm>
        </p:grpSpPr>
        <p:pic>
          <p:nvPicPr>
            <p:cNvPr id="9" name="Picture 5">
              <a:extLst>
                <a:ext uri="{FF2B5EF4-FFF2-40B4-BE49-F238E27FC236}">
                  <a16:creationId xmlns:a16="http://schemas.microsoft.com/office/drawing/2014/main" id="{A8B0E302-46C0-48B5-F190-F7ABAF2041C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12 Imagen">
              <a:extLst>
                <a:ext uri="{FF2B5EF4-FFF2-40B4-BE49-F238E27FC236}">
                  <a16:creationId xmlns:a16="http://schemas.microsoft.com/office/drawing/2014/main" id="{9A442B21-6AC1-836B-3C6E-B784E602C86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4" name="Imagen 13">
              <a:extLst>
                <a:ext uri="{FF2B5EF4-FFF2-40B4-BE49-F238E27FC236}">
                  <a16:creationId xmlns:a16="http://schemas.microsoft.com/office/drawing/2014/main" id="{96992D8E-7BBF-C0B9-ADBF-D427590F8B90}"/>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sp>
        <p:nvSpPr>
          <p:cNvPr id="21" name="CuadroTexto 20">
            <a:extLst>
              <a:ext uri="{FF2B5EF4-FFF2-40B4-BE49-F238E27FC236}">
                <a16:creationId xmlns:a16="http://schemas.microsoft.com/office/drawing/2014/main" id="{1C7EF960-2E94-84FD-1AF5-14A27185F6A5}"/>
              </a:ext>
            </a:extLst>
          </p:cNvPr>
          <p:cNvSpPr txBox="1"/>
          <p:nvPr/>
        </p:nvSpPr>
        <p:spPr>
          <a:xfrm>
            <a:off x="403338" y="145931"/>
            <a:ext cx="8961119" cy="954107"/>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Cas 2: PACIENT AMB FA. MANEIG.</a:t>
            </a:r>
          </a:p>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 	</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6BC6B8F2-B4E0-9834-D543-929FAA261F68}"/>
              </a:ext>
            </a:extLst>
          </p:cNvPr>
          <p:cNvPicPr>
            <a:picLocks noChangeAspect="1" noChangeArrowheads="1"/>
          </p:cNvPicPr>
          <p:nvPr/>
        </p:nvPicPr>
        <p:blipFill>
          <a:blip r:embed="rId5" cstate="print"/>
          <a:srcRect/>
          <a:stretch>
            <a:fillRect/>
          </a:stretch>
        </p:blipFill>
        <p:spPr bwMode="auto">
          <a:xfrm>
            <a:off x="9135938" y="2863167"/>
            <a:ext cx="2910337" cy="3870748"/>
          </a:xfrm>
          <a:prstGeom prst="rect">
            <a:avLst/>
          </a:prstGeom>
          <a:noFill/>
          <a:ln w="9525">
            <a:noFill/>
            <a:miter lim="800000"/>
            <a:headEnd/>
            <a:tailEnd/>
          </a:ln>
        </p:spPr>
      </p:pic>
      <p:sp>
        <p:nvSpPr>
          <p:cNvPr id="23" name="Elipse 22">
            <a:extLst>
              <a:ext uri="{FF2B5EF4-FFF2-40B4-BE49-F238E27FC236}">
                <a16:creationId xmlns:a16="http://schemas.microsoft.com/office/drawing/2014/main" id="{E8D92ADE-2B34-59F1-38B3-C35E1F284445}"/>
              </a:ext>
            </a:extLst>
          </p:cNvPr>
          <p:cNvSpPr/>
          <p:nvPr/>
        </p:nvSpPr>
        <p:spPr>
          <a:xfrm>
            <a:off x="8757401" y="2782262"/>
            <a:ext cx="3147741" cy="4138938"/>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28" name="CuadroTexto 27">
            <a:extLst>
              <a:ext uri="{FF2B5EF4-FFF2-40B4-BE49-F238E27FC236}">
                <a16:creationId xmlns:a16="http://schemas.microsoft.com/office/drawing/2014/main" id="{4FD300AA-D420-73A2-262A-001876C1D3B8}"/>
              </a:ext>
            </a:extLst>
          </p:cNvPr>
          <p:cNvSpPr txBox="1"/>
          <p:nvPr/>
        </p:nvSpPr>
        <p:spPr>
          <a:xfrm>
            <a:off x="511117" y="6155047"/>
            <a:ext cx="1671867" cy="369332"/>
          </a:xfrm>
          <a:prstGeom prst="rect">
            <a:avLst/>
          </a:prstGeom>
          <a:noFill/>
        </p:spPr>
        <p:txBody>
          <a:bodyPr wrap="square" rtlCol="0">
            <a:spAutoFit/>
          </a:bodyPr>
          <a:lstStyle/>
          <a:p>
            <a:r>
              <a:rPr lang="ca-ES" noProof="0" dirty="0">
                <a:highlight>
                  <a:srgbClr val="FFFF00"/>
                </a:highlight>
                <a:latin typeface="Calibri" panose="020F0502020204030204" pitchFamily="34" charset="0"/>
                <a:cs typeface="Calibri" panose="020F0502020204030204" pitchFamily="34" charset="0"/>
              </a:rPr>
              <a:t>B-</a:t>
            </a:r>
            <a:r>
              <a:rPr lang="ca-ES" noProof="0" dirty="0" err="1">
                <a:highlight>
                  <a:srgbClr val="FFFF00"/>
                </a:highlight>
                <a:latin typeface="Calibri" panose="020F0502020204030204" pitchFamily="34" charset="0"/>
                <a:cs typeface="Calibri" panose="020F0502020204030204" pitchFamily="34" charset="0"/>
              </a:rPr>
              <a:t>bloquejants</a:t>
            </a:r>
            <a:endParaRPr lang="ca-ES" noProof="0" dirty="0">
              <a:highlight>
                <a:srgbClr val="FFFF00"/>
              </a:highlight>
              <a:latin typeface="Calibri" panose="020F0502020204030204" pitchFamily="34" charset="0"/>
              <a:cs typeface="Calibri" panose="020F0502020204030204" pitchFamily="34" charset="0"/>
            </a:endParaRPr>
          </a:p>
        </p:txBody>
      </p:sp>
      <p:sp>
        <p:nvSpPr>
          <p:cNvPr id="30" name="CuadroTexto 29">
            <a:extLst>
              <a:ext uri="{FF2B5EF4-FFF2-40B4-BE49-F238E27FC236}">
                <a16:creationId xmlns:a16="http://schemas.microsoft.com/office/drawing/2014/main" id="{EE96113C-4AF2-A078-1E76-D860F48FC519}"/>
              </a:ext>
            </a:extLst>
          </p:cNvPr>
          <p:cNvSpPr txBox="1"/>
          <p:nvPr/>
        </p:nvSpPr>
        <p:spPr>
          <a:xfrm>
            <a:off x="307277" y="5318558"/>
            <a:ext cx="2175081" cy="830997"/>
          </a:xfrm>
          <a:prstGeom prst="rect">
            <a:avLst/>
          </a:prstGeom>
          <a:noFill/>
        </p:spPr>
        <p:txBody>
          <a:bodyPr wrap="square" rtlCol="0">
            <a:spAutoFit/>
          </a:bodyPr>
          <a:lstStyle/>
          <a:p>
            <a:r>
              <a:rPr lang="ca-ES" sz="2400" b="1" noProof="0" dirty="0">
                <a:solidFill>
                  <a:srgbClr val="C00000"/>
                </a:solidFill>
              </a:rPr>
              <a:t>Control de FREQUÈNCIA</a:t>
            </a:r>
          </a:p>
        </p:txBody>
      </p:sp>
      <p:sp>
        <p:nvSpPr>
          <p:cNvPr id="32" name="CuadroTexto 31">
            <a:extLst>
              <a:ext uri="{FF2B5EF4-FFF2-40B4-BE49-F238E27FC236}">
                <a16:creationId xmlns:a16="http://schemas.microsoft.com/office/drawing/2014/main" id="{BB05CA09-556E-A40F-EE51-D3D8F7802C97}"/>
              </a:ext>
            </a:extLst>
          </p:cNvPr>
          <p:cNvSpPr txBox="1"/>
          <p:nvPr/>
        </p:nvSpPr>
        <p:spPr>
          <a:xfrm>
            <a:off x="6096000" y="3155091"/>
            <a:ext cx="2756170" cy="369332"/>
          </a:xfrm>
          <a:prstGeom prst="rect">
            <a:avLst/>
          </a:prstGeom>
          <a:noFill/>
        </p:spPr>
        <p:txBody>
          <a:bodyPr wrap="square" rtlCol="0">
            <a:spAutoFit/>
          </a:bodyPr>
          <a:lstStyle/>
          <a:p>
            <a:r>
              <a:rPr lang="ca-ES" b="1" noProof="0" dirty="0">
                <a:solidFill>
                  <a:srgbClr val="C00000"/>
                </a:solidFill>
              </a:rPr>
              <a:t>Novetat guia europea FA</a:t>
            </a:r>
          </a:p>
        </p:txBody>
      </p:sp>
    </p:spTree>
    <p:extLst>
      <p:ext uri="{BB962C8B-B14F-4D97-AF65-F5344CB8AC3E}">
        <p14:creationId xmlns:p14="http://schemas.microsoft.com/office/powerpoint/2010/main" val="196540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P spid="30" grpId="0"/>
      <p:bldP spid="3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1FFCB83B-2EE1-85AF-A41A-1304EFC5E76D}"/>
              </a:ext>
            </a:extLst>
          </p:cNvPr>
          <p:cNvPicPr>
            <a:picLocks noGrp="1" noChangeAspect="1"/>
          </p:cNvPicPr>
          <p:nvPr>
            <p:ph idx="1"/>
          </p:nvPr>
        </p:nvPicPr>
        <p:blipFill>
          <a:blip r:embed="rId2"/>
          <a:srcRect t="10302" r="4182" b="3818"/>
          <a:stretch/>
        </p:blipFill>
        <p:spPr>
          <a:xfrm>
            <a:off x="-63798" y="80761"/>
            <a:ext cx="8351460" cy="4210493"/>
          </a:xfrm>
          <a:prstGeom prst="rect">
            <a:avLst/>
          </a:prstGeom>
        </p:spPr>
      </p:pic>
      <p:sp>
        <p:nvSpPr>
          <p:cNvPr id="7" name="Elipse 6">
            <a:extLst>
              <a:ext uri="{FF2B5EF4-FFF2-40B4-BE49-F238E27FC236}">
                <a16:creationId xmlns:a16="http://schemas.microsoft.com/office/drawing/2014/main" id="{EA4A2CB4-CBB2-2317-938C-6A62A493C9A0}"/>
              </a:ext>
            </a:extLst>
          </p:cNvPr>
          <p:cNvSpPr/>
          <p:nvPr/>
        </p:nvSpPr>
        <p:spPr>
          <a:xfrm>
            <a:off x="7386198" y="1013601"/>
            <a:ext cx="405319" cy="387182"/>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8" name="Elipse 7">
            <a:extLst>
              <a:ext uri="{FF2B5EF4-FFF2-40B4-BE49-F238E27FC236}">
                <a16:creationId xmlns:a16="http://schemas.microsoft.com/office/drawing/2014/main" id="{52B81960-946B-507E-A631-0D8504792BB0}"/>
              </a:ext>
            </a:extLst>
          </p:cNvPr>
          <p:cNvSpPr/>
          <p:nvPr/>
        </p:nvSpPr>
        <p:spPr>
          <a:xfrm>
            <a:off x="7386198" y="1556792"/>
            <a:ext cx="405320" cy="408562"/>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9" name="Elipse 8">
            <a:extLst>
              <a:ext uri="{FF2B5EF4-FFF2-40B4-BE49-F238E27FC236}">
                <a16:creationId xmlns:a16="http://schemas.microsoft.com/office/drawing/2014/main" id="{85CFF7AB-EA7D-BB9E-9F63-B31CBB3E7AD7}"/>
              </a:ext>
            </a:extLst>
          </p:cNvPr>
          <p:cNvSpPr/>
          <p:nvPr/>
        </p:nvSpPr>
        <p:spPr>
          <a:xfrm>
            <a:off x="7386198" y="1946576"/>
            <a:ext cx="405320" cy="340468"/>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10" name="Elipse 9">
            <a:extLst>
              <a:ext uri="{FF2B5EF4-FFF2-40B4-BE49-F238E27FC236}">
                <a16:creationId xmlns:a16="http://schemas.microsoft.com/office/drawing/2014/main" id="{595584E0-272F-D85F-88FF-6DBB8047816A}"/>
              </a:ext>
            </a:extLst>
          </p:cNvPr>
          <p:cNvSpPr/>
          <p:nvPr/>
        </p:nvSpPr>
        <p:spPr>
          <a:xfrm>
            <a:off x="7386198" y="2660117"/>
            <a:ext cx="405319" cy="340468"/>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11" name="CuadroTexto 10">
            <a:extLst>
              <a:ext uri="{FF2B5EF4-FFF2-40B4-BE49-F238E27FC236}">
                <a16:creationId xmlns:a16="http://schemas.microsoft.com/office/drawing/2014/main" id="{96E5B38E-94CA-7169-BA53-845DEAD6C7CA}"/>
              </a:ext>
            </a:extLst>
          </p:cNvPr>
          <p:cNvSpPr txBox="1"/>
          <p:nvPr/>
        </p:nvSpPr>
        <p:spPr>
          <a:xfrm>
            <a:off x="8351460" y="2830351"/>
            <a:ext cx="4173166" cy="954107"/>
          </a:xfrm>
          <a:prstGeom prst="rect">
            <a:avLst/>
          </a:prstGeom>
          <a:noFill/>
        </p:spPr>
        <p:txBody>
          <a:bodyPr wrap="square" rtlCol="0">
            <a:spAutoFit/>
          </a:bodyPr>
          <a:lstStyle/>
          <a:p>
            <a:r>
              <a:rPr lang="ca-ES" sz="2800" b="1" noProof="0" dirty="0">
                <a:solidFill>
                  <a:srgbClr val="C00000"/>
                </a:solidFill>
              </a:rPr>
              <a:t>CHA2DS2-VA: 5</a:t>
            </a:r>
          </a:p>
          <a:p>
            <a:r>
              <a:rPr lang="ca-ES" sz="2800" b="1" noProof="0" dirty="0">
                <a:solidFill>
                  <a:srgbClr val="C00000"/>
                </a:solidFill>
              </a:rPr>
              <a:t>CAL ANTICOAGULAR!!!</a:t>
            </a:r>
          </a:p>
        </p:txBody>
      </p:sp>
      <p:pic>
        <p:nvPicPr>
          <p:cNvPr id="6" name="Imagen 5">
            <a:extLst>
              <a:ext uri="{FF2B5EF4-FFF2-40B4-BE49-F238E27FC236}">
                <a16:creationId xmlns:a16="http://schemas.microsoft.com/office/drawing/2014/main" id="{67FB1E39-A2ED-C1FE-F006-5A5EC3FBF65A}"/>
              </a:ext>
            </a:extLst>
          </p:cNvPr>
          <p:cNvPicPr>
            <a:picLocks noChangeAspect="1"/>
          </p:cNvPicPr>
          <p:nvPr/>
        </p:nvPicPr>
        <p:blipFill>
          <a:blip r:embed="rId3"/>
          <a:stretch>
            <a:fillRect/>
          </a:stretch>
        </p:blipFill>
        <p:spPr>
          <a:xfrm>
            <a:off x="293383" y="4374678"/>
            <a:ext cx="7734970" cy="2370025"/>
          </a:xfrm>
          <a:prstGeom prst="rect">
            <a:avLst/>
          </a:prstGeom>
        </p:spPr>
      </p:pic>
    </p:spTree>
    <p:extLst>
      <p:ext uri="{BB962C8B-B14F-4D97-AF65-F5344CB8AC3E}">
        <p14:creationId xmlns:p14="http://schemas.microsoft.com/office/powerpoint/2010/main" val="318657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_s77832">
            <a:extLst>
              <a:ext uri="{FF2B5EF4-FFF2-40B4-BE49-F238E27FC236}">
                <a16:creationId xmlns:a16="http://schemas.microsoft.com/office/drawing/2014/main" id="{CD1E6F15-CF40-74FB-2687-9A8FE956723B}"/>
              </a:ext>
            </a:extLst>
          </p:cNvPr>
          <p:cNvSpPr>
            <a:spLocks noChangeArrowheads="1"/>
          </p:cNvSpPr>
          <p:nvPr/>
        </p:nvSpPr>
        <p:spPr bwMode="auto">
          <a:xfrm>
            <a:off x="4135315" y="1090101"/>
            <a:ext cx="3921369" cy="756365"/>
          </a:xfrm>
          <a:prstGeom prst="roundRect">
            <a:avLst>
              <a:gd name="adj" fmla="val 16667"/>
            </a:avLst>
          </a:prstGeom>
          <a:noFill/>
          <a:ln w="57150">
            <a:solidFill>
              <a:schemeClr val="tx1"/>
            </a:solidFill>
            <a:round/>
            <a:headEnd/>
            <a:tailEnd/>
          </a:ln>
        </p:spPr>
        <p:txBody>
          <a:bodyPr wrap="none" lIns="0" tIns="0" rIns="0" bIns="0" anchor="ctr"/>
          <a:lstStyle/>
          <a:p>
            <a:pPr algn="ctr"/>
            <a:r>
              <a:rPr lang="ca-ES" sz="3200" b="1" noProof="0" dirty="0">
                <a:cs typeface="Arial" charset="0"/>
              </a:rPr>
              <a:t>Primer episodi</a:t>
            </a:r>
          </a:p>
        </p:txBody>
      </p:sp>
      <p:sp>
        <p:nvSpPr>
          <p:cNvPr id="6" name="Rectángulo redondeado 8">
            <a:extLst>
              <a:ext uri="{FF2B5EF4-FFF2-40B4-BE49-F238E27FC236}">
                <a16:creationId xmlns:a16="http://schemas.microsoft.com/office/drawing/2014/main" id="{B323CCD9-F7B5-C512-E482-D6FCF08D6785}"/>
              </a:ext>
            </a:extLst>
          </p:cNvPr>
          <p:cNvSpPr/>
          <p:nvPr/>
        </p:nvSpPr>
        <p:spPr>
          <a:xfrm>
            <a:off x="963892" y="1979173"/>
            <a:ext cx="3578787" cy="482114"/>
          </a:xfrm>
          <a:prstGeom prst="roundRect">
            <a:avLst/>
          </a:prstGeom>
          <a:solidFill>
            <a:schemeClr val="tx2">
              <a:lumMod val="75000"/>
              <a:lumOff val="25000"/>
            </a:schemeClr>
          </a:solidFill>
          <a:ln>
            <a:solidFill>
              <a:schemeClr val="tx2">
                <a:lumMod val="75000"/>
                <a:lumOff val="2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7" name="CuadroTexto 2">
            <a:extLst>
              <a:ext uri="{FF2B5EF4-FFF2-40B4-BE49-F238E27FC236}">
                <a16:creationId xmlns:a16="http://schemas.microsoft.com/office/drawing/2014/main" id="{1A47BA62-A741-4D78-4368-0F5E6897CC83}"/>
              </a:ext>
            </a:extLst>
          </p:cNvPr>
          <p:cNvSpPr txBox="1">
            <a:spLocks noChangeArrowheads="1"/>
          </p:cNvSpPr>
          <p:nvPr/>
        </p:nvSpPr>
        <p:spPr bwMode="auto">
          <a:xfrm>
            <a:off x="898625" y="2048444"/>
            <a:ext cx="3789601" cy="369332"/>
          </a:xfrm>
          <a:prstGeom prst="rect">
            <a:avLst/>
          </a:prstGeom>
          <a:noFill/>
          <a:ln w="9525">
            <a:noFill/>
            <a:miter lim="800000"/>
            <a:headEnd/>
            <a:tailEnd/>
          </a:ln>
        </p:spPr>
        <p:txBody>
          <a:bodyPr wrap="square">
            <a:spAutoFit/>
          </a:bodyPr>
          <a:lstStyle/>
          <a:p>
            <a:pPr algn="ctr"/>
            <a:r>
              <a:rPr lang="ca-ES" b="1" noProof="0" dirty="0">
                <a:highlight>
                  <a:srgbClr val="FFFF00"/>
                </a:highlight>
                <a:latin typeface="Calibri" pitchFamily="34" charset="0"/>
              </a:rPr>
              <a:t>Pacient hemodinàmicament estable</a:t>
            </a:r>
          </a:p>
        </p:txBody>
      </p:sp>
      <p:sp>
        <p:nvSpPr>
          <p:cNvPr id="8" name="Rectángulo redondeado 8">
            <a:extLst>
              <a:ext uri="{FF2B5EF4-FFF2-40B4-BE49-F238E27FC236}">
                <a16:creationId xmlns:a16="http://schemas.microsoft.com/office/drawing/2014/main" id="{34EA2C63-FE4D-4599-B545-330430C8FA2C}"/>
              </a:ext>
            </a:extLst>
          </p:cNvPr>
          <p:cNvSpPr/>
          <p:nvPr/>
        </p:nvSpPr>
        <p:spPr>
          <a:xfrm>
            <a:off x="7538251" y="1940570"/>
            <a:ext cx="3815548" cy="841692"/>
          </a:xfrm>
          <a:prstGeom prst="roundRect">
            <a:avLst/>
          </a:prstGeom>
          <a:solidFill>
            <a:schemeClr val="tx2">
              <a:lumMod val="75000"/>
              <a:lumOff val="25000"/>
            </a:schemeClr>
          </a:solidFill>
          <a:ln>
            <a:solidFill>
              <a:schemeClr val="tx2">
                <a:lumMod val="75000"/>
                <a:lumOff val="2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10" name="CuadroTexto 2">
            <a:extLst>
              <a:ext uri="{FF2B5EF4-FFF2-40B4-BE49-F238E27FC236}">
                <a16:creationId xmlns:a16="http://schemas.microsoft.com/office/drawing/2014/main" id="{43E68A66-AFF3-B72F-1DCC-9F9C436F9E76}"/>
              </a:ext>
            </a:extLst>
          </p:cNvPr>
          <p:cNvSpPr txBox="1">
            <a:spLocks noChangeArrowheads="1"/>
          </p:cNvSpPr>
          <p:nvPr/>
        </p:nvSpPr>
        <p:spPr bwMode="auto">
          <a:xfrm>
            <a:off x="7652807" y="2016052"/>
            <a:ext cx="3660775" cy="1015663"/>
          </a:xfrm>
          <a:prstGeom prst="rect">
            <a:avLst/>
          </a:prstGeom>
          <a:noFill/>
          <a:ln w="9525">
            <a:noFill/>
            <a:miter lim="800000"/>
            <a:headEnd/>
            <a:tailEnd/>
          </a:ln>
        </p:spPr>
        <p:txBody>
          <a:bodyPr>
            <a:spAutoFit/>
          </a:bodyPr>
          <a:lstStyle/>
          <a:p>
            <a:pPr algn="ctr"/>
            <a:r>
              <a:rPr lang="ca-ES" sz="1400" b="1" noProof="0" dirty="0">
                <a:solidFill>
                  <a:schemeClr val="bg1"/>
                </a:solidFill>
                <a:latin typeface="Calibri" pitchFamily="34" charset="0"/>
              </a:rPr>
              <a:t>Pacient </a:t>
            </a:r>
            <a:r>
              <a:rPr lang="ca-ES" sz="1400" b="1" noProof="0" dirty="0" err="1">
                <a:solidFill>
                  <a:schemeClr val="bg1"/>
                </a:solidFill>
                <a:latin typeface="Calibri" pitchFamily="34" charset="0"/>
              </a:rPr>
              <a:t>hemodinàmicant</a:t>
            </a:r>
            <a:r>
              <a:rPr lang="ca-ES" sz="1400" b="1" noProof="0" dirty="0">
                <a:solidFill>
                  <a:schemeClr val="bg1"/>
                </a:solidFill>
                <a:latin typeface="Calibri" pitchFamily="34" charset="0"/>
              </a:rPr>
              <a:t> inestable</a:t>
            </a:r>
          </a:p>
          <a:p>
            <a:pPr algn="ctr"/>
            <a:r>
              <a:rPr lang="ca-ES" sz="1400" b="1" noProof="0" dirty="0">
                <a:solidFill>
                  <a:schemeClr val="bg1"/>
                </a:solidFill>
                <a:latin typeface="Calibri" pitchFamily="34" charset="0"/>
              </a:rPr>
              <a:t>(disfunció orgànica, hipoperfusió, </a:t>
            </a:r>
            <a:r>
              <a:rPr lang="ca-ES" sz="1400" b="1" noProof="0" dirty="0" err="1">
                <a:solidFill>
                  <a:schemeClr val="bg1"/>
                </a:solidFill>
                <a:latin typeface="Calibri" pitchFamily="34" charset="0"/>
              </a:rPr>
              <a:t>angor</a:t>
            </a:r>
            <a:r>
              <a:rPr lang="ca-ES" sz="1400" b="1" noProof="0" dirty="0">
                <a:solidFill>
                  <a:schemeClr val="bg1"/>
                </a:solidFill>
                <a:latin typeface="Calibri" pitchFamily="34" charset="0"/>
              </a:rPr>
              <a:t>, ictus, </a:t>
            </a:r>
            <a:r>
              <a:rPr lang="ca-ES" sz="1400" b="1" noProof="0" dirty="0" err="1">
                <a:solidFill>
                  <a:schemeClr val="bg1"/>
                </a:solidFill>
                <a:latin typeface="Calibri" pitchFamily="34" charset="0"/>
              </a:rPr>
              <a:t>insuf</a:t>
            </a:r>
            <a:r>
              <a:rPr lang="ca-ES" sz="1400" b="1" noProof="0" dirty="0">
                <a:solidFill>
                  <a:schemeClr val="bg1"/>
                </a:solidFill>
                <a:latin typeface="Calibri" pitchFamily="34" charset="0"/>
              </a:rPr>
              <a:t>. Cardíaca, i/o FC molt ràpida)</a:t>
            </a:r>
          </a:p>
          <a:p>
            <a:pPr algn="ctr"/>
            <a:endParaRPr lang="ca-ES" b="1" noProof="0" dirty="0">
              <a:solidFill>
                <a:schemeClr val="bg1"/>
              </a:solidFill>
              <a:latin typeface="Calibri" pitchFamily="34" charset="0"/>
            </a:endParaRPr>
          </a:p>
        </p:txBody>
      </p:sp>
      <p:sp>
        <p:nvSpPr>
          <p:cNvPr id="12" name="Rectángulo redondeado 9">
            <a:extLst>
              <a:ext uri="{FF2B5EF4-FFF2-40B4-BE49-F238E27FC236}">
                <a16:creationId xmlns:a16="http://schemas.microsoft.com/office/drawing/2014/main" id="{F0501F17-7319-E3C0-39FC-FEE1B80974E0}"/>
              </a:ext>
            </a:extLst>
          </p:cNvPr>
          <p:cNvSpPr/>
          <p:nvPr/>
        </p:nvSpPr>
        <p:spPr>
          <a:xfrm>
            <a:off x="856257" y="3101318"/>
            <a:ext cx="1084263" cy="733425"/>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13" name="CuadroTexto 10">
            <a:extLst>
              <a:ext uri="{FF2B5EF4-FFF2-40B4-BE49-F238E27FC236}">
                <a16:creationId xmlns:a16="http://schemas.microsoft.com/office/drawing/2014/main" id="{C9B1DCE5-5C82-78EC-48A5-7E930D4C1CE6}"/>
              </a:ext>
            </a:extLst>
          </p:cNvPr>
          <p:cNvSpPr txBox="1">
            <a:spLocks noChangeArrowheads="1"/>
          </p:cNvSpPr>
          <p:nvPr/>
        </p:nvSpPr>
        <p:spPr bwMode="auto">
          <a:xfrm>
            <a:off x="815093" y="3155091"/>
            <a:ext cx="1155700" cy="646113"/>
          </a:xfrm>
          <a:prstGeom prst="rect">
            <a:avLst/>
          </a:prstGeom>
          <a:noFill/>
          <a:ln w="9525">
            <a:noFill/>
            <a:miter lim="800000"/>
            <a:headEnd/>
            <a:tailEnd/>
          </a:ln>
        </p:spPr>
        <p:txBody>
          <a:bodyPr>
            <a:spAutoFit/>
          </a:bodyPr>
          <a:lstStyle/>
          <a:p>
            <a:pPr algn="ctr"/>
            <a:r>
              <a:rPr lang="ca-ES" u="sng" noProof="0" dirty="0">
                <a:highlight>
                  <a:srgbClr val="FFFF00"/>
                </a:highlight>
                <a:latin typeface="Calibri" pitchFamily="34" charset="0"/>
              </a:rPr>
              <a:t>&gt;</a:t>
            </a:r>
            <a:r>
              <a:rPr lang="ca-ES" noProof="0" dirty="0">
                <a:highlight>
                  <a:srgbClr val="FFFF00"/>
                </a:highlight>
                <a:latin typeface="Calibri" pitchFamily="34" charset="0"/>
              </a:rPr>
              <a:t> 48 h                      </a:t>
            </a:r>
          </a:p>
          <a:p>
            <a:pPr algn="ctr"/>
            <a:r>
              <a:rPr lang="ca-ES" noProof="0" dirty="0">
                <a:highlight>
                  <a:srgbClr val="FFFF00"/>
                </a:highlight>
                <a:latin typeface="Calibri" pitchFamily="34" charset="0"/>
              </a:rPr>
              <a:t>o incert</a:t>
            </a:r>
          </a:p>
        </p:txBody>
      </p:sp>
      <p:sp>
        <p:nvSpPr>
          <p:cNvPr id="15" name="Rectángulo redondeado 9">
            <a:extLst>
              <a:ext uri="{FF2B5EF4-FFF2-40B4-BE49-F238E27FC236}">
                <a16:creationId xmlns:a16="http://schemas.microsoft.com/office/drawing/2014/main" id="{1BE16469-31FF-E96B-A8A5-2BADE7661D53}"/>
              </a:ext>
            </a:extLst>
          </p:cNvPr>
          <p:cNvSpPr/>
          <p:nvPr/>
        </p:nvSpPr>
        <p:spPr>
          <a:xfrm>
            <a:off x="3533776" y="3096017"/>
            <a:ext cx="1084263" cy="733425"/>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16" name="CuadroTexto 10">
            <a:extLst>
              <a:ext uri="{FF2B5EF4-FFF2-40B4-BE49-F238E27FC236}">
                <a16:creationId xmlns:a16="http://schemas.microsoft.com/office/drawing/2014/main" id="{49B6AD18-D617-6928-58A8-61D26460B289}"/>
              </a:ext>
            </a:extLst>
          </p:cNvPr>
          <p:cNvSpPr txBox="1">
            <a:spLocks noChangeArrowheads="1"/>
          </p:cNvSpPr>
          <p:nvPr/>
        </p:nvSpPr>
        <p:spPr bwMode="auto">
          <a:xfrm>
            <a:off x="3507416" y="3293481"/>
            <a:ext cx="1155700" cy="369332"/>
          </a:xfrm>
          <a:prstGeom prst="rect">
            <a:avLst/>
          </a:prstGeom>
          <a:noFill/>
          <a:ln w="9525">
            <a:noFill/>
            <a:miter lim="800000"/>
            <a:headEnd/>
            <a:tailEnd/>
          </a:ln>
        </p:spPr>
        <p:txBody>
          <a:bodyPr>
            <a:spAutoFit/>
          </a:bodyPr>
          <a:lstStyle/>
          <a:p>
            <a:pPr algn="ctr"/>
            <a:r>
              <a:rPr lang="ca-ES" u="sng" noProof="0" dirty="0">
                <a:latin typeface="Calibri" pitchFamily="34" charset="0"/>
              </a:rPr>
              <a:t>&lt;</a:t>
            </a:r>
            <a:r>
              <a:rPr lang="ca-ES" noProof="0" dirty="0">
                <a:latin typeface="Calibri" pitchFamily="34" charset="0"/>
              </a:rPr>
              <a:t> 48 h                      </a:t>
            </a:r>
          </a:p>
        </p:txBody>
      </p:sp>
      <p:cxnSp>
        <p:nvCxnSpPr>
          <p:cNvPr id="18" name="Conector recto 17">
            <a:extLst>
              <a:ext uri="{FF2B5EF4-FFF2-40B4-BE49-F238E27FC236}">
                <a16:creationId xmlns:a16="http://schemas.microsoft.com/office/drawing/2014/main" id="{5059A9FA-9DDA-3E71-861B-B72CCA87AE4E}"/>
              </a:ext>
            </a:extLst>
          </p:cNvPr>
          <p:cNvCxnSpPr>
            <a:cxnSpLocks/>
          </p:cNvCxnSpPr>
          <p:nvPr/>
        </p:nvCxnSpPr>
        <p:spPr>
          <a:xfrm>
            <a:off x="1398389" y="2692656"/>
            <a:ext cx="1" cy="3111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52DC9B9A-D5C3-CF81-7CC5-9953EBE85DC7}"/>
              </a:ext>
            </a:extLst>
          </p:cNvPr>
          <p:cNvCxnSpPr/>
          <p:nvPr/>
        </p:nvCxnSpPr>
        <p:spPr>
          <a:xfrm>
            <a:off x="4085266" y="2692655"/>
            <a:ext cx="1" cy="3111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19EB91D6-7656-2AF1-C6F1-7D2669A185ED}"/>
              </a:ext>
            </a:extLst>
          </p:cNvPr>
          <p:cNvCxnSpPr>
            <a:cxnSpLocks/>
          </p:cNvCxnSpPr>
          <p:nvPr/>
        </p:nvCxnSpPr>
        <p:spPr>
          <a:xfrm>
            <a:off x="1678811" y="3877575"/>
            <a:ext cx="0" cy="29888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Rectángulo redondeado 9">
            <a:extLst>
              <a:ext uri="{FF2B5EF4-FFF2-40B4-BE49-F238E27FC236}">
                <a16:creationId xmlns:a16="http://schemas.microsoft.com/office/drawing/2014/main" id="{BBBEC93F-9F93-5EA9-F7D5-42E753D263BD}"/>
              </a:ext>
            </a:extLst>
          </p:cNvPr>
          <p:cNvSpPr/>
          <p:nvPr/>
        </p:nvSpPr>
        <p:spPr>
          <a:xfrm>
            <a:off x="1453812" y="4248268"/>
            <a:ext cx="2097834" cy="669926"/>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24" name="CuadroTexto 10">
            <a:extLst>
              <a:ext uri="{FF2B5EF4-FFF2-40B4-BE49-F238E27FC236}">
                <a16:creationId xmlns:a16="http://schemas.microsoft.com/office/drawing/2014/main" id="{590661BE-F99A-7EBC-799A-053DB63C29AF}"/>
              </a:ext>
            </a:extLst>
          </p:cNvPr>
          <p:cNvSpPr txBox="1">
            <a:spLocks noChangeArrowheads="1"/>
          </p:cNvSpPr>
          <p:nvPr/>
        </p:nvSpPr>
        <p:spPr bwMode="auto">
          <a:xfrm>
            <a:off x="1549375" y="4295551"/>
            <a:ext cx="1792078" cy="646331"/>
          </a:xfrm>
          <a:prstGeom prst="rect">
            <a:avLst/>
          </a:prstGeom>
          <a:noFill/>
          <a:ln w="9525">
            <a:noFill/>
            <a:miter lim="800000"/>
            <a:headEnd/>
            <a:tailEnd/>
          </a:ln>
        </p:spPr>
        <p:txBody>
          <a:bodyPr wrap="square">
            <a:spAutoFit/>
          </a:bodyPr>
          <a:lstStyle/>
          <a:p>
            <a:pPr algn="ctr"/>
            <a:r>
              <a:rPr lang="ca-ES" noProof="0" dirty="0">
                <a:highlight>
                  <a:srgbClr val="FFFF00"/>
                </a:highlight>
                <a:latin typeface="Calibri" pitchFamily="34" charset="0"/>
              </a:rPr>
              <a:t>Control de FC i ACO si criteris</a:t>
            </a:r>
          </a:p>
        </p:txBody>
      </p:sp>
      <p:sp>
        <p:nvSpPr>
          <p:cNvPr id="25" name="Rectángulo redondeado 16">
            <a:extLst>
              <a:ext uri="{FF2B5EF4-FFF2-40B4-BE49-F238E27FC236}">
                <a16:creationId xmlns:a16="http://schemas.microsoft.com/office/drawing/2014/main" id="{9DF33A29-6C24-31B5-DA67-CD49DE0544BB}"/>
              </a:ext>
            </a:extLst>
          </p:cNvPr>
          <p:cNvSpPr/>
          <p:nvPr/>
        </p:nvSpPr>
        <p:spPr>
          <a:xfrm>
            <a:off x="5217582" y="4295551"/>
            <a:ext cx="2435225" cy="669925"/>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ca-ES" noProof="0" dirty="0">
                <a:solidFill>
                  <a:schemeClr val="tx1"/>
                </a:solidFill>
              </a:rPr>
              <a:t>Urgències</a:t>
            </a:r>
          </a:p>
        </p:txBody>
      </p:sp>
      <p:cxnSp>
        <p:nvCxnSpPr>
          <p:cNvPr id="27" name="Conector recto de flecha 26">
            <a:extLst>
              <a:ext uri="{FF2B5EF4-FFF2-40B4-BE49-F238E27FC236}">
                <a16:creationId xmlns:a16="http://schemas.microsoft.com/office/drawing/2014/main" id="{76D72FFE-8AAF-004B-7DD4-3E22F82F7E99}"/>
              </a:ext>
            </a:extLst>
          </p:cNvPr>
          <p:cNvCxnSpPr>
            <a:cxnSpLocks/>
          </p:cNvCxnSpPr>
          <p:nvPr/>
        </p:nvCxnSpPr>
        <p:spPr>
          <a:xfrm flipH="1">
            <a:off x="7227394" y="3119564"/>
            <a:ext cx="545559" cy="10232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97FDA46F-0621-E6C3-6AC3-8CED480D24C5}"/>
              </a:ext>
            </a:extLst>
          </p:cNvPr>
          <p:cNvCxnSpPr>
            <a:cxnSpLocks/>
          </p:cNvCxnSpPr>
          <p:nvPr/>
        </p:nvCxnSpPr>
        <p:spPr>
          <a:xfrm>
            <a:off x="4379533" y="3906064"/>
            <a:ext cx="535155" cy="4292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CuadroTexto 1">
            <a:extLst>
              <a:ext uri="{FF2B5EF4-FFF2-40B4-BE49-F238E27FC236}">
                <a16:creationId xmlns:a16="http://schemas.microsoft.com/office/drawing/2014/main" id="{AA94ED11-A154-09AA-F94A-E04D4132AE6C}"/>
              </a:ext>
            </a:extLst>
          </p:cNvPr>
          <p:cNvSpPr txBox="1">
            <a:spLocks noChangeArrowheads="1"/>
          </p:cNvSpPr>
          <p:nvPr/>
        </p:nvSpPr>
        <p:spPr bwMode="auto">
          <a:xfrm>
            <a:off x="4688227" y="3787893"/>
            <a:ext cx="1008063" cy="460375"/>
          </a:xfrm>
          <a:prstGeom prst="rect">
            <a:avLst/>
          </a:prstGeom>
          <a:noFill/>
          <a:ln w="9525">
            <a:noFill/>
            <a:miter lim="800000"/>
            <a:headEnd/>
            <a:tailEnd/>
          </a:ln>
        </p:spPr>
        <p:txBody>
          <a:bodyPr wrap="none">
            <a:spAutoFit/>
          </a:bodyPr>
          <a:lstStyle/>
          <a:p>
            <a:r>
              <a:rPr lang="ca-ES" sz="1200" noProof="0" dirty="0">
                <a:solidFill>
                  <a:srgbClr val="3366FF"/>
                </a:solidFill>
                <a:latin typeface="Calibri" pitchFamily="34" charset="0"/>
              </a:rPr>
              <a:t>Si candidat a </a:t>
            </a:r>
          </a:p>
          <a:p>
            <a:r>
              <a:rPr lang="ca-ES" sz="1200" noProof="0" dirty="0">
                <a:solidFill>
                  <a:srgbClr val="3366FF"/>
                </a:solidFill>
                <a:latin typeface="Calibri" pitchFamily="34" charset="0"/>
              </a:rPr>
              <a:t>Cardioversió</a:t>
            </a:r>
          </a:p>
        </p:txBody>
      </p:sp>
      <p:cxnSp>
        <p:nvCxnSpPr>
          <p:cNvPr id="33" name="Conector recto de flecha 32">
            <a:extLst>
              <a:ext uri="{FF2B5EF4-FFF2-40B4-BE49-F238E27FC236}">
                <a16:creationId xmlns:a16="http://schemas.microsoft.com/office/drawing/2014/main" id="{F0B2A29E-31F2-C74C-6D74-97E4A3E83D6E}"/>
              </a:ext>
            </a:extLst>
          </p:cNvPr>
          <p:cNvCxnSpPr/>
          <p:nvPr/>
        </p:nvCxnSpPr>
        <p:spPr>
          <a:xfrm flipH="1">
            <a:off x="3596955" y="3879346"/>
            <a:ext cx="354563" cy="3873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6" name="Rectángulo redondeado 69">
            <a:extLst>
              <a:ext uri="{FF2B5EF4-FFF2-40B4-BE49-F238E27FC236}">
                <a16:creationId xmlns:a16="http://schemas.microsoft.com/office/drawing/2014/main" id="{D4BC17EB-E529-7364-D456-6879517C0ED3}"/>
              </a:ext>
            </a:extLst>
          </p:cNvPr>
          <p:cNvSpPr/>
          <p:nvPr/>
        </p:nvSpPr>
        <p:spPr>
          <a:xfrm>
            <a:off x="4960405" y="5499955"/>
            <a:ext cx="2949575" cy="368300"/>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37" name="Rectángulo 36">
            <a:extLst>
              <a:ext uri="{FF2B5EF4-FFF2-40B4-BE49-F238E27FC236}">
                <a16:creationId xmlns:a16="http://schemas.microsoft.com/office/drawing/2014/main" id="{185705DE-BCDA-9380-2D3B-0E92D45D40BE}"/>
              </a:ext>
            </a:extLst>
          </p:cNvPr>
          <p:cNvSpPr>
            <a:spLocks noChangeArrowheads="1"/>
          </p:cNvSpPr>
          <p:nvPr/>
        </p:nvSpPr>
        <p:spPr bwMode="auto">
          <a:xfrm>
            <a:off x="5269712" y="5489160"/>
            <a:ext cx="2330959" cy="369332"/>
          </a:xfrm>
          <a:prstGeom prst="rect">
            <a:avLst/>
          </a:prstGeom>
          <a:noFill/>
          <a:ln w="9525">
            <a:noFill/>
            <a:miter lim="800000"/>
            <a:headEnd/>
            <a:tailEnd/>
          </a:ln>
        </p:spPr>
        <p:txBody>
          <a:bodyPr wrap="none">
            <a:spAutoFit/>
          </a:bodyPr>
          <a:lstStyle/>
          <a:p>
            <a:r>
              <a:rPr lang="ca-ES" noProof="0" dirty="0">
                <a:latin typeface="Calibri" pitchFamily="34" charset="0"/>
              </a:rPr>
              <a:t>Derivació a Cardiologia</a:t>
            </a:r>
          </a:p>
        </p:txBody>
      </p:sp>
      <p:sp>
        <p:nvSpPr>
          <p:cNvPr id="38" name="CuadroTexto 80923">
            <a:extLst>
              <a:ext uri="{FF2B5EF4-FFF2-40B4-BE49-F238E27FC236}">
                <a16:creationId xmlns:a16="http://schemas.microsoft.com/office/drawing/2014/main" id="{D13D6C68-34DA-145D-A718-9717C4501E7A}"/>
              </a:ext>
            </a:extLst>
          </p:cNvPr>
          <p:cNvSpPr txBox="1">
            <a:spLocks noChangeArrowheads="1"/>
          </p:cNvSpPr>
          <p:nvPr/>
        </p:nvSpPr>
        <p:spPr bwMode="auto">
          <a:xfrm>
            <a:off x="2508218" y="5601243"/>
            <a:ext cx="2064989" cy="523220"/>
          </a:xfrm>
          <a:prstGeom prst="rect">
            <a:avLst/>
          </a:prstGeom>
          <a:noFill/>
          <a:ln w="9525">
            <a:noFill/>
            <a:miter lim="800000"/>
            <a:headEnd/>
            <a:tailEnd/>
          </a:ln>
        </p:spPr>
        <p:txBody>
          <a:bodyPr wrap="none">
            <a:spAutoFit/>
          </a:bodyPr>
          <a:lstStyle/>
          <a:p>
            <a:pPr algn="ctr"/>
            <a:r>
              <a:rPr lang="ca-ES" sz="1400" noProof="0" dirty="0">
                <a:solidFill>
                  <a:srgbClr val="3366FF"/>
                </a:solidFill>
                <a:latin typeface="Calibri" pitchFamily="34" charset="0"/>
              </a:rPr>
              <a:t>Sol·licitar ecocardiograma</a:t>
            </a:r>
          </a:p>
          <a:p>
            <a:pPr algn="ctr"/>
            <a:r>
              <a:rPr lang="ca-ES" sz="1400" noProof="0" dirty="0">
                <a:solidFill>
                  <a:srgbClr val="3366FF"/>
                </a:solidFill>
                <a:latin typeface="Calibri" pitchFamily="34" charset="0"/>
              </a:rPr>
              <a:t>(si no es té (&lt;6 mesos))</a:t>
            </a:r>
          </a:p>
        </p:txBody>
      </p:sp>
      <p:cxnSp>
        <p:nvCxnSpPr>
          <p:cNvPr id="42" name="Conector recto de flecha 41">
            <a:extLst>
              <a:ext uri="{FF2B5EF4-FFF2-40B4-BE49-F238E27FC236}">
                <a16:creationId xmlns:a16="http://schemas.microsoft.com/office/drawing/2014/main" id="{DD3B72D8-3279-B050-0DA7-521AD2D55FCF}"/>
              </a:ext>
            </a:extLst>
          </p:cNvPr>
          <p:cNvCxnSpPr>
            <a:cxnSpLocks/>
            <a:stCxn id="25" idx="2"/>
            <a:endCxn id="43" idx="2"/>
          </p:cNvCxnSpPr>
          <p:nvPr/>
        </p:nvCxnSpPr>
        <p:spPr>
          <a:xfrm>
            <a:off x="6435195" y="4965476"/>
            <a:ext cx="143" cy="4441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CuadroTexto 48">
            <a:extLst>
              <a:ext uri="{FF2B5EF4-FFF2-40B4-BE49-F238E27FC236}">
                <a16:creationId xmlns:a16="http://schemas.microsoft.com/office/drawing/2014/main" id="{A52EC615-FFB6-2DAC-4BE8-C60AFD90C17B}"/>
              </a:ext>
            </a:extLst>
          </p:cNvPr>
          <p:cNvSpPr txBox="1">
            <a:spLocks noChangeArrowheads="1"/>
          </p:cNvSpPr>
          <p:nvPr/>
        </p:nvSpPr>
        <p:spPr bwMode="auto">
          <a:xfrm>
            <a:off x="5751399" y="5041317"/>
            <a:ext cx="1367877" cy="368300"/>
          </a:xfrm>
          <a:prstGeom prst="rect">
            <a:avLst/>
          </a:prstGeom>
          <a:noFill/>
          <a:ln w="9525">
            <a:noFill/>
            <a:miter lim="800000"/>
            <a:headEnd/>
            <a:tailEnd/>
          </a:ln>
        </p:spPr>
        <p:txBody>
          <a:bodyPr wrap="square">
            <a:spAutoFit/>
          </a:bodyPr>
          <a:lstStyle/>
          <a:p>
            <a:r>
              <a:rPr lang="ca-ES" b="1" noProof="0" dirty="0">
                <a:latin typeface="Calibri" pitchFamily="34" charset="0"/>
              </a:rPr>
              <a:t>Cardioversió</a:t>
            </a:r>
          </a:p>
        </p:txBody>
      </p:sp>
      <p:grpSp>
        <p:nvGrpSpPr>
          <p:cNvPr id="51" name="Agrupar 80901">
            <a:extLst>
              <a:ext uri="{FF2B5EF4-FFF2-40B4-BE49-F238E27FC236}">
                <a16:creationId xmlns:a16="http://schemas.microsoft.com/office/drawing/2014/main" id="{8E41AC2A-C3A1-4FA3-00B8-E701AC5B57E3}"/>
              </a:ext>
            </a:extLst>
          </p:cNvPr>
          <p:cNvGrpSpPr>
            <a:grpSpLocks/>
          </p:cNvGrpSpPr>
          <p:nvPr/>
        </p:nvGrpSpPr>
        <p:grpSpPr bwMode="auto">
          <a:xfrm>
            <a:off x="5410909" y="6441841"/>
            <a:ext cx="2193925" cy="369887"/>
            <a:chOff x="-2104939" y="5890728"/>
            <a:chExt cx="2194982" cy="369332"/>
          </a:xfrm>
        </p:grpSpPr>
        <p:sp>
          <p:nvSpPr>
            <p:cNvPr id="52" name="Rectángulo redondeado 17">
              <a:extLst>
                <a:ext uri="{FF2B5EF4-FFF2-40B4-BE49-F238E27FC236}">
                  <a16:creationId xmlns:a16="http://schemas.microsoft.com/office/drawing/2014/main" id="{EAC52F24-EC72-FC1F-EEED-3D851AE97B8D}"/>
                </a:ext>
              </a:extLst>
            </p:cNvPr>
            <p:cNvSpPr/>
            <p:nvPr/>
          </p:nvSpPr>
          <p:spPr>
            <a:xfrm>
              <a:off x="-2104939" y="5890728"/>
              <a:ext cx="2194982" cy="369332"/>
            </a:xfrm>
            <a:prstGeom prst="roundRect">
              <a:avLst/>
            </a:prstGeom>
            <a:solidFill>
              <a:srgbClr val="FFFFFF"/>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53" name="CuadroTexto 4">
              <a:extLst>
                <a:ext uri="{FF2B5EF4-FFF2-40B4-BE49-F238E27FC236}">
                  <a16:creationId xmlns:a16="http://schemas.microsoft.com/office/drawing/2014/main" id="{07747795-654B-5069-897D-E7DB85F0D903}"/>
                </a:ext>
              </a:extLst>
            </p:cNvPr>
            <p:cNvSpPr txBox="1">
              <a:spLocks noChangeArrowheads="1"/>
            </p:cNvSpPr>
            <p:nvPr/>
          </p:nvSpPr>
          <p:spPr bwMode="auto">
            <a:xfrm>
              <a:off x="-2104820" y="5890728"/>
              <a:ext cx="2192715" cy="369332"/>
            </a:xfrm>
            <a:prstGeom prst="rect">
              <a:avLst/>
            </a:prstGeom>
            <a:noFill/>
            <a:ln w="9525">
              <a:solidFill>
                <a:schemeClr val="accent1"/>
              </a:solidFill>
              <a:miter lim="800000"/>
              <a:headEnd/>
              <a:tailEnd/>
            </a:ln>
          </p:spPr>
          <p:txBody>
            <a:bodyPr wrap="none">
              <a:spAutoFit/>
            </a:bodyPr>
            <a:lstStyle/>
            <a:p>
              <a:pPr algn="ctr"/>
              <a:r>
                <a:rPr lang="ca-ES" noProof="0" dirty="0">
                  <a:latin typeface="Calibri" pitchFamily="34" charset="0"/>
                </a:rPr>
                <a:t>Seguiment a Primària</a:t>
              </a:r>
            </a:p>
          </p:txBody>
        </p:sp>
      </p:grpSp>
      <p:cxnSp>
        <p:nvCxnSpPr>
          <p:cNvPr id="54" name="Conector recto de flecha 53">
            <a:extLst>
              <a:ext uri="{FF2B5EF4-FFF2-40B4-BE49-F238E27FC236}">
                <a16:creationId xmlns:a16="http://schemas.microsoft.com/office/drawing/2014/main" id="{E6F23FD9-6A08-386D-21D1-661B98A4DBC6}"/>
              </a:ext>
            </a:extLst>
          </p:cNvPr>
          <p:cNvCxnSpPr>
            <a:cxnSpLocks/>
          </p:cNvCxnSpPr>
          <p:nvPr/>
        </p:nvCxnSpPr>
        <p:spPr>
          <a:xfrm>
            <a:off x="5987075" y="6020999"/>
            <a:ext cx="0" cy="1996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6" name="Conector recto de flecha 55">
            <a:extLst>
              <a:ext uri="{FF2B5EF4-FFF2-40B4-BE49-F238E27FC236}">
                <a16:creationId xmlns:a16="http://schemas.microsoft.com/office/drawing/2014/main" id="{84DD0E40-2200-1F74-0E28-F4118CF5D89C}"/>
              </a:ext>
            </a:extLst>
          </p:cNvPr>
          <p:cNvCxnSpPr>
            <a:cxnSpLocks/>
          </p:cNvCxnSpPr>
          <p:nvPr/>
        </p:nvCxnSpPr>
        <p:spPr>
          <a:xfrm flipV="1">
            <a:off x="7033468" y="5951313"/>
            <a:ext cx="0" cy="3655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5" name="Conector: angular 64">
            <a:extLst>
              <a:ext uri="{FF2B5EF4-FFF2-40B4-BE49-F238E27FC236}">
                <a16:creationId xmlns:a16="http://schemas.microsoft.com/office/drawing/2014/main" id="{1BD12B13-04F7-0DB7-54C6-079C1BA30095}"/>
              </a:ext>
            </a:extLst>
          </p:cNvPr>
          <p:cNvCxnSpPr/>
          <p:nvPr/>
        </p:nvCxnSpPr>
        <p:spPr>
          <a:xfrm>
            <a:off x="1776992" y="5275841"/>
            <a:ext cx="3513568" cy="1350944"/>
          </a:xfrm>
          <a:prstGeom prst="bentConnector3">
            <a:avLst>
              <a:gd name="adj1" fmla="val -456"/>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CuadroTexto 1">
            <a:extLst>
              <a:ext uri="{FF2B5EF4-FFF2-40B4-BE49-F238E27FC236}">
                <a16:creationId xmlns:a16="http://schemas.microsoft.com/office/drawing/2014/main" id="{6862FD77-D090-FE63-724C-A77451BC9471}"/>
              </a:ext>
            </a:extLst>
          </p:cNvPr>
          <p:cNvSpPr txBox="1">
            <a:spLocks noChangeArrowheads="1"/>
          </p:cNvSpPr>
          <p:nvPr/>
        </p:nvSpPr>
        <p:spPr bwMode="auto">
          <a:xfrm>
            <a:off x="7054406" y="5924215"/>
            <a:ext cx="2004556" cy="461665"/>
          </a:xfrm>
          <a:prstGeom prst="rect">
            <a:avLst/>
          </a:prstGeom>
          <a:noFill/>
          <a:ln w="9525">
            <a:noFill/>
            <a:miter lim="800000"/>
            <a:headEnd/>
            <a:tailEnd/>
          </a:ln>
        </p:spPr>
        <p:txBody>
          <a:bodyPr wrap="square">
            <a:spAutoFit/>
          </a:bodyPr>
          <a:lstStyle/>
          <a:p>
            <a:r>
              <a:rPr lang="ca-ES" sz="1200" noProof="0" dirty="0">
                <a:solidFill>
                  <a:srgbClr val="3366FF"/>
                </a:solidFill>
                <a:latin typeface="Calibri" pitchFamily="34" charset="0"/>
              </a:rPr>
              <a:t>Si candidat a Cardioversió o dificultat en control de FC</a:t>
            </a:r>
          </a:p>
        </p:txBody>
      </p:sp>
      <p:sp>
        <p:nvSpPr>
          <p:cNvPr id="2" name="CuadroTexto 1">
            <a:extLst>
              <a:ext uri="{FF2B5EF4-FFF2-40B4-BE49-F238E27FC236}">
                <a16:creationId xmlns:a16="http://schemas.microsoft.com/office/drawing/2014/main" id="{D133B66C-6D1B-967B-3696-121D98004A60}"/>
              </a:ext>
            </a:extLst>
          </p:cNvPr>
          <p:cNvSpPr txBox="1"/>
          <p:nvPr/>
        </p:nvSpPr>
        <p:spPr>
          <a:xfrm>
            <a:off x="7239826" y="3118453"/>
            <a:ext cx="2640372" cy="400110"/>
          </a:xfrm>
          <a:prstGeom prst="rect">
            <a:avLst/>
          </a:prstGeom>
          <a:noFill/>
        </p:spPr>
        <p:txBody>
          <a:bodyPr wrap="square" rtlCol="0">
            <a:spAutoFit/>
          </a:bodyPr>
          <a:lstStyle/>
          <a:p>
            <a:r>
              <a:rPr lang="ca-ES" sz="2000" b="1" noProof="0" dirty="0" err="1">
                <a:solidFill>
                  <a:srgbClr val="C00000"/>
                </a:solidFill>
              </a:rPr>
              <a:t>Anticoagular</a:t>
            </a:r>
            <a:r>
              <a:rPr lang="ca-ES" sz="2000" b="1" noProof="0" dirty="0">
                <a:solidFill>
                  <a:srgbClr val="C00000"/>
                </a:solidFill>
              </a:rPr>
              <a:t>!!!</a:t>
            </a:r>
          </a:p>
        </p:txBody>
      </p:sp>
      <p:sp>
        <p:nvSpPr>
          <p:cNvPr id="3" name="Rectángulo 2">
            <a:extLst>
              <a:ext uri="{FF2B5EF4-FFF2-40B4-BE49-F238E27FC236}">
                <a16:creationId xmlns:a16="http://schemas.microsoft.com/office/drawing/2014/main" id="{DB6B356B-AD5D-2643-9411-F821E40AB36A}"/>
              </a:ext>
            </a:extLst>
          </p:cNvPr>
          <p:cNvSpPr/>
          <p:nvPr/>
        </p:nvSpPr>
        <p:spPr>
          <a:xfrm>
            <a:off x="0" y="789645"/>
            <a:ext cx="12192000" cy="184120"/>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grpSp>
        <p:nvGrpSpPr>
          <p:cNvPr id="9" name="Grupo 8">
            <a:extLst>
              <a:ext uri="{FF2B5EF4-FFF2-40B4-BE49-F238E27FC236}">
                <a16:creationId xmlns:a16="http://schemas.microsoft.com/office/drawing/2014/main" id="{4EA547BB-8269-5040-087F-C11E7E8C6693}"/>
              </a:ext>
            </a:extLst>
          </p:cNvPr>
          <p:cNvGrpSpPr/>
          <p:nvPr/>
        </p:nvGrpSpPr>
        <p:grpSpPr>
          <a:xfrm>
            <a:off x="9686260" y="67285"/>
            <a:ext cx="2328760" cy="673380"/>
            <a:chOff x="9120411" y="67284"/>
            <a:chExt cx="2894609" cy="872019"/>
          </a:xfrm>
        </p:grpSpPr>
        <p:pic>
          <p:nvPicPr>
            <p:cNvPr id="11" name="Picture 5">
              <a:extLst>
                <a:ext uri="{FF2B5EF4-FFF2-40B4-BE49-F238E27FC236}">
                  <a16:creationId xmlns:a16="http://schemas.microsoft.com/office/drawing/2014/main" id="{20550AB9-6D41-7CEB-6AF8-736936CFE9B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12 Imagen">
              <a:extLst>
                <a:ext uri="{FF2B5EF4-FFF2-40B4-BE49-F238E27FC236}">
                  <a16:creationId xmlns:a16="http://schemas.microsoft.com/office/drawing/2014/main" id="{E5D68117-8C4B-9D8B-9091-46B788AB50F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21" name="Imagen 20">
              <a:extLst>
                <a:ext uri="{FF2B5EF4-FFF2-40B4-BE49-F238E27FC236}">
                  <a16:creationId xmlns:a16="http://schemas.microsoft.com/office/drawing/2014/main" id="{0A66CFBD-8B80-838D-0A41-F63F41BA014D}"/>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23" name="CuadroTexto 22">
            <a:extLst>
              <a:ext uri="{FF2B5EF4-FFF2-40B4-BE49-F238E27FC236}">
                <a16:creationId xmlns:a16="http://schemas.microsoft.com/office/drawing/2014/main" id="{9A34CE45-9F5F-B0FA-C809-EC8B5AEAA4F1}"/>
              </a:ext>
            </a:extLst>
          </p:cNvPr>
          <p:cNvSpPr txBox="1"/>
          <p:nvPr/>
        </p:nvSpPr>
        <p:spPr>
          <a:xfrm>
            <a:off x="403338" y="145931"/>
            <a:ext cx="8961119" cy="954107"/>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Cas 2: PACIENT AMB FA. MANEIG.</a:t>
            </a:r>
          </a:p>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 	</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050AA83A-511F-FC4C-B51D-D547AB0DAF26}"/>
              </a:ext>
            </a:extLst>
          </p:cNvPr>
          <p:cNvPicPr>
            <a:picLocks noChangeAspect="1" noChangeArrowheads="1"/>
          </p:cNvPicPr>
          <p:nvPr/>
        </p:nvPicPr>
        <p:blipFill>
          <a:blip r:embed="rId6" cstate="print"/>
          <a:srcRect/>
          <a:stretch>
            <a:fillRect/>
          </a:stretch>
        </p:blipFill>
        <p:spPr bwMode="auto">
          <a:xfrm>
            <a:off x="9187456" y="2895838"/>
            <a:ext cx="2910337" cy="3870748"/>
          </a:xfrm>
          <a:prstGeom prst="rect">
            <a:avLst/>
          </a:prstGeom>
          <a:noFill/>
          <a:ln w="9525">
            <a:noFill/>
            <a:miter lim="800000"/>
            <a:headEnd/>
            <a:tailEnd/>
          </a:ln>
        </p:spPr>
      </p:pic>
      <p:sp>
        <p:nvSpPr>
          <p:cNvPr id="28" name="CuadroTexto 27">
            <a:extLst>
              <a:ext uri="{FF2B5EF4-FFF2-40B4-BE49-F238E27FC236}">
                <a16:creationId xmlns:a16="http://schemas.microsoft.com/office/drawing/2014/main" id="{777B2EBB-B949-7E20-E7A2-F70E8D5F0BCB}"/>
              </a:ext>
            </a:extLst>
          </p:cNvPr>
          <p:cNvSpPr txBox="1"/>
          <p:nvPr/>
        </p:nvSpPr>
        <p:spPr>
          <a:xfrm>
            <a:off x="511117" y="6155047"/>
            <a:ext cx="1671867" cy="369332"/>
          </a:xfrm>
          <a:prstGeom prst="rect">
            <a:avLst/>
          </a:prstGeom>
          <a:noFill/>
        </p:spPr>
        <p:txBody>
          <a:bodyPr wrap="square" rtlCol="0">
            <a:spAutoFit/>
          </a:bodyPr>
          <a:lstStyle/>
          <a:p>
            <a:r>
              <a:rPr lang="ca-ES" noProof="0" dirty="0">
                <a:highlight>
                  <a:srgbClr val="FFFF00"/>
                </a:highlight>
                <a:latin typeface="Calibri" panose="020F0502020204030204" pitchFamily="34" charset="0"/>
                <a:cs typeface="Calibri" panose="020F0502020204030204" pitchFamily="34" charset="0"/>
              </a:rPr>
              <a:t>B-</a:t>
            </a:r>
            <a:r>
              <a:rPr lang="ca-ES" noProof="0" dirty="0" err="1">
                <a:highlight>
                  <a:srgbClr val="FFFF00"/>
                </a:highlight>
                <a:latin typeface="Calibri" panose="020F0502020204030204" pitchFamily="34" charset="0"/>
                <a:cs typeface="Calibri" panose="020F0502020204030204" pitchFamily="34" charset="0"/>
              </a:rPr>
              <a:t>bloquejants</a:t>
            </a:r>
            <a:endParaRPr lang="ca-ES" noProof="0" dirty="0">
              <a:highlight>
                <a:srgbClr val="FFFF00"/>
              </a:highlight>
              <a:latin typeface="Calibri" panose="020F0502020204030204" pitchFamily="34" charset="0"/>
              <a:cs typeface="Calibri" panose="020F0502020204030204" pitchFamily="34" charset="0"/>
            </a:endParaRPr>
          </a:p>
        </p:txBody>
      </p:sp>
      <p:sp>
        <p:nvSpPr>
          <p:cNvPr id="30" name="CuadroTexto 29">
            <a:extLst>
              <a:ext uri="{FF2B5EF4-FFF2-40B4-BE49-F238E27FC236}">
                <a16:creationId xmlns:a16="http://schemas.microsoft.com/office/drawing/2014/main" id="{9337E21C-6FC3-6490-5179-0F3BB2925D0E}"/>
              </a:ext>
            </a:extLst>
          </p:cNvPr>
          <p:cNvSpPr txBox="1"/>
          <p:nvPr/>
        </p:nvSpPr>
        <p:spPr>
          <a:xfrm>
            <a:off x="307277" y="5318558"/>
            <a:ext cx="2175081" cy="830997"/>
          </a:xfrm>
          <a:prstGeom prst="rect">
            <a:avLst/>
          </a:prstGeom>
          <a:noFill/>
        </p:spPr>
        <p:txBody>
          <a:bodyPr wrap="square" rtlCol="0">
            <a:spAutoFit/>
          </a:bodyPr>
          <a:lstStyle/>
          <a:p>
            <a:r>
              <a:rPr lang="ca-ES" sz="2400" b="1" noProof="0" dirty="0">
                <a:solidFill>
                  <a:srgbClr val="C00000"/>
                </a:solidFill>
                <a:latin typeface="Calibri" panose="020F0502020204030204" pitchFamily="34" charset="0"/>
                <a:cs typeface="Calibri" panose="020F0502020204030204" pitchFamily="34" charset="0"/>
              </a:rPr>
              <a:t>Control de FREQUÈNCIA</a:t>
            </a:r>
          </a:p>
        </p:txBody>
      </p:sp>
    </p:spTree>
    <p:extLst>
      <p:ext uri="{BB962C8B-B14F-4D97-AF65-F5344CB8AC3E}">
        <p14:creationId xmlns:p14="http://schemas.microsoft.com/office/powerpoint/2010/main" val="215910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3">
            <a:extLst>
              <a:ext uri="{FF2B5EF4-FFF2-40B4-BE49-F238E27FC236}">
                <a16:creationId xmlns:a16="http://schemas.microsoft.com/office/drawing/2014/main" id="{19FC173F-F112-1991-A6AB-B506F6598806}"/>
              </a:ext>
            </a:extLst>
          </p:cNvPr>
          <p:cNvSpPr/>
          <p:nvPr/>
        </p:nvSpPr>
        <p:spPr>
          <a:xfrm>
            <a:off x="838200" y="1909609"/>
            <a:ext cx="10515600" cy="659078"/>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just" fontAlgn="auto">
              <a:spcBef>
                <a:spcPts val="0"/>
              </a:spcBef>
              <a:spcAft>
                <a:spcPts val="0"/>
              </a:spcAft>
              <a:defRPr/>
            </a:pPr>
            <a:endParaRPr lang="ca-ES" noProof="0" dirty="0"/>
          </a:p>
        </p:txBody>
      </p:sp>
      <p:sp>
        <p:nvSpPr>
          <p:cNvPr id="8" name="CuadroTexto 1">
            <a:extLst>
              <a:ext uri="{FF2B5EF4-FFF2-40B4-BE49-F238E27FC236}">
                <a16:creationId xmlns:a16="http://schemas.microsoft.com/office/drawing/2014/main" id="{9CE302F6-EF03-D114-47B8-669482D26679}"/>
              </a:ext>
            </a:extLst>
          </p:cNvPr>
          <p:cNvSpPr txBox="1">
            <a:spLocks noChangeArrowheads="1"/>
          </p:cNvSpPr>
          <p:nvPr/>
        </p:nvSpPr>
        <p:spPr bwMode="auto">
          <a:xfrm>
            <a:off x="838200" y="1902372"/>
            <a:ext cx="10515600" cy="646331"/>
          </a:xfrm>
          <a:prstGeom prst="rect">
            <a:avLst/>
          </a:prstGeom>
          <a:noFill/>
          <a:ln w="9525">
            <a:noFill/>
            <a:miter lim="800000"/>
            <a:headEnd/>
            <a:tailEnd/>
          </a:ln>
        </p:spPr>
        <p:txBody>
          <a:bodyPr wrap="square">
            <a:spAutoFit/>
          </a:bodyPr>
          <a:lstStyle/>
          <a:p>
            <a:pPr algn="just"/>
            <a:r>
              <a:rPr lang="ca-ES" b="1" noProof="0" dirty="0">
                <a:latin typeface="Calibri" pitchFamily="34" charset="0"/>
              </a:rPr>
              <a:t>SÍNCOPE: </a:t>
            </a:r>
            <a:r>
              <a:rPr lang="ca-ES" noProof="0" dirty="0">
                <a:latin typeface="Calibri" pitchFamily="34" charset="0"/>
              </a:rPr>
              <a:t>Pèrdua brusca de consciència i to postural, per hipoperfusió cerebral transitòria, breu durada, recuperació espontània sense clínica neurològica residual</a:t>
            </a:r>
          </a:p>
        </p:txBody>
      </p:sp>
      <p:sp>
        <p:nvSpPr>
          <p:cNvPr id="9" name="Rectángulo: esquinas redondeadas 8">
            <a:extLst>
              <a:ext uri="{FF2B5EF4-FFF2-40B4-BE49-F238E27FC236}">
                <a16:creationId xmlns:a16="http://schemas.microsoft.com/office/drawing/2014/main" id="{3263E327-71DB-CD1F-14CC-1BD8BD8F729D}"/>
              </a:ext>
            </a:extLst>
          </p:cNvPr>
          <p:cNvSpPr/>
          <p:nvPr/>
        </p:nvSpPr>
        <p:spPr>
          <a:xfrm>
            <a:off x="843265" y="3374770"/>
            <a:ext cx="2845227" cy="43636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a-ES" noProof="0" dirty="0">
                <a:solidFill>
                  <a:schemeClr val="tx1"/>
                </a:solidFill>
              </a:rPr>
              <a:t>És realment una síncope</a:t>
            </a:r>
          </a:p>
        </p:txBody>
      </p:sp>
      <p:sp>
        <p:nvSpPr>
          <p:cNvPr id="10" name="Elipse 9">
            <a:extLst>
              <a:ext uri="{FF2B5EF4-FFF2-40B4-BE49-F238E27FC236}">
                <a16:creationId xmlns:a16="http://schemas.microsoft.com/office/drawing/2014/main" id="{DC4FD5C0-BBC8-D7A9-1544-7F90D4B0B4DD}"/>
              </a:ext>
            </a:extLst>
          </p:cNvPr>
          <p:cNvSpPr/>
          <p:nvPr/>
        </p:nvSpPr>
        <p:spPr>
          <a:xfrm>
            <a:off x="3912557" y="3396348"/>
            <a:ext cx="412750" cy="43497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12" name="CuadroTexto 11">
            <a:extLst>
              <a:ext uri="{FF2B5EF4-FFF2-40B4-BE49-F238E27FC236}">
                <a16:creationId xmlns:a16="http://schemas.microsoft.com/office/drawing/2014/main" id="{24593A9E-663C-3F4D-1DC7-E1CD01208B08}"/>
              </a:ext>
            </a:extLst>
          </p:cNvPr>
          <p:cNvSpPr txBox="1"/>
          <p:nvPr/>
        </p:nvSpPr>
        <p:spPr>
          <a:xfrm>
            <a:off x="3901023" y="3427976"/>
            <a:ext cx="636814" cy="369332"/>
          </a:xfrm>
          <a:prstGeom prst="rect">
            <a:avLst/>
          </a:prstGeom>
          <a:noFill/>
        </p:spPr>
        <p:txBody>
          <a:bodyPr wrap="square">
            <a:spAutoFit/>
          </a:bodyPr>
          <a:lstStyle/>
          <a:p>
            <a:r>
              <a:rPr lang="ca-ES" noProof="0" dirty="0">
                <a:latin typeface="Calibri" pitchFamily="34" charset="0"/>
              </a:rPr>
              <a:t>NO</a:t>
            </a:r>
            <a:endParaRPr lang="ca-ES" noProof="0" dirty="0"/>
          </a:p>
        </p:txBody>
      </p:sp>
      <p:sp>
        <p:nvSpPr>
          <p:cNvPr id="13" name="CuadroTexto 6">
            <a:extLst>
              <a:ext uri="{FF2B5EF4-FFF2-40B4-BE49-F238E27FC236}">
                <a16:creationId xmlns:a16="http://schemas.microsoft.com/office/drawing/2014/main" id="{37A6DCE6-C541-CEB0-9510-42D54948FF94}"/>
              </a:ext>
            </a:extLst>
          </p:cNvPr>
          <p:cNvSpPr txBox="1">
            <a:spLocks noChangeArrowheads="1"/>
          </p:cNvSpPr>
          <p:nvPr/>
        </p:nvSpPr>
        <p:spPr bwMode="auto">
          <a:xfrm>
            <a:off x="4322553" y="3256489"/>
            <a:ext cx="4519889" cy="1200329"/>
          </a:xfrm>
          <a:prstGeom prst="rect">
            <a:avLst/>
          </a:prstGeom>
          <a:noFill/>
          <a:ln w="9525">
            <a:noFill/>
            <a:miter lim="800000"/>
            <a:headEnd/>
            <a:tailEnd/>
          </a:ln>
        </p:spPr>
        <p:txBody>
          <a:bodyPr wrap="square">
            <a:spAutoFit/>
          </a:bodyPr>
          <a:lstStyle/>
          <a:p>
            <a:r>
              <a:rPr lang="ca-ES" noProof="0" dirty="0">
                <a:latin typeface="Calibri" pitchFamily="34" charset="0"/>
              </a:rPr>
              <a:t>- - - &gt;  maneig específic </a:t>
            </a:r>
            <a:r>
              <a:rPr lang="ca-ES" sz="1400" noProof="0" dirty="0">
                <a:latin typeface="Calibri" pitchFamily="34" charset="0"/>
              </a:rPr>
              <a:t>(crisi comicial, psicogen...)</a:t>
            </a:r>
          </a:p>
          <a:p>
            <a:r>
              <a:rPr lang="ca-ES" noProof="0" dirty="0">
                <a:latin typeface="Calibri" pitchFamily="34" charset="0"/>
              </a:rPr>
              <a:t>  </a:t>
            </a:r>
          </a:p>
          <a:p>
            <a:endParaRPr lang="ca-ES" noProof="0" dirty="0">
              <a:latin typeface="Calibri" pitchFamily="34" charset="0"/>
            </a:endParaRPr>
          </a:p>
          <a:p>
            <a:r>
              <a:rPr lang="ca-ES" noProof="0" dirty="0">
                <a:latin typeface="Calibri" pitchFamily="34" charset="0"/>
              </a:rPr>
              <a:t>        </a:t>
            </a:r>
          </a:p>
        </p:txBody>
      </p:sp>
      <p:sp>
        <p:nvSpPr>
          <p:cNvPr id="14" name="Rectángulo: esquinas redondeadas 13">
            <a:extLst>
              <a:ext uri="{FF2B5EF4-FFF2-40B4-BE49-F238E27FC236}">
                <a16:creationId xmlns:a16="http://schemas.microsoft.com/office/drawing/2014/main" id="{B6ABF1A4-1F30-D5ED-E012-59A32B193D5D}"/>
              </a:ext>
            </a:extLst>
          </p:cNvPr>
          <p:cNvSpPr/>
          <p:nvPr/>
        </p:nvSpPr>
        <p:spPr>
          <a:xfrm>
            <a:off x="4957797" y="3203546"/>
            <a:ext cx="3564294" cy="59376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cxnSp>
        <p:nvCxnSpPr>
          <p:cNvPr id="16" name="Conector recto de flecha 15">
            <a:extLst>
              <a:ext uri="{FF2B5EF4-FFF2-40B4-BE49-F238E27FC236}">
                <a16:creationId xmlns:a16="http://schemas.microsoft.com/office/drawing/2014/main" id="{E07622A3-7E58-92C2-6DA6-7776D40FA3E1}"/>
              </a:ext>
            </a:extLst>
          </p:cNvPr>
          <p:cNvCxnSpPr>
            <a:cxnSpLocks/>
          </p:cNvCxnSpPr>
          <p:nvPr/>
        </p:nvCxnSpPr>
        <p:spPr>
          <a:xfrm>
            <a:off x="3606832" y="3594214"/>
            <a:ext cx="2483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Elipse 17">
            <a:extLst>
              <a:ext uri="{FF2B5EF4-FFF2-40B4-BE49-F238E27FC236}">
                <a16:creationId xmlns:a16="http://schemas.microsoft.com/office/drawing/2014/main" id="{E5BAFCD6-8255-4A95-D125-D4FB1201AEA5}"/>
              </a:ext>
            </a:extLst>
          </p:cNvPr>
          <p:cNvSpPr/>
          <p:nvPr/>
        </p:nvSpPr>
        <p:spPr>
          <a:xfrm>
            <a:off x="3901023" y="4097370"/>
            <a:ext cx="412750" cy="434975"/>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20" name="CuadroTexto 19">
            <a:extLst>
              <a:ext uri="{FF2B5EF4-FFF2-40B4-BE49-F238E27FC236}">
                <a16:creationId xmlns:a16="http://schemas.microsoft.com/office/drawing/2014/main" id="{90126C34-7C8D-9514-FA96-9816A65F54EE}"/>
              </a:ext>
            </a:extLst>
          </p:cNvPr>
          <p:cNvSpPr txBox="1"/>
          <p:nvPr/>
        </p:nvSpPr>
        <p:spPr>
          <a:xfrm>
            <a:off x="3901023" y="4140430"/>
            <a:ext cx="6097554" cy="369332"/>
          </a:xfrm>
          <a:prstGeom prst="rect">
            <a:avLst/>
          </a:prstGeom>
          <a:noFill/>
        </p:spPr>
        <p:txBody>
          <a:bodyPr wrap="square">
            <a:spAutoFit/>
          </a:bodyPr>
          <a:lstStyle/>
          <a:p>
            <a:r>
              <a:rPr lang="ca-ES" noProof="0" dirty="0">
                <a:latin typeface="Calibri" pitchFamily="34" charset="0"/>
              </a:rPr>
              <a:t> SI </a:t>
            </a:r>
            <a:endParaRPr lang="ca-ES" noProof="0" dirty="0"/>
          </a:p>
        </p:txBody>
      </p:sp>
      <p:cxnSp>
        <p:nvCxnSpPr>
          <p:cNvPr id="22" name="Conector recto de flecha 21">
            <a:extLst>
              <a:ext uri="{FF2B5EF4-FFF2-40B4-BE49-F238E27FC236}">
                <a16:creationId xmlns:a16="http://schemas.microsoft.com/office/drawing/2014/main" id="{B7178C76-FCB1-C2DA-6133-BF05953B4F28}"/>
              </a:ext>
            </a:extLst>
          </p:cNvPr>
          <p:cNvCxnSpPr/>
          <p:nvPr/>
        </p:nvCxnSpPr>
        <p:spPr>
          <a:xfrm>
            <a:off x="3545633" y="3966436"/>
            <a:ext cx="318342" cy="320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ángulo: esquinas redondeadas 22">
            <a:extLst>
              <a:ext uri="{FF2B5EF4-FFF2-40B4-BE49-F238E27FC236}">
                <a16:creationId xmlns:a16="http://schemas.microsoft.com/office/drawing/2014/main" id="{34FC8B45-F88C-E837-C948-59AA01CC1E9B}"/>
              </a:ext>
            </a:extLst>
          </p:cNvPr>
          <p:cNvSpPr/>
          <p:nvPr/>
        </p:nvSpPr>
        <p:spPr>
          <a:xfrm>
            <a:off x="4477770" y="3904444"/>
            <a:ext cx="5839003" cy="1018003"/>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24" name="CuadroTexto 23">
            <a:extLst>
              <a:ext uri="{FF2B5EF4-FFF2-40B4-BE49-F238E27FC236}">
                <a16:creationId xmlns:a16="http://schemas.microsoft.com/office/drawing/2014/main" id="{877F2C98-F66E-649F-D4E4-6292E841602E}"/>
              </a:ext>
            </a:extLst>
          </p:cNvPr>
          <p:cNvSpPr txBox="1"/>
          <p:nvPr/>
        </p:nvSpPr>
        <p:spPr>
          <a:xfrm>
            <a:off x="4506992" y="4038996"/>
            <a:ext cx="5929436" cy="1107996"/>
          </a:xfrm>
          <a:prstGeom prst="rect">
            <a:avLst/>
          </a:prstGeom>
          <a:noFill/>
        </p:spPr>
        <p:txBody>
          <a:bodyPr wrap="square" rtlCol="0">
            <a:spAutoFit/>
          </a:bodyPr>
          <a:lstStyle/>
          <a:p>
            <a:r>
              <a:rPr lang="ca-ES" sz="1600" noProof="0" dirty="0">
                <a:latin typeface="Calibri" panose="020F0502020204030204" pitchFamily="34" charset="0"/>
                <a:cs typeface="Calibri" panose="020F0502020204030204" pitchFamily="34" charset="0"/>
              </a:rPr>
              <a:t>Història Clínica completa amb antecedents personals i familiars</a:t>
            </a:r>
          </a:p>
          <a:p>
            <a:r>
              <a:rPr lang="ca-ES" sz="1600" noProof="0" dirty="0">
                <a:latin typeface="Calibri" panose="020F0502020204030204" pitchFamily="34" charset="0"/>
                <a:cs typeface="Calibri" panose="020F0502020204030204" pitchFamily="34" charset="0"/>
              </a:rPr>
              <a:t>Exploració física (inclou determinació PA en supinació i ortostàtica)</a:t>
            </a:r>
          </a:p>
          <a:p>
            <a:r>
              <a:rPr lang="ca-ES" sz="1600" noProof="0" dirty="0">
                <a:latin typeface="Calibri" panose="020F0502020204030204" pitchFamily="34" charset="0"/>
                <a:cs typeface="Calibri" panose="020F0502020204030204" pitchFamily="34" charset="0"/>
              </a:rPr>
              <a:t>ECG</a:t>
            </a:r>
          </a:p>
          <a:p>
            <a:endParaRPr lang="ca-ES" noProof="0" dirty="0">
              <a:latin typeface="Calibri" panose="020F0502020204030204" pitchFamily="34" charset="0"/>
              <a:cs typeface="Calibri" panose="020F0502020204030204" pitchFamily="34" charset="0"/>
            </a:endParaRPr>
          </a:p>
        </p:txBody>
      </p:sp>
      <p:sp>
        <p:nvSpPr>
          <p:cNvPr id="96" name="CuadroTexto 79">
            <a:extLst>
              <a:ext uri="{FF2B5EF4-FFF2-40B4-BE49-F238E27FC236}">
                <a16:creationId xmlns:a16="http://schemas.microsoft.com/office/drawing/2014/main" id="{0C424BFB-89BD-3BDE-7496-76D92613B710}"/>
              </a:ext>
            </a:extLst>
          </p:cNvPr>
          <p:cNvSpPr txBox="1">
            <a:spLocks noChangeArrowheads="1"/>
          </p:cNvSpPr>
          <p:nvPr/>
        </p:nvSpPr>
        <p:spPr bwMode="auto">
          <a:xfrm>
            <a:off x="1537545" y="5395388"/>
            <a:ext cx="8170862" cy="646331"/>
          </a:xfrm>
          <a:prstGeom prst="rect">
            <a:avLst/>
          </a:prstGeom>
          <a:solidFill>
            <a:srgbClr val="C00000"/>
          </a:solidFill>
          <a:ln w="28575">
            <a:solidFill>
              <a:srgbClr val="C00000"/>
            </a:solidFill>
            <a:miter lim="800000"/>
            <a:headEnd/>
            <a:tailEnd/>
          </a:ln>
        </p:spPr>
        <p:txBody>
          <a:bodyPr>
            <a:spAutoFit/>
          </a:bodyPr>
          <a:lstStyle/>
          <a:p>
            <a:pPr algn="ctr"/>
            <a:r>
              <a:rPr lang="ca-ES" noProof="0" dirty="0">
                <a:solidFill>
                  <a:schemeClr val="bg1"/>
                </a:solidFill>
                <a:latin typeface="Calibri" pitchFamily="34" charset="0"/>
              </a:rPr>
              <a:t>* Derivació immediata a Urgències si síncope: </a:t>
            </a:r>
          </a:p>
          <a:p>
            <a:pPr algn="ctr"/>
            <a:r>
              <a:rPr lang="ca-ES" noProof="0" dirty="0">
                <a:solidFill>
                  <a:schemeClr val="bg1"/>
                </a:solidFill>
                <a:latin typeface="Calibri" pitchFamily="34" charset="0"/>
              </a:rPr>
              <a:t>Arrítmic, amb compromís </a:t>
            </a:r>
            <a:r>
              <a:rPr lang="ca-ES" noProof="0" dirty="0" err="1">
                <a:solidFill>
                  <a:schemeClr val="bg1"/>
                </a:solidFill>
                <a:latin typeface="Calibri" pitchFamily="34" charset="0"/>
              </a:rPr>
              <a:t>hemodinàmic</a:t>
            </a:r>
            <a:r>
              <a:rPr lang="ca-ES" noProof="0" dirty="0">
                <a:solidFill>
                  <a:schemeClr val="bg1"/>
                </a:solidFill>
                <a:latin typeface="Calibri" pitchFamily="34" charset="0"/>
              </a:rPr>
              <a:t> o recent (&lt;72h) amb presència de cardiopatia</a:t>
            </a:r>
          </a:p>
        </p:txBody>
      </p:sp>
      <p:sp>
        <p:nvSpPr>
          <p:cNvPr id="3" name="Rectángulo 2">
            <a:extLst>
              <a:ext uri="{FF2B5EF4-FFF2-40B4-BE49-F238E27FC236}">
                <a16:creationId xmlns:a16="http://schemas.microsoft.com/office/drawing/2014/main" id="{F3A5BECA-7C5A-E259-4F92-20104BD7EEF2}"/>
              </a:ext>
            </a:extLst>
          </p:cNvPr>
          <p:cNvSpPr/>
          <p:nvPr/>
        </p:nvSpPr>
        <p:spPr>
          <a:xfrm>
            <a:off x="0" y="1071676"/>
            <a:ext cx="12192000" cy="306192"/>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grpSp>
        <p:nvGrpSpPr>
          <p:cNvPr id="6" name="Grupo 5">
            <a:extLst>
              <a:ext uri="{FF2B5EF4-FFF2-40B4-BE49-F238E27FC236}">
                <a16:creationId xmlns:a16="http://schemas.microsoft.com/office/drawing/2014/main" id="{A2214119-13B5-0ED2-FB66-F79145A70D78}"/>
              </a:ext>
            </a:extLst>
          </p:cNvPr>
          <p:cNvGrpSpPr/>
          <p:nvPr/>
        </p:nvGrpSpPr>
        <p:grpSpPr>
          <a:xfrm>
            <a:off x="9120411" y="67284"/>
            <a:ext cx="2894609" cy="872019"/>
            <a:chOff x="9120411" y="67284"/>
            <a:chExt cx="2894609" cy="872019"/>
          </a:xfrm>
        </p:grpSpPr>
        <p:pic>
          <p:nvPicPr>
            <p:cNvPr id="7" name="Picture 5">
              <a:extLst>
                <a:ext uri="{FF2B5EF4-FFF2-40B4-BE49-F238E27FC236}">
                  <a16:creationId xmlns:a16="http://schemas.microsoft.com/office/drawing/2014/main" id="{84B29BF7-9E86-9285-6DF6-09042D5518F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12 Imagen">
              <a:extLst>
                <a:ext uri="{FF2B5EF4-FFF2-40B4-BE49-F238E27FC236}">
                  <a16:creationId xmlns:a16="http://schemas.microsoft.com/office/drawing/2014/main" id="{95DF5C49-39E2-0188-B36B-527C99DFD40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5" name="Imagen 14">
              <a:extLst>
                <a:ext uri="{FF2B5EF4-FFF2-40B4-BE49-F238E27FC236}">
                  <a16:creationId xmlns:a16="http://schemas.microsoft.com/office/drawing/2014/main" id="{03F01C72-FE8A-D8EA-42E0-3BBA9721A3A2}"/>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sp>
        <p:nvSpPr>
          <p:cNvPr id="17" name="CuadroTexto 16">
            <a:extLst>
              <a:ext uri="{FF2B5EF4-FFF2-40B4-BE49-F238E27FC236}">
                <a16:creationId xmlns:a16="http://schemas.microsoft.com/office/drawing/2014/main" id="{EB5B4894-49D5-4573-5488-6E79C7F587D7}"/>
              </a:ext>
            </a:extLst>
          </p:cNvPr>
          <p:cNvSpPr txBox="1"/>
          <p:nvPr/>
        </p:nvSpPr>
        <p:spPr>
          <a:xfrm>
            <a:off x="425303" y="58722"/>
            <a:ext cx="9412419" cy="954107"/>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Cas 3: PACIENT AMB SÍNCOPE</a:t>
            </a:r>
          </a:p>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	AVALUACIÓ INICIAL</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54630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3263E327-71DB-CD1F-14CC-1BD8BD8F729D}"/>
              </a:ext>
            </a:extLst>
          </p:cNvPr>
          <p:cNvSpPr/>
          <p:nvPr/>
        </p:nvSpPr>
        <p:spPr>
          <a:xfrm>
            <a:off x="843266" y="1754776"/>
            <a:ext cx="2845227" cy="436365"/>
          </a:xfrm>
          <a:prstGeom prst="roundRect">
            <a:avLst/>
          </a:prstGeom>
          <a:solidFill>
            <a:schemeClr val="tx2">
              <a:lumMod val="25000"/>
              <a:lumOff val="75000"/>
            </a:schemeClr>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a-ES" noProof="0" dirty="0">
                <a:solidFill>
                  <a:schemeClr val="tx1"/>
                </a:solidFill>
              </a:rPr>
              <a:t>És realment una </a:t>
            </a:r>
            <a:r>
              <a:rPr lang="ca-ES" noProof="0" dirty="0">
                <a:solidFill>
                  <a:schemeClr val="tx1"/>
                </a:solidFill>
                <a:highlight>
                  <a:srgbClr val="FFFF00"/>
                </a:highlight>
              </a:rPr>
              <a:t>síncope</a:t>
            </a:r>
          </a:p>
        </p:txBody>
      </p:sp>
      <p:sp>
        <p:nvSpPr>
          <p:cNvPr id="10" name="Elipse 9">
            <a:extLst>
              <a:ext uri="{FF2B5EF4-FFF2-40B4-BE49-F238E27FC236}">
                <a16:creationId xmlns:a16="http://schemas.microsoft.com/office/drawing/2014/main" id="{DC4FD5C0-BBC8-D7A9-1544-7F90D4B0B4DD}"/>
              </a:ext>
            </a:extLst>
          </p:cNvPr>
          <p:cNvSpPr/>
          <p:nvPr/>
        </p:nvSpPr>
        <p:spPr>
          <a:xfrm>
            <a:off x="3912557" y="1776354"/>
            <a:ext cx="412750" cy="43497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12" name="CuadroTexto 11">
            <a:extLst>
              <a:ext uri="{FF2B5EF4-FFF2-40B4-BE49-F238E27FC236}">
                <a16:creationId xmlns:a16="http://schemas.microsoft.com/office/drawing/2014/main" id="{24593A9E-663C-3F4D-1DC7-E1CD01208B08}"/>
              </a:ext>
            </a:extLst>
          </p:cNvPr>
          <p:cNvSpPr txBox="1"/>
          <p:nvPr/>
        </p:nvSpPr>
        <p:spPr>
          <a:xfrm>
            <a:off x="3901023" y="1807982"/>
            <a:ext cx="636814" cy="369332"/>
          </a:xfrm>
          <a:prstGeom prst="rect">
            <a:avLst/>
          </a:prstGeom>
          <a:noFill/>
        </p:spPr>
        <p:txBody>
          <a:bodyPr wrap="square">
            <a:spAutoFit/>
          </a:bodyPr>
          <a:lstStyle/>
          <a:p>
            <a:r>
              <a:rPr lang="ca-ES" noProof="0" dirty="0">
                <a:latin typeface="Calibri" pitchFamily="34" charset="0"/>
              </a:rPr>
              <a:t>NO</a:t>
            </a:r>
            <a:endParaRPr lang="ca-ES" noProof="0" dirty="0"/>
          </a:p>
        </p:txBody>
      </p:sp>
      <p:sp>
        <p:nvSpPr>
          <p:cNvPr id="13" name="CuadroTexto 6">
            <a:extLst>
              <a:ext uri="{FF2B5EF4-FFF2-40B4-BE49-F238E27FC236}">
                <a16:creationId xmlns:a16="http://schemas.microsoft.com/office/drawing/2014/main" id="{37A6DCE6-C541-CEB0-9510-42D54948FF94}"/>
              </a:ext>
            </a:extLst>
          </p:cNvPr>
          <p:cNvSpPr txBox="1">
            <a:spLocks noChangeArrowheads="1"/>
          </p:cNvSpPr>
          <p:nvPr/>
        </p:nvSpPr>
        <p:spPr bwMode="auto">
          <a:xfrm>
            <a:off x="4415276" y="1751494"/>
            <a:ext cx="4406968" cy="1200329"/>
          </a:xfrm>
          <a:prstGeom prst="rect">
            <a:avLst/>
          </a:prstGeom>
          <a:noFill/>
          <a:ln w="9525">
            <a:noFill/>
            <a:miter lim="800000"/>
            <a:headEnd/>
            <a:tailEnd/>
          </a:ln>
        </p:spPr>
        <p:txBody>
          <a:bodyPr wrap="square">
            <a:spAutoFit/>
          </a:bodyPr>
          <a:lstStyle/>
          <a:p>
            <a:r>
              <a:rPr lang="ca-ES" noProof="0" dirty="0">
                <a:latin typeface="Calibri" pitchFamily="34" charset="0"/>
              </a:rPr>
              <a:t>- - - &gt;  maneig específic </a:t>
            </a:r>
            <a:r>
              <a:rPr lang="ca-ES" sz="1400" noProof="0" dirty="0">
                <a:latin typeface="Calibri" pitchFamily="34" charset="0"/>
              </a:rPr>
              <a:t>(crisi comicial, psicogen...)</a:t>
            </a:r>
          </a:p>
          <a:p>
            <a:r>
              <a:rPr lang="ca-ES" noProof="0" dirty="0">
                <a:latin typeface="Calibri" pitchFamily="34" charset="0"/>
              </a:rPr>
              <a:t>  </a:t>
            </a:r>
          </a:p>
          <a:p>
            <a:endParaRPr lang="ca-ES" noProof="0" dirty="0">
              <a:latin typeface="Calibri" pitchFamily="34" charset="0"/>
            </a:endParaRPr>
          </a:p>
          <a:p>
            <a:r>
              <a:rPr lang="ca-ES" noProof="0" dirty="0">
                <a:latin typeface="Calibri" pitchFamily="34" charset="0"/>
              </a:rPr>
              <a:t>        </a:t>
            </a:r>
          </a:p>
        </p:txBody>
      </p:sp>
      <p:sp>
        <p:nvSpPr>
          <p:cNvPr id="14" name="Rectángulo: esquinas redondeadas 13">
            <a:extLst>
              <a:ext uri="{FF2B5EF4-FFF2-40B4-BE49-F238E27FC236}">
                <a16:creationId xmlns:a16="http://schemas.microsoft.com/office/drawing/2014/main" id="{B6ABF1A4-1F30-D5ED-E012-59A32B193D5D}"/>
              </a:ext>
            </a:extLst>
          </p:cNvPr>
          <p:cNvSpPr/>
          <p:nvPr/>
        </p:nvSpPr>
        <p:spPr>
          <a:xfrm>
            <a:off x="4974320" y="1713519"/>
            <a:ext cx="3564294" cy="40284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cxnSp>
        <p:nvCxnSpPr>
          <p:cNvPr id="16" name="Conector recto de flecha 15">
            <a:extLst>
              <a:ext uri="{FF2B5EF4-FFF2-40B4-BE49-F238E27FC236}">
                <a16:creationId xmlns:a16="http://schemas.microsoft.com/office/drawing/2014/main" id="{E07622A3-7E58-92C2-6DA6-7776D40FA3E1}"/>
              </a:ext>
            </a:extLst>
          </p:cNvPr>
          <p:cNvCxnSpPr>
            <a:cxnSpLocks/>
          </p:cNvCxnSpPr>
          <p:nvPr/>
        </p:nvCxnSpPr>
        <p:spPr>
          <a:xfrm>
            <a:off x="3606832" y="1974220"/>
            <a:ext cx="2483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Elipse 17">
            <a:extLst>
              <a:ext uri="{FF2B5EF4-FFF2-40B4-BE49-F238E27FC236}">
                <a16:creationId xmlns:a16="http://schemas.microsoft.com/office/drawing/2014/main" id="{E5BAFCD6-8255-4A95-D125-D4FB1201AEA5}"/>
              </a:ext>
            </a:extLst>
          </p:cNvPr>
          <p:cNvSpPr/>
          <p:nvPr/>
        </p:nvSpPr>
        <p:spPr>
          <a:xfrm>
            <a:off x="3901023" y="2467646"/>
            <a:ext cx="412750" cy="434975"/>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20" name="CuadroTexto 19">
            <a:extLst>
              <a:ext uri="{FF2B5EF4-FFF2-40B4-BE49-F238E27FC236}">
                <a16:creationId xmlns:a16="http://schemas.microsoft.com/office/drawing/2014/main" id="{90126C34-7C8D-9514-FA96-9816A65F54EE}"/>
              </a:ext>
            </a:extLst>
          </p:cNvPr>
          <p:cNvSpPr txBox="1"/>
          <p:nvPr/>
        </p:nvSpPr>
        <p:spPr>
          <a:xfrm>
            <a:off x="3901023" y="2510706"/>
            <a:ext cx="412750" cy="369332"/>
          </a:xfrm>
          <a:prstGeom prst="rect">
            <a:avLst/>
          </a:prstGeom>
          <a:noFill/>
        </p:spPr>
        <p:txBody>
          <a:bodyPr wrap="square">
            <a:spAutoFit/>
          </a:bodyPr>
          <a:lstStyle/>
          <a:p>
            <a:r>
              <a:rPr lang="ca-ES" noProof="0" dirty="0">
                <a:latin typeface="Calibri" pitchFamily="34" charset="0"/>
              </a:rPr>
              <a:t> </a:t>
            </a:r>
            <a:r>
              <a:rPr lang="ca-ES" noProof="0" dirty="0">
                <a:highlight>
                  <a:srgbClr val="FFFF00"/>
                </a:highlight>
                <a:latin typeface="Calibri" pitchFamily="34" charset="0"/>
              </a:rPr>
              <a:t>SI</a:t>
            </a:r>
            <a:r>
              <a:rPr lang="ca-ES" noProof="0" dirty="0">
                <a:latin typeface="Calibri" pitchFamily="34" charset="0"/>
              </a:rPr>
              <a:t> </a:t>
            </a:r>
            <a:endParaRPr lang="ca-ES" noProof="0" dirty="0"/>
          </a:p>
        </p:txBody>
      </p:sp>
      <p:cxnSp>
        <p:nvCxnSpPr>
          <p:cNvPr id="22" name="Conector recto de flecha 21">
            <a:extLst>
              <a:ext uri="{FF2B5EF4-FFF2-40B4-BE49-F238E27FC236}">
                <a16:creationId xmlns:a16="http://schemas.microsoft.com/office/drawing/2014/main" id="{B7178C76-FCB1-C2DA-6133-BF05953B4F28}"/>
              </a:ext>
            </a:extLst>
          </p:cNvPr>
          <p:cNvCxnSpPr/>
          <p:nvPr/>
        </p:nvCxnSpPr>
        <p:spPr>
          <a:xfrm>
            <a:off x="3545633" y="2346442"/>
            <a:ext cx="318342" cy="320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ángulo: esquinas redondeadas 22">
            <a:extLst>
              <a:ext uri="{FF2B5EF4-FFF2-40B4-BE49-F238E27FC236}">
                <a16:creationId xmlns:a16="http://schemas.microsoft.com/office/drawing/2014/main" id="{34FC8B45-F88C-E837-C948-59AA01CC1E9B}"/>
              </a:ext>
            </a:extLst>
          </p:cNvPr>
          <p:cNvSpPr/>
          <p:nvPr/>
        </p:nvSpPr>
        <p:spPr>
          <a:xfrm>
            <a:off x="4477770" y="2351835"/>
            <a:ext cx="6679856" cy="4249783"/>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24" name="CuadroTexto 23">
            <a:extLst>
              <a:ext uri="{FF2B5EF4-FFF2-40B4-BE49-F238E27FC236}">
                <a16:creationId xmlns:a16="http://schemas.microsoft.com/office/drawing/2014/main" id="{877F2C98-F66E-649F-D4E4-6292E841602E}"/>
              </a:ext>
            </a:extLst>
          </p:cNvPr>
          <p:cNvSpPr txBox="1"/>
          <p:nvPr/>
        </p:nvSpPr>
        <p:spPr>
          <a:xfrm>
            <a:off x="4852980" y="2415857"/>
            <a:ext cx="5929436" cy="4462760"/>
          </a:xfrm>
          <a:prstGeom prst="rect">
            <a:avLst/>
          </a:prstGeom>
          <a:noFill/>
        </p:spPr>
        <p:txBody>
          <a:bodyPr wrap="square" rtlCol="0">
            <a:spAutoFit/>
          </a:bodyPr>
          <a:lstStyle/>
          <a:p>
            <a:r>
              <a:rPr lang="ca-ES" sz="1600" noProof="0" dirty="0">
                <a:solidFill>
                  <a:srgbClr val="C00000"/>
                </a:solidFill>
                <a:latin typeface="Calibri" panose="020F0502020204030204" pitchFamily="34" charset="0"/>
                <a:cs typeface="Calibri" panose="020F0502020204030204" pitchFamily="34" charset="0"/>
              </a:rPr>
              <a:t>Història Clínica completa amb antecedents personals i familiars</a:t>
            </a:r>
          </a:p>
          <a:p>
            <a:endParaRPr lang="ca-ES" sz="1600" noProof="0" dirty="0">
              <a:solidFill>
                <a:srgbClr val="C00000"/>
              </a:solidFill>
              <a:latin typeface="Calibri" panose="020F0502020204030204" pitchFamily="34" charset="0"/>
              <a:cs typeface="Calibri" panose="020F0502020204030204" pitchFamily="34" charset="0"/>
            </a:endParaRPr>
          </a:p>
          <a:p>
            <a:r>
              <a:rPr lang="ca-ES" noProof="0" dirty="0">
                <a:latin typeface="Calibri" panose="020F0502020204030204" pitchFamily="34" charset="0"/>
                <a:cs typeface="Calibri" panose="020F0502020204030204" pitchFamily="34" charset="0"/>
              </a:rPr>
              <a:t>Pacient home de 80 anys que de forma </a:t>
            </a:r>
            <a:r>
              <a:rPr lang="ca-ES" b="1" noProof="0" dirty="0">
                <a:latin typeface="Calibri" panose="020F0502020204030204" pitchFamily="34" charset="0"/>
                <a:cs typeface="Calibri" panose="020F0502020204030204" pitchFamily="34" charset="0"/>
              </a:rPr>
              <a:t>sobtada, mentre caminava (esforç)</a:t>
            </a:r>
            <a:r>
              <a:rPr lang="ca-ES" noProof="0" dirty="0">
                <a:latin typeface="Calibri" panose="020F0502020204030204" pitchFamily="34" charset="0"/>
                <a:cs typeface="Calibri" panose="020F0502020204030204" pitchFamily="34" charset="0"/>
              </a:rPr>
              <a:t>,</a:t>
            </a:r>
            <a:r>
              <a:rPr lang="ca-ES" b="1" noProof="0" dirty="0">
                <a:latin typeface="Calibri" panose="020F0502020204030204" pitchFamily="34" charset="0"/>
                <a:cs typeface="Calibri" panose="020F0502020204030204" pitchFamily="34" charset="0"/>
              </a:rPr>
              <a:t> </a:t>
            </a:r>
            <a:r>
              <a:rPr lang="ca-ES" noProof="0" dirty="0">
                <a:latin typeface="Calibri" panose="020F0502020204030204" pitchFamily="34" charset="0"/>
                <a:cs typeface="Calibri" panose="020F0502020204030204" pitchFamily="34" charset="0"/>
              </a:rPr>
              <a:t>perd el coneixement. </a:t>
            </a:r>
            <a:r>
              <a:rPr lang="ca-ES" b="1" noProof="0" dirty="0">
                <a:latin typeface="Calibri" panose="020F0502020204030204" pitchFamily="34" charset="0"/>
                <a:cs typeface="Calibri" panose="020F0502020204030204" pitchFamily="34" charset="0"/>
              </a:rPr>
              <a:t>No pròdroms.</a:t>
            </a:r>
          </a:p>
          <a:p>
            <a:endParaRPr lang="ca-ES" b="1" noProof="0" dirty="0">
              <a:latin typeface="Calibri" panose="020F0502020204030204" pitchFamily="34" charset="0"/>
              <a:cs typeface="Calibri" panose="020F0502020204030204" pitchFamily="34" charset="0"/>
            </a:endParaRPr>
          </a:p>
          <a:p>
            <a:r>
              <a:rPr lang="ca-ES" b="1" noProof="0" dirty="0">
                <a:solidFill>
                  <a:srgbClr val="C00000"/>
                </a:solidFill>
                <a:latin typeface="Calibri" panose="020F0502020204030204" pitchFamily="34" charset="0"/>
                <a:cs typeface="Calibri" panose="020F0502020204030204" pitchFamily="34" charset="0"/>
              </a:rPr>
              <a:t>AP: </a:t>
            </a:r>
            <a:r>
              <a:rPr lang="ca-ES" noProof="0" dirty="0">
                <a:latin typeface="Calibri" panose="020F0502020204030204" pitchFamily="34" charset="0"/>
                <a:cs typeface="Calibri" panose="020F0502020204030204" pitchFamily="34" charset="0"/>
              </a:rPr>
              <a:t>HTA tractada amb </a:t>
            </a:r>
            <a:r>
              <a:rPr lang="ca-ES" noProof="0" dirty="0" err="1">
                <a:latin typeface="Calibri" panose="020F0502020204030204" pitchFamily="34" charset="0"/>
                <a:cs typeface="Calibri" panose="020F0502020204030204" pitchFamily="34" charset="0"/>
              </a:rPr>
              <a:t>ramipril</a:t>
            </a:r>
            <a:r>
              <a:rPr lang="ca-ES" noProof="0" dirty="0">
                <a:latin typeface="Calibri" panose="020F0502020204030204" pitchFamily="34" charset="0"/>
                <a:cs typeface="Calibri" panose="020F0502020204030204" pitchFamily="34" charset="0"/>
              </a:rPr>
              <a:t> 5 mg/dia</a:t>
            </a:r>
          </a:p>
          <a:p>
            <a:r>
              <a:rPr lang="ca-ES" noProof="0" dirty="0">
                <a:latin typeface="Calibri" panose="020F0502020204030204" pitchFamily="34" charset="0"/>
                <a:cs typeface="Calibri" panose="020F0502020204030204" pitchFamily="34" charset="0"/>
              </a:rPr>
              <a:t>DM-2 tractada amb </a:t>
            </a:r>
            <a:r>
              <a:rPr lang="ca-ES" noProof="0" dirty="0" err="1">
                <a:latin typeface="Calibri" panose="020F0502020204030204" pitchFamily="34" charset="0"/>
                <a:cs typeface="Calibri" panose="020F0502020204030204" pitchFamily="34" charset="0"/>
              </a:rPr>
              <a:t>metformina</a:t>
            </a:r>
            <a:r>
              <a:rPr lang="ca-ES" noProof="0" dirty="0">
                <a:latin typeface="Calibri" panose="020F0502020204030204" pitchFamily="34" charset="0"/>
                <a:cs typeface="Calibri" panose="020F0502020204030204" pitchFamily="34" charset="0"/>
              </a:rPr>
              <a:t> i </a:t>
            </a:r>
            <a:r>
              <a:rPr lang="ca-ES" noProof="0" dirty="0" err="1">
                <a:latin typeface="Calibri" panose="020F0502020204030204" pitchFamily="34" charset="0"/>
                <a:cs typeface="Calibri" panose="020F0502020204030204" pitchFamily="34" charset="0"/>
              </a:rPr>
              <a:t>dapagliflozina</a:t>
            </a:r>
            <a:endParaRPr lang="ca-ES" noProof="0" dirty="0">
              <a:latin typeface="Calibri" panose="020F0502020204030204" pitchFamily="34" charset="0"/>
              <a:cs typeface="Calibri" panose="020F0502020204030204" pitchFamily="34" charset="0"/>
            </a:endParaRPr>
          </a:p>
          <a:p>
            <a:r>
              <a:rPr lang="ca-ES" noProof="0" dirty="0">
                <a:latin typeface="Calibri" panose="020F0502020204030204" pitchFamily="34" charset="0"/>
                <a:cs typeface="Calibri" panose="020F0502020204030204" pitchFamily="34" charset="0"/>
              </a:rPr>
              <a:t>Dislipèmia tractada amb </a:t>
            </a:r>
            <a:r>
              <a:rPr lang="ca-ES" noProof="0" dirty="0" err="1">
                <a:latin typeface="Calibri" panose="020F0502020204030204" pitchFamily="34" charset="0"/>
                <a:cs typeface="Calibri" panose="020F0502020204030204" pitchFamily="34" charset="0"/>
              </a:rPr>
              <a:t>simvastatina</a:t>
            </a:r>
            <a:r>
              <a:rPr lang="ca-ES" noProof="0" dirty="0">
                <a:latin typeface="Calibri" panose="020F0502020204030204" pitchFamily="34" charset="0"/>
                <a:cs typeface="Calibri" panose="020F0502020204030204" pitchFamily="34" charset="0"/>
              </a:rPr>
              <a:t> 10 mg/dia</a:t>
            </a:r>
          </a:p>
          <a:p>
            <a:endParaRPr lang="ca-ES" noProof="0" dirty="0">
              <a:latin typeface="Calibri" panose="020F0502020204030204" pitchFamily="34" charset="0"/>
              <a:cs typeface="Calibri" panose="020F0502020204030204" pitchFamily="34" charset="0"/>
            </a:endParaRPr>
          </a:p>
          <a:p>
            <a:r>
              <a:rPr lang="ca-ES" b="1" noProof="0" dirty="0">
                <a:solidFill>
                  <a:srgbClr val="C00000"/>
                </a:solidFill>
                <a:latin typeface="Calibri" panose="020F0502020204030204" pitchFamily="34" charset="0"/>
                <a:cs typeface="Calibri" panose="020F0502020204030204" pitchFamily="34" charset="0"/>
              </a:rPr>
              <a:t>AF: </a:t>
            </a:r>
            <a:r>
              <a:rPr lang="ca-ES" b="1" noProof="0" dirty="0">
                <a:latin typeface="Calibri" panose="020F0502020204030204" pitchFamily="34" charset="0"/>
                <a:cs typeface="Calibri" panose="020F0502020204030204" pitchFamily="34" charset="0"/>
              </a:rPr>
              <a:t>mort sobtada als 43 anys del pare.</a:t>
            </a:r>
          </a:p>
          <a:p>
            <a:endParaRPr lang="ca-ES" b="1" noProof="0" dirty="0">
              <a:latin typeface="Calibri" panose="020F0502020204030204" pitchFamily="34" charset="0"/>
              <a:cs typeface="Calibri" panose="020F0502020204030204" pitchFamily="34" charset="0"/>
            </a:endParaRPr>
          </a:p>
          <a:p>
            <a:r>
              <a:rPr lang="ca-ES" sz="1800" b="1" noProof="0" dirty="0">
                <a:solidFill>
                  <a:srgbClr val="C00000"/>
                </a:solidFill>
                <a:latin typeface="Calibri" panose="020F0502020204030204" pitchFamily="34" charset="0"/>
                <a:cs typeface="Calibri" panose="020F0502020204030204" pitchFamily="34" charset="0"/>
              </a:rPr>
              <a:t>Exploració física </a:t>
            </a:r>
            <a:r>
              <a:rPr lang="ca-ES" sz="1800" noProof="0" dirty="0">
                <a:latin typeface="Calibri" panose="020F0502020204030204" pitchFamily="34" charset="0"/>
                <a:cs typeface="Calibri" panose="020F0502020204030204" pitchFamily="34" charset="0"/>
              </a:rPr>
              <a:t>. BEG. TA: 87/60 FC:60</a:t>
            </a:r>
          </a:p>
          <a:p>
            <a:r>
              <a:rPr lang="ca-ES" sz="1800" noProof="0" dirty="0">
                <a:latin typeface="Calibri" panose="020F0502020204030204" pitchFamily="34" charset="0"/>
                <a:cs typeface="Calibri" panose="020F0502020204030204" pitchFamily="34" charset="0"/>
              </a:rPr>
              <a:t>AC: tons presents i rítmics. </a:t>
            </a:r>
            <a:r>
              <a:rPr lang="ca-ES" sz="1800" b="1" noProof="0" dirty="0">
                <a:latin typeface="Calibri" panose="020F0502020204030204" pitchFamily="34" charset="0"/>
                <a:cs typeface="Calibri" panose="020F0502020204030204" pitchFamily="34" charset="0"/>
              </a:rPr>
              <a:t>Buf sistòlic </a:t>
            </a:r>
            <a:r>
              <a:rPr lang="ca-ES" sz="1800" noProof="0" dirty="0">
                <a:latin typeface="Calibri" panose="020F0502020204030204" pitchFamily="34" charset="0"/>
                <a:cs typeface="Calibri" panose="020F0502020204030204" pitchFamily="34" charset="0"/>
              </a:rPr>
              <a:t>II/IV</a:t>
            </a:r>
          </a:p>
          <a:p>
            <a:r>
              <a:rPr lang="ca-ES" sz="1800" noProof="0" dirty="0">
                <a:latin typeface="Calibri" panose="020F0502020204030204" pitchFamily="34" charset="0"/>
                <a:cs typeface="Calibri" panose="020F0502020204030204" pitchFamily="34" charset="0"/>
              </a:rPr>
              <a:t>AP: </a:t>
            </a:r>
            <a:r>
              <a:rPr lang="ca-ES" sz="1800" noProof="0" dirty="0" err="1">
                <a:latin typeface="Calibri" panose="020F0502020204030204" pitchFamily="34" charset="0"/>
                <a:cs typeface="Calibri" panose="020F0502020204030204" pitchFamily="34" charset="0"/>
              </a:rPr>
              <a:t>mvc</a:t>
            </a:r>
            <a:r>
              <a:rPr lang="ca-ES" sz="1800" noProof="0" dirty="0">
                <a:latin typeface="Calibri" panose="020F0502020204030204" pitchFamily="34" charset="0"/>
                <a:cs typeface="Calibri" panose="020F0502020204030204" pitchFamily="34" charset="0"/>
              </a:rPr>
              <a:t>. No sorolls patològics sobreafegits</a:t>
            </a:r>
          </a:p>
          <a:p>
            <a:r>
              <a:rPr lang="ca-ES" sz="1800" noProof="0" dirty="0">
                <a:latin typeface="Calibri" panose="020F0502020204030204" pitchFamily="34" charset="0"/>
                <a:cs typeface="Calibri" panose="020F0502020204030204" pitchFamily="34" charset="0"/>
              </a:rPr>
              <a:t>Resta EF sense alteracions</a:t>
            </a:r>
          </a:p>
          <a:p>
            <a:endParaRPr lang="ca-ES" b="1" noProof="0" dirty="0">
              <a:latin typeface="Calibri" panose="020F0502020204030204" pitchFamily="34" charset="0"/>
              <a:cs typeface="Calibri" panose="020F0502020204030204" pitchFamily="34" charset="0"/>
            </a:endParaRPr>
          </a:p>
        </p:txBody>
      </p:sp>
      <p:sp>
        <p:nvSpPr>
          <p:cNvPr id="2" name="CuadroTexto 1">
            <a:extLst>
              <a:ext uri="{FF2B5EF4-FFF2-40B4-BE49-F238E27FC236}">
                <a16:creationId xmlns:a16="http://schemas.microsoft.com/office/drawing/2014/main" id="{CC8A0D66-8EBD-4CE1-B05C-7DE262A8E3A6}"/>
              </a:ext>
            </a:extLst>
          </p:cNvPr>
          <p:cNvSpPr txBox="1"/>
          <p:nvPr/>
        </p:nvSpPr>
        <p:spPr>
          <a:xfrm>
            <a:off x="425303" y="58722"/>
            <a:ext cx="9412419" cy="954107"/>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Cas 3: PACIENT AMB SÍNCOPE</a:t>
            </a:r>
          </a:p>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	AVALUACIÓ INICIAL</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ángulo 2">
            <a:extLst>
              <a:ext uri="{FF2B5EF4-FFF2-40B4-BE49-F238E27FC236}">
                <a16:creationId xmlns:a16="http://schemas.microsoft.com/office/drawing/2014/main" id="{8B7A1FB7-C746-8AA4-36A1-C594467CB8AC}"/>
              </a:ext>
            </a:extLst>
          </p:cNvPr>
          <p:cNvSpPr/>
          <p:nvPr/>
        </p:nvSpPr>
        <p:spPr>
          <a:xfrm>
            <a:off x="0" y="1071676"/>
            <a:ext cx="12192000" cy="306192"/>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grpSp>
        <p:nvGrpSpPr>
          <p:cNvPr id="5" name="Grupo 4">
            <a:extLst>
              <a:ext uri="{FF2B5EF4-FFF2-40B4-BE49-F238E27FC236}">
                <a16:creationId xmlns:a16="http://schemas.microsoft.com/office/drawing/2014/main" id="{183F1DF0-1B0A-FCF2-27F5-7FFE752E9CC3}"/>
              </a:ext>
            </a:extLst>
          </p:cNvPr>
          <p:cNvGrpSpPr/>
          <p:nvPr/>
        </p:nvGrpSpPr>
        <p:grpSpPr>
          <a:xfrm>
            <a:off x="9120411" y="67284"/>
            <a:ext cx="2894609" cy="872019"/>
            <a:chOff x="9120411" y="67284"/>
            <a:chExt cx="2894609" cy="872019"/>
          </a:xfrm>
        </p:grpSpPr>
        <p:pic>
          <p:nvPicPr>
            <p:cNvPr id="6" name="Picture 5">
              <a:extLst>
                <a:ext uri="{FF2B5EF4-FFF2-40B4-BE49-F238E27FC236}">
                  <a16:creationId xmlns:a16="http://schemas.microsoft.com/office/drawing/2014/main" id="{90D5CA54-E099-F036-BA03-05CCAFE7F60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12 Imagen">
              <a:extLst>
                <a:ext uri="{FF2B5EF4-FFF2-40B4-BE49-F238E27FC236}">
                  <a16:creationId xmlns:a16="http://schemas.microsoft.com/office/drawing/2014/main" id="{3A995FA2-1FE3-2217-08F6-76C913E9C45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8" name="Imagen 7">
              <a:extLst>
                <a:ext uri="{FF2B5EF4-FFF2-40B4-BE49-F238E27FC236}">
                  <a16:creationId xmlns:a16="http://schemas.microsoft.com/office/drawing/2014/main" id="{A5AF41FE-03F2-9B94-EC52-891FC94B2693}"/>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Tree>
    <p:extLst>
      <p:ext uri="{BB962C8B-B14F-4D97-AF65-F5344CB8AC3E}">
        <p14:creationId xmlns:p14="http://schemas.microsoft.com/office/powerpoint/2010/main" val="846406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tge 3">
            <a:extLst>
              <a:ext uri="{FF2B5EF4-FFF2-40B4-BE49-F238E27FC236}">
                <a16:creationId xmlns:a16="http://schemas.microsoft.com/office/drawing/2014/main" id="{9A77DE03-C7BC-9B12-E5A4-024E013B49D7}"/>
              </a:ext>
            </a:extLst>
          </p:cNvPr>
          <p:cNvPicPr>
            <a:picLocks noGrp="1" noChangeAspect="1"/>
          </p:cNvPicPr>
          <p:nvPr>
            <p:ph idx="1"/>
          </p:nvPr>
        </p:nvPicPr>
        <p:blipFill rotWithShape="1">
          <a:blip r:embed="rId2" cstate="print"/>
          <a:srcRect l="12273" t="15084" r="23485" b="8147"/>
          <a:stretch/>
        </p:blipFill>
        <p:spPr>
          <a:xfrm>
            <a:off x="1808705" y="570756"/>
            <a:ext cx="9212733" cy="6192669"/>
          </a:xfrm>
          <a:prstGeom prst="rect">
            <a:avLst/>
          </a:prstGeom>
        </p:spPr>
      </p:pic>
    </p:spTree>
    <p:extLst>
      <p:ext uri="{BB962C8B-B14F-4D97-AF65-F5344CB8AC3E}">
        <p14:creationId xmlns:p14="http://schemas.microsoft.com/office/powerpoint/2010/main" val="435262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F835734-F31E-D2BE-706D-8FB08136AA18}"/>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108328F-96BE-A455-254E-5E742A9543B3}"/>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27869ED9-02BE-7A13-828B-D21B2DA1834A}"/>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113E5F86-A4B3-E660-E367-6EDB8B38E66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7A967113-6D3C-9429-62B0-97C0083ABAB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E985B442-D01B-6E78-2681-E4FFC9E971AB}"/>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pic>
        <p:nvPicPr>
          <p:cNvPr id="10" name="Google Shape;140;p7">
            <a:extLst>
              <a:ext uri="{FF2B5EF4-FFF2-40B4-BE49-F238E27FC236}">
                <a16:creationId xmlns:a16="http://schemas.microsoft.com/office/drawing/2014/main" id="{728B7A8A-D5E4-229C-7EEB-824E722BC82F}"/>
              </a:ext>
            </a:extLst>
          </p:cNvPr>
          <p:cNvPicPr preferRelativeResize="0"/>
          <p:nvPr/>
        </p:nvPicPr>
        <p:blipFill rotWithShape="1">
          <a:blip r:embed="rId6">
            <a:alphaModFix/>
          </a:blip>
          <a:srcRect/>
          <a:stretch/>
        </p:blipFill>
        <p:spPr>
          <a:xfrm>
            <a:off x="1916659" y="1458944"/>
            <a:ext cx="8330546" cy="5291974"/>
          </a:xfrm>
          <a:prstGeom prst="rect">
            <a:avLst/>
          </a:prstGeom>
          <a:noFill/>
          <a:ln>
            <a:noFill/>
          </a:ln>
        </p:spPr>
      </p:pic>
      <p:pic>
        <p:nvPicPr>
          <p:cNvPr id="8" name="Google Shape;93;p2">
            <a:extLst>
              <a:ext uri="{FF2B5EF4-FFF2-40B4-BE49-F238E27FC236}">
                <a16:creationId xmlns:a16="http://schemas.microsoft.com/office/drawing/2014/main" id="{BCD5088A-77B8-5FF0-60BA-C0494ECF0181}"/>
              </a:ext>
            </a:extLst>
          </p:cNvPr>
          <p:cNvPicPr/>
          <p:nvPr/>
        </p:nvPicPr>
        <p:blipFill rotWithShape="1">
          <a:blip r:embed="rId7">
            <a:alphaModFix/>
          </a:blip>
          <a:srcRect/>
          <a:stretch/>
        </p:blipFill>
        <p:spPr>
          <a:xfrm>
            <a:off x="210140" y="1562638"/>
            <a:ext cx="1352550" cy="1130263"/>
          </a:xfrm>
          <a:prstGeom prst="rect">
            <a:avLst/>
          </a:prstGeom>
          <a:noFill/>
          <a:ln>
            <a:noFill/>
          </a:ln>
        </p:spPr>
      </p:pic>
      <p:sp>
        <p:nvSpPr>
          <p:cNvPr id="11" name="CuadroTexto 10">
            <a:extLst>
              <a:ext uri="{FF2B5EF4-FFF2-40B4-BE49-F238E27FC236}">
                <a16:creationId xmlns:a16="http://schemas.microsoft.com/office/drawing/2014/main" id="{019AAC8B-D2E6-4C34-2E19-D87F11A94F73}"/>
              </a:ext>
            </a:extLst>
          </p:cNvPr>
          <p:cNvSpPr txBox="1"/>
          <p:nvPr/>
        </p:nvSpPr>
        <p:spPr>
          <a:xfrm>
            <a:off x="1734531" y="1385740"/>
            <a:ext cx="3242821" cy="2884602"/>
          </a:xfrm>
          <a:prstGeom prst="rect">
            <a:avLst/>
          </a:prstGeom>
          <a:noFill/>
          <a:ln w="57150">
            <a:solidFill>
              <a:schemeClr val="tx1"/>
            </a:solidFill>
          </a:ln>
          <a:effectLst>
            <a:glow rad="63500">
              <a:schemeClr val="accent3">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83450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0D40DEE-51E0-75B7-6B5A-FD37CC2A2651}"/>
              </a:ext>
            </a:extLst>
          </p:cNvPr>
          <p:cNvSpPr>
            <a:spLocks noGrp="1"/>
          </p:cNvSpPr>
          <p:nvPr>
            <p:ph idx="1"/>
          </p:nvPr>
        </p:nvSpPr>
        <p:spPr>
          <a:xfrm>
            <a:off x="1118118" y="1551041"/>
            <a:ext cx="10515600" cy="4351338"/>
          </a:xfrm>
        </p:spPr>
        <p:txBody>
          <a:bodyPr>
            <a:normAutofit/>
          </a:bodyPr>
          <a:lstStyle/>
          <a:p>
            <a:r>
              <a:rPr lang="ca-ES" sz="2000" noProof="0" dirty="0">
                <a:highlight>
                  <a:srgbClr val="FFFF00"/>
                </a:highlight>
                <a:latin typeface="Calibri" panose="020F0502020204030204" pitchFamily="34" charset="0"/>
                <a:cs typeface="Calibri" panose="020F0502020204030204" pitchFamily="34" charset="0"/>
              </a:rPr>
              <a:t>Durant l'esforç o quan està en decúbit supí</a:t>
            </a:r>
          </a:p>
          <a:p>
            <a:r>
              <a:rPr lang="ca-ES" sz="2000" noProof="0" dirty="0">
                <a:latin typeface="Calibri" panose="020F0502020204030204" pitchFamily="34" charset="0"/>
                <a:cs typeface="Calibri" panose="020F0502020204030204" pitchFamily="34" charset="0"/>
              </a:rPr>
              <a:t>Palpitacions d'aparició sobtada seguit immediatament de síncope</a:t>
            </a:r>
          </a:p>
          <a:p>
            <a:r>
              <a:rPr lang="ca-ES" sz="2000" noProof="0" dirty="0">
                <a:highlight>
                  <a:srgbClr val="FFFF00"/>
                </a:highlight>
                <a:latin typeface="Calibri" panose="020F0502020204030204" pitchFamily="34" charset="0"/>
                <a:cs typeface="Calibri" panose="020F0502020204030204" pitchFamily="34" charset="0"/>
              </a:rPr>
              <a:t>Antecedents familiars de mort sobtada</a:t>
            </a:r>
          </a:p>
          <a:p>
            <a:r>
              <a:rPr lang="ca-ES" sz="2000" noProof="0" dirty="0">
                <a:latin typeface="Calibri" panose="020F0502020204030204" pitchFamily="34" charset="0"/>
                <a:cs typeface="Calibri" panose="020F0502020204030204" pitchFamily="34" charset="0"/>
              </a:rPr>
              <a:t>Presència de cardiopatia estructural o malaltia coronària</a:t>
            </a:r>
          </a:p>
          <a:p>
            <a:r>
              <a:rPr lang="ca-ES" sz="2000" noProof="0" dirty="0">
                <a:highlight>
                  <a:srgbClr val="FFFF00"/>
                </a:highlight>
                <a:latin typeface="Calibri" panose="020F0502020204030204" pitchFamily="34" charset="0"/>
                <a:cs typeface="Calibri" panose="020F0502020204030204" pitchFamily="34" charset="0"/>
              </a:rPr>
              <a:t>Troballes d'ECG que suggereixen síncope arrítmic</a:t>
            </a:r>
          </a:p>
        </p:txBody>
      </p:sp>
      <p:sp>
        <p:nvSpPr>
          <p:cNvPr id="5" name="_s77832">
            <a:extLst>
              <a:ext uri="{FF2B5EF4-FFF2-40B4-BE49-F238E27FC236}">
                <a16:creationId xmlns:a16="http://schemas.microsoft.com/office/drawing/2014/main" id="{1E651D6F-66D4-A915-E420-98DAB5E6CB04}"/>
              </a:ext>
            </a:extLst>
          </p:cNvPr>
          <p:cNvSpPr>
            <a:spLocks noChangeArrowheads="1"/>
          </p:cNvSpPr>
          <p:nvPr/>
        </p:nvSpPr>
        <p:spPr bwMode="auto">
          <a:xfrm>
            <a:off x="838199" y="1497284"/>
            <a:ext cx="7961671" cy="2122124"/>
          </a:xfrm>
          <a:prstGeom prst="roundRect">
            <a:avLst>
              <a:gd name="adj" fmla="val 16667"/>
            </a:avLst>
          </a:prstGeom>
          <a:noFill/>
          <a:ln w="57150">
            <a:solidFill>
              <a:srgbClr val="FF0000"/>
            </a:solidFill>
            <a:round/>
            <a:headEnd/>
            <a:tailEnd/>
          </a:ln>
        </p:spPr>
        <p:txBody>
          <a:bodyPr wrap="none" lIns="0" tIns="0" rIns="0" bIns="0" anchor="ctr"/>
          <a:lstStyle/>
          <a:p>
            <a:pPr algn="ctr"/>
            <a:endParaRPr lang="ca-ES" sz="3700" b="1" noProof="0" dirty="0">
              <a:cs typeface="Arial" charset="0"/>
            </a:endParaRPr>
          </a:p>
        </p:txBody>
      </p:sp>
      <p:sp>
        <p:nvSpPr>
          <p:cNvPr id="6" name="Título 1">
            <a:extLst>
              <a:ext uri="{FF2B5EF4-FFF2-40B4-BE49-F238E27FC236}">
                <a16:creationId xmlns:a16="http://schemas.microsoft.com/office/drawing/2014/main" id="{D312214F-AFE6-6B4A-325B-80ADE1B73205}"/>
              </a:ext>
            </a:extLst>
          </p:cNvPr>
          <p:cNvSpPr txBox="1">
            <a:spLocks/>
          </p:cNvSpPr>
          <p:nvPr/>
        </p:nvSpPr>
        <p:spPr>
          <a:xfrm>
            <a:off x="838200" y="3951178"/>
            <a:ext cx="9602755" cy="768284"/>
          </a:xfrm>
          <a:prstGeom prst="rect">
            <a:avLst/>
          </a:prstGeom>
          <a:ln w="38100">
            <a:solidFill>
              <a:schemeClr val="accent1"/>
            </a:solid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b="1" noProof="0" dirty="0">
                <a:solidFill>
                  <a:srgbClr val="C00000"/>
                </a:solidFill>
                <a:latin typeface="Calibri" panose="020F0502020204030204" pitchFamily="34" charset="0"/>
                <a:cs typeface="Calibri" panose="020F0502020204030204" pitchFamily="34" charset="0"/>
              </a:rPr>
              <a:t>Estratificació de risc de la síncope d’origen incert</a:t>
            </a:r>
          </a:p>
        </p:txBody>
      </p:sp>
      <p:sp>
        <p:nvSpPr>
          <p:cNvPr id="7" name="_s77832">
            <a:extLst>
              <a:ext uri="{FF2B5EF4-FFF2-40B4-BE49-F238E27FC236}">
                <a16:creationId xmlns:a16="http://schemas.microsoft.com/office/drawing/2014/main" id="{7C85515A-F763-AD67-F223-8070C99E6855}"/>
              </a:ext>
            </a:extLst>
          </p:cNvPr>
          <p:cNvSpPr>
            <a:spLocks noChangeArrowheads="1"/>
          </p:cNvSpPr>
          <p:nvPr/>
        </p:nvSpPr>
        <p:spPr bwMode="auto">
          <a:xfrm>
            <a:off x="838200" y="4927206"/>
            <a:ext cx="7673502" cy="1683846"/>
          </a:xfrm>
          <a:prstGeom prst="roundRect">
            <a:avLst>
              <a:gd name="adj" fmla="val 16667"/>
            </a:avLst>
          </a:prstGeom>
          <a:noFill/>
          <a:ln w="57150">
            <a:solidFill>
              <a:srgbClr val="FF0000"/>
            </a:solidFill>
            <a:round/>
            <a:headEnd/>
            <a:tailEnd/>
          </a:ln>
        </p:spPr>
        <p:txBody>
          <a:bodyPr wrap="none" lIns="0" tIns="0" rIns="0" bIns="0" anchor="ctr"/>
          <a:lstStyle/>
          <a:p>
            <a:pPr algn="ctr"/>
            <a:endParaRPr lang="ca-ES" sz="3700" b="1" noProof="0" dirty="0">
              <a:cs typeface="Arial" charset="0"/>
            </a:endParaRPr>
          </a:p>
        </p:txBody>
      </p:sp>
      <p:sp>
        <p:nvSpPr>
          <p:cNvPr id="8" name="Marcador de contenido 2">
            <a:extLst>
              <a:ext uri="{FF2B5EF4-FFF2-40B4-BE49-F238E27FC236}">
                <a16:creationId xmlns:a16="http://schemas.microsoft.com/office/drawing/2014/main" id="{0C3E47A1-5E13-C646-DD91-23336A614386}"/>
              </a:ext>
            </a:extLst>
          </p:cNvPr>
          <p:cNvSpPr txBox="1">
            <a:spLocks/>
          </p:cNvSpPr>
          <p:nvPr/>
        </p:nvSpPr>
        <p:spPr>
          <a:xfrm>
            <a:off x="1118118" y="503321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sz="2000" noProof="0" dirty="0">
                <a:highlight>
                  <a:srgbClr val="FFFF00"/>
                </a:highlight>
                <a:latin typeface="Calibri" panose="020F0502020204030204" pitchFamily="34" charset="0"/>
                <a:cs typeface="Calibri" panose="020F0502020204030204" pitchFamily="34" charset="0"/>
              </a:rPr>
              <a:t>Característiques de la síncope: </a:t>
            </a:r>
          </a:p>
          <a:p>
            <a:r>
              <a:rPr lang="ca-ES" sz="2000" noProof="0" dirty="0">
                <a:latin typeface="Calibri" panose="020F0502020204030204" pitchFamily="34" charset="0"/>
                <a:cs typeface="Calibri" panose="020F0502020204030204" pitchFamily="34" charset="0"/>
              </a:rPr>
              <a:t>Antecedents patològics/</a:t>
            </a:r>
            <a:r>
              <a:rPr lang="ca-ES" sz="2000" noProof="0" dirty="0">
                <a:highlight>
                  <a:srgbClr val="FFFF00"/>
                </a:highlight>
                <a:latin typeface="Calibri" panose="020F0502020204030204" pitchFamily="34" charset="0"/>
                <a:cs typeface="Calibri" panose="020F0502020204030204" pitchFamily="34" charset="0"/>
              </a:rPr>
              <a:t>familiars</a:t>
            </a:r>
          </a:p>
          <a:p>
            <a:r>
              <a:rPr lang="ca-ES" sz="2000" noProof="0" dirty="0">
                <a:highlight>
                  <a:srgbClr val="FFFF00"/>
                </a:highlight>
                <a:latin typeface="Calibri" panose="020F0502020204030204" pitchFamily="34" charset="0"/>
                <a:cs typeface="Calibri" panose="020F0502020204030204" pitchFamily="34" charset="0"/>
              </a:rPr>
              <a:t>Exploració física: </a:t>
            </a:r>
            <a:r>
              <a:rPr lang="ca-ES" sz="2000" noProof="0" dirty="0" err="1">
                <a:highlight>
                  <a:srgbClr val="FFFF00"/>
                </a:highlight>
                <a:latin typeface="Calibri" panose="020F0502020204030204" pitchFamily="34" charset="0"/>
                <a:cs typeface="Calibri" panose="020F0502020204030204" pitchFamily="34" charset="0"/>
              </a:rPr>
              <a:t>buff</a:t>
            </a:r>
            <a:endParaRPr lang="ca-ES" sz="2000" noProof="0" dirty="0">
              <a:highlight>
                <a:srgbClr val="FFFF00"/>
              </a:highlight>
              <a:latin typeface="Calibri" panose="020F0502020204030204" pitchFamily="34" charset="0"/>
              <a:cs typeface="Calibri" panose="020F0502020204030204" pitchFamily="34" charset="0"/>
            </a:endParaRPr>
          </a:p>
          <a:p>
            <a:r>
              <a:rPr lang="ca-ES" sz="2000" noProof="0" dirty="0">
                <a:highlight>
                  <a:srgbClr val="FFFF00"/>
                </a:highlight>
                <a:latin typeface="Calibri" panose="020F0502020204030204" pitchFamily="34" charset="0"/>
                <a:cs typeface="Calibri" panose="020F0502020204030204" pitchFamily="34" charset="0"/>
              </a:rPr>
              <a:t>ECG: bloqueig AV</a:t>
            </a:r>
          </a:p>
        </p:txBody>
      </p:sp>
      <p:sp>
        <p:nvSpPr>
          <p:cNvPr id="2" name="CuadroTexto 1">
            <a:extLst>
              <a:ext uri="{FF2B5EF4-FFF2-40B4-BE49-F238E27FC236}">
                <a16:creationId xmlns:a16="http://schemas.microsoft.com/office/drawing/2014/main" id="{BF76211E-4307-EB69-A742-3DDB61713106}"/>
              </a:ext>
            </a:extLst>
          </p:cNvPr>
          <p:cNvSpPr txBox="1"/>
          <p:nvPr/>
        </p:nvSpPr>
        <p:spPr>
          <a:xfrm>
            <a:off x="112824" y="201792"/>
            <a:ext cx="9412419" cy="523220"/>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Cas 3: PACIENT AMB SÍNCOPE. 	AVALUACIÓ INICIAL</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ángulo 8">
            <a:extLst>
              <a:ext uri="{FF2B5EF4-FFF2-40B4-BE49-F238E27FC236}">
                <a16:creationId xmlns:a16="http://schemas.microsoft.com/office/drawing/2014/main" id="{58BE083F-77E8-9203-5A0A-5D300B6E3471}"/>
              </a:ext>
            </a:extLst>
          </p:cNvPr>
          <p:cNvSpPr/>
          <p:nvPr/>
        </p:nvSpPr>
        <p:spPr>
          <a:xfrm>
            <a:off x="-18660" y="836675"/>
            <a:ext cx="12192000" cy="202085"/>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grpSp>
        <p:nvGrpSpPr>
          <p:cNvPr id="10" name="Grupo 9">
            <a:extLst>
              <a:ext uri="{FF2B5EF4-FFF2-40B4-BE49-F238E27FC236}">
                <a16:creationId xmlns:a16="http://schemas.microsoft.com/office/drawing/2014/main" id="{21B189BD-8B1E-B70D-5933-F0C468E4BA70}"/>
              </a:ext>
            </a:extLst>
          </p:cNvPr>
          <p:cNvGrpSpPr/>
          <p:nvPr/>
        </p:nvGrpSpPr>
        <p:grpSpPr>
          <a:xfrm>
            <a:off x="9525243" y="67284"/>
            <a:ext cx="2489777" cy="743813"/>
            <a:chOff x="9120411" y="67284"/>
            <a:chExt cx="2894609" cy="872019"/>
          </a:xfrm>
        </p:grpSpPr>
        <p:pic>
          <p:nvPicPr>
            <p:cNvPr id="11" name="Picture 5">
              <a:extLst>
                <a:ext uri="{FF2B5EF4-FFF2-40B4-BE49-F238E27FC236}">
                  <a16:creationId xmlns:a16="http://schemas.microsoft.com/office/drawing/2014/main" id="{57E5FEE6-9C7B-3841-6B3F-439A332556F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12 Imagen">
              <a:extLst>
                <a:ext uri="{FF2B5EF4-FFF2-40B4-BE49-F238E27FC236}">
                  <a16:creationId xmlns:a16="http://schemas.microsoft.com/office/drawing/2014/main" id="{DA3615CC-3425-64C0-3C3F-A800E637422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3" name="Imagen 12">
              <a:extLst>
                <a:ext uri="{FF2B5EF4-FFF2-40B4-BE49-F238E27FC236}">
                  <a16:creationId xmlns:a16="http://schemas.microsoft.com/office/drawing/2014/main" id="{C1FFBC78-F633-CFA7-DB4F-67C3A32FD5CA}"/>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spTree>
    <p:extLst>
      <p:ext uri="{BB962C8B-B14F-4D97-AF65-F5344CB8AC3E}">
        <p14:creationId xmlns:p14="http://schemas.microsoft.com/office/powerpoint/2010/main" val="2499938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3263E327-71DB-CD1F-14CC-1BD8BD8F729D}"/>
              </a:ext>
            </a:extLst>
          </p:cNvPr>
          <p:cNvSpPr/>
          <p:nvPr/>
        </p:nvSpPr>
        <p:spPr>
          <a:xfrm>
            <a:off x="543407" y="1503275"/>
            <a:ext cx="2850895" cy="856348"/>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a-ES" noProof="0" dirty="0">
                <a:solidFill>
                  <a:schemeClr val="tx1"/>
                </a:solidFill>
              </a:rPr>
              <a:t>És realment una </a:t>
            </a:r>
            <a:r>
              <a:rPr lang="ca-ES" noProof="0" dirty="0">
                <a:solidFill>
                  <a:schemeClr val="tx1"/>
                </a:solidFill>
                <a:highlight>
                  <a:srgbClr val="FFFF00"/>
                </a:highlight>
              </a:rPr>
              <a:t>síncope</a:t>
            </a:r>
          </a:p>
          <a:p>
            <a:r>
              <a:rPr lang="ca-ES" noProof="0" dirty="0" err="1">
                <a:solidFill>
                  <a:schemeClr val="tx1"/>
                </a:solidFill>
                <a:highlight>
                  <a:srgbClr val="FFFF00"/>
                </a:highlight>
              </a:rPr>
              <a:t>Cardiogènic</a:t>
            </a:r>
            <a:r>
              <a:rPr lang="ca-ES" noProof="0" dirty="0">
                <a:solidFill>
                  <a:schemeClr val="tx1"/>
                </a:solidFill>
                <a:highlight>
                  <a:srgbClr val="FFFF00"/>
                </a:highlight>
              </a:rPr>
              <a:t>?</a:t>
            </a:r>
          </a:p>
        </p:txBody>
      </p:sp>
      <p:sp>
        <p:nvSpPr>
          <p:cNvPr id="10" name="Elipse 9">
            <a:extLst>
              <a:ext uri="{FF2B5EF4-FFF2-40B4-BE49-F238E27FC236}">
                <a16:creationId xmlns:a16="http://schemas.microsoft.com/office/drawing/2014/main" id="{DC4FD5C0-BBC8-D7A9-1544-7F90D4B0B4DD}"/>
              </a:ext>
            </a:extLst>
          </p:cNvPr>
          <p:cNvSpPr/>
          <p:nvPr/>
        </p:nvSpPr>
        <p:spPr>
          <a:xfrm>
            <a:off x="3945616" y="1312799"/>
            <a:ext cx="412750" cy="43497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12" name="CuadroTexto 11">
            <a:extLst>
              <a:ext uri="{FF2B5EF4-FFF2-40B4-BE49-F238E27FC236}">
                <a16:creationId xmlns:a16="http://schemas.microsoft.com/office/drawing/2014/main" id="{24593A9E-663C-3F4D-1DC7-E1CD01208B08}"/>
              </a:ext>
            </a:extLst>
          </p:cNvPr>
          <p:cNvSpPr txBox="1"/>
          <p:nvPr/>
        </p:nvSpPr>
        <p:spPr>
          <a:xfrm>
            <a:off x="3945616" y="1395760"/>
            <a:ext cx="636814" cy="369332"/>
          </a:xfrm>
          <a:prstGeom prst="rect">
            <a:avLst/>
          </a:prstGeom>
          <a:noFill/>
        </p:spPr>
        <p:txBody>
          <a:bodyPr wrap="square">
            <a:spAutoFit/>
          </a:bodyPr>
          <a:lstStyle/>
          <a:p>
            <a:r>
              <a:rPr lang="ca-ES" noProof="0" dirty="0">
                <a:latin typeface="Calibri" pitchFamily="34" charset="0"/>
              </a:rPr>
              <a:t>NO</a:t>
            </a:r>
            <a:endParaRPr lang="ca-ES" noProof="0" dirty="0"/>
          </a:p>
        </p:txBody>
      </p:sp>
      <p:sp>
        <p:nvSpPr>
          <p:cNvPr id="13" name="CuadroTexto 6">
            <a:extLst>
              <a:ext uri="{FF2B5EF4-FFF2-40B4-BE49-F238E27FC236}">
                <a16:creationId xmlns:a16="http://schemas.microsoft.com/office/drawing/2014/main" id="{37A6DCE6-C541-CEB0-9510-42D54948FF94}"/>
              </a:ext>
            </a:extLst>
          </p:cNvPr>
          <p:cNvSpPr txBox="1">
            <a:spLocks noChangeArrowheads="1"/>
          </p:cNvSpPr>
          <p:nvPr/>
        </p:nvSpPr>
        <p:spPr bwMode="auto">
          <a:xfrm>
            <a:off x="4953511" y="1306769"/>
            <a:ext cx="5897655" cy="369332"/>
          </a:xfrm>
          <a:prstGeom prst="rect">
            <a:avLst/>
          </a:prstGeom>
          <a:noFill/>
          <a:ln w="9525">
            <a:noFill/>
            <a:miter lim="800000"/>
            <a:headEnd/>
            <a:tailEnd/>
          </a:ln>
        </p:spPr>
        <p:txBody>
          <a:bodyPr wrap="square">
            <a:spAutoFit/>
          </a:bodyPr>
          <a:lstStyle/>
          <a:p>
            <a:r>
              <a:rPr lang="ca-ES" noProof="0" dirty="0">
                <a:latin typeface="Calibri" pitchFamily="34" charset="0"/>
              </a:rPr>
              <a:t>- - - &gt;  maneig específic </a:t>
            </a:r>
            <a:r>
              <a:rPr lang="ca-ES" sz="1400" noProof="0" dirty="0">
                <a:latin typeface="Calibri" pitchFamily="34" charset="0"/>
              </a:rPr>
              <a:t>(crisi comicial, psicogen...)</a:t>
            </a:r>
            <a:r>
              <a:rPr lang="ca-ES" noProof="0" dirty="0">
                <a:latin typeface="Calibri" pitchFamily="34" charset="0"/>
              </a:rPr>
              <a:t>       </a:t>
            </a:r>
          </a:p>
        </p:txBody>
      </p:sp>
      <p:sp>
        <p:nvSpPr>
          <p:cNvPr id="14" name="Rectángulo: esquinas redondeadas 13">
            <a:extLst>
              <a:ext uri="{FF2B5EF4-FFF2-40B4-BE49-F238E27FC236}">
                <a16:creationId xmlns:a16="http://schemas.microsoft.com/office/drawing/2014/main" id="{B6ABF1A4-1F30-D5ED-E012-59A32B193D5D}"/>
              </a:ext>
            </a:extLst>
          </p:cNvPr>
          <p:cNvSpPr/>
          <p:nvPr/>
        </p:nvSpPr>
        <p:spPr>
          <a:xfrm>
            <a:off x="4506524" y="1300846"/>
            <a:ext cx="6087022" cy="48005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cxnSp>
        <p:nvCxnSpPr>
          <p:cNvPr id="16" name="Conector recto de flecha 15">
            <a:extLst>
              <a:ext uri="{FF2B5EF4-FFF2-40B4-BE49-F238E27FC236}">
                <a16:creationId xmlns:a16="http://schemas.microsoft.com/office/drawing/2014/main" id="{E07622A3-7E58-92C2-6DA6-7776D40FA3E1}"/>
              </a:ext>
            </a:extLst>
          </p:cNvPr>
          <p:cNvCxnSpPr>
            <a:cxnSpLocks/>
          </p:cNvCxnSpPr>
          <p:nvPr/>
        </p:nvCxnSpPr>
        <p:spPr>
          <a:xfrm>
            <a:off x="3570253" y="1648678"/>
            <a:ext cx="2483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Elipse 17">
            <a:extLst>
              <a:ext uri="{FF2B5EF4-FFF2-40B4-BE49-F238E27FC236}">
                <a16:creationId xmlns:a16="http://schemas.microsoft.com/office/drawing/2014/main" id="{E5BAFCD6-8255-4A95-D125-D4FB1201AEA5}"/>
              </a:ext>
            </a:extLst>
          </p:cNvPr>
          <p:cNvSpPr/>
          <p:nvPr/>
        </p:nvSpPr>
        <p:spPr>
          <a:xfrm>
            <a:off x="3929579" y="2238031"/>
            <a:ext cx="412750" cy="41406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20" name="CuadroTexto 19">
            <a:extLst>
              <a:ext uri="{FF2B5EF4-FFF2-40B4-BE49-F238E27FC236}">
                <a16:creationId xmlns:a16="http://schemas.microsoft.com/office/drawing/2014/main" id="{90126C34-7C8D-9514-FA96-9816A65F54EE}"/>
              </a:ext>
            </a:extLst>
          </p:cNvPr>
          <p:cNvSpPr txBox="1"/>
          <p:nvPr/>
        </p:nvSpPr>
        <p:spPr>
          <a:xfrm>
            <a:off x="3879812" y="2282763"/>
            <a:ext cx="636814" cy="369332"/>
          </a:xfrm>
          <a:prstGeom prst="rect">
            <a:avLst/>
          </a:prstGeom>
          <a:noFill/>
        </p:spPr>
        <p:txBody>
          <a:bodyPr wrap="square">
            <a:spAutoFit/>
          </a:bodyPr>
          <a:lstStyle/>
          <a:p>
            <a:r>
              <a:rPr lang="ca-ES" noProof="0" dirty="0">
                <a:latin typeface="Calibri" pitchFamily="34" charset="0"/>
              </a:rPr>
              <a:t> </a:t>
            </a:r>
            <a:r>
              <a:rPr lang="ca-ES" noProof="0" dirty="0">
                <a:highlight>
                  <a:srgbClr val="FFFF00"/>
                </a:highlight>
                <a:latin typeface="Calibri" pitchFamily="34" charset="0"/>
              </a:rPr>
              <a:t>SI</a:t>
            </a:r>
            <a:r>
              <a:rPr lang="ca-ES" noProof="0" dirty="0">
                <a:latin typeface="Calibri" pitchFamily="34" charset="0"/>
              </a:rPr>
              <a:t> </a:t>
            </a:r>
            <a:endParaRPr lang="ca-ES" noProof="0" dirty="0"/>
          </a:p>
        </p:txBody>
      </p:sp>
      <p:cxnSp>
        <p:nvCxnSpPr>
          <p:cNvPr id="22" name="Conector recto de flecha 21">
            <a:extLst>
              <a:ext uri="{FF2B5EF4-FFF2-40B4-BE49-F238E27FC236}">
                <a16:creationId xmlns:a16="http://schemas.microsoft.com/office/drawing/2014/main" id="{B7178C76-FCB1-C2DA-6133-BF05953B4F28}"/>
              </a:ext>
            </a:extLst>
          </p:cNvPr>
          <p:cNvCxnSpPr/>
          <p:nvPr/>
        </p:nvCxnSpPr>
        <p:spPr>
          <a:xfrm>
            <a:off x="3447042" y="2021484"/>
            <a:ext cx="318342" cy="320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ángulo: esquinas redondeadas 22">
            <a:extLst>
              <a:ext uri="{FF2B5EF4-FFF2-40B4-BE49-F238E27FC236}">
                <a16:creationId xmlns:a16="http://schemas.microsoft.com/office/drawing/2014/main" id="{34FC8B45-F88C-E837-C948-59AA01CC1E9B}"/>
              </a:ext>
            </a:extLst>
          </p:cNvPr>
          <p:cNvSpPr/>
          <p:nvPr/>
        </p:nvSpPr>
        <p:spPr>
          <a:xfrm>
            <a:off x="4449572" y="1959525"/>
            <a:ext cx="5874186" cy="115248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24" name="CuadroTexto 23">
            <a:extLst>
              <a:ext uri="{FF2B5EF4-FFF2-40B4-BE49-F238E27FC236}">
                <a16:creationId xmlns:a16="http://schemas.microsoft.com/office/drawing/2014/main" id="{877F2C98-F66E-649F-D4E4-6292E841602E}"/>
              </a:ext>
            </a:extLst>
          </p:cNvPr>
          <p:cNvSpPr txBox="1"/>
          <p:nvPr/>
        </p:nvSpPr>
        <p:spPr>
          <a:xfrm>
            <a:off x="4655085" y="2011240"/>
            <a:ext cx="4843000" cy="1077218"/>
          </a:xfrm>
          <a:prstGeom prst="rect">
            <a:avLst/>
          </a:prstGeom>
          <a:noFill/>
        </p:spPr>
        <p:txBody>
          <a:bodyPr wrap="square" rtlCol="0">
            <a:spAutoFit/>
          </a:bodyPr>
          <a:lstStyle/>
          <a:p>
            <a:r>
              <a:rPr lang="ca-ES" sz="1600" b="1" noProof="0" dirty="0">
                <a:latin typeface="Calibri" panose="020F0502020204030204" pitchFamily="34" charset="0"/>
                <a:cs typeface="Calibri" panose="020F0502020204030204" pitchFamily="34" charset="0"/>
              </a:rPr>
              <a:t>Sospita de Síncope </a:t>
            </a:r>
            <a:r>
              <a:rPr lang="ca-ES" sz="1600" b="1" noProof="0" dirty="0" err="1">
                <a:latin typeface="Calibri" panose="020F0502020204030204" pitchFamily="34" charset="0"/>
                <a:cs typeface="Calibri" panose="020F0502020204030204" pitchFamily="34" charset="0"/>
              </a:rPr>
              <a:t>Cardiogènic</a:t>
            </a:r>
            <a:endParaRPr lang="ca-ES" sz="1600" b="1" noProof="0" dirty="0">
              <a:latin typeface="Calibri" panose="020F0502020204030204" pitchFamily="34" charset="0"/>
              <a:cs typeface="Calibri" panose="020F0502020204030204" pitchFamily="34" charset="0"/>
            </a:endParaRPr>
          </a:p>
          <a:p>
            <a:r>
              <a:rPr lang="ca-ES" sz="1600" b="1" noProof="0" dirty="0">
                <a:latin typeface="Calibri" panose="020F0502020204030204" pitchFamily="34" charset="0"/>
                <a:cs typeface="Calibri" panose="020F0502020204030204" pitchFamily="34" charset="0"/>
              </a:rPr>
              <a:t>Antecedents patològics/familiars</a:t>
            </a:r>
          </a:p>
          <a:p>
            <a:r>
              <a:rPr lang="ca-ES" sz="1600" b="1" noProof="0" dirty="0">
                <a:latin typeface="Calibri" panose="020F0502020204030204" pitchFamily="34" charset="0"/>
                <a:cs typeface="Calibri" panose="020F0502020204030204" pitchFamily="34" charset="0"/>
              </a:rPr>
              <a:t>Exploració física</a:t>
            </a:r>
          </a:p>
          <a:p>
            <a:r>
              <a:rPr lang="ca-ES" sz="1600" b="1" noProof="0" dirty="0">
                <a:latin typeface="Calibri" panose="020F0502020204030204" pitchFamily="34" charset="0"/>
                <a:cs typeface="Calibri" panose="020F0502020204030204" pitchFamily="34" charset="0"/>
              </a:rPr>
              <a:t>ECG</a:t>
            </a:r>
            <a:endParaRPr lang="ca-ES" noProof="0" dirty="0">
              <a:latin typeface="Calibri" panose="020F0502020204030204" pitchFamily="34" charset="0"/>
              <a:cs typeface="Calibri" panose="020F0502020204030204" pitchFamily="34" charset="0"/>
            </a:endParaRPr>
          </a:p>
        </p:txBody>
      </p:sp>
      <p:sp>
        <p:nvSpPr>
          <p:cNvPr id="25" name="Rectángulo redondeado 26">
            <a:extLst>
              <a:ext uri="{FF2B5EF4-FFF2-40B4-BE49-F238E27FC236}">
                <a16:creationId xmlns:a16="http://schemas.microsoft.com/office/drawing/2014/main" id="{D1520355-9F28-B205-EC56-03CD9BF87C02}"/>
              </a:ext>
            </a:extLst>
          </p:cNvPr>
          <p:cNvSpPr/>
          <p:nvPr/>
        </p:nvSpPr>
        <p:spPr>
          <a:xfrm>
            <a:off x="850685" y="3491276"/>
            <a:ext cx="2052734" cy="436366"/>
          </a:xfrm>
          <a:prstGeom prst="roundRect">
            <a:avLst/>
          </a:prstGeom>
          <a:solidFill>
            <a:srgbClr val="FFFFFF"/>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26" name="CuadroTexto 16">
            <a:extLst>
              <a:ext uri="{FF2B5EF4-FFF2-40B4-BE49-F238E27FC236}">
                <a16:creationId xmlns:a16="http://schemas.microsoft.com/office/drawing/2014/main" id="{EB62FB77-CF41-5911-DAC5-0A326B958D43}"/>
              </a:ext>
            </a:extLst>
          </p:cNvPr>
          <p:cNvSpPr txBox="1">
            <a:spLocks noChangeArrowheads="1"/>
          </p:cNvSpPr>
          <p:nvPr/>
        </p:nvSpPr>
        <p:spPr bwMode="auto">
          <a:xfrm>
            <a:off x="707694" y="3496788"/>
            <a:ext cx="2329776" cy="646331"/>
          </a:xfrm>
          <a:prstGeom prst="rect">
            <a:avLst/>
          </a:prstGeom>
          <a:noFill/>
          <a:ln w="9525">
            <a:noFill/>
            <a:miter lim="800000"/>
            <a:headEnd/>
            <a:tailEnd/>
          </a:ln>
        </p:spPr>
        <p:txBody>
          <a:bodyPr wrap="square">
            <a:spAutoFit/>
          </a:bodyPr>
          <a:lstStyle/>
          <a:p>
            <a:pPr algn="ctr"/>
            <a:r>
              <a:rPr lang="ca-ES" noProof="0" dirty="0">
                <a:latin typeface="Calibri" pitchFamily="34" charset="0"/>
              </a:rPr>
              <a:t>Ortostàtic</a:t>
            </a:r>
          </a:p>
          <a:p>
            <a:pPr algn="ctr"/>
            <a:endParaRPr lang="ca-ES" noProof="0" dirty="0">
              <a:latin typeface="Calibri" pitchFamily="34" charset="0"/>
            </a:endParaRPr>
          </a:p>
        </p:txBody>
      </p:sp>
      <p:sp>
        <p:nvSpPr>
          <p:cNvPr id="27" name="Rectángulo redondeado 26">
            <a:extLst>
              <a:ext uri="{FF2B5EF4-FFF2-40B4-BE49-F238E27FC236}">
                <a16:creationId xmlns:a16="http://schemas.microsoft.com/office/drawing/2014/main" id="{133ABBEF-49A5-D424-0783-42DF4864B3E7}"/>
              </a:ext>
            </a:extLst>
          </p:cNvPr>
          <p:cNvSpPr/>
          <p:nvPr/>
        </p:nvSpPr>
        <p:spPr>
          <a:xfrm>
            <a:off x="3570253" y="3494364"/>
            <a:ext cx="2052734" cy="436366"/>
          </a:xfrm>
          <a:prstGeom prst="roundRect">
            <a:avLst/>
          </a:prstGeom>
          <a:solidFill>
            <a:srgbClr val="FFFFFF"/>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28" name="CuadroTexto 16">
            <a:extLst>
              <a:ext uri="{FF2B5EF4-FFF2-40B4-BE49-F238E27FC236}">
                <a16:creationId xmlns:a16="http://schemas.microsoft.com/office/drawing/2014/main" id="{AA358C94-6D94-5686-B256-D7766D4152B8}"/>
              </a:ext>
            </a:extLst>
          </p:cNvPr>
          <p:cNvSpPr txBox="1">
            <a:spLocks noChangeArrowheads="1"/>
          </p:cNvSpPr>
          <p:nvPr/>
        </p:nvSpPr>
        <p:spPr bwMode="auto">
          <a:xfrm>
            <a:off x="3431732" y="3500079"/>
            <a:ext cx="2329776" cy="646331"/>
          </a:xfrm>
          <a:prstGeom prst="rect">
            <a:avLst/>
          </a:prstGeom>
          <a:noFill/>
          <a:ln w="9525">
            <a:noFill/>
            <a:miter lim="800000"/>
            <a:headEnd/>
            <a:tailEnd/>
          </a:ln>
        </p:spPr>
        <p:txBody>
          <a:bodyPr wrap="square">
            <a:spAutoFit/>
          </a:bodyPr>
          <a:lstStyle/>
          <a:p>
            <a:pPr algn="ctr"/>
            <a:r>
              <a:rPr lang="ca-ES" noProof="0" dirty="0" err="1">
                <a:latin typeface="Calibri" pitchFamily="34" charset="0"/>
              </a:rPr>
              <a:t>Neuromediat</a:t>
            </a:r>
            <a:endParaRPr lang="ca-ES" noProof="0" dirty="0">
              <a:latin typeface="Calibri" pitchFamily="34" charset="0"/>
            </a:endParaRPr>
          </a:p>
          <a:p>
            <a:pPr algn="ctr"/>
            <a:endParaRPr lang="ca-ES" noProof="0" dirty="0">
              <a:latin typeface="Calibri" pitchFamily="34" charset="0"/>
            </a:endParaRPr>
          </a:p>
        </p:txBody>
      </p:sp>
      <p:sp>
        <p:nvSpPr>
          <p:cNvPr id="29" name="Rectángulo redondeado 26">
            <a:extLst>
              <a:ext uri="{FF2B5EF4-FFF2-40B4-BE49-F238E27FC236}">
                <a16:creationId xmlns:a16="http://schemas.microsoft.com/office/drawing/2014/main" id="{F9C4C412-2C17-38BE-375B-CB3B0F64BADD}"/>
              </a:ext>
            </a:extLst>
          </p:cNvPr>
          <p:cNvSpPr/>
          <p:nvPr/>
        </p:nvSpPr>
        <p:spPr>
          <a:xfrm>
            <a:off x="6325130" y="3492512"/>
            <a:ext cx="2191255" cy="436366"/>
          </a:xfrm>
          <a:prstGeom prst="roundRect">
            <a:avLst/>
          </a:prstGeom>
          <a:solidFill>
            <a:srgbClr val="FFFFFF"/>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30" name="CuadroTexto 16">
            <a:extLst>
              <a:ext uri="{FF2B5EF4-FFF2-40B4-BE49-F238E27FC236}">
                <a16:creationId xmlns:a16="http://schemas.microsoft.com/office/drawing/2014/main" id="{A0671DD2-0DD3-6BF6-3132-7C8CD75A155E}"/>
              </a:ext>
            </a:extLst>
          </p:cNvPr>
          <p:cNvSpPr txBox="1">
            <a:spLocks noChangeArrowheads="1"/>
          </p:cNvSpPr>
          <p:nvPr/>
        </p:nvSpPr>
        <p:spPr bwMode="auto">
          <a:xfrm>
            <a:off x="6255870" y="3486079"/>
            <a:ext cx="2329776" cy="646331"/>
          </a:xfrm>
          <a:prstGeom prst="rect">
            <a:avLst/>
          </a:prstGeom>
          <a:noFill/>
          <a:ln w="9525">
            <a:noFill/>
            <a:miter lim="800000"/>
            <a:headEnd/>
            <a:tailEnd/>
          </a:ln>
        </p:spPr>
        <p:txBody>
          <a:bodyPr wrap="square">
            <a:spAutoFit/>
          </a:bodyPr>
          <a:lstStyle/>
          <a:p>
            <a:pPr algn="ctr"/>
            <a:r>
              <a:rPr lang="ca-ES" noProof="0" dirty="0">
                <a:highlight>
                  <a:srgbClr val="FFFF00"/>
                </a:highlight>
                <a:latin typeface="Calibri" pitchFamily="34" charset="0"/>
              </a:rPr>
              <a:t>Sospita de </a:t>
            </a:r>
            <a:r>
              <a:rPr lang="ca-ES" noProof="0" dirty="0" err="1">
                <a:highlight>
                  <a:srgbClr val="FFFF00"/>
                </a:highlight>
                <a:latin typeface="Calibri" pitchFamily="34" charset="0"/>
              </a:rPr>
              <a:t>cardiogènic</a:t>
            </a:r>
            <a:endParaRPr lang="ca-ES" noProof="0" dirty="0">
              <a:highlight>
                <a:srgbClr val="FFFF00"/>
              </a:highlight>
              <a:latin typeface="Calibri" pitchFamily="34" charset="0"/>
            </a:endParaRPr>
          </a:p>
          <a:p>
            <a:pPr algn="ctr"/>
            <a:endParaRPr lang="ca-ES" noProof="0" dirty="0">
              <a:latin typeface="Calibri" pitchFamily="34" charset="0"/>
            </a:endParaRPr>
          </a:p>
        </p:txBody>
      </p:sp>
      <p:sp>
        <p:nvSpPr>
          <p:cNvPr id="31" name="Rectángulo redondeado 26">
            <a:extLst>
              <a:ext uri="{FF2B5EF4-FFF2-40B4-BE49-F238E27FC236}">
                <a16:creationId xmlns:a16="http://schemas.microsoft.com/office/drawing/2014/main" id="{831A1F50-68F8-0C98-BBBB-6726D535FFE1}"/>
              </a:ext>
            </a:extLst>
          </p:cNvPr>
          <p:cNvSpPr/>
          <p:nvPr/>
        </p:nvSpPr>
        <p:spPr>
          <a:xfrm>
            <a:off x="9162545" y="3492756"/>
            <a:ext cx="2191255" cy="436366"/>
          </a:xfrm>
          <a:prstGeom prst="roundRect">
            <a:avLst/>
          </a:prstGeom>
          <a:solidFill>
            <a:srgbClr val="FFFFFF"/>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32" name="CuadroTexto 16">
            <a:extLst>
              <a:ext uri="{FF2B5EF4-FFF2-40B4-BE49-F238E27FC236}">
                <a16:creationId xmlns:a16="http://schemas.microsoft.com/office/drawing/2014/main" id="{31D59AB8-E036-4637-EB42-42CB1A868374}"/>
              </a:ext>
            </a:extLst>
          </p:cNvPr>
          <p:cNvSpPr txBox="1">
            <a:spLocks noChangeArrowheads="1"/>
          </p:cNvSpPr>
          <p:nvPr/>
        </p:nvSpPr>
        <p:spPr bwMode="auto">
          <a:xfrm>
            <a:off x="9042890" y="3502079"/>
            <a:ext cx="2329776" cy="646331"/>
          </a:xfrm>
          <a:prstGeom prst="rect">
            <a:avLst/>
          </a:prstGeom>
          <a:noFill/>
          <a:ln w="9525">
            <a:noFill/>
            <a:miter lim="800000"/>
            <a:headEnd/>
            <a:tailEnd/>
          </a:ln>
        </p:spPr>
        <p:txBody>
          <a:bodyPr wrap="square">
            <a:spAutoFit/>
          </a:bodyPr>
          <a:lstStyle/>
          <a:p>
            <a:pPr algn="ctr"/>
            <a:r>
              <a:rPr lang="ca-ES" noProof="0" dirty="0">
                <a:latin typeface="Calibri" pitchFamily="34" charset="0"/>
              </a:rPr>
              <a:t>Origen incert</a:t>
            </a:r>
          </a:p>
          <a:p>
            <a:pPr algn="ctr"/>
            <a:endParaRPr lang="ca-ES" noProof="0" dirty="0">
              <a:latin typeface="Calibri" pitchFamily="34" charset="0"/>
            </a:endParaRPr>
          </a:p>
        </p:txBody>
      </p:sp>
      <p:sp>
        <p:nvSpPr>
          <p:cNvPr id="33" name="Rectángulo redondeado 26">
            <a:extLst>
              <a:ext uri="{FF2B5EF4-FFF2-40B4-BE49-F238E27FC236}">
                <a16:creationId xmlns:a16="http://schemas.microsoft.com/office/drawing/2014/main" id="{5B9678A5-8D49-D36F-41E3-12F6204CD434}"/>
              </a:ext>
            </a:extLst>
          </p:cNvPr>
          <p:cNvSpPr/>
          <p:nvPr/>
        </p:nvSpPr>
        <p:spPr>
          <a:xfrm>
            <a:off x="2929106" y="4272722"/>
            <a:ext cx="1287209" cy="407724"/>
          </a:xfrm>
          <a:prstGeom prst="roundRect">
            <a:avLst/>
          </a:prstGeom>
          <a:solidFill>
            <a:srgbClr val="FFFFFF"/>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36" name="CuadroTexto 16">
            <a:extLst>
              <a:ext uri="{FF2B5EF4-FFF2-40B4-BE49-F238E27FC236}">
                <a16:creationId xmlns:a16="http://schemas.microsoft.com/office/drawing/2014/main" id="{A598EBBE-683C-5F4C-E610-55F8734B4CD3}"/>
              </a:ext>
            </a:extLst>
          </p:cNvPr>
          <p:cNvSpPr txBox="1">
            <a:spLocks noChangeArrowheads="1"/>
          </p:cNvSpPr>
          <p:nvPr/>
        </p:nvSpPr>
        <p:spPr bwMode="auto">
          <a:xfrm>
            <a:off x="2399151" y="4298184"/>
            <a:ext cx="2329776" cy="615553"/>
          </a:xfrm>
          <a:prstGeom prst="rect">
            <a:avLst/>
          </a:prstGeom>
          <a:noFill/>
          <a:ln w="9525">
            <a:noFill/>
            <a:miter lim="800000"/>
            <a:headEnd/>
            <a:tailEnd/>
          </a:ln>
        </p:spPr>
        <p:txBody>
          <a:bodyPr wrap="square">
            <a:spAutoFit/>
          </a:bodyPr>
          <a:lstStyle/>
          <a:p>
            <a:pPr algn="ctr"/>
            <a:r>
              <a:rPr lang="ca-ES" sz="1600" noProof="0" dirty="0">
                <a:latin typeface="Calibri" pitchFamily="34" charset="0"/>
              </a:rPr>
              <a:t>Ocasional</a:t>
            </a:r>
          </a:p>
          <a:p>
            <a:pPr algn="ctr"/>
            <a:endParaRPr lang="ca-ES" noProof="0" dirty="0">
              <a:latin typeface="Calibri" pitchFamily="34" charset="0"/>
            </a:endParaRPr>
          </a:p>
        </p:txBody>
      </p:sp>
      <p:cxnSp>
        <p:nvCxnSpPr>
          <p:cNvPr id="38" name="Conector recto de flecha 37">
            <a:extLst>
              <a:ext uri="{FF2B5EF4-FFF2-40B4-BE49-F238E27FC236}">
                <a16:creationId xmlns:a16="http://schemas.microsoft.com/office/drawing/2014/main" id="{99C099CD-DF2F-D599-0B6F-C81DE7A581AA}"/>
              </a:ext>
            </a:extLst>
          </p:cNvPr>
          <p:cNvCxnSpPr>
            <a:cxnSpLocks/>
          </p:cNvCxnSpPr>
          <p:nvPr/>
        </p:nvCxnSpPr>
        <p:spPr>
          <a:xfrm>
            <a:off x="1844154" y="4001294"/>
            <a:ext cx="13342" cy="1019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de flecha 39">
            <a:extLst>
              <a:ext uri="{FF2B5EF4-FFF2-40B4-BE49-F238E27FC236}">
                <a16:creationId xmlns:a16="http://schemas.microsoft.com/office/drawing/2014/main" id="{9BECE266-2F1A-0D78-CDB8-83C9653D6C4F}"/>
              </a:ext>
            </a:extLst>
          </p:cNvPr>
          <p:cNvCxnSpPr>
            <a:cxnSpLocks/>
          </p:cNvCxnSpPr>
          <p:nvPr/>
        </p:nvCxnSpPr>
        <p:spPr>
          <a:xfrm flipH="1">
            <a:off x="2323866" y="4705046"/>
            <a:ext cx="577165" cy="316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6F4E409C-B29C-17A8-7598-160F5DA0444A}"/>
              </a:ext>
            </a:extLst>
          </p:cNvPr>
          <p:cNvCxnSpPr>
            <a:cxnSpLocks/>
          </p:cNvCxnSpPr>
          <p:nvPr/>
        </p:nvCxnSpPr>
        <p:spPr>
          <a:xfrm>
            <a:off x="4910331" y="4038887"/>
            <a:ext cx="361465" cy="219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id="{0401C36D-F8B8-36BC-F0CE-FB645D1D995E}"/>
              </a:ext>
            </a:extLst>
          </p:cNvPr>
          <p:cNvCxnSpPr>
            <a:cxnSpLocks/>
          </p:cNvCxnSpPr>
          <p:nvPr/>
        </p:nvCxnSpPr>
        <p:spPr>
          <a:xfrm flipH="1">
            <a:off x="3744049" y="4036202"/>
            <a:ext cx="403134" cy="195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Rectángulo redondeado 26">
            <a:extLst>
              <a:ext uri="{FF2B5EF4-FFF2-40B4-BE49-F238E27FC236}">
                <a16:creationId xmlns:a16="http://schemas.microsoft.com/office/drawing/2014/main" id="{A0E9A2CD-E4A6-3515-40C1-CCDC0EE6B58F}"/>
              </a:ext>
            </a:extLst>
          </p:cNvPr>
          <p:cNvSpPr/>
          <p:nvPr/>
        </p:nvSpPr>
        <p:spPr>
          <a:xfrm>
            <a:off x="966451" y="5060770"/>
            <a:ext cx="2035542" cy="553595"/>
          </a:xfrm>
          <a:prstGeom prst="roundRect">
            <a:avLst/>
          </a:prstGeom>
          <a:solidFill>
            <a:srgbClr val="FFFFFF"/>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52" name="CuadroTexto 16">
            <a:extLst>
              <a:ext uri="{FF2B5EF4-FFF2-40B4-BE49-F238E27FC236}">
                <a16:creationId xmlns:a16="http://schemas.microsoft.com/office/drawing/2014/main" id="{EFA519C2-C3B6-454E-CB49-8E3A7CDD685D}"/>
              </a:ext>
            </a:extLst>
          </p:cNvPr>
          <p:cNvSpPr txBox="1">
            <a:spLocks noChangeArrowheads="1"/>
          </p:cNvSpPr>
          <p:nvPr/>
        </p:nvSpPr>
        <p:spPr bwMode="auto">
          <a:xfrm>
            <a:off x="819334" y="5061159"/>
            <a:ext cx="2329776" cy="892552"/>
          </a:xfrm>
          <a:prstGeom prst="rect">
            <a:avLst/>
          </a:prstGeom>
          <a:noFill/>
          <a:ln w="9525">
            <a:noFill/>
            <a:miter lim="800000"/>
            <a:headEnd/>
            <a:tailEnd/>
          </a:ln>
        </p:spPr>
        <p:txBody>
          <a:bodyPr wrap="square">
            <a:spAutoFit/>
          </a:bodyPr>
          <a:lstStyle/>
          <a:p>
            <a:pPr algn="ctr"/>
            <a:r>
              <a:rPr lang="ca-ES" noProof="0" dirty="0">
                <a:latin typeface="Calibri" pitchFamily="34" charset="0"/>
              </a:rPr>
              <a:t>Maneig a Primària</a:t>
            </a:r>
          </a:p>
          <a:p>
            <a:pPr algn="ctr"/>
            <a:r>
              <a:rPr lang="ca-ES" sz="1400" noProof="0" dirty="0">
                <a:latin typeface="Calibri" pitchFamily="34" charset="0"/>
              </a:rPr>
              <a:t>Educació i recomanacions </a:t>
            </a:r>
          </a:p>
          <a:p>
            <a:pPr algn="ctr"/>
            <a:endParaRPr lang="ca-ES" noProof="0" dirty="0">
              <a:latin typeface="Calibri" pitchFamily="34" charset="0"/>
            </a:endParaRPr>
          </a:p>
        </p:txBody>
      </p:sp>
      <p:sp>
        <p:nvSpPr>
          <p:cNvPr id="59" name="Rectángulo redondeado 26">
            <a:extLst>
              <a:ext uri="{FF2B5EF4-FFF2-40B4-BE49-F238E27FC236}">
                <a16:creationId xmlns:a16="http://schemas.microsoft.com/office/drawing/2014/main" id="{FC795E8E-E18E-91D4-CA71-13C8952B96B9}"/>
              </a:ext>
            </a:extLst>
          </p:cNvPr>
          <p:cNvSpPr/>
          <p:nvPr/>
        </p:nvSpPr>
        <p:spPr>
          <a:xfrm>
            <a:off x="4859433" y="4294771"/>
            <a:ext cx="1287209" cy="407724"/>
          </a:xfrm>
          <a:prstGeom prst="roundRect">
            <a:avLst/>
          </a:prstGeom>
          <a:solidFill>
            <a:srgbClr val="FFFFFF"/>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61" name="CuadroTexto 16">
            <a:extLst>
              <a:ext uri="{FF2B5EF4-FFF2-40B4-BE49-F238E27FC236}">
                <a16:creationId xmlns:a16="http://schemas.microsoft.com/office/drawing/2014/main" id="{13DFFE7E-BF9B-41FF-9D75-6944C71FC5C7}"/>
              </a:ext>
            </a:extLst>
          </p:cNvPr>
          <p:cNvSpPr txBox="1">
            <a:spLocks noChangeArrowheads="1"/>
          </p:cNvSpPr>
          <p:nvPr/>
        </p:nvSpPr>
        <p:spPr bwMode="auto">
          <a:xfrm>
            <a:off x="4338149" y="4318318"/>
            <a:ext cx="2329776" cy="615553"/>
          </a:xfrm>
          <a:prstGeom prst="rect">
            <a:avLst/>
          </a:prstGeom>
          <a:noFill/>
          <a:ln w="9525">
            <a:noFill/>
            <a:miter lim="800000"/>
            <a:headEnd/>
            <a:tailEnd/>
          </a:ln>
        </p:spPr>
        <p:txBody>
          <a:bodyPr wrap="square">
            <a:spAutoFit/>
          </a:bodyPr>
          <a:lstStyle/>
          <a:p>
            <a:pPr algn="ctr"/>
            <a:r>
              <a:rPr lang="ca-ES" sz="1600" noProof="0" dirty="0">
                <a:latin typeface="Calibri" pitchFamily="34" charset="0"/>
              </a:rPr>
              <a:t>Recurrent</a:t>
            </a:r>
          </a:p>
          <a:p>
            <a:pPr algn="ctr"/>
            <a:endParaRPr lang="ca-ES" noProof="0" dirty="0">
              <a:latin typeface="Calibri" pitchFamily="34" charset="0"/>
            </a:endParaRPr>
          </a:p>
        </p:txBody>
      </p:sp>
      <p:cxnSp>
        <p:nvCxnSpPr>
          <p:cNvPr id="62" name="Conector recto de flecha 61">
            <a:extLst>
              <a:ext uri="{FF2B5EF4-FFF2-40B4-BE49-F238E27FC236}">
                <a16:creationId xmlns:a16="http://schemas.microsoft.com/office/drawing/2014/main" id="{DDFBC237-FA6B-50E8-C373-2192E8DF1F9C}"/>
              </a:ext>
            </a:extLst>
          </p:cNvPr>
          <p:cNvCxnSpPr>
            <a:cxnSpLocks/>
          </p:cNvCxnSpPr>
          <p:nvPr/>
        </p:nvCxnSpPr>
        <p:spPr>
          <a:xfrm>
            <a:off x="5962442" y="4774126"/>
            <a:ext cx="489436" cy="316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CuadroTexto 16">
            <a:extLst>
              <a:ext uri="{FF2B5EF4-FFF2-40B4-BE49-F238E27FC236}">
                <a16:creationId xmlns:a16="http://schemas.microsoft.com/office/drawing/2014/main" id="{9A90AD0C-292F-C7A1-CC20-BB6AD36D7F27}"/>
              </a:ext>
            </a:extLst>
          </p:cNvPr>
          <p:cNvSpPr txBox="1">
            <a:spLocks noChangeArrowheads="1"/>
          </p:cNvSpPr>
          <p:nvPr/>
        </p:nvSpPr>
        <p:spPr bwMode="auto">
          <a:xfrm>
            <a:off x="6335079" y="5358021"/>
            <a:ext cx="2329776" cy="646331"/>
          </a:xfrm>
          <a:prstGeom prst="rect">
            <a:avLst/>
          </a:prstGeom>
          <a:noFill/>
          <a:ln w="9525">
            <a:noFill/>
            <a:miter lim="800000"/>
            <a:headEnd/>
            <a:tailEnd/>
          </a:ln>
        </p:spPr>
        <p:txBody>
          <a:bodyPr wrap="square">
            <a:spAutoFit/>
          </a:bodyPr>
          <a:lstStyle/>
          <a:p>
            <a:pPr algn="ctr"/>
            <a:r>
              <a:rPr lang="ca-ES" noProof="0" dirty="0">
                <a:latin typeface="Calibri" pitchFamily="34" charset="0"/>
              </a:rPr>
              <a:t>Maneig a Cardiologia</a:t>
            </a:r>
          </a:p>
          <a:p>
            <a:pPr algn="ctr"/>
            <a:endParaRPr lang="ca-ES" noProof="0" dirty="0">
              <a:latin typeface="Calibri" pitchFamily="34" charset="0"/>
            </a:endParaRPr>
          </a:p>
        </p:txBody>
      </p:sp>
      <p:sp>
        <p:nvSpPr>
          <p:cNvPr id="65" name="Rectángulo redondeado 26">
            <a:extLst>
              <a:ext uri="{FF2B5EF4-FFF2-40B4-BE49-F238E27FC236}">
                <a16:creationId xmlns:a16="http://schemas.microsoft.com/office/drawing/2014/main" id="{FDDBA82D-DB47-E37F-8C32-2685047DC6E0}"/>
              </a:ext>
            </a:extLst>
          </p:cNvPr>
          <p:cNvSpPr/>
          <p:nvPr/>
        </p:nvSpPr>
        <p:spPr>
          <a:xfrm>
            <a:off x="6456376" y="5266423"/>
            <a:ext cx="2075581" cy="588307"/>
          </a:xfrm>
          <a:prstGeom prst="round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67" name="CuadroTexto 41">
            <a:extLst>
              <a:ext uri="{FF2B5EF4-FFF2-40B4-BE49-F238E27FC236}">
                <a16:creationId xmlns:a16="http://schemas.microsoft.com/office/drawing/2014/main" id="{4CBA7F5E-180E-B76A-D78B-6C4B464B3A21}"/>
              </a:ext>
            </a:extLst>
          </p:cNvPr>
          <p:cNvSpPr txBox="1">
            <a:spLocks noChangeArrowheads="1"/>
          </p:cNvSpPr>
          <p:nvPr/>
        </p:nvSpPr>
        <p:spPr bwMode="auto">
          <a:xfrm>
            <a:off x="6258288" y="4696881"/>
            <a:ext cx="678391" cy="307777"/>
          </a:xfrm>
          <a:prstGeom prst="rect">
            <a:avLst/>
          </a:prstGeom>
          <a:noFill/>
          <a:ln w="9525">
            <a:noFill/>
            <a:miter lim="800000"/>
            <a:headEnd/>
            <a:tailEnd/>
          </a:ln>
        </p:spPr>
        <p:txBody>
          <a:bodyPr wrap="none">
            <a:spAutoFit/>
          </a:bodyPr>
          <a:lstStyle/>
          <a:p>
            <a:r>
              <a:rPr lang="ca-ES" sz="1400" noProof="0" dirty="0">
                <a:latin typeface="Calibri" pitchFamily="34" charset="0"/>
              </a:rPr>
              <a:t>electiu</a:t>
            </a:r>
          </a:p>
        </p:txBody>
      </p:sp>
      <p:cxnSp>
        <p:nvCxnSpPr>
          <p:cNvPr id="68" name="Conector recto de flecha 67">
            <a:extLst>
              <a:ext uri="{FF2B5EF4-FFF2-40B4-BE49-F238E27FC236}">
                <a16:creationId xmlns:a16="http://schemas.microsoft.com/office/drawing/2014/main" id="{445EFA69-044F-E80C-867B-CAC9F1BE966E}"/>
              </a:ext>
            </a:extLst>
          </p:cNvPr>
          <p:cNvCxnSpPr>
            <a:cxnSpLocks/>
          </p:cNvCxnSpPr>
          <p:nvPr/>
        </p:nvCxnSpPr>
        <p:spPr>
          <a:xfrm>
            <a:off x="7421482" y="4057381"/>
            <a:ext cx="13342" cy="1006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Rectángulo redondeado 26">
            <a:extLst>
              <a:ext uri="{FF2B5EF4-FFF2-40B4-BE49-F238E27FC236}">
                <a16:creationId xmlns:a16="http://schemas.microsoft.com/office/drawing/2014/main" id="{F009AECE-C763-89B8-72CA-DC27D1FF866F}"/>
              </a:ext>
            </a:extLst>
          </p:cNvPr>
          <p:cNvSpPr/>
          <p:nvPr/>
        </p:nvSpPr>
        <p:spPr>
          <a:xfrm>
            <a:off x="9431112" y="4180403"/>
            <a:ext cx="1692964" cy="407724"/>
          </a:xfrm>
          <a:prstGeom prst="roundRect">
            <a:avLst/>
          </a:prstGeom>
          <a:solidFill>
            <a:srgbClr val="FFFFFF"/>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70" name="CuadroTexto 16">
            <a:extLst>
              <a:ext uri="{FF2B5EF4-FFF2-40B4-BE49-F238E27FC236}">
                <a16:creationId xmlns:a16="http://schemas.microsoft.com/office/drawing/2014/main" id="{DCDB1824-A609-3677-42A9-053A4F82063D}"/>
              </a:ext>
            </a:extLst>
          </p:cNvPr>
          <p:cNvSpPr txBox="1">
            <a:spLocks noChangeArrowheads="1"/>
          </p:cNvSpPr>
          <p:nvPr/>
        </p:nvSpPr>
        <p:spPr bwMode="auto">
          <a:xfrm>
            <a:off x="9106780" y="4205248"/>
            <a:ext cx="2329776" cy="615553"/>
          </a:xfrm>
          <a:prstGeom prst="rect">
            <a:avLst/>
          </a:prstGeom>
          <a:noFill/>
          <a:ln w="9525">
            <a:noFill/>
            <a:miter lim="800000"/>
            <a:headEnd/>
            <a:tailEnd/>
          </a:ln>
        </p:spPr>
        <p:txBody>
          <a:bodyPr wrap="square">
            <a:spAutoFit/>
          </a:bodyPr>
          <a:lstStyle/>
          <a:p>
            <a:pPr algn="ctr"/>
            <a:r>
              <a:rPr lang="ca-ES" sz="1600" noProof="0" dirty="0">
                <a:latin typeface="Calibri" pitchFamily="34" charset="0"/>
              </a:rPr>
              <a:t>Estratificació de risc</a:t>
            </a:r>
          </a:p>
          <a:p>
            <a:pPr algn="ctr"/>
            <a:endParaRPr lang="ca-ES" noProof="0" dirty="0">
              <a:latin typeface="Calibri" pitchFamily="34" charset="0"/>
            </a:endParaRPr>
          </a:p>
        </p:txBody>
      </p:sp>
      <p:sp>
        <p:nvSpPr>
          <p:cNvPr id="73" name="CuadroTexto 44">
            <a:extLst>
              <a:ext uri="{FF2B5EF4-FFF2-40B4-BE49-F238E27FC236}">
                <a16:creationId xmlns:a16="http://schemas.microsoft.com/office/drawing/2014/main" id="{CB764C2E-4865-AB72-B997-B637D2334A9F}"/>
              </a:ext>
            </a:extLst>
          </p:cNvPr>
          <p:cNvSpPr txBox="1">
            <a:spLocks noChangeArrowheads="1"/>
          </p:cNvSpPr>
          <p:nvPr/>
        </p:nvSpPr>
        <p:spPr bwMode="auto">
          <a:xfrm>
            <a:off x="7555356" y="4694179"/>
            <a:ext cx="1004122" cy="523220"/>
          </a:xfrm>
          <a:prstGeom prst="rect">
            <a:avLst/>
          </a:prstGeom>
          <a:noFill/>
          <a:ln w="9525">
            <a:noFill/>
            <a:miter lim="800000"/>
            <a:headEnd/>
            <a:tailEnd/>
          </a:ln>
        </p:spPr>
        <p:txBody>
          <a:bodyPr wrap="none">
            <a:spAutoFit/>
          </a:bodyPr>
          <a:lstStyle/>
          <a:p>
            <a:pPr algn="ctr"/>
            <a:r>
              <a:rPr lang="ca-ES" sz="1400" dirty="0">
                <a:highlight>
                  <a:srgbClr val="FFFF00"/>
                </a:highlight>
                <a:latin typeface="Calibri" pitchFamily="34" charset="0"/>
              </a:rPr>
              <a:t>P</a:t>
            </a:r>
            <a:r>
              <a:rPr lang="ca-ES" sz="1400" noProof="0" dirty="0">
                <a:highlight>
                  <a:srgbClr val="FFFF00"/>
                </a:highlight>
                <a:latin typeface="Calibri" pitchFamily="34" charset="0"/>
              </a:rPr>
              <a:t>referent o</a:t>
            </a:r>
          </a:p>
          <a:p>
            <a:pPr algn="ctr"/>
            <a:r>
              <a:rPr lang="ca-ES" sz="1400" noProof="0" dirty="0">
                <a:highlight>
                  <a:srgbClr val="FFFF00"/>
                </a:highlight>
                <a:latin typeface="Calibri" pitchFamily="34" charset="0"/>
              </a:rPr>
              <a:t>Urgent </a:t>
            </a:r>
            <a:r>
              <a:rPr lang="ca-ES" sz="1400" noProof="0" dirty="0">
                <a:latin typeface="Calibri" pitchFamily="34" charset="0"/>
              </a:rPr>
              <a:t>*</a:t>
            </a:r>
          </a:p>
        </p:txBody>
      </p:sp>
      <p:sp>
        <p:nvSpPr>
          <p:cNvPr id="74" name="Rectángulo redondeado 26">
            <a:extLst>
              <a:ext uri="{FF2B5EF4-FFF2-40B4-BE49-F238E27FC236}">
                <a16:creationId xmlns:a16="http://schemas.microsoft.com/office/drawing/2014/main" id="{8A71D9EA-D360-7FCA-1EF2-19ABCA94B61C}"/>
              </a:ext>
            </a:extLst>
          </p:cNvPr>
          <p:cNvSpPr/>
          <p:nvPr/>
        </p:nvSpPr>
        <p:spPr>
          <a:xfrm>
            <a:off x="8704739" y="4770646"/>
            <a:ext cx="793346" cy="343178"/>
          </a:xfrm>
          <a:prstGeom prst="roundRect">
            <a:avLst/>
          </a:prstGeom>
          <a:solidFill>
            <a:srgbClr val="FFFFFF"/>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75" name="CuadroTexto 16">
            <a:extLst>
              <a:ext uri="{FF2B5EF4-FFF2-40B4-BE49-F238E27FC236}">
                <a16:creationId xmlns:a16="http://schemas.microsoft.com/office/drawing/2014/main" id="{E24B80D0-6244-F745-83E6-D2AB23DC9745}"/>
              </a:ext>
            </a:extLst>
          </p:cNvPr>
          <p:cNvSpPr txBox="1">
            <a:spLocks noChangeArrowheads="1"/>
          </p:cNvSpPr>
          <p:nvPr/>
        </p:nvSpPr>
        <p:spPr bwMode="auto">
          <a:xfrm>
            <a:off x="8548055" y="4790274"/>
            <a:ext cx="1142607" cy="615553"/>
          </a:xfrm>
          <a:prstGeom prst="rect">
            <a:avLst/>
          </a:prstGeom>
          <a:noFill/>
          <a:ln w="9525">
            <a:noFill/>
            <a:miter lim="800000"/>
            <a:headEnd/>
            <a:tailEnd/>
          </a:ln>
        </p:spPr>
        <p:txBody>
          <a:bodyPr wrap="square">
            <a:spAutoFit/>
          </a:bodyPr>
          <a:lstStyle/>
          <a:p>
            <a:pPr algn="ctr"/>
            <a:r>
              <a:rPr lang="ca-ES" sz="1600" noProof="0" dirty="0">
                <a:latin typeface="Calibri" pitchFamily="34" charset="0"/>
              </a:rPr>
              <a:t>Alt risc</a:t>
            </a:r>
          </a:p>
          <a:p>
            <a:pPr algn="ctr"/>
            <a:endParaRPr lang="ca-ES" noProof="0" dirty="0">
              <a:latin typeface="Calibri" pitchFamily="34" charset="0"/>
            </a:endParaRPr>
          </a:p>
        </p:txBody>
      </p:sp>
      <p:cxnSp>
        <p:nvCxnSpPr>
          <p:cNvPr id="77" name="Conector recto de flecha 76">
            <a:extLst>
              <a:ext uri="{FF2B5EF4-FFF2-40B4-BE49-F238E27FC236}">
                <a16:creationId xmlns:a16="http://schemas.microsoft.com/office/drawing/2014/main" id="{6811423A-4E11-FD05-7607-97BFE3A81B0B}"/>
              </a:ext>
            </a:extLst>
          </p:cNvPr>
          <p:cNvCxnSpPr/>
          <p:nvPr/>
        </p:nvCxnSpPr>
        <p:spPr>
          <a:xfrm flipH="1">
            <a:off x="9360480" y="4658873"/>
            <a:ext cx="78910" cy="76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Conector recto de flecha 78">
            <a:extLst>
              <a:ext uri="{FF2B5EF4-FFF2-40B4-BE49-F238E27FC236}">
                <a16:creationId xmlns:a16="http://schemas.microsoft.com/office/drawing/2014/main" id="{079C2A5D-DA58-E4E2-1F61-EFFB0337F51B}"/>
              </a:ext>
            </a:extLst>
          </p:cNvPr>
          <p:cNvCxnSpPr/>
          <p:nvPr/>
        </p:nvCxnSpPr>
        <p:spPr>
          <a:xfrm flipH="1">
            <a:off x="8573711" y="5156490"/>
            <a:ext cx="127097" cy="140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Conector recto 80">
            <a:extLst>
              <a:ext uri="{FF2B5EF4-FFF2-40B4-BE49-F238E27FC236}">
                <a16:creationId xmlns:a16="http://schemas.microsoft.com/office/drawing/2014/main" id="{DF14C890-7D9E-B3E2-FE2F-69329D8287B5}"/>
              </a:ext>
            </a:extLst>
          </p:cNvPr>
          <p:cNvCxnSpPr>
            <a:cxnSpLocks/>
          </p:cNvCxnSpPr>
          <p:nvPr/>
        </p:nvCxnSpPr>
        <p:spPr>
          <a:xfrm>
            <a:off x="10247215" y="3994777"/>
            <a:ext cx="6025" cy="125208"/>
          </a:xfrm>
          <a:prstGeom prst="line">
            <a:avLst/>
          </a:prstGeom>
        </p:spPr>
        <p:style>
          <a:lnRef idx="1">
            <a:schemeClr val="accent1"/>
          </a:lnRef>
          <a:fillRef idx="0">
            <a:schemeClr val="accent1"/>
          </a:fillRef>
          <a:effectRef idx="0">
            <a:schemeClr val="accent1"/>
          </a:effectRef>
          <a:fontRef idx="minor">
            <a:schemeClr val="tx1"/>
          </a:fontRef>
        </p:style>
      </p:cxnSp>
      <p:sp>
        <p:nvSpPr>
          <p:cNvPr id="86" name="Rectángulo redondeado 26">
            <a:extLst>
              <a:ext uri="{FF2B5EF4-FFF2-40B4-BE49-F238E27FC236}">
                <a16:creationId xmlns:a16="http://schemas.microsoft.com/office/drawing/2014/main" id="{C53B2878-65D9-B8FD-7236-03E1FAB649EE}"/>
              </a:ext>
            </a:extLst>
          </p:cNvPr>
          <p:cNvSpPr/>
          <p:nvPr/>
        </p:nvSpPr>
        <p:spPr>
          <a:xfrm>
            <a:off x="10323758" y="4759894"/>
            <a:ext cx="793346" cy="343178"/>
          </a:xfrm>
          <a:prstGeom prst="roundRect">
            <a:avLst/>
          </a:prstGeom>
          <a:solidFill>
            <a:srgbClr val="FFFFFF"/>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sp>
        <p:nvSpPr>
          <p:cNvPr id="87" name="CuadroTexto 16">
            <a:extLst>
              <a:ext uri="{FF2B5EF4-FFF2-40B4-BE49-F238E27FC236}">
                <a16:creationId xmlns:a16="http://schemas.microsoft.com/office/drawing/2014/main" id="{AD8454A1-796B-C53F-6292-6574487E38D2}"/>
              </a:ext>
            </a:extLst>
          </p:cNvPr>
          <p:cNvSpPr txBox="1">
            <a:spLocks noChangeArrowheads="1"/>
          </p:cNvSpPr>
          <p:nvPr/>
        </p:nvSpPr>
        <p:spPr bwMode="auto">
          <a:xfrm>
            <a:off x="10149128" y="4759894"/>
            <a:ext cx="1142607" cy="615553"/>
          </a:xfrm>
          <a:prstGeom prst="rect">
            <a:avLst/>
          </a:prstGeom>
          <a:noFill/>
          <a:ln w="9525">
            <a:noFill/>
            <a:miter lim="800000"/>
            <a:headEnd/>
            <a:tailEnd/>
          </a:ln>
        </p:spPr>
        <p:txBody>
          <a:bodyPr wrap="square">
            <a:spAutoFit/>
          </a:bodyPr>
          <a:lstStyle/>
          <a:p>
            <a:pPr algn="ctr"/>
            <a:r>
              <a:rPr lang="ca-ES" sz="1600" noProof="0" dirty="0">
                <a:latin typeface="Calibri" pitchFamily="34" charset="0"/>
              </a:rPr>
              <a:t>Baix risc</a:t>
            </a:r>
          </a:p>
          <a:p>
            <a:pPr algn="ctr"/>
            <a:endParaRPr lang="ca-ES" noProof="0" dirty="0">
              <a:latin typeface="Calibri" pitchFamily="34" charset="0"/>
            </a:endParaRPr>
          </a:p>
        </p:txBody>
      </p:sp>
      <p:cxnSp>
        <p:nvCxnSpPr>
          <p:cNvPr id="89" name="Conector recto de flecha 88">
            <a:extLst>
              <a:ext uri="{FF2B5EF4-FFF2-40B4-BE49-F238E27FC236}">
                <a16:creationId xmlns:a16="http://schemas.microsoft.com/office/drawing/2014/main" id="{148997B0-5D98-2D05-E80C-8F5DEA21B757}"/>
              </a:ext>
            </a:extLst>
          </p:cNvPr>
          <p:cNvCxnSpPr/>
          <p:nvPr/>
        </p:nvCxnSpPr>
        <p:spPr>
          <a:xfrm>
            <a:off x="10730736" y="4658873"/>
            <a:ext cx="0" cy="70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CuadroTexto 16">
            <a:extLst>
              <a:ext uri="{FF2B5EF4-FFF2-40B4-BE49-F238E27FC236}">
                <a16:creationId xmlns:a16="http://schemas.microsoft.com/office/drawing/2014/main" id="{A9062A48-B177-B7D7-E216-663828404F86}"/>
              </a:ext>
            </a:extLst>
          </p:cNvPr>
          <p:cNvSpPr txBox="1">
            <a:spLocks noChangeArrowheads="1"/>
          </p:cNvSpPr>
          <p:nvPr/>
        </p:nvSpPr>
        <p:spPr bwMode="auto">
          <a:xfrm>
            <a:off x="9629031" y="5226776"/>
            <a:ext cx="2329776" cy="1200329"/>
          </a:xfrm>
          <a:prstGeom prst="rect">
            <a:avLst/>
          </a:prstGeom>
          <a:noFill/>
          <a:ln w="9525">
            <a:noFill/>
            <a:miter lim="800000"/>
            <a:headEnd/>
            <a:tailEnd/>
          </a:ln>
        </p:spPr>
        <p:txBody>
          <a:bodyPr wrap="square">
            <a:spAutoFit/>
          </a:bodyPr>
          <a:lstStyle/>
          <a:p>
            <a:pPr algn="ctr"/>
            <a:r>
              <a:rPr lang="ca-ES" noProof="0" dirty="0">
                <a:latin typeface="Calibri" pitchFamily="34" charset="0"/>
              </a:rPr>
              <a:t>Maneig a Primària o derivar a Cardiologia si recurrent</a:t>
            </a:r>
            <a:r>
              <a:rPr lang="ca-ES" sz="1400" noProof="0" dirty="0">
                <a:latin typeface="Calibri" pitchFamily="34" charset="0"/>
              </a:rPr>
              <a:t> </a:t>
            </a:r>
          </a:p>
          <a:p>
            <a:pPr algn="ctr"/>
            <a:endParaRPr lang="ca-ES" noProof="0" dirty="0">
              <a:latin typeface="Calibri" pitchFamily="34" charset="0"/>
            </a:endParaRPr>
          </a:p>
        </p:txBody>
      </p:sp>
      <p:sp>
        <p:nvSpPr>
          <p:cNvPr id="91" name="Rectángulo redondeado 26">
            <a:extLst>
              <a:ext uri="{FF2B5EF4-FFF2-40B4-BE49-F238E27FC236}">
                <a16:creationId xmlns:a16="http://schemas.microsoft.com/office/drawing/2014/main" id="{82877EDE-9AE9-5E77-9055-BA8660C3BAF6}"/>
              </a:ext>
            </a:extLst>
          </p:cNvPr>
          <p:cNvSpPr/>
          <p:nvPr/>
        </p:nvSpPr>
        <p:spPr>
          <a:xfrm>
            <a:off x="9593078" y="5273994"/>
            <a:ext cx="2329776" cy="799891"/>
          </a:xfrm>
          <a:prstGeom prst="round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ca-ES" noProof="0" dirty="0"/>
          </a:p>
        </p:txBody>
      </p:sp>
      <p:cxnSp>
        <p:nvCxnSpPr>
          <p:cNvPr id="93" name="Conector recto de flecha 92">
            <a:extLst>
              <a:ext uri="{FF2B5EF4-FFF2-40B4-BE49-F238E27FC236}">
                <a16:creationId xmlns:a16="http://schemas.microsoft.com/office/drawing/2014/main" id="{1E6E38FF-B94A-412A-415E-00DFAC8913F3}"/>
              </a:ext>
            </a:extLst>
          </p:cNvPr>
          <p:cNvCxnSpPr>
            <a:cxnSpLocks/>
          </p:cNvCxnSpPr>
          <p:nvPr/>
        </p:nvCxnSpPr>
        <p:spPr>
          <a:xfrm>
            <a:off x="10730736" y="5130227"/>
            <a:ext cx="0" cy="116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6" name="CuadroTexto 79">
            <a:extLst>
              <a:ext uri="{FF2B5EF4-FFF2-40B4-BE49-F238E27FC236}">
                <a16:creationId xmlns:a16="http://schemas.microsoft.com/office/drawing/2014/main" id="{0C424BFB-89BD-3BDE-7496-76D92613B710}"/>
              </a:ext>
            </a:extLst>
          </p:cNvPr>
          <p:cNvSpPr txBox="1">
            <a:spLocks noChangeArrowheads="1"/>
          </p:cNvSpPr>
          <p:nvPr/>
        </p:nvSpPr>
        <p:spPr bwMode="auto">
          <a:xfrm>
            <a:off x="506413" y="6010275"/>
            <a:ext cx="8170862" cy="646331"/>
          </a:xfrm>
          <a:prstGeom prst="rect">
            <a:avLst/>
          </a:prstGeom>
          <a:solidFill>
            <a:srgbClr val="C00000"/>
          </a:solidFill>
          <a:ln w="28575">
            <a:solidFill>
              <a:srgbClr val="C00000"/>
            </a:solidFill>
            <a:miter lim="800000"/>
            <a:headEnd/>
            <a:tailEnd/>
          </a:ln>
        </p:spPr>
        <p:txBody>
          <a:bodyPr>
            <a:spAutoFit/>
          </a:bodyPr>
          <a:lstStyle/>
          <a:p>
            <a:pPr algn="ctr"/>
            <a:r>
              <a:rPr lang="ca-ES" noProof="0" dirty="0">
                <a:solidFill>
                  <a:schemeClr val="bg1"/>
                </a:solidFill>
                <a:latin typeface="Calibri" pitchFamily="34" charset="0"/>
              </a:rPr>
              <a:t>* Derivació immediata a Urgències si síncope: </a:t>
            </a:r>
          </a:p>
          <a:p>
            <a:pPr algn="ctr"/>
            <a:r>
              <a:rPr lang="ca-ES" noProof="0" dirty="0">
                <a:solidFill>
                  <a:schemeClr val="bg1"/>
                </a:solidFill>
                <a:latin typeface="Calibri" pitchFamily="34" charset="0"/>
              </a:rPr>
              <a:t>Arrítmic, amb compromís </a:t>
            </a:r>
            <a:r>
              <a:rPr lang="ca-ES" noProof="0" dirty="0" err="1">
                <a:solidFill>
                  <a:schemeClr val="bg1"/>
                </a:solidFill>
                <a:latin typeface="Calibri" pitchFamily="34" charset="0"/>
              </a:rPr>
              <a:t>hemodinàmic</a:t>
            </a:r>
            <a:r>
              <a:rPr lang="ca-ES" noProof="0" dirty="0">
                <a:solidFill>
                  <a:schemeClr val="bg1"/>
                </a:solidFill>
                <a:latin typeface="Calibri" pitchFamily="34" charset="0"/>
              </a:rPr>
              <a:t> o recent (&lt;72h) amb presència de cardiopatia</a:t>
            </a:r>
          </a:p>
        </p:txBody>
      </p:sp>
      <p:sp>
        <p:nvSpPr>
          <p:cNvPr id="2" name="CuadroTexto 1">
            <a:extLst>
              <a:ext uri="{FF2B5EF4-FFF2-40B4-BE49-F238E27FC236}">
                <a16:creationId xmlns:a16="http://schemas.microsoft.com/office/drawing/2014/main" id="{704C465E-A6EA-FCE7-F2CB-0611FDEB274B}"/>
              </a:ext>
            </a:extLst>
          </p:cNvPr>
          <p:cNvSpPr txBox="1"/>
          <p:nvPr/>
        </p:nvSpPr>
        <p:spPr>
          <a:xfrm>
            <a:off x="112824" y="169893"/>
            <a:ext cx="9412419" cy="523220"/>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Cas 3: PACIENT AMB SÍNCOPE. 	AVALUACIÓ INICIAL</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ángulo 2">
            <a:extLst>
              <a:ext uri="{FF2B5EF4-FFF2-40B4-BE49-F238E27FC236}">
                <a16:creationId xmlns:a16="http://schemas.microsoft.com/office/drawing/2014/main" id="{B04443DC-A8D7-CBC9-E238-AE13C5F1CB2F}"/>
              </a:ext>
            </a:extLst>
          </p:cNvPr>
          <p:cNvSpPr/>
          <p:nvPr/>
        </p:nvSpPr>
        <p:spPr>
          <a:xfrm>
            <a:off x="-18660" y="804776"/>
            <a:ext cx="12192000" cy="202085"/>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Arial"/>
              <a:ea typeface="+mn-ea"/>
              <a:cs typeface="+mn-cs"/>
            </a:endParaRPr>
          </a:p>
        </p:txBody>
      </p:sp>
      <p:grpSp>
        <p:nvGrpSpPr>
          <p:cNvPr id="5" name="Grupo 4">
            <a:extLst>
              <a:ext uri="{FF2B5EF4-FFF2-40B4-BE49-F238E27FC236}">
                <a16:creationId xmlns:a16="http://schemas.microsoft.com/office/drawing/2014/main" id="{18BB7D1C-911D-EE34-86F0-1FCB36613670}"/>
              </a:ext>
            </a:extLst>
          </p:cNvPr>
          <p:cNvGrpSpPr/>
          <p:nvPr/>
        </p:nvGrpSpPr>
        <p:grpSpPr>
          <a:xfrm>
            <a:off x="9593078" y="86181"/>
            <a:ext cx="2421942" cy="693017"/>
            <a:chOff x="9120411" y="67284"/>
            <a:chExt cx="2894609" cy="872019"/>
          </a:xfrm>
        </p:grpSpPr>
        <p:pic>
          <p:nvPicPr>
            <p:cNvPr id="6" name="Picture 5">
              <a:extLst>
                <a:ext uri="{FF2B5EF4-FFF2-40B4-BE49-F238E27FC236}">
                  <a16:creationId xmlns:a16="http://schemas.microsoft.com/office/drawing/2014/main" id="{42637668-1974-81D7-CBBD-EE3570D692D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12 Imagen">
              <a:extLst>
                <a:ext uri="{FF2B5EF4-FFF2-40B4-BE49-F238E27FC236}">
                  <a16:creationId xmlns:a16="http://schemas.microsoft.com/office/drawing/2014/main" id="{06FF7B74-0050-1156-6A61-CBC2D380E69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8" name="Imagen 7">
              <a:extLst>
                <a:ext uri="{FF2B5EF4-FFF2-40B4-BE49-F238E27FC236}">
                  <a16:creationId xmlns:a16="http://schemas.microsoft.com/office/drawing/2014/main" id="{60A68AE8-38B9-01F3-2357-6031FF21A546}"/>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spTree>
    <p:extLst>
      <p:ext uri="{BB962C8B-B14F-4D97-AF65-F5344CB8AC3E}">
        <p14:creationId xmlns:p14="http://schemas.microsoft.com/office/powerpoint/2010/main" val="3801205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98022" y="1113905"/>
            <a:ext cx="1507373" cy="461665"/>
          </a:xfrm>
          <a:prstGeom prst="rect">
            <a:avLst/>
          </a:prstGeom>
          <a:ln w="28575">
            <a:solidFill>
              <a:srgbClr val="C0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1200" noProof="0" dirty="0">
                <a:latin typeface="Calibri" panose="020F0502020204030204" pitchFamily="34" charset="0"/>
                <a:cs typeface="Calibri" panose="020F0502020204030204" pitchFamily="34" charset="0"/>
              </a:rPr>
              <a:t>Malaltia del node sinusal</a:t>
            </a:r>
          </a:p>
        </p:txBody>
      </p:sp>
      <p:sp>
        <p:nvSpPr>
          <p:cNvPr id="5" name="CuadroTexto 4"/>
          <p:cNvSpPr txBox="1"/>
          <p:nvPr/>
        </p:nvSpPr>
        <p:spPr>
          <a:xfrm>
            <a:off x="798022" y="2255427"/>
            <a:ext cx="1507374" cy="1015663"/>
          </a:xfrm>
          <a:prstGeom prst="rect">
            <a:avLst/>
          </a:prstGeom>
          <a:ln w="635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1200" noProof="0" dirty="0">
                <a:latin typeface="Calibri" panose="020F0502020204030204" pitchFamily="34" charset="0"/>
                <a:cs typeface="Calibri" panose="020F0502020204030204" pitchFamily="34" charset="0"/>
              </a:rPr>
              <a:t>ECG</a:t>
            </a:r>
          </a:p>
          <a:p>
            <a:pPr algn="ctr"/>
            <a:r>
              <a:rPr lang="ca-ES" sz="1200" noProof="0" dirty="0">
                <a:latin typeface="Calibri" panose="020F0502020204030204" pitchFamily="34" charset="0"/>
                <a:cs typeface="Calibri" panose="020F0502020204030204" pitchFamily="34" charset="0"/>
              </a:rPr>
              <a:t>Ergometria</a:t>
            </a:r>
          </a:p>
          <a:p>
            <a:pPr algn="ctr"/>
            <a:r>
              <a:rPr lang="ca-ES" sz="1200" noProof="0" dirty="0">
                <a:latin typeface="Calibri" panose="020F0502020204030204" pitchFamily="34" charset="0"/>
                <a:cs typeface="Calibri" panose="020F0502020204030204" pitchFamily="34" charset="0"/>
              </a:rPr>
              <a:t>Holter (si símptomes com a mínim setmanals)</a:t>
            </a:r>
          </a:p>
        </p:txBody>
      </p:sp>
      <p:sp>
        <p:nvSpPr>
          <p:cNvPr id="6" name="CuadroTexto 5"/>
          <p:cNvSpPr txBox="1"/>
          <p:nvPr/>
        </p:nvSpPr>
        <p:spPr>
          <a:xfrm>
            <a:off x="1668086" y="4169139"/>
            <a:ext cx="1395158" cy="646331"/>
          </a:xfrm>
          <a:prstGeom prst="rect">
            <a:avLst/>
          </a:prstGeom>
          <a:ln w="635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1200" noProof="0" dirty="0">
                <a:latin typeface="Calibri" panose="020F0502020204030204" pitchFamily="34" charset="0"/>
                <a:cs typeface="Calibri" panose="020F0502020204030204" pitchFamily="34" charset="0"/>
              </a:rPr>
              <a:t>Insuficiència </a:t>
            </a:r>
            <a:r>
              <a:rPr lang="ca-ES" sz="1200" noProof="0" dirty="0" err="1">
                <a:latin typeface="Calibri" panose="020F0502020204030204" pitchFamily="34" charset="0"/>
                <a:cs typeface="Calibri" panose="020F0502020204030204" pitchFamily="34" charset="0"/>
              </a:rPr>
              <a:t>cronotropa</a:t>
            </a:r>
            <a:r>
              <a:rPr lang="ca-ES" sz="1200" noProof="0" dirty="0">
                <a:latin typeface="Calibri" panose="020F0502020204030204" pitchFamily="34" charset="0"/>
                <a:cs typeface="Calibri" panose="020F0502020204030204" pitchFamily="34" charset="0"/>
              </a:rPr>
              <a:t> simptomàtica</a:t>
            </a:r>
          </a:p>
        </p:txBody>
      </p:sp>
      <p:sp>
        <p:nvSpPr>
          <p:cNvPr id="7" name="CuadroTexto 6"/>
          <p:cNvSpPr txBox="1"/>
          <p:nvPr/>
        </p:nvSpPr>
        <p:spPr>
          <a:xfrm>
            <a:off x="174567" y="4169139"/>
            <a:ext cx="1377141" cy="461665"/>
          </a:xfrm>
          <a:prstGeom prst="rect">
            <a:avLst/>
          </a:prstGeom>
          <a:ln w="635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1200" noProof="0" dirty="0">
                <a:latin typeface="Calibri" panose="020F0502020204030204" pitchFamily="34" charset="0"/>
                <a:cs typeface="Calibri" panose="020F0502020204030204" pitchFamily="34" charset="0"/>
              </a:rPr>
              <a:t>No insuficiència </a:t>
            </a:r>
            <a:r>
              <a:rPr lang="ca-ES" sz="1200" noProof="0" dirty="0" err="1">
                <a:latin typeface="Calibri" panose="020F0502020204030204" pitchFamily="34" charset="0"/>
                <a:cs typeface="Calibri" panose="020F0502020204030204" pitchFamily="34" charset="0"/>
              </a:rPr>
              <a:t>cronotropa</a:t>
            </a:r>
            <a:endParaRPr lang="ca-ES" sz="1200" noProof="0" dirty="0">
              <a:latin typeface="Calibri" panose="020F0502020204030204" pitchFamily="34" charset="0"/>
              <a:cs typeface="Calibri" panose="020F0502020204030204" pitchFamily="34" charset="0"/>
            </a:endParaRPr>
          </a:p>
        </p:txBody>
      </p:sp>
      <p:sp>
        <p:nvSpPr>
          <p:cNvPr id="8" name="CuadroTexto 7"/>
          <p:cNvSpPr txBox="1"/>
          <p:nvPr/>
        </p:nvSpPr>
        <p:spPr>
          <a:xfrm>
            <a:off x="174567" y="5495327"/>
            <a:ext cx="1377141" cy="646331"/>
          </a:xfrm>
          <a:prstGeom prst="rect">
            <a:avLst/>
          </a:prstGeom>
          <a:ln w="635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1200" noProof="0" dirty="0">
                <a:latin typeface="Calibri" panose="020F0502020204030204" pitchFamily="34" charset="0"/>
                <a:cs typeface="Calibri" panose="020F0502020204030204" pitchFamily="34" charset="0"/>
              </a:rPr>
              <a:t>Seguiment en Atenció Primària</a:t>
            </a:r>
          </a:p>
          <a:p>
            <a:pPr algn="ctr"/>
            <a:r>
              <a:rPr lang="ca-ES" sz="1200" noProof="0" dirty="0">
                <a:latin typeface="Calibri" panose="020F0502020204030204" pitchFamily="34" charset="0"/>
                <a:cs typeface="Calibri" panose="020F0502020204030204" pitchFamily="34" charset="0"/>
              </a:rPr>
              <a:t>ECG anual</a:t>
            </a:r>
          </a:p>
        </p:txBody>
      </p:sp>
      <p:sp>
        <p:nvSpPr>
          <p:cNvPr id="9" name="CuadroTexto 8"/>
          <p:cNvSpPr txBox="1"/>
          <p:nvPr/>
        </p:nvSpPr>
        <p:spPr>
          <a:xfrm>
            <a:off x="5771809" y="1113904"/>
            <a:ext cx="1911928" cy="461665"/>
          </a:xfrm>
          <a:prstGeom prst="rect">
            <a:avLst/>
          </a:prstGeom>
          <a:ln w="28575">
            <a:solidFill>
              <a:srgbClr val="C0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1200" noProof="0" dirty="0">
                <a:latin typeface="Calibri" panose="020F0502020204030204" pitchFamily="34" charset="0"/>
                <a:cs typeface="Calibri" panose="020F0502020204030204" pitchFamily="34" charset="0"/>
              </a:rPr>
              <a:t>Bloqueig auriculoventricular</a:t>
            </a:r>
          </a:p>
        </p:txBody>
      </p:sp>
      <p:sp>
        <p:nvSpPr>
          <p:cNvPr id="10" name="CuadroTexto 9"/>
          <p:cNvSpPr txBox="1"/>
          <p:nvPr/>
        </p:nvSpPr>
        <p:spPr>
          <a:xfrm>
            <a:off x="3222573" y="2255427"/>
            <a:ext cx="1493522" cy="276999"/>
          </a:xfrm>
          <a:prstGeom prst="rect">
            <a:avLst/>
          </a:prstGeom>
          <a:ln w="635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1200" noProof="0" dirty="0">
                <a:latin typeface="Calibri" panose="020F0502020204030204" pitchFamily="34" charset="0"/>
                <a:cs typeface="Calibri" panose="020F0502020204030204" pitchFamily="34" charset="0"/>
              </a:rPr>
              <a:t>Primer grau</a:t>
            </a:r>
          </a:p>
        </p:txBody>
      </p:sp>
      <p:sp>
        <p:nvSpPr>
          <p:cNvPr id="3" name="CuadroTexto 2"/>
          <p:cNvSpPr txBox="1"/>
          <p:nvPr/>
        </p:nvSpPr>
        <p:spPr>
          <a:xfrm>
            <a:off x="3222572" y="2541805"/>
            <a:ext cx="1482437" cy="215444"/>
          </a:xfrm>
          <a:prstGeom prst="rect">
            <a:avLst/>
          </a:prstGeom>
          <a:noFill/>
          <a:ln>
            <a:noFill/>
          </a:ln>
        </p:spPr>
        <p:txBody>
          <a:bodyPr wrap="square" rtlCol="0">
            <a:spAutoFit/>
          </a:bodyPr>
          <a:lstStyle/>
          <a:p>
            <a:pPr algn="ctr"/>
            <a:r>
              <a:rPr lang="ca-ES" sz="800" noProof="0" dirty="0">
                <a:latin typeface="Calibri" panose="020F0502020204030204" pitchFamily="34" charset="0"/>
                <a:cs typeface="Calibri" panose="020F0502020204030204" pitchFamily="34" charset="0"/>
              </a:rPr>
              <a:t>PR llarg &gt;200ms</a:t>
            </a:r>
          </a:p>
        </p:txBody>
      </p:sp>
      <p:sp>
        <p:nvSpPr>
          <p:cNvPr id="13" name="CuadroTexto 12"/>
          <p:cNvSpPr txBox="1"/>
          <p:nvPr/>
        </p:nvSpPr>
        <p:spPr>
          <a:xfrm>
            <a:off x="3712674" y="3926481"/>
            <a:ext cx="1389937" cy="830997"/>
          </a:xfrm>
          <a:prstGeom prst="rect">
            <a:avLst/>
          </a:prstGeom>
          <a:ln w="635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1200" noProof="0" dirty="0">
                <a:latin typeface="Calibri" panose="020F0502020204030204" pitchFamily="34" charset="0"/>
                <a:cs typeface="Calibri" panose="020F0502020204030204" pitchFamily="34" charset="0"/>
              </a:rPr>
              <a:t>Si asimptomàtic, no tractament, seguiment en Atenció Primària</a:t>
            </a:r>
          </a:p>
        </p:txBody>
      </p:sp>
      <p:sp>
        <p:nvSpPr>
          <p:cNvPr id="14" name="CuadroTexto 13"/>
          <p:cNvSpPr txBox="1"/>
          <p:nvPr/>
        </p:nvSpPr>
        <p:spPr>
          <a:xfrm>
            <a:off x="5025047" y="2259298"/>
            <a:ext cx="1493521" cy="276999"/>
          </a:xfrm>
          <a:prstGeom prst="rect">
            <a:avLst/>
          </a:prstGeom>
          <a:ln w="635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1200" noProof="0" dirty="0">
                <a:latin typeface="Calibri" panose="020F0502020204030204" pitchFamily="34" charset="0"/>
                <a:cs typeface="Calibri" panose="020F0502020204030204" pitchFamily="34" charset="0"/>
              </a:rPr>
              <a:t>Segon grau </a:t>
            </a:r>
            <a:r>
              <a:rPr lang="ca-ES" sz="1200" noProof="0" dirty="0" err="1">
                <a:latin typeface="Calibri" panose="020F0502020204030204" pitchFamily="34" charset="0"/>
                <a:cs typeface="Calibri" panose="020F0502020204030204" pitchFamily="34" charset="0"/>
              </a:rPr>
              <a:t>Mobitz</a:t>
            </a:r>
            <a:r>
              <a:rPr lang="ca-ES" sz="1200" noProof="0" dirty="0">
                <a:latin typeface="Calibri" panose="020F0502020204030204" pitchFamily="34" charset="0"/>
                <a:cs typeface="Calibri" panose="020F0502020204030204" pitchFamily="34" charset="0"/>
              </a:rPr>
              <a:t> I</a:t>
            </a:r>
          </a:p>
        </p:txBody>
      </p:sp>
      <p:sp>
        <p:nvSpPr>
          <p:cNvPr id="15" name="CuadroTexto 14"/>
          <p:cNvSpPr txBox="1"/>
          <p:nvPr/>
        </p:nvSpPr>
        <p:spPr>
          <a:xfrm>
            <a:off x="5025047" y="2546489"/>
            <a:ext cx="1493521" cy="338554"/>
          </a:xfrm>
          <a:prstGeom prst="rect">
            <a:avLst/>
          </a:prstGeom>
          <a:noFill/>
          <a:ln>
            <a:noFill/>
          </a:ln>
        </p:spPr>
        <p:txBody>
          <a:bodyPr wrap="square" rtlCol="0">
            <a:spAutoFit/>
          </a:bodyPr>
          <a:lstStyle/>
          <a:p>
            <a:pPr algn="ctr"/>
            <a:r>
              <a:rPr lang="ca-ES" sz="800" noProof="0" dirty="0">
                <a:latin typeface="Calibri" panose="020F0502020204030204" pitchFamily="34" charset="0"/>
                <a:cs typeface="Calibri" panose="020F0502020204030204" pitchFamily="34" charset="0"/>
              </a:rPr>
              <a:t>Prolongació progressiva PR fins P no condueix</a:t>
            </a:r>
          </a:p>
        </p:txBody>
      </p:sp>
      <p:sp>
        <p:nvSpPr>
          <p:cNvPr id="17" name="CuadroTexto 16"/>
          <p:cNvSpPr txBox="1"/>
          <p:nvPr/>
        </p:nvSpPr>
        <p:spPr>
          <a:xfrm>
            <a:off x="6827520" y="2257490"/>
            <a:ext cx="1485899" cy="276999"/>
          </a:xfrm>
          <a:prstGeom prst="rect">
            <a:avLst/>
          </a:prstGeom>
          <a:ln w="635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1200" noProof="0" dirty="0">
                <a:latin typeface="Calibri" panose="020F0502020204030204" pitchFamily="34" charset="0"/>
                <a:cs typeface="Calibri" panose="020F0502020204030204" pitchFamily="34" charset="0"/>
              </a:rPr>
              <a:t>Segon grau </a:t>
            </a:r>
            <a:r>
              <a:rPr lang="ca-ES" sz="1200" noProof="0" dirty="0" err="1">
                <a:latin typeface="Calibri" panose="020F0502020204030204" pitchFamily="34" charset="0"/>
                <a:cs typeface="Calibri" panose="020F0502020204030204" pitchFamily="34" charset="0"/>
              </a:rPr>
              <a:t>Mobitz</a:t>
            </a:r>
            <a:r>
              <a:rPr lang="ca-ES" sz="1200" noProof="0" dirty="0">
                <a:latin typeface="Calibri" panose="020F0502020204030204" pitchFamily="34" charset="0"/>
                <a:cs typeface="Calibri" panose="020F0502020204030204" pitchFamily="34" charset="0"/>
              </a:rPr>
              <a:t> II</a:t>
            </a:r>
          </a:p>
        </p:txBody>
      </p:sp>
      <p:sp>
        <p:nvSpPr>
          <p:cNvPr id="18" name="CuadroTexto 17"/>
          <p:cNvSpPr txBox="1"/>
          <p:nvPr/>
        </p:nvSpPr>
        <p:spPr>
          <a:xfrm>
            <a:off x="6823366" y="2526186"/>
            <a:ext cx="1490054" cy="338554"/>
          </a:xfrm>
          <a:prstGeom prst="rect">
            <a:avLst/>
          </a:prstGeom>
          <a:noFill/>
          <a:ln>
            <a:noFill/>
          </a:ln>
        </p:spPr>
        <p:txBody>
          <a:bodyPr wrap="square" rtlCol="0">
            <a:spAutoFit/>
          </a:bodyPr>
          <a:lstStyle/>
          <a:p>
            <a:pPr algn="ctr"/>
            <a:r>
              <a:rPr lang="ca-ES" sz="800" noProof="0" dirty="0">
                <a:latin typeface="Calibri" panose="020F0502020204030204" pitchFamily="34" charset="0"/>
                <a:cs typeface="Calibri" panose="020F0502020204030204" pitchFamily="34" charset="0"/>
              </a:rPr>
              <a:t>P no conduïda aïllada sense allargament previ del PR</a:t>
            </a:r>
          </a:p>
        </p:txBody>
      </p:sp>
      <p:sp>
        <p:nvSpPr>
          <p:cNvPr id="20" name="CuadroTexto 19"/>
          <p:cNvSpPr txBox="1"/>
          <p:nvPr/>
        </p:nvSpPr>
        <p:spPr>
          <a:xfrm>
            <a:off x="5293303" y="3869551"/>
            <a:ext cx="1873652" cy="646331"/>
          </a:xfrm>
          <a:prstGeom prst="rect">
            <a:avLst/>
          </a:prstGeom>
          <a:ln w="635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1200" noProof="0" dirty="0">
                <a:latin typeface="Calibri" panose="020F0502020204030204" pitchFamily="34" charset="0"/>
                <a:cs typeface="Calibri" panose="020F0502020204030204" pitchFamily="34" charset="0"/>
              </a:rPr>
              <a:t>Simptomàtic (astènia/dispnea/síncope/</a:t>
            </a:r>
            <a:r>
              <a:rPr lang="ca-ES" sz="1200" noProof="0" dirty="0" err="1">
                <a:latin typeface="Calibri" panose="020F0502020204030204" pitchFamily="34" charset="0"/>
                <a:cs typeface="Calibri" panose="020F0502020204030204" pitchFamily="34" charset="0"/>
              </a:rPr>
              <a:t>presíncope</a:t>
            </a:r>
            <a:r>
              <a:rPr lang="ca-ES" sz="1200" noProof="0" dirty="0">
                <a:latin typeface="Calibri" panose="020F0502020204030204" pitchFamily="34" charset="0"/>
                <a:cs typeface="Calibri" panose="020F0502020204030204" pitchFamily="34" charset="0"/>
              </a:rPr>
              <a:t>)</a:t>
            </a:r>
          </a:p>
        </p:txBody>
      </p:sp>
      <p:sp>
        <p:nvSpPr>
          <p:cNvPr id="21" name="CuadroTexto 20"/>
          <p:cNvSpPr txBox="1"/>
          <p:nvPr/>
        </p:nvSpPr>
        <p:spPr>
          <a:xfrm>
            <a:off x="7322132" y="6272910"/>
            <a:ext cx="2401971" cy="523220"/>
          </a:xfrm>
          <a:prstGeom prst="rect">
            <a:avLst/>
          </a:prstGeom>
          <a:solidFill>
            <a:srgbClr val="C00000"/>
          </a:solidFill>
          <a:ln w="6350">
            <a:solidFill>
              <a:srgbClr val="C0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2800" b="1" noProof="0" dirty="0">
                <a:solidFill>
                  <a:schemeClr val="bg1"/>
                </a:solidFill>
                <a:latin typeface="Calibri" panose="020F0502020204030204" pitchFamily="34" charset="0"/>
                <a:cs typeface="Calibri" panose="020F0502020204030204" pitchFamily="34" charset="0"/>
              </a:rPr>
              <a:t>Marcapassos</a:t>
            </a:r>
          </a:p>
        </p:txBody>
      </p:sp>
      <p:sp>
        <p:nvSpPr>
          <p:cNvPr id="23" name="CuadroTexto 22"/>
          <p:cNvSpPr txBox="1"/>
          <p:nvPr/>
        </p:nvSpPr>
        <p:spPr>
          <a:xfrm>
            <a:off x="10408915" y="2249187"/>
            <a:ext cx="1485899" cy="276999"/>
          </a:xfrm>
          <a:prstGeom prst="rect">
            <a:avLst/>
          </a:prstGeom>
          <a:ln w="635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1200" noProof="0" dirty="0">
                <a:latin typeface="Calibri" panose="020F0502020204030204" pitchFamily="34" charset="0"/>
                <a:cs typeface="Calibri" panose="020F0502020204030204" pitchFamily="34" charset="0"/>
              </a:rPr>
              <a:t>Tercer grau</a:t>
            </a:r>
          </a:p>
        </p:txBody>
      </p:sp>
      <p:sp>
        <p:nvSpPr>
          <p:cNvPr id="25" name="CuadroTexto 24"/>
          <p:cNvSpPr txBox="1"/>
          <p:nvPr/>
        </p:nvSpPr>
        <p:spPr>
          <a:xfrm>
            <a:off x="10420691" y="2528187"/>
            <a:ext cx="1474123" cy="338554"/>
          </a:xfrm>
          <a:prstGeom prst="rect">
            <a:avLst/>
          </a:prstGeom>
          <a:noFill/>
          <a:ln>
            <a:noFill/>
          </a:ln>
        </p:spPr>
        <p:txBody>
          <a:bodyPr wrap="square" rtlCol="0">
            <a:spAutoFit/>
          </a:bodyPr>
          <a:lstStyle/>
          <a:p>
            <a:pPr algn="ctr"/>
            <a:r>
              <a:rPr lang="ca-ES" sz="800" noProof="0" dirty="0">
                <a:latin typeface="Calibri" panose="020F0502020204030204" pitchFamily="34" charset="0"/>
                <a:cs typeface="Calibri" panose="020F0502020204030204" pitchFamily="34" charset="0"/>
              </a:rPr>
              <a:t>Dissociació auriculo-ventricular</a:t>
            </a:r>
          </a:p>
        </p:txBody>
      </p:sp>
      <p:cxnSp>
        <p:nvCxnSpPr>
          <p:cNvPr id="27" name="Conector recto de flecha 26"/>
          <p:cNvCxnSpPr>
            <a:stCxn id="2" idx="2"/>
            <a:endCxn id="5" idx="0"/>
          </p:cNvCxnSpPr>
          <p:nvPr/>
        </p:nvCxnSpPr>
        <p:spPr>
          <a:xfrm>
            <a:off x="1551709" y="1575570"/>
            <a:ext cx="0" cy="6798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a:stCxn id="5" idx="2"/>
            <a:endCxn id="7" idx="0"/>
          </p:cNvCxnSpPr>
          <p:nvPr/>
        </p:nvCxnSpPr>
        <p:spPr>
          <a:xfrm flipH="1">
            <a:off x="863138" y="3271090"/>
            <a:ext cx="688571" cy="8980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p:cNvCxnSpPr>
            <a:stCxn id="7" idx="2"/>
            <a:endCxn id="8" idx="0"/>
          </p:cNvCxnSpPr>
          <p:nvPr/>
        </p:nvCxnSpPr>
        <p:spPr>
          <a:xfrm>
            <a:off x="863138" y="4630804"/>
            <a:ext cx="0" cy="8645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p:cNvCxnSpPr>
            <a:stCxn id="5" idx="2"/>
            <a:endCxn id="6" idx="0"/>
          </p:cNvCxnSpPr>
          <p:nvPr/>
        </p:nvCxnSpPr>
        <p:spPr>
          <a:xfrm>
            <a:off x="1551709" y="3271090"/>
            <a:ext cx="813956" cy="8980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p:cNvCxnSpPr>
            <a:cxnSpLocks/>
            <a:endCxn id="13" idx="0"/>
          </p:cNvCxnSpPr>
          <p:nvPr/>
        </p:nvCxnSpPr>
        <p:spPr>
          <a:xfrm>
            <a:off x="3969333" y="3424659"/>
            <a:ext cx="438310" cy="5018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p:cNvCxnSpPr>
            <a:cxnSpLocks/>
            <a:endCxn id="13" idx="0"/>
          </p:cNvCxnSpPr>
          <p:nvPr/>
        </p:nvCxnSpPr>
        <p:spPr>
          <a:xfrm flipH="1">
            <a:off x="4407643" y="3417565"/>
            <a:ext cx="1364165" cy="5089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p:cNvCxnSpPr>
            <a:cxnSpLocks/>
            <a:endCxn id="20" idx="0"/>
          </p:cNvCxnSpPr>
          <p:nvPr/>
        </p:nvCxnSpPr>
        <p:spPr>
          <a:xfrm>
            <a:off x="5771808" y="3417565"/>
            <a:ext cx="458321" cy="4519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p:cNvCxnSpPr>
            <a:cxnSpLocks/>
            <a:endCxn id="21" idx="0"/>
          </p:cNvCxnSpPr>
          <p:nvPr/>
        </p:nvCxnSpPr>
        <p:spPr>
          <a:xfrm>
            <a:off x="7663993" y="3486562"/>
            <a:ext cx="859125" cy="27863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p:cNvCxnSpPr>
            <a:cxnSpLocks/>
            <a:stCxn id="34" idx="2"/>
            <a:endCxn id="21" idx="0"/>
          </p:cNvCxnSpPr>
          <p:nvPr/>
        </p:nvCxnSpPr>
        <p:spPr>
          <a:xfrm flipH="1">
            <a:off x="8523118" y="3775146"/>
            <a:ext cx="312045" cy="24977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p:cNvCxnSpPr>
            <a:cxnSpLocks/>
            <a:stCxn id="6" idx="2"/>
            <a:endCxn id="21" idx="0"/>
          </p:cNvCxnSpPr>
          <p:nvPr/>
        </p:nvCxnSpPr>
        <p:spPr>
          <a:xfrm>
            <a:off x="2365665" y="4815470"/>
            <a:ext cx="6157453" cy="14574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de flecha 48"/>
          <p:cNvCxnSpPr>
            <a:cxnSpLocks/>
            <a:endCxn id="21" idx="0"/>
          </p:cNvCxnSpPr>
          <p:nvPr/>
        </p:nvCxnSpPr>
        <p:spPr>
          <a:xfrm>
            <a:off x="6518568" y="4515882"/>
            <a:ext cx="2004550" cy="17570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CuadroTexto 77"/>
          <p:cNvSpPr txBox="1"/>
          <p:nvPr/>
        </p:nvSpPr>
        <p:spPr>
          <a:xfrm>
            <a:off x="8618218" y="2270812"/>
            <a:ext cx="1485899" cy="276999"/>
          </a:xfrm>
          <a:prstGeom prst="rect">
            <a:avLst/>
          </a:prstGeom>
          <a:ln w="635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1200" noProof="0" dirty="0">
                <a:latin typeface="Calibri" panose="020F0502020204030204" pitchFamily="34" charset="0"/>
                <a:cs typeface="Calibri" panose="020F0502020204030204" pitchFamily="34" charset="0"/>
              </a:rPr>
              <a:t>2:1</a:t>
            </a:r>
          </a:p>
        </p:txBody>
      </p:sp>
      <p:sp>
        <p:nvSpPr>
          <p:cNvPr id="79" name="CuadroTexto 78"/>
          <p:cNvSpPr txBox="1"/>
          <p:nvPr/>
        </p:nvSpPr>
        <p:spPr>
          <a:xfrm>
            <a:off x="8618218" y="2552235"/>
            <a:ext cx="1490054" cy="215444"/>
          </a:xfrm>
          <a:prstGeom prst="rect">
            <a:avLst/>
          </a:prstGeom>
          <a:noFill/>
          <a:ln>
            <a:noFill/>
          </a:ln>
        </p:spPr>
        <p:txBody>
          <a:bodyPr wrap="square" rtlCol="0">
            <a:spAutoFit/>
          </a:bodyPr>
          <a:lstStyle/>
          <a:p>
            <a:pPr algn="ctr"/>
            <a:r>
              <a:rPr lang="ca-ES" sz="800" noProof="0" dirty="0">
                <a:latin typeface="Calibri" panose="020F0502020204030204" pitchFamily="34" charset="0"/>
                <a:cs typeface="Calibri" panose="020F0502020204030204" pitchFamily="34" charset="0"/>
              </a:rPr>
              <a:t>De cada 2 P una no condueix</a:t>
            </a:r>
          </a:p>
        </p:txBody>
      </p:sp>
      <p:cxnSp>
        <p:nvCxnSpPr>
          <p:cNvPr id="104" name="Conector recto de flecha 103"/>
          <p:cNvCxnSpPr>
            <a:cxnSpLocks/>
            <a:endCxn id="21" idx="0"/>
          </p:cNvCxnSpPr>
          <p:nvPr/>
        </p:nvCxnSpPr>
        <p:spPr>
          <a:xfrm flipH="1">
            <a:off x="8523118" y="3490986"/>
            <a:ext cx="2731966" cy="27819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onector recto 107"/>
          <p:cNvCxnSpPr/>
          <p:nvPr/>
        </p:nvCxnSpPr>
        <p:spPr>
          <a:xfrm flipV="1">
            <a:off x="3969332" y="1837113"/>
            <a:ext cx="7194308" cy="166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Conector recto de flecha 109"/>
          <p:cNvCxnSpPr>
            <a:endCxn id="10" idx="0"/>
          </p:cNvCxnSpPr>
          <p:nvPr/>
        </p:nvCxnSpPr>
        <p:spPr>
          <a:xfrm flipH="1">
            <a:off x="3969334" y="1853738"/>
            <a:ext cx="7964" cy="4016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onector recto de flecha 111"/>
          <p:cNvCxnSpPr>
            <a:endCxn id="14" idx="0"/>
          </p:cNvCxnSpPr>
          <p:nvPr/>
        </p:nvCxnSpPr>
        <p:spPr>
          <a:xfrm>
            <a:off x="5771806" y="1853738"/>
            <a:ext cx="2" cy="4055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onector recto de flecha 113"/>
          <p:cNvCxnSpPr>
            <a:endCxn id="17" idx="0"/>
          </p:cNvCxnSpPr>
          <p:nvPr/>
        </p:nvCxnSpPr>
        <p:spPr>
          <a:xfrm>
            <a:off x="7562504" y="1845425"/>
            <a:ext cx="7966" cy="4120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Conector recto de flecha 117"/>
          <p:cNvCxnSpPr>
            <a:endCxn id="78" idx="0"/>
          </p:cNvCxnSpPr>
          <p:nvPr/>
        </p:nvCxnSpPr>
        <p:spPr>
          <a:xfrm>
            <a:off x="9350434" y="1845425"/>
            <a:ext cx="10734" cy="4253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ector recto de flecha 119"/>
          <p:cNvCxnSpPr>
            <a:endCxn id="23" idx="0"/>
          </p:cNvCxnSpPr>
          <p:nvPr/>
        </p:nvCxnSpPr>
        <p:spPr>
          <a:xfrm flipH="1">
            <a:off x="11151865" y="1845425"/>
            <a:ext cx="11775" cy="4037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Conector recto 123"/>
          <p:cNvCxnSpPr>
            <a:stCxn id="9" idx="2"/>
          </p:cNvCxnSpPr>
          <p:nvPr/>
        </p:nvCxnSpPr>
        <p:spPr>
          <a:xfrm>
            <a:off x="6727773" y="1575569"/>
            <a:ext cx="0" cy="2781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5" name="Imagen 124"/>
          <p:cNvPicPr>
            <a:picLocks noChangeAspect="1"/>
          </p:cNvPicPr>
          <p:nvPr/>
        </p:nvPicPr>
        <p:blipFill rotWithShape="1">
          <a:blip r:embed="rId2" cstate="print"/>
          <a:srcRect l="40444" t="40348" r="45673" b="51405"/>
          <a:stretch/>
        </p:blipFill>
        <p:spPr>
          <a:xfrm>
            <a:off x="3336599" y="2991279"/>
            <a:ext cx="1292925" cy="432019"/>
          </a:xfrm>
          <a:prstGeom prst="rect">
            <a:avLst/>
          </a:prstGeom>
        </p:spPr>
      </p:pic>
      <p:pic>
        <p:nvPicPr>
          <p:cNvPr id="127" name="Imagen 126"/>
          <p:cNvPicPr>
            <a:picLocks noChangeAspect="1"/>
          </p:cNvPicPr>
          <p:nvPr/>
        </p:nvPicPr>
        <p:blipFill rotWithShape="1">
          <a:blip r:embed="rId3" cstate="print"/>
          <a:srcRect l="44738" t="48630" r="44855" b="44840"/>
          <a:stretch/>
        </p:blipFill>
        <p:spPr>
          <a:xfrm>
            <a:off x="7014131" y="2980692"/>
            <a:ext cx="1224515" cy="432236"/>
          </a:xfrm>
          <a:prstGeom prst="rect">
            <a:avLst/>
          </a:prstGeom>
        </p:spPr>
      </p:pic>
      <p:pic>
        <p:nvPicPr>
          <p:cNvPr id="126" name="Imagen 125"/>
          <p:cNvPicPr>
            <a:picLocks noChangeAspect="1"/>
          </p:cNvPicPr>
          <p:nvPr/>
        </p:nvPicPr>
        <p:blipFill rotWithShape="1">
          <a:blip r:embed="rId4" cstate="print"/>
          <a:srcRect l="41261" t="45467" r="38066" b="46949"/>
          <a:stretch/>
        </p:blipFill>
        <p:spPr>
          <a:xfrm>
            <a:off x="4792392" y="2983935"/>
            <a:ext cx="2078968" cy="428993"/>
          </a:xfrm>
          <a:prstGeom prst="rect">
            <a:avLst/>
          </a:prstGeom>
        </p:spPr>
      </p:pic>
      <p:pic>
        <p:nvPicPr>
          <p:cNvPr id="128" name="Imagen 127"/>
          <p:cNvPicPr>
            <a:picLocks noChangeAspect="1"/>
          </p:cNvPicPr>
          <p:nvPr/>
        </p:nvPicPr>
        <p:blipFill rotWithShape="1">
          <a:blip r:embed="rId5" cstate="print"/>
          <a:srcRect l="41898" t="31564" r="42884" b="62592"/>
          <a:stretch/>
        </p:blipFill>
        <p:spPr>
          <a:xfrm>
            <a:off x="8275430" y="2980692"/>
            <a:ext cx="2056977" cy="444308"/>
          </a:xfrm>
          <a:prstGeom prst="rect">
            <a:avLst/>
          </a:prstGeom>
        </p:spPr>
      </p:pic>
      <p:pic>
        <p:nvPicPr>
          <p:cNvPr id="19" name="5 Marcador de contenido">
            <a:extLst>
              <a:ext uri="{FF2B5EF4-FFF2-40B4-BE49-F238E27FC236}">
                <a16:creationId xmlns:a16="http://schemas.microsoft.com/office/drawing/2014/main" id="{D578A9C9-926C-8656-8ECD-1A2BF6A775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21" r="24648" b="-2646"/>
          <a:stretch/>
        </p:blipFill>
        <p:spPr>
          <a:xfrm>
            <a:off x="10451584" y="2885043"/>
            <a:ext cx="1740416" cy="616612"/>
          </a:xfrm>
          <a:prstGeom prst="rect">
            <a:avLst/>
          </a:prstGeom>
        </p:spPr>
      </p:pic>
      <p:sp>
        <p:nvSpPr>
          <p:cNvPr id="24" name="CuadroTexto 23">
            <a:extLst>
              <a:ext uri="{FF2B5EF4-FFF2-40B4-BE49-F238E27FC236}">
                <a16:creationId xmlns:a16="http://schemas.microsoft.com/office/drawing/2014/main" id="{967528AA-0C69-9411-6F85-40BAD704AAB7}"/>
              </a:ext>
            </a:extLst>
          </p:cNvPr>
          <p:cNvSpPr txBox="1"/>
          <p:nvPr/>
        </p:nvSpPr>
        <p:spPr>
          <a:xfrm>
            <a:off x="10465723" y="4688375"/>
            <a:ext cx="1507373" cy="461665"/>
          </a:xfrm>
          <a:prstGeom prst="rect">
            <a:avLst/>
          </a:prstGeom>
          <a:ln w="28575">
            <a:solidFill>
              <a:srgbClr val="C0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1200" noProof="0" dirty="0">
                <a:latin typeface="Calibri" panose="020F0502020204030204" pitchFamily="34" charset="0"/>
                <a:cs typeface="Calibri" panose="020F0502020204030204" pitchFamily="34" charset="0"/>
              </a:rPr>
              <a:t>Bloqueig alternant de branca</a:t>
            </a:r>
          </a:p>
        </p:txBody>
      </p:sp>
      <p:cxnSp>
        <p:nvCxnSpPr>
          <p:cNvPr id="26" name="Conector recto de flecha 25">
            <a:extLst>
              <a:ext uri="{FF2B5EF4-FFF2-40B4-BE49-F238E27FC236}">
                <a16:creationId xmlns:a16="http://schemas.microsoft.com/office/drawing/2014/main" id="{F2C1A956-E188-F297-B103-4663C9387414}"/>
              </a:ext>
            </a:extLst>
          </p:cNvPr>
          <p:cNvCxnSpPr>
            <a:cxnSpLocks/>
            <a:stCxn id="24" idx="1"/>
            <a:endCxn id="21" idx="0"/>
          </p:cNvCxnSpPr>
          <p:nvPr/>
        </p:nvCxnSpPr>
        <p:spPr>
          <a:xfrm flipH="1">
            <a:off x="8523118" y="4919208"/>
            <a:ext cx="1942605" cy="1353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31FB431A-5291-F95C-0E58-957DEFD23F86}"/>
              </a:ext>
            </a:extLst>
          </p:cNvPr>
          <p:cNvSpPr txBox="1"/>
          <p:nvPr/>
        </p:nvSpPr>
        <p:spPr>
          <a:xfrm>
            <a:off x="8319892" y="3498147"/>
            <a:ext cx="1030542" cy="276999"/>
          </a:xfrm>
          <a:prstGeom prst="rect">
            <a:avLst/>
          </a:prstGeom>
          <a:ln w="635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1200" noProof="0" dirty="0">
                <a:latin typeface="Calibri" panose="020F0502020204030204" pitchFamily="34" charset="0"/>
                <a:cs typeface="Calibri" panose="020F0502020204030204" pitchFamily="34" charset="0"/>
              </a:rPr>
              <a:t>simptomàtic</a:t>
            </a:r>
          </a:p>
        </p:txBody>
      </p:sp>
      <p:sp>
        <p:nvSpPr>
          <p:cNvPr id="38" name="CuadroTexto 37">
            <a:extLst>
              <a:ext uri="{FF2B5EF4-FFF2-40B4-BE49-F238E27FC236}">
                <a16:creationId xmlns:a16="http://schemas.microsoft.com/office/drawing/2014/main" id="{3DBD87E5-822D-186B-DEFE-D3F027D328B3}"/>
              </a:ext>
            </a:extLst>
          </p:cNvPr>
          <p:cNvSpPr txBox="1"/>
          <p:nvPr/>
        </p:nvSpPr>
        <p:spPr>
          <a:xfrm>
            <a:off x="9423863" y="3509245"/>
            <a:ext cx="1147721" cy="276999"/>
          </a:xfrm>
          <a:prstGeom prst="rect">
            <a:avLst/>
          </a:prstGeom>
          <a:ln w="635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1200" noProof="0" dirty="0">
                <a:latin typeface="Calibri" panose="020F0502020204030204" pitchFamily="34" charset="0"/>
                <a:cs typeface="Calibri" panose="020F0502020204030204" pitchFamily="34" charset="0"/>
              </a:rPr>
              <a:t>asimptomàtic</a:t>
            </a:r>
          </a:p>
        </p:txBody>
      </p:sp>
      <p:sp>
        <p:nvSpPr>
          <p:cNvPr id="52" name="CuadroTexto 51">
            <a:extLst>
              <a:ext uri="{FF2B5EF4-FFF2-40B4-BE49-F238E27FC236}">
                <a16:creationId xmlns:a16="http://schemas.microsoft.com/office/drawing/2014/main" id="{76609546-A2AA-4E6D-EA34-613048A78EBF}"/>
              </a:ext>
            </a:extLst>
          </p:cNvPr>
          <p:cNvSpPr txBox="1"/>
          <p:nvPr/>
        </p:nvSpPr>
        <p:spPr>
          <a:xfrm>
            <a:off x="8953569" y="3915347"/>
            <a:ext cx="1147721" cy="646331"/>
          </a:xfrm>
          <a:prstGeom prst="rect">
            <a:avLst/>
          </a:prstGeom>
          <a:ln w="635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1200" noProof="0" dirty="0">
                <a:latin typeface="Calibri" panose="020F0502020204030204" pitchFamily="34" charset="0"/>
                <a:cs typeface="Calibri" panose="020F0502020204030204" pitchFamily="34" charset="0"/>
              </a:rPr>
              <a:t>Individualitzar</a:t>
            </a:r>
          </a:p>
          <a:p>
            <a:pPr algn="ctr"/>
            <a:r>
              <a:rPr lang="ca-ES" sz="1200" noProof="0" dirty="0">
                <a:latin typeface="Calibri" panose="020F0502020204030204" pitchFamily="34" charset="0"/>
                <a:cs typeface="Calibri" panose="020F0502020204030204" pitchFamily="34" charset="0"/>
              </a:rPr>
              <a:t>Derivar a Cardiologia</a:t>
            </a:r>
          </a:p>
        </p:txBody>
      </p:sp>
      <p:cxnSp>
        <p:nvCxnSpPr>
          <p:cNvPr id="53" name="Conector recto de flecha 52">
            <a:extLst>
              <a:ext uri="{FF2B5EF4-FFF2-40B4-BE49-F238E27FC236}">
                <a16:creationId xmlns:a16="http://schemas.microsoft.com/office/drawing/2014/main" id="{5577B508-FAFF-A9EC-9FAB-CF6A06D0E35A}"/>
              </a:ext>
            </a:extLst>
          </p:cNvPr>
          <p:cNvCxnSpPr>
            <a:cxnSpLocks/>
          </p:cNvCxnSpPr>
          <p:nvPr/>
        </p:nvCxnSpPr>
        <p:spPr>
          <a:xfrm flipH="1">
            <a:off x="9815869" y="3794161"/>
            <a:ext cx="94730" cy="1322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84356FE9-20C2-8138-8A0A-D37DB6D967E5}"/>
              </a:ext>
            </a:extLst>
          </p:cNvPr>
          <p:cNvSpPr txBox="1"/>
          <p:nvPr/>
        </p:nvSpPr>
        <p:spPr>
          <a:xfrm>
            <a:off x="112824" y="169893"/>
            <a:ext cx="9412419" cy="523220"/>
          </a:xfrm>
          <a:prstGeom prst="rect">
            <a:avLst/>
          </a:prstGeom>
          <a:noFill/>
        </p:spPr>
        <p:txBody>
          <a:bodyPr wrap="square">
            <a:spAutoFit/>
          </a:bodyPr>
          <a:lstStyle/>
          <a:p>
            <a:r>
              <a:rPr lang="ca-ES" sz="2800" b="1" noProof="0" dirty="0">
                <a:solidFill>
                  <a:srgbClr val="66FFCC"/>
                </a:solidFill>
                <a:latin typeface="Calibri" panose="020F0502020204030204" pitchFamily="34" charset="0"/>
                <a:ea typeface="Calibri" panose="020F0502020204030204" pitchFamily="34" charset="0"/>
                <a:cs typeface="Calibri" panose="020F0502020204030204" pitchFamily="34" charset="0"/>
              </a:rPr>
              <a:t>   DIAGNÒSTIC i TRACTAMENT DE LES BRADIARRÍTMIES</a:t>
            </a:r>
            <a:endParaRPr lang="ca-ES" sz="2800" noProof="0" dirty="0">
              <a:solidFill>
                <a:srgbClr val="66FFCC"/>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ángulo 11">
            <a:extLst>
              <a:ext uri="{FF2B5EF4-FFF2-40B4-BE49-F238E27FC236}">
                <a16:creationId xmlns:a16="http://schemas.microsoft.com/office/drawing/2014/main" id="{64F946C8-6E9C-4999-B5D3-2AC5D368AB30}"/>
              </a:ext>
            </a:extLst>
          </p:cNvPr>
          <p:cNvSpPr/>
          <p:nvPr/>
        </p:nvSpPr>
        <p:spPr>
          <a:xfrm>
            <a:off x="-18660" y="804776"/>
            <a:ext cx="12192000" cy="202085"/>
          </a:xfrm>
          <a:prstGeom prst="rect">
            <a:avLst/>
          </a:prstGeom>
          <a:solidFill>
            <a:srgbClr val="0B5D48">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a-ES" sz="1800" b="0" i="0" u="none" strike="noStrike" kern="0" cap="none" spc="0" normalizeH="0" baseline="0" noProof="0" dirty="0">
              <a:ln>
                <a:noFill/>
              </a:ln>
              <a:solidFill>
                <a:srgbClr val="E0773C">
                  <a:lumMod val="60000"/>
                  <a:lumOff val="40000"/>
                </a:srgbClr>
              </a:solidFill>
              <a:effectLst/>
              <a:uLnTx/>
              <a:uFillTx/>
              <a:latin typeface="Calibri" panose="020F0502020204030204" pitchFamily="34" charset="0"/>
              <a:cs typeface="Calibri" panose="020F0502020204030204" pitchFamily="34" charset="0"/>
            </a:endParaRPr>
          </a:p>
        </p:txBody>
      </p:sp>
      <p:grpSp>
        <p:nvGrpSpPr>
          <p:cNvPr id="16" name="Grupo 15">
            <a:extLst>
              <a:ext uri="{FF2B5EF4-FFF2-40B4-BE49-F238E27FC236}">
                <a16:creationId xmlns:a16="http://schemas.microsoft.com/office/drawing/2014/main" id="{9812FF60-D128-19AF-A49A-E88ED33DECA8}"/>
              </a:ext>
            </a:extLst>
          </p:cNvPr>
          <p:cNvGrpSpPr/>
          <p:nvPr/>
        </p:nvGrpSpPr>
        <p:grpSpPr>
          <a:xfrm>
            <a:off x="9593078" y="86181"/>
            <a:ext cx="2421942" cy="693017"/>
            <a:chOff x="9120411" y="67284"/>
            <a:chExt cx="2894609" cy="872019"/>
          </a:xfrm>
        </p:grpSpPr>
        <p:pic>
          <p:nvPicPr>
            <p:cNvPr id="22" name="Picture 5">
              <a:extLst>
                <a:ext uri="{FF2B5EF4-FFF2-40B4-BE49-F238E27FC236}">
                  <a16:creationId xmlns:a16="http://schemas.microsoft.com/office/drawing/2014/main" id="{B70ED395-985A-6E7F-64AF-5DF2C1C93460}"/>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12 Imagen">
              <a:extLst>
                <a:ext uri="{FF2B5EF4-FFF2-40B4-BE49-F238E27FC236}">
                  <a16:creationId xmlns:a16="http://schemas.microsoft.com/office/drawing/2014/main" id="{B8276A75-8F08-9001-308D-2CF6492D642B}"/>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30" name="Imagen 29">
              <a:extLst>
                <a:ext uri="{FF2B5EF4-FFF2-40B4-BE49-F238E27FC236}">
                  <a16:creationId xmlns:a16="http://schemas.microsoft.com/office/drawing/2014/main" id="{1EDCB7F0-3B15-706E-FA1A-7DF73185DF6A}"/>
                </a:ext>
              </a:extLst>
            </p:cNvPr>
            <p:cNvPicPr>
              <a:picLocks noChangeAspect="1"/>
            </p:cNvPicPr>
            <p:nvPr/>
          </p:nvPicPr>
          <p:blipFill>
            <a:blip r:embed="rId9"/>
            <a:srcRect l="26558" t="13346" r="27345" b="17370"/>
            <a:stretch/>
          </p:blipFill>
          <p:spPr>
            <a:xfrm>
              <a:off x="9120411" y="85877"/>
              <a:ext cx="993059" cy="840280"/>
            </a:xfrm>
            <a:prstGeom prst="rect">
              <a:avLst/>
            </a:prstGeom>
          </p:spPr>
        </p:pic>
      </p:grpSp>
    </p:spTree>
    <p:extLst>
      <p:ext uri="{BB962C8B-B14F-4D97-AF65-F5344CB8AC3E}">
        <p14:creationId xmlns:p14="http://schemas.microsoft.com/office/powerpoint/2010/main" val="2632589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sp>
        <p:nvSpPr>
          <p:cNvPr id="248" name="CuadroTexto 4"/>
          <p:cNvSpPr txBox="1"/>
          <p:nvPr/>
        </p:nvSpPr>
        <p:spPr>
          <a:xfrm>
            <a:off x="429178" y="245805"/>
            <a:ext cx="8236482" cy="497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a:t>
            </a:r>
          </a:p>
        </p:txBody>
      </p:sp>
      <p:sp>
        <p:nvSpPr>
          <p:cNvPr id="249" name="CuadroTexto 6"/>
          <p:cNvSpPr txBox="1"/>
          <p:nvPr/>
        </p:nvSpPr>
        <p:spPr>
          <a:xfrm>
            <a:off x="429178" y="1546672"/>
            <a:ext cx="11585842" cy="4539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150000"/>
              </a:lnSpc>
              <a:spcAft>
                <a:spcPts val="1200"/>
              </a:spcAft>
              <a:defRPr sz="2200" b="1">
                <a:latin typeface="Univers LT Std 45 Light"/>
                <a:ea typeface="Univers LT Std 45 Light"/>
                <a:cs typeface="Univers LT Std 45 Light"/>
                <a:sym typeface="Univers LT Std 45 Light"/>
              </a:defRPr>
            </a:pPr>
            <a:r>
              <a:rPr lang="ca-ES" noProof="0" dirty="0"/>
              <a:t>Coordinadora</a:t>
            </a:r>
          </a:p>
          <a:p>
            <a:pPr>
              <a:spcAft>
                <a:spcPts val="1200"/>
              </a:spcAft>
              <a:defRPr sz="2200" b="1">
                <a:latin typeface="Univers LT Std 45 Light"/>
                <a:ea typeface="Univers LT Std 45 Light"/>
                <a:cs typeface="Univers LT Std 45 Light"/>
                <a:sym typeface="Univers LT Std 45 Light"/>
              </a:defRPr>
            </a:pPr>
            <a:r>
              <a:rPr lang="ca-ES" noProof="0" dirty="0"/>
              <a:t>Carolina Bosch. </a:t>
            </a:r>
            <a:r>
              <a:rPr lang="ca-ES" b="0" noProof="0" dirty="0"/>
              <a:t>Cardiòloga. Hospital Moisès </a:t>
            </a:r>
            <a:r>
              <a:rPr lang="ca-ES" b="0" noProof="0" dirty="0" err="1"/>
              <a:t>Broggi</a:t>
            </a:r>
            <a:r>
              <a:rPr lang="ca-ES" b="0" noProof="0" dirty="0"/>
              <a:t>, Sant Joan Despí.</a:t>
            </a:r>
          </a:p>
          <a:p>
            <a:pPr>
              <a:spcAft>
                <a:spcPts val="1200"/>
              </a:spcAft>
              <a:defRPr sz="2200">
                <a:latin typeface="Univers LT Std 45 Light"/>
                <a:ea typeface="Univers LT Std 45 Light"/>
                <a:cs typeface="Univers LT Std 45 Light"/>
                <a:sym typeface="Univers LT Std 45 Light"/>
              </a:defRPr>
            </a:pPr>
            <a:endParaRPr lang="ca-ES" b="0" noProof="0" dirty="0"/>
          </a:p>
          <a:p>
            <a:pPr>
              <a:spcAft>
                <a:spcPts val="1200"/>
              </a:spcAft>
              <a:defRPr sz="2200" b="1">
                <a:latin typeface="Univers LT Std 45 Light"/>
                <a:ea typeface="Univers LT Std 45 Light"/>
                <a:cs typeface="Univers LT Std 45 Light"/>
                <a:sym typeface="Univers LT Std 45 Light"/>
              </a:defRPr>
            </a:pPr>
            <a:r>
              <a:rPr lang="ca-ES" noProof="0" dirty="0"/>
              <a:t>Elena Ferrer. </a:t>
            </a:r>
            <a:r>
              <a:rPr lang="ca-ES" b="0" noProof="0" dirty="0"/>
              <a:t>Cardiòloga. Hospital Universitari Germans Trias i Pujol, Badalona.</a:t>
            </a:r>
          </a:p>
          <a:p>
            <a:pPr>
              <a:spcAft>
                <a:spcPts val="1200"/>
              </a:spcAft>
              <a:defRPr sz="2200" b="1">
                <a:latin typeface="Univers LT Std 45 Light"/>
                <a:ea typeface="Univers LT Std 45 Light"/>
                <a:cs typeface="Univers LT Std 45 Light"/>
                <a:sym typeface="Univers LT Std 45 Light"/>
              </a:defRPr>
            </a:pPr>
            <a:r>
              <a:rPr lang="ca-ES" noProof="0" dirty="0"/>
              <a:t>Susanna Montesinos. </a:t>
            </a:r>
            <a:r>
              <a:rPr lang="ca-ES" b="0" noProof="0" dirty="0"/>
              <a:t>Metgessa de Família. EAP Vilassar de Mar. DAP Metropolitana Nord.</a:t>
            </a:r>
          </a:p>
          <a:p>
            <a:pPr>
              <a:spcAft>
                <a:spcPts val="1200"/>
              </a:spcAft>
              <a:defRPr sz="2200" b="1">
                <a:latin typeface="Univers LT Std 45 Light"/>
                <a:ea typeface="Univers LT Std 45 Light"/>
                <a:cs typeface="Univers LT Std 45 Light"/>
                <a:sym typeface="Univers LT Std 45 Light"/>
              </a:defRPr>
            </a:pPr>
            <a:r>
              <a:rPr lang="ca-ES" noProof="0" dirty="0"/>
              <a:t>Sergio Moral. </a:t>
            </a:r>
            <a:r>
              <a:rPr lang="ca-ES" b="0" noProof="0" dirty="0"/>
              <a:t>Cardiòleg. Hospital Universitari Doctor Josep </a:t>
            </a:r>
            <a:r>
              <a:rPr lang="ca-ES" b="0" noProof="0" dirty="0" err="1"/>
              <a:t>Trueta</a:t>
            </a:r>
            <a:r>
              <a:rPr lang="ca-ES" b="0" noProof="0" dirty="0"/>
              <a:t>, Girona.</a:t>
            </a:r>
          </a:p>
          <a:p>
            <a:pPr>
              <a:spcAft>
                <a:spcPts val="1200"/>
              </a:spcAft>
              <a:defRPr sz="2200" b="1">
                <a:latin typeface="Univers LT Std 45 Light"/>
                <a:ea typeface="Univers LT Std 45 Light"/>
                <a:cs typeface="Univers LT Std 45 Light"/>
                <a:sym typeface="Univers LT Std 45 Light"/>
              </a:defRPr>
            </a:pPr>
            <a:r>
              <a:rPr lang="ca-ES" noProof="0" dirty="0"/>
              <a:t>Blanca Torres. </a:t>
            </a:r>
            <a:r>
              <a:rPr lang="ca-ES" b="0" noProof="0" dirty="0"/>
              <a:t>Metgessa de Família. EAP Sant Josep, SAP Delta del Llobregat.</a:t>
            </a:r>
          </a:p>
          <a:p>
            <a:pPr>
              <a:spcAft>
                <a:spcPts val="1200"/>
              </a:spcAft>
              <a:defRPr sz="2200">
                <a:latin typeface="Univers LT Std 45 Light"/>
                <a:ea typeface="Univers LT Std 45 Light"/>
                <a:cs typeface="Univers LT Std 45 Light"/>
                <a:sym typeface="Univers LT Std 45 Light"/>
              </a:defRPr>
            </a:pPr>
            <a:endParaRPr lang="ca-ES" b="0" noProof="0" dirty="0"/>
          </a:p>
          <a:p>
            <a:pPr>
              <a:spcAft>
                <a:spcPts val="1200"/>
              </a:spcAft>
              <a:defRPr sz="2200" b="1">
                <a:latin typeface="Univers LT Std 45 Light"/>
                <a:ea typeface="Univers LT Std 45 Light"/>
                <a:cs typeface="Univers LT Std 45 Light"/>
                <a:sym typeface="Univers LT Std 45 Light"/>
              </a:defRPr>
            </a:pPr>
            <a:r>
              <a:rPr lang="ca-ES" noProof="0" dirty="0"/>
              <a:t>Marta Sitges </a:t>
            </a:r>
            <a:r>
              <a:rPr lang="ca-ES" b="0" noProof="0" dirty="0"/>
              <a:t>(revisora). Cardiòloga. Hospital Clínic, Barcelona.</a:t>
            </a:r>
          </a:p>
        </p:txBody>
      </p:sp>
      <p:grpSp>
        <p:nvGrpSpPr>
          <p:cNvPr id="253" name="Grupo 7"/>
          <p:cNvGrpSpPr/>
          <p:nvPr/>
        </p:nvGrpSpPr>
        <p:grpSpPr>
          <a:xfrm>
            <a:off x="9120410" y="67283"/>
            <a:ext cx="2894610" cy="872020"/>
            <a:chOff x="0" y="0"/>
            <a:chExt cx="2894609" cy="872018"/>
          </a:xfrm>
        </p:grpSpPr>
        <p:pic>
          <p:nvPicPr>
            <p:cNvPr id="250" name="Picture 5" descr="Picture 5"/>
            <p:cNvPicPr>
              <a:picLocks noChangeAspect="1"/>
            </p:cNvPicPr>
            <p:nvPr/>
          </p:nvPicPr>
          <p:blipFill>
            <a:blip r:embed="rId2"/>
            <a:stretch>
              <a:fillRect/>
            </a:stretch>
          </p:blipFill>
          <p:spPr>
            <a:xfrm>
              <a:off x="1126792" y="9908"/>
              <a:ext cx="795164" cy="862111"/>
            </a:xfrm>
            <a:prstGeom prst="rect">
              <a:avLst/>
            </a:prstGeom>
            <a:ln w="12700" cap="flat">
              <a:noFill/>
              <a:miter lim="400000"/>
            </a:ln>
            <a:effectLst/>
          </p:spPr>
        </p:pic>
        <p:pic>
          <p:nvPicPr>
            <p:cNvPr id="251" name="12 Imagen" descr="12 Imagen"/>
            <p:cNvPicPr>
              <a:picLocks noChangeAspect="1"/>
            </p:cNvPicPr>
            <p:nvPr/>
          </p:nvPicPr>
          <p:blipFill>
            <a:blip r:embed="rId3"/>
            <a:stretch>
              <a:fillRect/>
            </a:stretch>
          </p:blipFill>
          <p:spPr>
            <a:xfrm>
              <a:off x="2057705" y="0"/>
              <a:ext cx="836904" cy="862111"/>
            </a:xfrm>
            <a:prstGeom prst="rect">
              <a:avLst/>
            </a:prstGeom>
            <a:ln w="12700" cap="flat">
              <a:noFill/>
              <a:miter lim="400000"/>
            </a:ln>
            <a:effectLst/>
          </p:spPr>
        </p:pic>
        <p:pic>
          <p:nvPicPr>
            <p:cNvPr id="252" name="Imagen 10" descr="Imagen 10"/>
            <p:cNvPicPr>
              <a:picLocks noChangeAspect="1"/>
            </p:cNvPicPr>
            <p:nvPr/>
          </p:nvPicPr>
          <p:blipFill>
            <a:blip r:embed="rId4"/>
            <a:srcRect l="26558" t="13346" r="27344" b="17369"/>
            <a:stretch>
              <a:fillRect/>
            </a:stretch>
          </p:blipFill>
          <p:spPr>
            <a:xfrm>
              <a:off x="-1" y="18593"/>
              <a:ext cx="993061" cy="840280"/>
            </a:xfrm>
            <a:prstGeom prst="rect">
              <a:avLst/>
            </a:prstGeom>
            <a:ln w="12700" cap="flat">
              <a:noFill/>
              <a:miter lim="400000"/>
            </a:ln>
            <a:effectLst/>
          </p:spPr>
        </p:pic>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sp>
        <p:nvSpPr>
          <p:cNvPr id="256" name="CuadroTexto 4"/>
          <p:cNvSpPr txBox="1"/>
          <p:nvPr/>
        </p:nvSpPr>
        <p:spPr>
          <a:xfrm>
            <a:off x="429178" y="245805"/>
            <a:ext cx="8236482" cy="497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a:t>
            </a:r>
          </a:p>
        </p:txBody>
      </p:sp>
      <p:grpSp>
        <p:nvGrpSpPr>
          <p:cNvPr id="260" name="Grupo 5"/>
          <p:cNvGrpSpPr/>
          <p:nvPr/>
        </p:nvGrpSpPr>
        <p:grpSpPr>
          <a:xfrm>
            <a:off x="9120410" y="67283"/>
            <a:ext cx="2894610" cy="872020"/>
            <a:chOff x="0" y="0"/>
            <a:chExt cx="2894609" cy="872018"/>
          </a:xfrm>
        </p:grpSpPr>
        <p:pic>
          <p:nvPicPr>
            <p:cNvPr id="257" name="Picture 5" descr="Picture 5"/>
            <p:cNvPicPr>
              <a:picLocks noChangeAspect="1"/>
            </p:cNvPicPr>
            <p:nvPr/>
          </p:nvPicPr>
          <p:blipFill>
            <a:blip r:embed="rId2"/>
            <a:stretch>
              <a:fillRect/>
            </a:stretch>
          </p:blipFill>
          <p:spPr>
            <a:xfrm>
              <a:off x="1126792" y="9908"/>
              <a:ext cx="795164" cy="862111"/>
            </a:xfrm>
            <a:prstGeom prst="rect">
              <a:avLst/>
            </a:prstGeom>
            <a:ln w="12700" cap="flat">
              <a:noFill/>
              <a:miter lim="400000"/>
            </a:ln>
            <a:effectLst/>
          </p:spPr>
        </p:pic>
        <p:pic>
          <p:nvPicPr>
            <p:cNvPr id="258" name="12 Imagen" descr="12 Imagen"/>
            <p:cNvPicPr>
              <a:picLocks noChangeAspect="1"/>
            </p:cNvPicPr>
            <p:nvPr/>
          </p:nvPicPr>
          <p:blipFill>
            <a:blip r:embed="rId3"/>
            <a:stretch>
              <a:fillRect/>
            </a:stretch>
          </p:blipFill>
          <p:spPr>
            <a:xfrm>
              <a:off x="2057705" y="0"/>
              <a:ext cx="836904" cy="862111"/>
            </a:xfrm>
            <a:prstGeom prst="rect">
              <a:avLst/>
            </a:prstGeom>
            <a:ln w="12700" cap="flat">
              <a:noFill/>
              <a:miter lim="400000"/>
            </a:ln>
            <a:effectLst/>
          </p:spPr>
        </p:pic>
        <p:pic>
          <p:nvPicPr>
            <p:cNvPr id="259" name="Imagen 8" descr="Imagen 8"/>
            <p:cNvPicPr>
              <a:picLocks noChangeAspect="1"/>
            </p:cNvPicPr>
            <p:nvPr/>
          </p:nvPicPr>
          <p:blipFill>
            <a:blip r:embed="rId4"/>
            <a:srcRect l="26558" t="13346" r="27344" b="17369"/>
            <a:stretch>
              <a:fillRect/>
            </a:stretch>
          </p:blipFill>
          <p:spPr>
            <a:xfrm>
              <a:off x="-1" y="18593"/>
              <a:ext cx="993061" cy="840280"/>
            </a:xfrm>
            <a:prstGeom prst="rect">
              <a:avLst/>
            </a:prstGeom>
            <a:ln w="12700" cap="flat">
              <a:noFill/>
              <a:miter lim="400000"/>
            </a:ln>
            <a:effectLst/>
          </p:spPr>
        </p:pic>
      </p:grpSp>
      <p:sp>
        <p:nvSpPr>
          <p:cNvPr id="261" name="Pacient dona de 75 anys, sense alèrgies medicamentoses conegudes.…"/>
          <p:cNvSpPr txBox="1">
            <a:spLocks noGrp="1"/>
          </p:cNvSpPr>
          <p:nvPr>
            <p:ph type="body" idx="4294967295"/>
          </p:nvPr>
        </p:nvSpPr>
        <p:spPr>
          <a:xfrm>
            <a:off x="692569" y="2008758"/>
            <a:ext cx="10806862" cy="4093429"/>
          </a:xfrm>
          <a:prstGeom prst="rect">
            <a:avLst/>
          </a:prstGeom>
        </p:spPr>
        <p:txBody>
          <a:bodyPr/>
          <a:lstStyle/>
          <a:p>
            <a:pPr marL="0" indent="0" algn="just" defTabSz="457200">
              <a:lnSpc>
                <a:spcPct val="100000"/>
              </a:lnSpc>
              <a:spcBef>
                <a:spcPts val="0"/>
              </a:spcBef>
              <a:buSzTx/>
              <a:buNone/>
              <a:defRPr sz="2200">
                <a:latin typeface="Calibri"/>
                <a:ea typeface="Calibri"/>
                <a:cs typeface="Calibri"/>
                <a:sym typeface="Calibri"/>
              </a:defRPr>
            </a:pPr>
            <a:r>
              <a:rPr lang="ca-ES" noProof="0" dirty="0"/>
              <a:t>Pacient </a:t>
            </a:r>
            <a:r>
              <a:rPr lang="ca-ES" b="1" noProof="0" dirty="0"/>
              <a:t>dona de 75 anys</a:t>
            </a:r>
            <a:r>
              <a:rPr lang="ca-ES" noProof="0" dirty="0"/>
              <a:t>, sense al·lèrgies medicamentoses conegudes.</a:t>
            </a:r>
          </a:p>
          <a:p>
            <a:pPr marL="0" indent="0" algn="just" defTabSz="457200">
              <a:lnSpc>
                <a:spcPct val="100000"/>
              </a:lnSpc>
              <a:spcBef>
                <a:spcPts val="0"/>
              </a:spcBef>
              <a:buSzTx/>
              <a:buNone/>
              <a:defRPr sz="2200">
                <a:latin typeface="Calibri"/>
                <a:ea typeface="Calibri"/>
                <a:cs typeface="Calibri"/>
                <a:sym typeface="Calibri"/>
              </a:defRPr>
            </a:pPr>
            <a:endParaRPr lang="ca-ES" noProof="0" dirty="0"/>
          </a:p>
          <a:p>
            <a:pPr marL="0" indent="0" algn="just" defTabSz="457200">
              <a:lnSpc>
                <a:spcPct val="100000"/>
              </a:lnSpc>
              <a:spcBef>
                <a:spcPts val="0"/>
              </a:spcBef>
              <a:buSzTx/>
              <a:buNone/>
              <a:defRPr sz="2200">
                <a:latin typeface="Calibri"/>
                <a:ea typeface="Calibri"/>
                <a:cs typeface="Calibri"/>
                <a:sym typeface="Calibri"/>
              </a:defRPr>
            </a:pPr>
            <a:r>
              <a:rPr lang="ca-ES" b="1" noProof="0" dirty="0"/>
              <a:t>DM tipus 2</a:t>
            </a:r>
            <a:r>
              <a:rPr lang="ca-ES" noProof="0" dirty="0"/>
              <a:t> en tractament amb ADO amb bon control metabòlic, sense complicacions </a:t>
            </a:r>
            <a:r>
              <a:rPr lang="ca-ES" noProof="0" dirty="0" err="1"/>
              <a:t>micro</a:t>
            </a:r>
            <a:r>
              <a:rPr lang="ca-ES" noProof="0" dirty="0"/>
              <a:t>/</a:t>
            </a:r>
            <a:r>
              <a:rPr lang="ca-ES" noProof="0" dirty="0" err="1"/>
              <a:t>macrovasculars</a:t>
            </a:r>
            <a:r>
              <a:rPr lang="ca-ES" noProof="0" dirty="0"/>
              <a:t>.</a:t>
            </a:r>
          </a:p>
          <a:p>
            <a:pPr marL="0" indent="0" algn="just" defTabSz="457200">
              <a:lnSpc>
                <a:spcPct val="100000"/>
              </a:lnSpc>
              <a:spcBef>
                <a:spcPts val="0"/>
              </a:spcBef>
              <a:buSzTx/>
              <a:buNone/>
              <a:defRPr sz="2200">
                <a:latin typeface="Calibri"/>
                <a:ea typeface="Calibri"/>
                <a:cs typeface="Calibri"/>
                <a:sym typeface="Calibri"/>
              </a:defRPr>
            </a:pPr>
            <a:endParaRPr lang="ca-ES" noProof="0" dirty="0"/>
          </a:p>
          <a:p>
            <a:pPr marL="0" indent="0" algn="just" defTabSz="457200">
              <a:lnSpc>
                <a:spcPct val="100000"/>
              </a:lnSpc>
              <a:spcBef>
                <a:spcPts val="0"/>
              </a:spcBef>
              <a:buSzTx/>
              <a:buNone/>
              <a:defRPr sz="2200">
                <a:latin typeface="Calibri"/>
                <a:ea typeface="Calibri"/>
                <a:cs typeface="Calibri"/>
                <a:sym typeface="Calibri"/>
              </a:defRPr>
            </a:pPr>
            <a:r>
              <a:rPr lang="ca-ES" b="1" noProof="0" dirty="0"/>
              <a:t>HTA</a:t>
            </a:r>
            <a:r>
              <a:rPr lang="ca-ES" noProof="0" dirty="0"/>
              <a:t> de recent diagnòstic amb control </a:t>
            </a:r>
            <a:r>
              <a:rPr lang="ca-ES" noProof="0" dirty="0" err="1"/>
              <a:t>subòptim</a:t>
            </a:r>
            <a:r>
              <a:rPr lang="ca-ES" noProof="0" dirty="0"/>
              <a:t> (IECA, diürètic </a:t>
            </a:r>
            <a:r>
              <a:rPr lang="ca-ES" noProof="0" dirty="0" err="1"/>
              <a:t>tiazídic</a:t>
            </a:r>
            <a:r>
              <a:rPr lang="ca-ES" noProof="0" dirty="0"/>
              <a:t> i antagonista del calci). </a:t>
            </a:r>
          </a:p>
          <a:p>
            <a:pPr marL="0" indent="0" algn="just" defTabSz="457200">
              <a:lnSpc>
                <a:spcPct val="100000"/>
              </a:lnSpc>
              <a:spcBef>
                <a:spcPts val="0"/>
              </a:spcBef>
              <a:buSzTx/>
              <a:buNone/>
              <a:defRPr sz="2200">
                <a:latin typeface="Calibri"/>
                <a:ea typeface="Calibri"/>
                <a:cs typeface="Calibri"/>
                <a:sym typeface="Calibri"/>
              </a:defRPr>
            </a:pPr>
            <a:endParaRPr lang="ca-ES" noProof="0" dirty="0"/>
          </a:p>
          <a:p>
            <a:pPr marL="0" indent="0" algn="just" defTabSz="457200">
              <a:lnSpc>
                <a:spcPct val="100000"/>
              </a:lnSpc>
              <a:spcBef>
                <a:spcPts val="0"/>
              </a:spcBef>
              <a:buSzTx/>
              <a:buNone/>
              <a:defRPr sz="2200">
                <a:latin typeface="Calibri"/>
                <a:ea typeface="Calibri"/>
                <a:cs typeface="Calibri"/>
                <a:sym typeface="Calibri"/>
              </a:defRPr>
            </a:pPr>
            <a:r>
              <a:rPr lang="ca-ES" b="1" noProof="0" dirty="0"/>
              <a:t>Sense historia </a:t>
            </a:r>
            <a:r>
              <a:rPr lang="ca-ES" noProof="0" dirty="0" err="1"/>
              <a:t>cardiològica</a:t>
            </a:r>
            <a:r>
              <a:rPr lang="ca-ES" noProof="0" dirty="0"/>
              <a:t> prèvia. </a:t>
            </a:r>
          </a:p>
          <a:p>
            <a:pPr marL="0" indent="0" algn="just" defTabSz="457200">
              <a:lnSpc>
                <a:spcPct val="100000"/>
              </a:lnSpc>
              <a:spcBef>
                <a:spcPts val="0"/>
              </a:spcBef>
              <a:buSzTx/>
              <a:buNone/>
              <a:defRPr sz="2200">
                <a:latin typeface="Calibri"/>
                <a:ea typeface="Calibri"/>
                <a:cs typeface="Calibri"/>
                <a:sym typeface="Calibri"/>
              </a:defRPr>
            </a:pPr>
            <a:endParaRPr lang="ca-ES" noProof="0" dirty="0"/>
          </a:p>
          <a:p>
            <a:pPr marL="0" indent="0" algn="just" defTabSz="457200">
              <a:lnSpc>
                <a:spcPct val="100000"/>
              </a:lnSpc>
              <a:spcBef>
                <a:spcPts val="0"/>
              </a:spcBef>
              <a:buSzTx/>
              <a:buNone/>
              <a:defRPr sz="2200">
                <a:latin typeface="Calibri"/>
                <a:ea typeface="Calibri"/>
                <a:cs typeface="Calibri"/>
                <a:sym typeface="Calibri"/>
              </a:defRPr>
            </a:pPr>
            <a:endParaRPr lang="ca-ES" noProof="0" dirty="0"/>
          </a:p>
          <a:p>
            <a:pPr marL="0" indent="0" algn="just" defTabSz="457200">
              <a:lnSpc>
                <a:spcPct val="100000"/>
              </a:lnSpc>
              <a:spcBef>
                <a:spcPts val="0"/>
              </a:spcBef>
              <a:buSzTx/>
              <a:buNone/>
              <a:defRPr sz="2200">
                <a:latin typeface="Calibri"/>
                <a:ea typeface="Calibri"/>
                <a:cs typeface="Calibri"/>
                <a:sym typeface="Calibri"/>
              </a:defRPr>
            </a:pPr>
            <a:r>
              <a:rPr lang="ca-ES" noProof="0" dirty="0"/>
              <a:t>A l’auscultació, tons cardíacs rítmics i </a:t>
            </a:r>
            <a:r>
              <a:rPr lang="ca-ES" b="1" noProof="0" dirty="0"/>
              <a:t>buf sistòlic 2-3/6 a focus aòrtic…</a:t>
            </a:r>
            <a:r>
              <a:rPr lang="ca-ES" noProof="0" dirty="0"/>
              <a:t> Asimptomàtica. </a:t>
            </a:r>
          </a:p>
          <a:p>
            <a:pPr marL="0" indent="0" algn="just" defTabSz="457200">
              <a:lnSpc>
                <a:spcPct val="100000"/>
              </a:lnSpc>
              <a:spcBef>
                <a:spcPts val="0"/>
              </a:spcBef>
              <a:buSzTx/>
              <a:buNone/>
              <a:defRPr sz="2200">
                <a:latin typeface="Calibri"/>
                <a:ea typeface="Calibri"/>
                <a:cs typeface="Calibri"/>
                <a:sym typeface="Calibri"/>
              </a:defRPr>
            </a:pPr>
            <a:endParaRPr lang="ca-ES" noProof="0" dirty="0"/>
          </a:p>
          <a:p>
            <a:pPr marL="0" indent="0" algn="just" defTabSz="457200">
              <a:lnSpc>
                <a:spcPct val="100000"/>
              </a:lnSpc>
              <a:spcBef>
                <a:spcPts val="0"/>
              </a:spcBef>
              <a:buSzTx/>
              <a:buNone/>
              <a:defRPr sz="2200">
                <a:latin typeface="Calibri"/>
                <a:ea typeface="Calibri"/>
                <a:cs typeface="Calibri"/>
                <a:sym typeface="Calibri"/>
              </a:defRPr>
            </a:pPr>
            <a:endParaRPr lang="ca-ES" noProof="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sp>
        <p:nvSpPr>
          <p:cNvPr id="264" name="CuadroTexto 4"/>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GENERALITATS</a:t>
            </a:r>
          </a:p>
        </p:txBody>
      </p:sp>
      <p:grpSp>
        <p:nvGrpSpPr>
          <p:cNvPr id="268" name="Grupo 5"/>
          <p:cNvGrpSpPr/>
          <p:nvPr/>
        </p:nvGrpSpPr>
        <p:grpSpPr>
          <a:xfrm>
            <a:off x="9120410" y="67283"/>
            <a:ext cx="2894610" cy="872020"/>
            <a:chOff x="0" y="0"/>
            <a:chExt cx="2894609" cy="872018"/>
          </a:xfrm>
        </p:grpSpPr>
        <p:pic>
          <p:nvPicPr>
            <p:cNvPr id="265" name="Picture 5" descr="Picture 5"/>
            <p:cNvPicPr>
              <a:picLocks noChangeAspect="1"/>
            </p:cNvPicPr>
            <p:nvPr/>
          </p:nvPicPr>
          <p:blipFill>
            <a:blip r:embed="rId2"/>
            <a:stretch>
              <a:fillRect/>
            </a:stretch>
          </p:blipFill>
          <p:spPr>
            <a:xfrm>
              <a:off x="1126792" y="9908"/>
              <a:ext cx="795164" cy="862111"/>
            </a:xfrm>
            <a:prstGeom prst="rect">
              <a:avLst/>
            </a:prstGeom>
            <a:ln w="12700" cap="flat">
              <a:noFill/>
              <a:miter lim="400000"/>
            </a:ln>
            <a:effectLst/>
          </p:spPr>
        </p:pic>
        <p:pic>
          <p:nvPicPr>
            <p:cNvPr id="266" name="12 Imagen" descr="12 Imagen"/>
            <p:cNvPicPr>
              <a:picLocks noChangeAspect="1"/>
            </p:cNvPicPr>
            <p:nvPr/>
          </p:nvPicPr>
          <p:blipFill>
            <a:blip r:embed="rId3"/>
            <a:stretch>
              <a:fillRect/>
            </a:stretch>
          </p:blipFill>
          <p:spPr>
            <a:xfrm>
              <a:off x="2057705" y="0"/>
              <a:ext cx="836904" cy="862111"/>
            </a:xfrm>
            <a:prstGeom prst="rect">
              <a:avLst/>
            </a:prstGeom>
            <a:ln w="12700" cap="flat">
              <a:noFill/>
              <a:miter lim="400000"/>
            </a:ln>
            <a:effectLst/>
          </p:spPr>
        </p:pic>
        <p:pic>
          <p:nvPicPr>
            <p:cNvPr id="267" name="Imagen 8" descr="Imagen 8"/>
            <p:cNvPicPr>
              <a:picLocks noChangeAspect="1"/>
            </p:cNvPicPr>
            <p:nvPr/>
          </p:nvPicPr>
          <p:blipFill>
            <a:blip r:embed="rId4"/>
            <a:srcRect l="26558" t="13346" r="27344" b="17369"/>
            <a:stretch>
              <a:fillRect/>
            </a:stretch>
          </p:blipFill>
          <p:spPr>
            <a:xfrm>
              <a:off x="-1" y="18593"/>
              <a:ext cx="993061" cy="840280"/>
            </a:xfrm>
            <a:prstGeom prst="rect">
              <a:avLst/>
            </a:prstGeom>
            <a:ln w="12700" cap="flat">
              <a:noFill/>
              <a:miter lim="400000"/>
            </a:ln>
            <a:effectLst/>
          </p:spPr>
        </p:pic>
      </p:grpSp>
      <p:pic>
        <p:nvPicPr>
          <p:cNvPr id="270" name="Galería de imágenes" descr="Galería de imágenes"/>
          <p:cNvPicPr>
            <a:picLocks noChangeAspect="1"/>
          </p:cNvPicPr>
          <p:nvPr/>
        </p:nvPicPr>
        <p:blipFill>
          <a:blip r:embed="rId5"/>
          <a:srcRect l="3746" r="3746"/>
          <a:stretch>
            <a:fillRect/>
          </a:stretch>
        </p:blipFill>
        <p:spPr>
          <a:xfrm>
            <a:off x="2817932" y="1347018"/>
            <a:ext cx="5932778" cy="5135263"/>
          </a:xfrm>
          <a:prstGeom prst="rect">
            <a:avLst/>
          </a:prstGeom>
          <a:ln w="12700">
            <a:miter lim="400000"/>
          </a:ln>
          <a:effectLst>
            <a:outerShdw blurRad="50800" dist="38100" dir="2700000" algn="tl" rotWithShape="0">
              <a:prstClr val="black">
                <a:alpha val="40000"/>
              </a:prstClr>
            </a:outerShdw>
          </a:effectLst>
        </p:spPr>
      </p:pic>
      <p:sp>
        <p:nvSpPr>
          <p:cNvPr id="2" name="1.Domingo M, et al. Tratamiento compartido de las enfermedades cardiovasculares entre atención primaria y cardiología (y IV). Valvulopatías. FMC. 2019;26(5):254-62">
            <a:extLst>
              <a:ext uri="{FF2B5EF4-FFF2-40B4-BE49-F238E27FC236}">
                <a16:creationId xmlns:a16="http://schemas.microsoft.com/office/drawing/2014/main" id="{6A291940-AC45-AAB1-BB1B-1176DEBF0602}"/>
              </a:ext>
            </a:extLst>
          </p:cNvPr>
          <p:cNvSpPr txBox="1"/>
          <p:nvPr/>
        </p:nvSpPr>
        <p:spPr>
          <a:xfrm>
            <a:off x="514185" y="6426247"/>
            <a:ext cx="11576584"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a:latin typeface="Arial"/>
                <a:ea typeface="Arial"/>
                <a:cs typeface="Arial"/>
                <a:sym typeface="Arial"/>
              </a:defRPr>
            </a:pPr>
            <a:endParaRPr lang="ca-ES" sz="1100" noProof="0" dirty="0">
              <a:solidFill>
                <a:schemeClr val="accent1">
                  <a:lumMod val="60000"/>
                  <a:lumOff val="40000"/>
                </a:schemeClr>
              </a:solidFill>
            </a:endParaRPr>
          </a:p>
          <a:p>
            <a:pPr algn="r">
              <a:defRPr>
                <a:latin typeface="Arial"/>
                <a:ea typeface="Arial"/>
                <a:cs typeface="Arial"/>
                <a:sym typeface="Arial"/>
              </a:defRPr>
            </a:pPr>
            <a:r>
              <a:rPr lang="ca-ES" sz="1100" i="1" noProof="0" dirty="0" err="1">
                <a:solidFill>
                  <a:schemeClr val="accent1">
                    <a:lumMod val="60000"/>
                    <a:lumOff val="40000"/>
                  </a:schemeClr>
                </a:solidFill>
              </a:rPr>
              <a:t>Tratamiento</a:t>
            </a:r>
            <a:r>
              <a:rPr lang="ca-ES" sz="1100" i="1" noProof="0" dirty="0">
                <a:solidFill>
                  <a:schemeClr val="accent1">
                    <a:lumMod val="60000"/>
                    <a:lumOff val="40000"/>
                  </a:schemeClr>
                </a:solidFill>
              </a:rPr>
              <a:t> </a:t>
            </a:r>
            <a:r>
              <a:rPr lang="ca-ES" sz="1100" i="1" noProof="0" dirty="0" err="1">
                <a:solidFill>
                  <a:schemeClr val="accent1">
                    <a:lumMod val="60000"/>
                    <a:lumOff val="40000"/>
                  </a:schemeClr>
                </a:solidFill>
              </a:rPr>
              <a:t>compartido</a:t>
            </a:r>
            <a:r>
              <a:rPr lang="ca-ES" sz="1100" i="1" noProof="0" dirty="0">
                <a:solidFill>
                  <a:schemeClr val="accent1">
                    <a:lumMod val="60000"/>
                    <a:lumOff val="40000"/>
                  </a:schemeClr>
                </a:solidFill>
              </a:rPr>
              <a:t> de las </a:t>
            </a:r>
            <a:r>
              <a:rPr lang="ca-ES" sz="1100" i="1" noProof="0" dirty="0" err="1">
                <a:solidFill>
                  <a:schemeClr val="accent1">
                    <a:lumMod val="60000"/>
                    <a:lumOff val="40000"/>
                  </a:schemeClr>
                </a:solidFill>
              </a:rPr>
              <a:t>enfermedades</a:t>
            </a:r>
            <a:r>
              <a:rPr lang="ca-ES" sz="1100" i="1" noProof="0" dirty="0">
                <a:solidFill>
                  <a:schemeClr val="accent1">
                    <a:lumMod val="60000"/>
                    <a:lumOff val="40000"/>
                  </a:schemeClr>
                </a:solidFill>
              </a:rPr>
              <a:t> </a:t>
            </a:r>
            <a:r>
              <a:rPr lang="ca-ES" sz="1100" i="1" noProof="0" dirty="0" err="1">
                <a:solidFill>
                  <a:schemeClr val="accent1">
                    <a:lumMod val="60000"/>
                    <a:lumOff val="40000"/>
                  </a:schemeClr>
                </a:solidFill>
              </a:rPr>
              <a:t>cardiovasculares</a:t>
            </a:r>
            <a:r>
              <a:rPr lang="ca-ES" sz="1100" i="1" noProof="0" dirty="0">
                <a:solidFill>
                  <a:schemeClr val="accent1">
                    <a:lumMod val="60000"/>
                    <a:lumOff val="40000"/>
                  </a:schemeClr>
                </a:solidFill>
              </a:rPr>
              <a:t> entre </a:t>
            </a:r>
            <a:r>
              <a:rPr lang="ca-ES" sz="1100" i="1" noProof="0" dirty="0" err="1">
                <a:solidFill>
                  <a:schemeClr val="accent1">
                    <a:lumMod val="60000"/>
                    <a:lumOff val="40000"/>
                  </a:schemeClr>
                </a:solidFill>
              </a:rPr>
              <a:t>Atención</a:t>
            </a:r>
            <a:r>
              <a:rPr lang="ca-ES" sz="1100" i="1" noProof="0" dirty="0">
                <a:solidFill>
                  <a:schemeClr val="accent1">
                    <a:lumMod val="60000"/>
                    <a:lumOff val="40000"/>
                  </a:schemeClr>
                </a:solidFill>
              </a:rPr>
              <a:t> </a:t>
            </a:r>
            <a:r>
              <a:rPr lang="ca-ES" sz="1100" i="1" dirty="0">
                <a:solidFill>
                  <a:schemeClr val="accent1">
                    <a:lumMod val="60000"/>
                    <a:lumOff val="40000"/>
                  </a:schemeClr>
                </a:solidFill>
              </a:rPr>
              <a:t>P</a:t>
            </a:r>
            <a:r>
              <a:rPr lang="ca-ES" sz="1100" i="1" noProof="0" dirty="0">
                <a:solidFill>
                  <a:schemeClr val="accent1">
                    <a:lumMod val="60000"/>
                    <a:lumOff val="40000"/>
                  </a:schemeClr>
                </a:solidFill>
              </a:rPr>
              <a:t>rimaria y </a:t>
            </a:r>
            <a:r>
              <a:rPr lang="ca-ES" sz="1100" i="1" dirty="0">
                <a:solidFill>
                  <a:schemeClr val="accent1">
                    <a:lumMod val="60000"/>
                    <a:lumOff val="40000"/>
                  </a:schemeClr>
                </a:solidFill>
              </a:rPr>
              <a:t>C</a:t>
            </a:r>
            <a:r>
              <a:rPr lang="ca-ES" sz="1100" i="1" noProof="0" dirty="0" err="1">
                <a:solidFill>
                  <a:schemeClr val="accent1">
                    <a:lumMod val="60000"/>
                    <a:lumOff val="40000"/>
                  </a:schemeClr>
                </a:solidFill>
              </a:rPr>
              <a:t>ardiología</a:t>
            </a:r>
            <a:r>
              <a:rPr lang="ca-ES" sz="1100" i="1" noProof="0" dirty="0">
                <a:solidFill>
                  <a:schemeClr val="accent1">
                    <a:lumMod val="60000"/>
                    <a:lumOff val="40000"/>
                  </a:schemeClr>
                </a:solidFill>
              </a:rPr>
              <a:t> (y IV). Valvulopatías.</a:t>
            </a:r>
            <a:r>
              <a:rPr lang="ca-ES" sz="1100" noProof="0" dirty="0">
                <a:solidFill>
                  <a:schemeClr val="accent1">
                    <a:lumMod val="60000"/>
                    <a:lumOff val="40000"/>
                  </a:schemeClr>
                </a:solidFill>
              </a:rPr>
              <a:t>FMC.2019;26(5):254-62</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sp>
        <p:nvSpPr>
          <p:cNvPr id="274" name="CuadroTexto 4"/>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GENERALITATS</a:t>
            </a:r>
          </a:p>
        </p:txBody>
      </p:sp>
      <p:grpSp>
        <p:nvGrpSpPr>
          <p:cNvPr id="278" name="Grupo 5"/>
          <p:cNvGrpSpPr/>
          <p:nvPr/>
        </p:nvGrpSpPr>
        <p:grpSpPr>
          <a:xfrm>
            <a:off x="9120410" y="67283"/>
            <a:ext cx="2894610" cy="872020"/>
            <a:chOff x="0" y="0"/>
            <a:chExt cx="2894609" cy="872018"/>
          </a:xfrm>
        </p:grpSpPr>
        <p:pic>
          <p:nvPicPr>
            <p:cNvPr id="275" name="Picture 5" descr="Picture 5"/>
            <p:cNvPicPr>
              <a:picLocks noChangeAspect="1"/>
            </p:cNvPicPr>
            <p:nvPr/>
          </p:nvPicPr>
          <p:blipFill>
            <a:blip r:embed="rId2"/>
            <a:stretch>
              <a:fillRect/>
            </a:stretch>
          </p:blipFill>
          <p:spPr>
            <a:xfrm>
              <a:off x="1126792" y="9908"/>
              <a:ext cx="795164" cy="862111"/>
            </a:xfrm>
            <a:prstGeom prst="rect">
              <a:avLst/>
            </a:prstGeom>
            <a:ln w="12700" cap="flat">
              <a:noFill/>
              <a:miter lim="400000"/>
            </a:ln>
            <a:effectLst/>
          </p:spPr>
        </p:pic>
        <p:pic>
          <p:nvPicPr>
            <p:cNvPr id="276" name="12 Imagen" descr="12 Imagen"/>
            <p:cNvPicPr>
              <a:picLocks noChangeAspect="1"/>
            </p:cNvPicPr>
            <p:nvPr/>
          </p:nvPicPr>
          <p:blipFill>
            <a:blip r:embed="rId3"/>
            <a:stretch>
              <a:fillRect/>
            </a:stretch>
          </p:blipFill>
          <p:spPr>
            <a:xfrm>
              <a:off x="2057705" y="0"/>
              <a:ext cx="836904" cy="862111"/>
            </a:xfrm>
            <a:prstGeom prst="rect">
              <a:avLst/>
            </a:prstGeom>
            <a:ln w="12700" cap="flat">
              <a:noFill/>
              <a:miter lim="400000"/>
            </a:ln>
            <a:effectLst/>
          </p:spPr>
        </p:pic>
        <p:pic>
          <p:nvPicPr>
            <p:cNvPr id="277" name="Imagen 8" descr="Imagen 8"/>
            <p:cNvPicPr>
              <a:picLocks noChangeAspect="1"/>
            </p:cNvPicPr>
            <p:nvPr/>
          </p:nvPicPr>
          <p:blipFill>
            <a:blip r:embed="rId4"/>
            <a:srcRect l="26558" t="13346" r="27344" b="17369"/>
            <a:stretch>
              <a:fillRect/>
            </a:stretch>
          </p:blipFill>
          <p:spPr>
            <a:xfrm>
              <a:off x="-1" y="18593"/>
              <a:ext cx="993061" cy="840280"/>
            </a:xfrm>
            <a:prstGeom prst="rect">
              <a:avLst/>
            </a:prstGeom>
            <a:ln w="12700" cap="flat">
              <a:noFill/>
              <a:miter lim="400000"/>
            </a:ln>
            <a:effectLst/>
          </p:spPr>
        </p:pic>
      </p:grpSp>
      <p:sp>
        <p:nvSpPr>
          <p:cNvPr id="279" name="1.Domingo M, et al. Tratamiento compartido de las enfermedades cardiovasculares entre atención primaria y cardiología (y IV). Valvulopatías. FMC. 2019;26(5):254-62"/>
          <p:cNvSpPr txBox="1"/>
          <p:nvPr/>
        </p:nvSpPr>
        <p:spPr>
          <a:xfrm>
            <a:off x="548052" y="6573004"/>
            <a:ext cx="11576584"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a:latin typeface="Arial"/>
                <a:ea typeface="Arial"/>
                <a:cs typeface="Arial"/>
                <a:sym typeface="Arial"/>
              </a:defRPr>
            </a:pPr>
            <a:r>
              <a:rPr lang="ca-ES" sz="1100" i="1" noProof="0" dirty="0" err="1">
                <a:solidFill>
                  <a:schemeClr val="accent1">
                    <a:lumMod val="60000"/>
                    <a:lumOff val="40000"/>
                  </a:schemeClr>
                </a:solidFill>
              </a:rPr>
              <a:t>Tratamiento</a:t>
            </a:r>
            <a:r>
              <a:rPr lang="ca-ES" sz="1100" i="1" noProof="0" dirty="0">
                <a:solidFill>
                  <a:schemeClr val="accent1">
                    <a:lumMod val="60000"/>
                    <a:lumOff val="40000"/>
                  </a:schemeClr>
                </a:solidFill>
              </a:rPr>
              <a:t> </a:t>
            </a:r>
            <a:r>
              <a:rPr lang="ca-ES" sz="1100" i="1" noProof="0" dirty="0" err="1">
                <a:solidFill>
                  <a:schemeClr val="accent1">
                    <a:lumMod val="60000"/>
                    <a:lumOff val="40000"/>
                  </a:schemeClr>
                </a:solidFill>
              </a:rPr>
              <a:t>compartido</a:t>
            </a:r>
            <a:r>
              <a:rPr lang="ca-ES" sz="1100" i="1" noProof="0" dirty="0">
                <a:solidFill>
                  <a:schemeClr val="accent1">
                    <a:lumMod val="60000"/>
                    <a:lumOff val="40000"/>
                  </a:schemeClr>
                </a:solidFill>
              </a:rPr>
              <a:t> de las </a:t>
            </a:r>
            <a:r>
              <a:rPr lang="ca-ES" sz="1100" i="1" noProof="0" dirty="0" err="1">
                <a:solidFill>
                  <a:schemeClr val="accent1">
                    <a:lumMod val="60000"/>
                    <a:lumOff val="40000"/>
                  </a:schemeClr>
                </a:solidFill>
              </a:rPr>
              <a:t>enfermedades</a:t>
            </a:r>
            <a:r>
              <a:rPr lang="ca-ES" sz="1100" i="1" noProof="0" dirty="0">
                <a:solidFill>
                  <a:schemeClr val="accent1">
                    <a:lumMod val="60000"/>
                    <a:lumOff val="40000"/>
                  </a:schemeClr>
                </a:solidFill>
              </a:rPr>
              <a:t> </a:t>
            </a:r>
            <a:r>
              <a:rPr lang="ca-ES" sz="1100" i="1" noProof="0" dirty="0" err="1">
                <a:solidFill>
                  <a:schemeClr val="accent1">
                    <a:lumMod val="60000"/>
                    <a:lumOff val="40000"/>
                  </a:schemeClr>
                </a:solidFill>
              </a:rPr>
              <a:t>cardiovasculares</a:t>
            </a:r>
            <a:r>
              <a:rPr lang="ca-ES" sz="1100" i="1" noProof="0" dirty="0">
                <a:solidFill>
                  <a:schemeClr val="accent1">
                    <a:lumMod val="60000"/>
                    <a:lumOff val="40000"/>
                  </a:schemeClr>
                </a:solidFill>
              </a:rPr>
              <a:t> entre </a:t>
            </a:r>
            <a:r>
              <a:rPr lang="ca-ES" sz="1100" i="1" dirty="0">
                <a:solidFill>
                  <a:schemeClr val="accent1">
                    <a:lumMod val="60000"/>
                    <a:lumOff val="40000"/>
                  </a:schemeClr>
                </a:solidFill>
              </a:rPr>
              <a:t>A</a:t>
            </a:r>
            <a:r>
              <a:rPr lang="ca-ES" sz="1100" i="1" noProof="0" dirty="0" err="1">
                <a:solidFill>
                  <a:schemeClr val="accent1">
                    <a:lumMod val="60000"/>
                    <a:lumOff val="40000"/>
                  </a:schemeClr>
                </a:solidFill>
              </a:rPr>
              <a:t>tención</a:t>
            </a:r>
            <a:r>
              <a:rPr lang="ca-ES" sz="1100" i="1" noProof="0" dirty="0">
                <a:solidFill>
                  <a:schemeClr val="accent1">
                    <a:lumMod val="60000"/>
                    <a:lumOff val="40000"/>
                  </a:schemeClr>
                </a:solidFill>
              </a:rPr>
              <a:t> </a:t>
            </a:r>
            <a:r>
              <a:rPr lang="ca-ES" sz="1100" i="1" noProof="0" dirty="0" err="1">
                <a:solidFill>
                  <a:schemeClr val="accent1">
                    <a:lumMod val="60000"/>
                    <a:lumOff val="40000"/>
                  </a:schemeClr>
                </a:solidFill>
              </a:rPr>
              <a:t>Primaria</a:t>
            </a:r>
            <a:r>
              <a:rPr lang="ca-ES" sz="1100" i="1" noProof="0" dirty="0">
                <a:solidFill>
                  <a:schemeClr val="accent1">
                    <a:lumMod val="60000"/>
                    <a:lumOff val="40000"/>
                  </a:schemeClr>
                </a:solidFill>
              </a:rPr>
              <a:t> y </a:t>
            </a:r>
            <a:r>
              <a:rPr lang="ca-ES" sz="1100" i="1" dirty="0">
                <a:solidFill>
                  <a:schemeClr val="accent1">
                    <a:lumMod val="60000"/>
                    <a:lumOff val="40000"/>
                  </a:schemeClr>
                </a:solidFill>
              </a:rPr>
              <a:t>C</a:t>
            </a:r>
            <a:r>
              <a:rPr lang="ca-ES" sz="1100" i="1" noProof="0" dirty="0" err="1">
                <a:solidFill>
                  <a:schemeClr val="accent1">
                    <a:lumMod val="60000"/>
                    <a:lumOff val="40000"/>
                  </a:schemeClr>
                </a:solidFill>
              </a:rPr>
              <a:t>ardiología</a:t>
            </a:r>
            <a:r>
              <a:rPr lang="ca-ES" sz="1100" i="1" noProof="0" dirty="0">
                <a:solidFill>
                  <a:schemeClr val="accent1">
                    <a:lumMod val="60000"/>
                    <a:lumOff val="40000"/>
                  </a:schemeClr>
                </a:solidFill>
              </a:rPr>
              <a:t> (y IV). Valvulopatías.</a:t>
            </a:r>
            <a:r>
              <a:rPr lang="ca-ES" sz="1100" noProof="0" dirty="0">
                <a:solidFill>
                  <a:schemeClr val="accent1">
                    <a:lumMod val="60000"/>
                    <a:lumOff val="40000"/>
                  </a:schemeClr>
                </a:solidFill>
              </a:rPr>
              <a:t>FMC.2019;26(5):254-62</a:t>
            </a:r>
          </a:p>
        </p:txBody>
      </p:sp>
      <p:pic>
        <p:nvPicPr>
          <p:cNvPr id="280" name="Galería de imágenes" descr="Galería de imágenes"/>
          <p:cNvPicPr>
            <a:picLocks noChangeAspect="1"/>
          </p:cNvPicPr>
          <p:nvPr/>
        </p:nvPicPr>
        <p:blipFill>
          <a:blip r:embed="rId5"/>
          <a:srcRect t="1112" b="1112"/>
          <a:stretch>
            <a:fillRect/>
          </a:stretch>
        </p:blipFill>
        <p:spPr>
          <a:xfrm>
            <a:off x="1278423" y="1448543"/>
            <a:ext cx="9438130" cy="5018080"/>
          </a:xfrm>
          <a:prstGeom prst="rect">
            <a:avLst/>
          </a:prstGeom>
          <a:ln w="12700">
            <a:miter lim="400000"/>
          </a:ln>
          <a:effectLst>
            <a:outerShdw blurRad="50800" dist="38100" dir="2700000" algn="tl" rotWithShape="0">
              <a:prstClr val="black">
                <a:alpha val="40000"/>
              </a:prst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ÍMPTOMES CLÀSSICS EA:…">
            <a:extLst>
              <a:ext uri="{FF2B5EF4-FFF2-40B4-BE49-F238E27FC236}">
                <a16:creationId xmlns:a16="http://schemas.microsoft.com/office/drawing/2014/main" id="{224F4EF7-203B-8F34-DFD4-34FBC3C6AD8E}"/>
              </a:ext>
            </a:extLst>
          </p:cNvPr>
          <p:cNvSpPr txBox="1"/>
          <p:nvPr/>
        </p:nvSpPr>
        <p:spPr>
          <a:xfrm>
            <a:off x="602938" y="1935822"/>
            <a:ext cx="3424789" cy="1354217"/>
          </a:xfrm>
          <a:prstGeom prst="rect">
            <a:avLst/>
          </a:prstGeom>
          <a:ln w="25400">
            <a:solidFill>
              <a:srgbClr val="708A8B"/>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200">
                <a:solidFill>
                  <a:srgbClr val="70625A"/>
                </a:solidFill>
                <a:latin typeface="Calibri"/>
                <a:ea typeface="Calibri"/>
                <a:cs typeface="Calibri"/>
                <a:sym typeface="Calibri"/>
              </a:defRPr>
            </a:pPr>
            <a:r>
              <a:rPr lang="ca-ES" noProof="0" dirty="0"/>
              <a:t>SÍMPTOMES CLÀSSICS </a:t>
            </a:r>
            <a:r>
              <a:rPr lang="ca-ES" noProof="0" dirty="0" err="1"/>
              <a:t>EAo</a:t>
            </a:r>
            <a:r>
              <a:rPr lang="ca-ES" noProof="0" dirty="0"/>
              <a:t>:</a:t>
            </a:r>
          </a:p>
          <a:p>
            <a:pPr marL="226476" indent="-226476">
              <a:buSzPct val="100000"/>
              <a:buAutoNum type="arabicPeriod"/>
              <a:defRPr sz="2000">
                <a:solidFill>
                  <a:srgbClr val="70625A"/>
                </a:solidFill>
                <a:latin typeface="Calibri"/>
                <a:ea typeface="Calibri"/>
                <a:cs typeface="Calibri"/>
                <a:sym typeface="Calibri"/>
              </a:defRPr>
            </a:pPr>
            <a:r>
              <a:rPr lang="ca-ES" noProof="0" dirty="0"/>
              <a:t>Angina d’esforç</a:t>
            </a:r>
          </a:p>
          <a:p>
            <a:pPr marL="226476" indent="-226476">
              <a:buSzPct val="100000"/>
              <a:buAutoNum type="arabicPeriod"/>
              <a:defRPr sz="2000">
                <a:solidFill>
                  <a:srgbClr val="70625A"/>
                </a:solidFill>
                <a:latin typeface="Calibri"/>
                <a:ea typeface="Calibri"/>
                <a:cs typeface="Calibri"/>
                <a:sym typeface="Calibri"/>
              </a:defRPr>
            </a:pPr>
            <a:r>
              <a:rPr lang="ca-ES" noProof="0" dirty="0"/>
              <a:t>Síncope</a:t>
            </a:r>
          </a:p>
          <a:p>
            <a:pPr marL="226476" indent="-226476">
              <a:buSzPct val="100000"/>
              <a:buAutoNum type="arabicPeriod"/>
              <a:defRPr sz="2000">
                <a:solidFill>
                  <a:srgbClr val="70625A"/>
                </a:solidFill>
                <a:latin typeface="Calibri"/>
                <a:ea typeface="Calibri"/>
                <a:cs typeface="Calibri"/>
                <a:sym typeface="Calibri"/>
              </a:defRPr>
            </a:pPr>
            <a:r>
              <a:rPr lang="ca-ES" noProof="0" dirty="0"/>
              <a:t>Dispnea</a:t>
            </a:r>
          </a:p>
        </p:txBody>
      </p:sp>
      <p:sp>
        <p:nvSpPr>
          <p:cNvPr id="3" name="Fins 50% asimptomàtics…">
            <a:extLst>
              <a:ext uri="{FF2B5EF4-FFF2-40B4-BE49-F238E27FC236}">
                <a16:creationId xmlns:a16="http://schemas.microsoft.com/office/drawing/2014/main" id="{DB2F9DD0-41B8-FEF5-7063-7ECD660FDCF4}"/>
              </a:ext>
            </a:extLst>
          </p:cNvPr>
          <p:cNvSpPr txBox="1"/>
          <p:nvPr/>
        </p:nvSpPr>
        <p:spPr>
          <a:xfrm>
            <a:off x="602938" y="3692659"/>
            <a:ext cx="3683927"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180473" indent="-180473">
              <a:buSzPct val="100000"/>
              <a:buChar char="•"/>
              <a:defRPr sz="2000">
                <a:solidFill>
                  <a:srgbClr val="70625A"/>
                </a:solidFill>
                <a:latin typeface="Calibri"/>
                <a:ea typeface="Calibri"/>
                <a:cs typeface="Calibri"/>
                <a:sym typeface="Calibri"/>
              </a:defRPr>
            </a:pPr>
            <a:r>
              <a:rPr lang="ca-ES" noProof="0" dirty="0"/>
              <a:t>Fins 50% asimptomàtics</a:t>
            </a:r>
          </a:p>
          <a:p>
            <a:pPr>
              <a:defRPr sz="2000">
                <a:solidFill>
                  <a:srgbClr val="70625A"/>
                </a:solidFill>
                <a:latin typeface="Calibri"/>
                <a:ea typeface="Calibri"/>
                <a:cs typeface="Calibri"/>
                <a:sym typeface="Calibri"/>
              </a:defRPr>
            </a:pPr>
            <a:endParaRPr lang="ca-ES" noProof="0" dirty="0"/>
          </a:p>
          <a:p>
            <a:pPr marL="180473" indent="-180473">
              <a:buSzPct val="100000"/>
              <a:buChar char="•"/>
              <a:defRPr sz="2000">
                <a:solidFill>
                  <a:srgbClr val="70625A"/>
                </a:solidFill>
                <a:latin typeface="Calibri"/>
                <a:ea typeface="Calibri"/>
                <a:cs typeface="Calibri"/>
                <a:sym typeface="Calibri"/>
              </a:defRPr>
            </a:pPr>
            <a:r>
              <a:rPr lang="ca-ES" noProof="0" dirty="0"/>
              <a:t>Sovint el primer símptoma és una </a:t>
            </a:r>
            <a:r>
              <a:rPr lang="ca-ES" b="1" noProof="0" dirty="0"/>
              <a:t>subtil disminució de la tolerància a l’exercici</a:t>
            </a:r>
            <a:r>
              <a:rPr lang="ca-ES" noProof="0" dirty="0"/>
              <a:t>: </a:t>
            </a:r>
            <a:r>
              <a:rPr lang="ca-ES" noProof="0" dirty="0">
                <a:solidFill>
                  <a:srgbClr val="A74F3A"/>
                </a:solidFill>
              </a:rPr>
              <a:t>interrogatori dirigit</a:t>
            </a:r>
          </a:p>
        </p:txBody>
      </p:sp>
      <p:sp>
        <p:nvSpPr>
          <p:cNvPr id="4" name="Rectángulo 3">
            <a:extLst>
              <a:ext uri="{FF2B5EF4-FFF2-40B4-BE49-F238E27FC236}">
                <a16:creationId xmlns:a16="http://schemas.microsoft.com/office/drawing/2014/main" id="{094C4B96-6C48-CBC9-5B9F-08FE7B6CE233}"/>
              </a:ext>
            </a:extLst>
          </p:cNvPr>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sp>
        <p:nvSpPr>
          <p:cNvPr id="5" name="CuadroTexto 4">
            <a:extLst>
              <a:ext uri="{FF2B5EF4-FFF2-40B4-BE49-F238E27FC236}">
                <a16:creationId xmlns:a16="http://schemas.microsoft.com/office/drawing/2014/main" id="{05F1A33F-A122-D735-0CA4-9F5D9D4F2367}"/>
              </a:ext>
            </a:extLst>
          </p:cNvPr>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ESTENOSIS AÒRTICA</a:t>
            </a:r>
          </a:p>
        </p:txBody>
      </p:sp>
      <p:grpSp>
        <p:nvGrpSpPr>
          <p:cNvPr id="6" name="Grupo 5">
            <a:extLst>
              <a:ext uri="{FF2B5EF4-FFF2-40B4-BE49-F238E27FC236}">
                <a16:creationId xmlns:a16="http://schemas.microsoft.com/office/drawing/2014/main" id="{D5788777-15AF-0756-96FF-EB28D0A9EC03}"/>
              </a:ext>
            </a:extLst>
          </p:cNvPr>
          <p:cNvGrpSpPr/>
          <p:nvPr/>
        </p:nvGrpSpPr>
        <p:grpSpPr>
          <a:xfrm>
            <a:off x="9120410" y="67283"/>
            <a:ext cx="2894610" cy="872020"/>
            <a:chOff x="0" y="0"/>
            <a:chExt cx="2894609" cy="872018"/>
          </a:xfrm>
        </p:grpSpPr>
        <p:pic>
          <p:nvPicPr>
            <p:cNvPr id="7" name="Picture 5" descr="Picture 5">
              <a:extLst>
                <a:ext uri="{FF2B5EF4-FFF2-40B4-BE49-F238E27FC236}">
                  <a16:creationId xmlns:a16="http://schemas.microsoft.com/office/drawing/2014/main" id="{1536F90C-6312-4FA9-0EE8-D8C338E9ED5F}"/>
                </a:ext>
              </a:extLst>
            </p:cNvPr>
            <p:cNvPicPr>
              <a:picLocks noChangeAspect="1"/>
            </p:cNvPicPr>
            <p:nvPr/>
          </p:nvPicPr>
          <p:blipFill>
            <a:blip r:embed="rId2"/>
            <a:stretch>
              <a:fillRect/>
            </a:stretch>
          </p:blipFill>
          <p:spPr>
            <a:xfrm>
              <a:off x="1126792" y="9908"/>
              <a:ext cx="795164" cy="862111"/>
            </a:xfrm>
            <a:prstGeom prst="rect">
              <a:avLst/>
            </a:prstGeom>
            <a:ln w="12700" cap="flat">
              <a:noFill/>
              <a:miter lim="400000"/>
            </a:ln>
            <a:effectLst/>
          </p:spPr>
        </p:pic>
        <p:pic>
          <p:nvPicPr>
            <p:cNvPr id="8" name="12 Imagen" descr="12 Imagen">
              <a:extLst>
                <a:ext uri="{FF2B5EF4-FFF2-40B4-BE49-F238E27FC236}">
                  <a16:creationId xmlns:a16="http://schemas.microsoft.com/office/drawing/2014/main" id="{028F25FA-AFCC-F748-0112-CA8AF3784132}"/>
                </a:ext>
              </a:extLst>
            </p:cNvPr>
            <p:cNvPicPr>
              <a:picLocks noChangeAspect="1"/>
            </p:cNvPicPr>
            <p:nvPr/>
          </p:nvPicPr>
          <p:blipFill>
            <a:blip r:embed="rId3"/>
            <a:stretch>
              <a:fillRect/>
            </a:stretch>
          </p:blipFill>
          <p:spPr>
            <a:xfrm>
              <a:off x="2057705" y="0"/>
              <a:ext cx="836904" cy="862111"/>
            </a:xfrm>
            <a:prstGeom prst="rect">
              <a:avLst/>
            </a:prstGeom>
            <a:ln w="12700" cap="flat">
              <a:noFill/>
              <a:miter lim="400000"/>
            </a:ln>
            <a:effectLst/>
          </p:spPr>
        </p:pic>
        <p:pic>
          <p:nvPicPr>
            <p:cNvPr id="9" name="Imagen 8" descr="Imagen 8">
              <a:extLst>
                <a:ext uri="{FF2B5EF4-FFF2-40B4-BE49-F238E27FC236}">
                  <a16:creationId xmlns:a16="http://schemas.microsoft.com/office/drawing/2014/main" id="{AAA6DAE5-FE56-7126-43C7-9F23C536A4FE}"/>
                </a:ext>
              </a:extLst>
            </p:cNvPr>
            <p:cNvPicPr>
              <a:picLocks noChangeAspect="1"/>
            </p:cNvPicPr>
            <p:nvPr/>
          </p:nvPicPr>
          <p:blipFill>
            <a:blip r:embed="rId4"/>
            <a:srcRect l="26558" t="13346" r="27344" b="17369"/>
            <a:stretch>
              <a:fillRect/>
            </a:stretch>
          </p:blipFill>
          <p:spPr>
            <a:xfrm>
              <a:off x="-1" y="18593"/>
              <a:ext cx="993061" cy="840280"/>
            </a:xfrm>
            <a:prstGeom prst="rect">
              <a:avLst/>
            </a:prstGeom>
            <a:ln w="12700" cap="flat">
              <a:noFill/>
              <a:miter lim="400000"/>
            </a:ln>
            <a:effectLst/>
          </p:spPr>
        </p:pic>
      </p:grpSp>
      <p:pic>
        <p:nvPicPr>
          <p:cNvPr id="282" name="Picture 4" descr="Picture 4"/>
          <p:cNvPicPr>
            <a:picLocks noChangeAspect="1"/>
          </p:cNvPicPr>
          <p:nvPr/>
        </p:nvPicPr>
        <p:blipFill>
          <a:blip r:embed="rId5"/>
          <a:srcRect t="10031"/>
          <a:stretch/>
        </p:blipFill>
        <p:spPr>
          <a:xfrm>
            <a:off x="5079542" y="1935822"/>
            <a:ext cx="6913274" cy="4272717"/>
          </a:xfrm>
          <a:prstGeom prst="rect">
            <a:avLst/>
          </a:prstGeom>
          <a:ln w="12700">
            <a:noFill/>
            <a:miter lim="4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636624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grpSp>
        <p:nvGrpSpPr>
          <p:cNvPr id="292" name="Grupo 5"/>
          <p:cNvGrpSpPr/>
          <p:nvPr/>
        </p:nvGrpSpPr>
        <p:grpSpPr>
          <a:xfrm>
            <a:off x="9120410" y="67283"/>
            <a:ext cx="2894610" cy="872020"/>
            <a:chOff x="0" y="0"/>
            <a:chExt cx="2894609" cy="872018"/>
          </a:xfrm>
        </p:grpSpPr>
        <p:pic>
          <p:nvPicPr>
            <p:cNvPr id="289" name="Picture 5" descr="Picture 5"/>
            <p:cNvPicPr>
              <a:picLocks noChangeAspect="1"/>
            </p:cNvPicPr>
            <p:nvPr/>
          </p:nvPicPr>
          <p:blipFill>
            <a:blip r:embed="rId2"/>
            <a:stretch>
              <a:fillRect/>
            </a:stretch>
          </p:blipFill>
          <p:spPr>
            <a:xfrm>
              <a:off x="1126792" y="9908"/>
              <a:ext cx="795164" cy="862111"/>
            </a:xfrm>
            <a:prstGeom prst="rect">
              <a:avLst/>
            </a:prstGeom>
            <a:ln w="12700" cap="flat">
              <a:noFill/>
              <a:miter lim="400000"/>
            </a:ln>
            <a:effectLst/>
          </p:spPr>
        </p:pic>
        <p:pic>
          <p:nvPicPr>
            <p:cNvPr id="290" name="12 Imagen" descr="12 Imagen"/>
            <p:cNvPicPr>
              <a:picLocks noChangeAspect="1"/>
            </p:cNvPicPr>
            <p:nvPr/>
          </p:nvPicPr>
          <p:blipFill>
            <a:blip r:embed="rId3"/>
            <a:stretch>
              <a:fillRect/>
            </a:stretch>
          </p:blipFill>
          <p:spPr>
            <a:xfrm>
              <a:off x="2057705" y="0"/>
              <a:ext cx="836904" cy="862111"/>
            </a:xfrm>
            <a:prstGeom prst="rect">
              <a:avLst/>
            </a:prstGeom>
            <a:ln w="12700" cap="flat">
              <a:noFill/>
              <a:miter lim="400000"/>
            </a:ln>
            <a:effectLst/>
          </p:spPr>
        </p:pic>
        <p:pic>
          <p:nvPicPr>
            <p:cNvPr id="291" name="Imagen 8" descr="Imagen 8"/>
            <p:cNvPicPr>
              <a:picLocks noChangeAspect="1"/>
            </p:cNvPicPr>
            <p:nvPr/>
          </p:nvPicPr>
          <p:blipFill>
            <a:blip r:embed="rId4"/>
            <a:srcRect l="26558" t="13346" r="27344" b="17369"/>
            <a:stretch>
              <a:fillRect/>
            </a:stretch>
          </p:blipFill>
          <p:spPr>
            <a:xfrm>
              <a:off x="-1" y="18593"/>
              <a:ext cx="993061" cy="840280"/>
            </a:xfrm>
            <a:prstGeom prst="rect">
              <a:avLst/>
            </a:prstGeom>
            <a:ln w="12700" cap="flat">
              <a:noFill/>
              <a:miter lim="400000"/>
            </a:ln>
            <a:effectLst/>
          </p:spPr>
        </p:pic>
      </p:grpSp>
      <p:pic>
        <p:nvPicPr>
          <p:cNvPr id="293" name="EAo_Fermiěn.avi" descr="EAo_Fermiěn.avi"/>
          <p:cNvPicPr>
            <a:picLocks noChangeAspect="1"/>
          </p:cNvPicPr>
          <p:nvPr/>
        </p:nvPicPr>
        <p:blipFill>
          <a:blip r:embed="rId5"/>
          <a:stretch>
            <a:fillRect/>
          </a:stretch>
        </p:blipFill>
        <p:spPr>
          <a:xfrm>
            <a:off x="795262" y="1706455"/>
            <a:ext cx="3840534" cy="2731046"/>
          </a:xfrm>
          <a:prstGeom prst="rect">
            <a:avLst/>
          </a:prstGeom>
          <a:ln w="12700">
            <a:miter lim="400000"/>
          </a:ln>
        </p:spPr>
      </p:pic>
      <p:sp>
        <p:nvSpPr>
          <p:cNvPr id="294" name="CuadroTexto 2"/>
          <p:cNvSpPr txBox="1"/>
          <p:nvPr/>
        </p:nvSpPr>
        <p:spPr>
          <a:xfrm>
            <a:off x="5095975" y="2362086"/>
            <a:ext cx="6663635" cy="1200329"/>
          </a:xfrm>
          <a:prstGeom prst="rect">
            <a:avLst/>
          </a:prstGeom>
          <a:solidFill>
            <a:srgbClr val="F2DCD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a:latin typeface="Calibri"/>
                <a:ea typeface="Calibri"/>
                <a:cs typeface="Calibri"/>
                <a:sym typeface="Calibri"/>
              </a:defRPr>
            </a:pPr>
            <a:r>
              <a:rPr lang="ca-ES" noProof="0" dirty="0"/>
              <a:t>- Vàlvula aòrtica trivalva calcificada, estenosi aòrtica lleugera (Gradient mig 20 </a:t>
            </a:r>
            <a:r>
              <a:rPr lang="ca-ES" noProof="0" dirty="0" err="1"/>
              <a:t>mmHg</a:t>
            </a:r>
            <a:r>
              <a:rPr lang="ca-ES" noProof="0" dirty="0"/>
              <a:t>).</a:t>
            </a:r>
            <a:endParaRPr lang="ca-ES" sz="2000" noProof="0" dirty="0"/>
          </a:p>
          <a:p>
            <a:pPr>
              <a:defRPr>
                <a:latin typeface="Calibri"/>
                <a:ea typeface="Calibri"/>
                <a:cs typeface="Calibri"/>
                <a:sym typeface="Calibri"/>
              </a:defRPr>
            </a:pPr>
            <a:endParaRPr lang="ca-ES" noProof="0" dirty="0"/>
          </a:p>
          <a:p>
            <a:pPr>
              <a:defRPr>
                <a:latin typeface="Calibri"/>
                <a:ea typeface="Calibri"/>
                <a:cs typeface="Calibri"/>
                <a:sym typeface="Calibri"/>
              </a:defRPr>
            </a:pPr>
            <a:r>
              <a:rPr lang="ca-ES" noProof="0" dirty="0"/>
              <a:t>- Moderada-severa hipertròfia de ventricle esquerra. FEVE preservada.</a:t>
            </a:r>
          </a:p>
        </p:txBody>
      </p:sp>
      <p:pic>
        <p:nvPicPr>
          <p:cNvPr id="295" name="4 Imagen" descr="4 Imagen"/>
          <p:cNvPicPr>
            <a:picLocks noChangeAspect="1"/>
          </p:cNvPicPr>
          <p:nvPr/>
        </p:nvPicPr>
        <p:blipFill>
          <a:blip r:embed="rId6"/>
          <a:stretch>
            <a:fillRect/>
          </a:stretch>
        </p:blipFill>
        <p:spPr>
          <a:xfrm>
            <a:off x="3010427" y="4626643"/>
            <a:ext cx="5562877" cy="1985552"/>
          </a:xfrm>
          <a:prstGeom prst="rect">
            <a:avLst/>
          </a:prstGeom>
          <a:ln w="12700">
            <a:miter lim="400000"/>
          </a:ln>
          <a:effectLst>
            <a:outerShdw blurRad="50800" dist="38100" dir="2700000" algn="tl" rotWithShape="0">
              <a:prstClr val="black">
                <a:alpha val="40000"/>
              </a:prstClr>
            </a:outerShdw>
          </a:effectLst>
        </p:spPr>
      </p:pic>
      <p:sp>
        <p:nvSpPr>
          <p:cNvPr id="2" name="CuadroTexto 1">
            <a:extLst>
              <a:ext uri="{FF2B5EF4-FFF2-40B4-BE49-F238E27FC236}">
                <a16:creationId xmlns:a16="http://schemas.microsoft.com/office/drawing/2014/main" id="{72E9E51E-5625-E1B1-0C34-E9E5D86B9BD1}"/>
              </a:ext>
            </a:extLst>
          </p:cNvPr>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ESTENOSIS AÒRTICA</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0"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grpSp>
        <p:nvGrpSpPr>
          <p:cNvPr id="302" name="Grupo 5"/>
          <p:cNvGrpSpPr/>
          <p:nvPr/>
        </p:nvGrpSpPr>
        <p:grpSpPr>
          <a:xfrm>
            <a:off x="9120410" y="67283"/>
            <a:ext cx="2894610" cy="872020"/>
            <a:chOff x="0" y="0"/>
            <a:chExt cx="2894609" cy="872018"/>
          </a:xfrm>
        </p:grpSpPr>
        <p:pic>
          <p:nvPicPr>
            <p:cNvPr id="299" name="Picture 5" descr="Picture 5"/>
            <p:cNvPicPr>
              <a:picLocks noChangeAspect="1"/>
            </p:cNvPicPr>
            <p:nvPr/>
          </p:nvPicPr>
          <p:blipFill>
            <a:blip r:embed="rId3"/>
            <a:stretch>
              <a:fillRect/>
            </a:stretch>
          </p:blipFill>
          <p:spPr>
            <a:xfrm>
              <a:off x="1126792" y="9908"/>
              <a:ext cx="795164" cy="862111"/>
            </a:xfrm>
            <a:prstGeom prst="rect">
              <a:avLst/>
            </a:prstGeom>
            <a:ln w="12700" cap="flat">
              <a:noFill/>
              <a:miter lim="400000"/>
            </a:ln>
            <a:effectLst/>
          </p:spPr>
        </p:pic>
        <p:pic>
          <p:nvPicPr>
            <p:cNvPr id="300" name="12 Imagen" descr="12 Imagen"/>
            <p:cNvPicPr>
              <a:picLocks noChangeAspect="1"/>
            </p:cNvPicPr>
            <p:nvPr/>
          </p:nvPicPr>
          <p:blipFill>
            <a:blip r:embed="rId4"/>
            <a:stretch>
              <a:fillRect/>
            </a:stretch>
          </p:blipFill>
          <p:spPr>
            <a:xfrm>
              <a:off x="2057705" y="0"/>
              <a:ext cx="836904" cy="862111"/>
            </a:xfrm>
            <a:prstGeom prst="rect">
              <a:avLst/>
            </a:prstGeom>
            <a:ln w="12700" cap="flat">
              <a:noFill/>
              <a:miter lim="400000"/>
            </a:ln>
            <a:effectLst/>
          </p:spPr>
        </p:pic>
        <p:pic>
          <p:nvPicPr>
            <p:cNvPr id="301" name="Imagen 8" descr="Imagen 8"/>
            <p:cNvPicPr>
              <a:picLocks noChangeAspect="1"/>
            </p:cNvPicPr>
            <p:nvPr/>
          </p:nvPicPr>
          <p:blipFill>
            <a:blip r:embed="rId5"/>
            <a:srcRect l="26558" t="13346" r="27344" b="17369"/>
            <a:stretch>
              <a:fillRect/>
            </a:stretch>
          </p:blipFill>
          <p:spPr>
            <a:xfrm>
              <a:off x="-1" y="18593"/>
              <a:ext cx="993061" cy="840280"/>
            </a:xfrm>
            <a:prstGeom prst="rect">
              <a:avLst/>
            </a:prstGeom>
            <a:ln w="12700" cap="flat">
              <a:noFill/>
              <a:miter lim="400000"/>
            </a:ln>
            <a:effectLst/>
          </p:spPr>
        </p:pic>
      </p:grpSp>
      <p:sp>
        <p:nvSpPr>
          <p:cNvPr id="303" name="Derivar a cardiologia preferent…"/>
          <p:cNvSpPr txBox="1">
            <a:spLocks noGrp="1"/>
          </p:cNvSpPr>
          <p:nvPr>
            <p:ph type="body" sz="half" idx="4294967295"/>
          </p:nvPr>
        </p:nvSpPr>
        <p:spPr>
          <a:xfrm>
            <a:off x="1045869" y="2875980"/>
            <a:ext cx="10293025" cy="3170100"/>
          </a:xfrm>
          <a:prstGeom prst="rect">
            <a:avLst/>
          </a:prstGeom>
        </p:spPr>
        <p:txBody>
          <a:bodyPr/>
          <a:lstStyle/>
          <a:p>
            <a:pPr marL="457199" indent="-457199" algn="just" defTabSz="457200">
              <a:lnSpc>
                <a:spcPct val="100000"/>
              </a:lnSpc>
              <a:spcBef>
                <a:spcPts val="0"/>
              </a:spcBef>
              <a:buFontTx/>
              <a:buAutoNum type="arabicPeriod"/>
              <a:defRPr sz="2200">
                <a:latin typeface="Calibri"/>
                <a:ea typeface="Calibri"/>
                <a:cs typeface="Calibri"/>
                <a:sym typeface="Calibri"/>
              </a:defRPr>
            </a:pPr>
            <a:r>
              <a:rPr lang="ca-ES" noProof="0" dirty="0"/>
              <a:t>Derivar a cardiologia preferent.</a:t>
            </a:r>
          </a:p>
          <a:p>
            <a:pPr marL="457199" indent="-457199" algn="just" defTabSz="457200">
              <a:lnSpc>
                <a:spcPct val="100000"/>
              </a:lnSpc>
              <a:spcBef>
                <a:spcPts val="0"/>
              </a:spcBef>
              <a:buFontTx/>
              <a:buAutoNum type="arabicPeriod"/>
              <a:defRPr sz="2200">
                <a:latin typeface="Calibri"/>
                <a:ea typeface="Calibri"/>
                <a:cs typeface="Calibri"/>
                <a:sym typeface="Calibri"/>
              </a:defRPr>
            </a:pPr>
            <a:endParaRPr lang="ca-ES" noProof="0" dirty="0"/>
          </a:p>
          <a:p>
            <a:pPr marL="457199" indent="-457199" algn="just" defTabSz="457200">
              <a:lnSpc>
                <a:spcPct val="100000"/>
              </a:lnSpc>
              <a:spcBef>
                <a:spcPts val="0"/>
              </a:spcBef>
              <a:buFontTx/>
              <a:buAutoNum type="arabicPeriod" startAt="2"/>
              <a:defRPr sz="2200">
                <a:latin typeface="Calibri"/>
                <a:ea typeface="Calibri"/>
                <a:cs typeface="Calibri"/>
                <a:sym typeface="Calibri"/>
              </a:defRPr>
            </a:pPr>
            <a:r>
              <a:rPr lang="ca-ES" noProof="0" dirty="0"/>
              <a:t>Derivar a cardiologia ordinari  per al  control de la </a:t>
            </a:r>
            <a:r>
              <a:rPr lang="ca-ES" noProof="0" dirty="0" err="1"/>
              <a:t>EAo</a:t>
            </a:r>
            <a:r>
              <a:rPr lang="ca-ES" noProof="0" dirty="0"/>
              <a:t>.</a:t>
            </a:r>
          </a:p>
          <a:p>
            <a:pPr marL="457199" indent="-457199" algn="just" defTabSz="457200">
              <a:lnSpc>
                <a:spcPct val="100000"/>
              </a:lnSpc>
              <a:spcBef>
                <a:spcPts val="0"/>
              </a:spcBef>
              <a:buFontTx/>
              <a:buAutoNum type="arabicPeriod" startAt="2"/>
              <a:defRPr sz="2200">
                <a:latin typeface="Calibri"/>
                <a:ea typeface="Calibri"/>
                <a:cs typeface="Calibri"/>
                <a:sym typeface="Calibri"/>
              </a:defRPr>
            </a:pPr>
            <a:endParaRPr lang="ca-ES" noProof="0" dirty="0"/>
          </a:p>
          <a:p>
            <a:pPr marL="457199" indent="-457199" algn="just" defTabSz="457200">
              <a:lnSpc>
                <a:spcPct val="100000"/>
              </a:lnSpc>
              <a:spcBef>
                <a:spcPts val="0"/>
              </a:spcBef>
              <a:buFontTx/>
              <a:buAutoNum type="arabicPeriod" startAt="3"/>
              <a:defRPr sz="2200">
                <a:latin typeface="Calibri"/>
                <a:ea typeface="Calibri"/>
                <a:cs typeface="Calibri"/>
                <a:sym typeface="Calibri"/>
              </a:defRPr>
            </a:pPr>
            <a:r>
              <a:rPr lang="ca-ES" noProof="0" dirty="0"/>
              <a:t>Control de la DM i la HTA per MF. Control clínic de la </a:t>
            </a:r>
            <a:r>
              <a:rPr lang="ca-ES" noProof="0" dirty="0" err="1"/>
              <a:t>valvulopatia</a:t>
            </a:r>
            <a:r>
              <a:rPr lang="ca-ES" noProof="0" dirty="0"/>
              <a:t> i demanar ecocardiograma de control en 2-3 anys des d’AP.</a:t>
            </a:r>
          </a:p>
          <a:p>
            <a:pPr marL="457199" indent="-457199" algn="just" defTabSz="457200">
              <a:lnSpc>
                <a:spcPct val="100000"/>
              </a:lnSpc>
              <a:spcBef>
                <a:spcPts val="0"/>
              </a:spcBef>
              <a:buFontTx/>
              <a:buAutoNum type="arabicPeriod" startAt="3"/>
              <a:defRPr sz="2200">
                <a:latin typeface="Calibri"/>
                <a:ea typeface="Calibri"/>
                <a:cs typeface="Calibri"/>
                <a:sym typeface="Calibri"/>
              </a:defRPr>
            </a:pPr>
            <a:endParaRPr lang="ca-ES" noProof="0" dirty="0"/>
          </a:p>
          <a:p>
            <a:pPr marL="457199" indent="-457199" algn="just" defTabSz="457200">
              <a:lnSpc>
                <a:spcPct val="100000"/>
              </a:lnSpc>
              <a:spcBef>
                <a:spcPts val="0"/>
              </a:spcBef>
              <a:buFontTx/>
              <a:buAutoNum type="arabicPeriod" startAt="4"/>
              <a:defRPr sz="2200">
                <a:latin typeface="Calibri"/>
                <a:ea typeface="Calibri"/>
                <a:cs typeface="Calibri"/>
                <a:sym typeface="Calibri"/>
              </a:defRPr>
            </a:pPr>
            <a:r>
              <a:rPr lang="ca-ES" noProof="0" dirty="0"/>
              <a:t>2 i 3.</a:t>
            </a:r>
          </a:p>
        </p:txBody>
      </p:sp>
      <p:sp>
        <p:nvSpPr>
          <p:cNvPr id="304" name="Què faries ara?"/>
          <p:cNvSpPr txBox="1">
            <a:spLocks noGrp="1"/>
          </p:cNvSpPr>
          <p:nvPr>
            <p:ph type="title" idx="4294967295"/>
          </p:nvPr>
        </p:nvSpPr>
        <p:spPr>
          <a:xfrm>
            <a:off x="1137440" y="1546671"/>
            <a:ext cx="8229601" cy="1143001"/>
          </a:xfrm>
          <a:prstGeom prst="rect">
            <a:avLst/>
          </a:prstGeom>
        </p:spPr>
        <p:txBody>
          <a:bodyPr/>
          <a:lstStyle>
            <a:lvl1pPr>
              <a:lnSpc>
                <a:spcPct val="100000"/>
              </a:lnSpc>
              <a:defRPr sz="2200" b="1">
                <a:latin typeface="Calibri"/>
                <a:ea typeface="Calibri"/>
                <a:cs typeface="Calibri"/>
                <a:sym typeface="Calibri"/>
              </a:defRPr>
            </a:lvl1pPr>
          </a:lstStyle>
          <a:p>
            <a:r>
              <a:rPr lang="ca-ES" noProof="0" dirty="0"/>
              <a:t>Què faries ara?</a:t>
            </a:r>
          </a:p>
        </p:txBody>
      </p:sp>
      <p:sp>
        <p:nvSpPr>
          <p:cNvPr id="2" name="CuadroTexto 1">
            <a:extLst>
              <a:ext uri="{FF2B5EF4-FFF2-40B4-BE49-F238E27FC236}">
                <a16:creationId xmlns:a16="http://schemas.microsoft.com/office/drawing/2014/main" id="{00570552-4922-BAD0-7C26-210B933A4CAC}"/>
              </a:ext>
            </a:extLst>
          </p:cNvPr>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ESTENOSIS AÒRTICA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F835734-F31E-D2BE-706D-8FB08136AA18}"/>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108328F-96BE-A455-254E-5E742A9543B3}"/>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27869ED9-02BE-7A13-828B-D21B2DA1834A}"/>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113E5F86-A4B3-E660-E367-6EDB8B38E66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7A967113-6D3C-9429-62B0-97C0083ABAB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E985B442-D01B-6E78-2681-E4FFC9E971AB}"/>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pic>
        <p:nvPicPr>
          <p:cNvPr id="10" name="Google Shape;109;p4">
            <a:extLst>
              <a:ext uri="{FF2B5EF4-FFF2-40B4-BE49-F238E27FC236}">
                <a16:creationId xmlns:a16="http://schemas.microsoft.com/office/drawing/2014/main" id="{6D5FD9A5-71E3-5B38-B196-2D77D3EFBF89}"/>
              </a:ext>
            </a:extLst>
          </p:cNvPr>
          <p:cNvPicPr preferRelativeResize="0"/>
          <p:nvPr/>
        </p:nvPicPr>
        <p:blipFill rotWithShape="1">
          <a:blip r:embed="rId6">
            <a:alphaModFix/>
          </a:blip>
          <a:srcRect/>
          <a:stretch/>
        </p:blipFill>
        <p:spPr>
          <a:xfrm>
            <a:off x="5427088" y="1628265"/>
            <a:ext cx="4382112" cy="3353268"/>
          </a:xfrm>
          <a:prstGeom prst="rect">
            <a:avLst/>
          </a:prstGeom>
          <a:noFill/>
          <a:ln>
            <a:noFill/>
          </a:ln>
        </p:spPr>
      </p:pic>
      <p:sp>
        <p:nvSpPr>
          <p:cNvPr id="11" name="Google Shape;114;p4">
            <a:extLst>
              <a:ext uri="{FF2B5EF4-FFF2-40B4-BE49-F238E27FC236}">
                <a16:creationId xmlns:a16="http://schemas.microsoft.com/office/drawing/2014/main" id="{A27E3D8C-31D8-7389-514D-A28F8463D97B}"/>
              </a:ext>
            </a:extLst>
          </p:cNvPr>
          <p:cNvSpPr txBox="1"/>
          <p:nvPr/>
        </p:nvSpPr>
        <p:spPr>
          <a:xfrm>
            <a:off x="4894273" y="5364677"/>
            <a:ext cx="5447741" cy="14772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La </a:t>
            </a:r>
            <a:r>
              <a:rPr kumimoji="0" lang="ca-ES" sz="18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Marburg</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ca-ES" sz="18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Heart</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ca-ES" sz="1800" b="1" i="0" u="none" strike="noStrike" kern="1200" cap="none" spc="0" normalizeH="0" baseline="0" noProof="0" dirty="0" err="1">
                <a:ln>
                  <a:noFill/>
                </a:ln>
                <a:solidFill>
                  <a:prstClr val="black"/>
                </a:solidFill>
                <a:effectLst/>
                <a:uLnTx/>
                <a:uFillTx/>
                <a:latin typeface="Calibri" panose="020F0502020204030204" pitchFamily="34" charset="0"/>
                <a:ea typeface="Arial"/>
                <a:cs typeface="Calibri" panose="020F0502020204030204" pitchFamily="34" charset="0"/>
                <a:sym typeface="Arial"/>
              </a:rPr>
              <a:t>Score</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és una eina recomanada a l’Atenció Primària per avaluar la probabilitat que un dolor toràcic agut sigui coronari. En comparació amb el judici clínic té una </a:t>
            </a:r>
            <a:r>
              <a:rPr kumimoji="0" lang="ca-ES" sz="1800" b="1"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major sensibilitat i especificitat</a:t>
            </a:r>
            <a:r>
              <a:rPr kumimoji="0" lang="ca-ES" sz="1800" b="0" i="0" u="none" strike="noStrike" kern="1200" cap="none" spc="0" normalizeH="0" baseline="0" noProof="0" dirty="0">
                <a:ln>
                  <a:noFill/>
                </a:ln>
                <a:solidFill>
                  <a:prstClr val="black"/>
                </a:solidFill>
                <a:effectLst/>
                <a:uLnTx/>
                <a:uFillTx/>
                <a:latin typeface="Calibri" panose="020F0502020204030204" pitchFamily="34" charset="0"/>
                <a:ea typeface="Arial"/>
                <a:cs typeface="Calibri" panose="020F0502020204030204" pitchFamily="34" charset="0"/>
                <a:sym typeface="Arial"/>
              </a:rPr>
              <a:t> per identificar la malaltia coronària</a:t>
            </a:r>
            <a:r>
              <a:rPr kumimoji="0" lang="ca-ES" sz="1400" b="0" i="0" u="none" strike="noStrike" kern="1200" cap="none" spc="0" normalizeH="0" baseline="0" noProof="0" dirty="0">
                <a:ln>
                  <a:noFill/>
                </a:ln>
                <a:solidFill>
                  <a:prstClr val="black"/>
                </a:solidFill>
                <a:effectLst/>
                <a:uLnTx/>
                <a:uFillTx/>
                <a:latin typeface="Arial"/>
                <a:ea typeface="Arial"/>
                <a:cs typeface="Arial"/>
                <a:sym typeface="Arial"/>
              </a:rPr>
              <a:t>.</a:t>
            </a:r>
            <a:endParaRPr kumimoji="0" lang="ca-E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Google Shape;110;p4">
            <a:extLst>
              <a:ext uri="{FF2B5EF4-FFF2-40B4-BE49-F238E27FC236}">
                <a16:creationId xmlns:a16="http://schemas.microsoft.com/office/drawing/2014/main" id="{2C5F00DF-0D20-E6AE-A7A0-158B639C3959}"/>
              </a:ext>
            </a:extLst>
          </p:cNvPr>
          <p:cNvSpPr/>
          <p:nvPr/>
        </p:nvSpPr>
        <p:spPr>
          <a:xfrm>
            <a:off x="9945857" y="2419646"/>
            <a:ext cx="295421" cy="146054"/>
          </a:xfrm>
          <a:prstGeom prst="leftArrow">
            <a:avLst>
              <a:gd name="adj1" fmla="val 50000"/>
              <a:gd name="adj2" fmla="val 50000"/>
            </a:avLst>
          </a:prstGeom>
          <a:solidFill>
            <a:srgbClr val="00B0F0"/>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3" name="Google Shape;110;p4">
            <a:extLst>
              <a:ext uri="{FF2B5EF4-FFF2-40B4-BE49-F238E27FC236}">
                <a16:creationId xmlns:a16="http://schemas.microsoft.com/office/drawing/2014/main" id="{F7C67B25-3944-DDE9-53C1-8FD1EFCF34CF}"/>
              </a:ext>
            </a:extLst>
          </p:cNvPr>
          <p:cNvSpPr/>
          <p:nvPr/>
        </p:nvSpPr>
        <p:spPr>
          <a:xfrm>
            <a:off x="9959925" y="2883875"/>
            <a:ext cx="295421" cy="146054"/>
          </a:xfrm>
          <a:prstGeom prst="leftArrow">
            <a:avLst>
              <a:gd name="adj1" fmla="val 50000"/>
              <a:gd name="adj2" fmla="val 50000"/>
            </a:avLst>
          </a:prstGeom>
          <a:solidFill>
            <a:srgbClr val="00B0F0"/>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ca-ES"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4" name="Google Shape;110;p4">
            <a:extLst>
              <a:ext uri="{FF2B5EF4-FFF2-40B4-BE49-F238E27FC236}">
                <a16:creationId xmlns:a16="http://schemas.microsoft.com/office/drawing/2014/main" id="{6F431384-6B2A-0390-D94B-F2A78C407BE6}"/>
              </a:ext>
            </a:extLst>
          </p:cNvPr>
          <p:cNvSpPr/>
          <p:nvPr/>
        </p:nvSpPr>
        <p:spPr>
          <a:xfrm>
            <a:off x="9957577" y="3162889"/>
            <a:ext cx="295421" cy="146054"/>
          </a:xfrm>
          <a:prstGeom prst="leftArrow">
            <a:avLst>
              <a:gd name="adj1" fmla="val 50000"/>
              <a:gd name="adj2" fmla="val 50000"/>
            </a:avLst>
          </a:prstGeom>
          <a:solidFill>
            <a:srgbClr val="00B0F0"/>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ca-ES"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5" name="Google Shape;113;p4">
            <a:extLst>
              <a:ext uri="{FF2B5EF4-FFF2-40B4-BE49-F238E27FC236}">
                <a16:creationId xmlns:a16="http://schemas.microsoft.com/office/drawing/2014/main" id="{113DB4D5-2272-BF3A-0F1E-23F4818EB695}"/>
              </a:ext>
            </a:extLst>
          </p:cNvPr>
          <p:cNvSpPr/>
          <p:nvPr/>
        </p:nvSpPr>
        <p:spPr>
          <a:xfrm>
            <a:off x="9955236" y="4368025"/>
            <a:ext cx="295421" cy="323553"/>
          </a:xfrm>
          <a:prstGeom prst="star5">
            <a:avLst>
              <a:gd name="adj" fmla="val 19098"/>
              <a:gd name="hf" fmla="val 105146"/>
              <a:gd name="vf" fmla="val 110557"/>
            </a:avLst>
          </a:prstGeom>
          <a:solidFill>
            <a:srgbClr val="92D050"/>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050" name="Picture 2" descr="Signo De Interrogación Pregunta · Imagen gratis en Pixabay">
            <a:extLst>
              <a:ext uri="{FF2B5EF4-FFF2-40B4-BE49-F238E27FC236}">
                <a16:creationId xmlns:a16="http://schemas.microsoft.com/office/drawing/2014/main" id="{2F6FC569-BB55-B5B0-A5D1-B3255150E73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17" b="99861" l="10000" r="96667">
                        <a14:foregroundMark x1="41944" y1="6111" x2="41944" y2="6111"/>
                        <a14:foregroundMark x1="32639" y1="6667" x2="32639" y2="6667"/>
                        <a14:foregroundMark x1="31528" y1="6389" x2="31528" y2="6389"/>
                        <a14:foregroundMark x1="31250" y1="6111" x2="31250" y2="6111"/>
                        <a14:foregroundMark x1="33472" y1="5972" x2="33472" y2="5972"/>
                        <a14:foregroundMark x1="30556" y1="5556" x2="30556" y2="5556"/>
                        <a14:foregroundMark x1="23194" y1="14167" x2="23194" y2="14167"/>
                        <a14:foregroundMark x1="24444" y1="12083" x2="24444" y2="12083"/>
                        <a14:foregroundMark x1="25278" y1="11111" x2="25278" y2="11111"/>
                        <a14:foregroundMark x1="32083" y1="5417" x2="32083" y2="5417"/>
                        <a14:foregroundMark x1="32083" y1="4306" x2="32083" y2="4306"/>
                        <a14:foregroundMark x1="33889" y1="3472" x2="33889" y2="3472"/>
                        <a14:foregroundMark x1="34167" y1="4167" x2="34167" y2="4167"/>
                        <a14:foregroundMark x1="33056" y1="4444" x2="33056" y2="4444"/>
                        <a14:foregroundMark x1="34722" y1="5000" x2="34722" y2="5000"/>
                        <a14:foregroundMark x1="35417" y1="5972" x2="35417" y2="5972"/>
                        <a14:foregroundMark x1="35417" y1="4583" x2="35417" y2="4583"/>
                        <a14:foregroundMark x1="25417" y1="10278" x2="25417" y2="10278"/>
                        <a14:foregroundMark x1="24167" y1="11250" x2="24167" y2="11250"/>
                        <a14:foregroundMark x1="23333" y1="13194" x2="23333" y2="13194"/>
                      </a14:backgroundRemoval>
                    </a14:imgEffect>
                  </a14:imgLayer>
                </a14:imgProps>
              </a:ext>
              <a:ext uri="{28A0092B-C50C-407E-A947-70E740481C1C}">
                <a14:useLocalDpi xmlns:a14="http://schemas.microsoft.com/office/drawing/2010/main" val="0"/>
              </a:ext>
            </a:extLst>
          </a:blip>
          <a:srcRect/>
          <a:stretch>
            <a:fillRect/>
          </a:stretch>
        </p:blipFill>
        <p:spPr bwMode="auto">
          <a:xfrm>
            <a:off x="261325" y="1842771"/>
            <a:ext cx="3549057" cy="3549057"/>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a:extLst>
              <a:ext uri="{FF2B5EF4-FFF2-40B4-BE49-F238E27FC236}">
                <a16:creationId xmlns:a16="http://schemas.microsoft.com/office/drawing/2014/main" id="{6EA64616-92CE-58E0-5DB7-2DCA90695579}"/>
              </a:ext>
            </a:extLst>
          </p:cNvPr>
          <p:cNvSpPr/>
          <p:nvPr/>
        </p:nvSpPr>
        <p:spPr>
          <a:xfrm>
            <a:off x="653199" y="5265260"/>
            <a:ext cx="2765308"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3600" b="1" i="0" u="none" strike="noStrike" kern="1200" cap="none" spc="0" normalizeH="0" baseline="0" noProof="0" dirty="0">
                <a:ln w="22225">
                  <a:solidFill>
                    <a:srgbClr val="E97132"/>
                  </a:solidFill>
                  <a:prstDash val="solid"/>
                </a:ln>
                <a:solidFill>
                  <a:srgbClr val="E97132">
                    <a:lumMod val="40000"/>
                    <a:lumOff val="60000"/>
                  </a:srgbClr>
                </a:solidFill>
                <a:effectLst/>
                <a:uLnTx/>
                <a:uFillTx/>
                <a:latin typeface="Calibri" panose="020F0502020204030204" pitchFamily="34" charset="0"/>
                <a:ea typeface="Calibri" panose="020F0502020204030204" pitchFamily="34" charset="0"/>
                <a:cs typeface="Calibri" panose="020F0502020204030204" pitchFamily="34" charset="0"/>
              </a:rPr>
              <a:t>Dolor toràcic.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3600" b="1" i="0" u="none" strike="noStrike" kern="1200" cap="none" spc="0" normalizeH="0" baseline="0" noProof="0" dirty="0">
                <a:ln w="22225">
                  <a:solidFill>
                    <a:srgbClr val="E97132"/>
                  </a:solidFill>
                  <a:prstDash val="solid"/>
                </a:ln>
                <a:solidFill>
                  <a:srgbClr val="E97132">
                    <a:lumMod val="40000"/>
                    <a:lumOff val="60000"/>
                  </a:srgbClr>
                </a:solidFill>
                <a:effectLst/>
                <a:uLnTx/>
                <a:uFillTx/>
                <a:latin typeface="Calibri" panose="020F0502020204030204" pitchFamily="34" charset="0"/>
                <a:ea typeface="Calibri" panose="020F0502020204030204" pitchFamily="34" charset="0"/>
                <a:cs typeface="Calibri" panose="020F0502020204030204" pitchFamily="34" charset="0"/>
              </a:rPr>
              <a:t>Coronari?</a:t>
            </a:r>
          </a:p>
        </p:txBody>
      </p:sp>
      <p:pic>
        <p:nvPicPr>
          <p:cNvPr id="18" name="Google Shape;93;p2">
            <a:extLst>
              <a:ext uri="{FF2B5EF4-FFF2-40B4-BE49-F238E27FC236}">
                <a16:creationId xmlns:a16="http://schemas.microsoft.com/office/drawing/2014/main" id="{D09537F8-FEAE-8AF9-828C-5DCD5C81B49F}"/>
              </a:ext>
            </a:extLst>
          </p:cNvPr>
          <p:cNvPicPr/>
          <p:nvPr/>
        </p:nvPicPr>
        <p:blipFill rotWithShape="1">
          <a:blip r:embed="rId9">
            <a:alphaModFix/>
          </a:blip>
          <a:srcRect/>
          <a:stretch/>
        </p:blipFill>
        <p:spPr>
          <a:xfrm>
            <a:off x="0" y="1456684"/>
            <a:ext cx="909566" cy="804135"/>
          </a:xfrm>
          <a:prstGeom prst="rect">
            <a:avLst/>
          </a:prstGeom>
          <a:noFill/>
          <a:ln>
            <a:noFill/>
          </a:ln>
        </p:spPr>
      </p:pic>
    </p:spTree>
    <p:extLst>
      <p:ext uri="{BB962C8B-B14F-4D97-AF65-F5344CB8AC3E}">
        <p14:creationId xmlns:p14="http://schemas.microsoft.com/office/powerpoint/2010/main" val="414154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Galería de imágenes" descr="Galería de imágenes"/>
          <p:cNvPicPr>
            <a:picLocks noChangeAspect="1"/>
          </p:cNvPicPr>
          <p:nvPr/>
        </p:nvPicPr>
        <p:blipFill>
          <a:blip r:embed="rId3"/>
          <a:srcRect t="2247" b="40350"/>
          <a:stretch/>
        </p:blipFill>
        <p:spPr>
          <a:xfrm>
            <a:off x="119631" y="2023326"/>
            <a:ext cx="6421750" cy="4190661"/>
          </a:xfrm>
          <a:prstGeom prst="rect">
            <a:avLst/>
          </a:prstGeom>
          <a:ln w="12700">
            <a:miter lim="400000"/>
          </a:ln>
          <a:effectLst>
            <a:outerShdw blurRad="50800" dist="38100" dir="2700000" algn="tl" rotWithShape="0">
              <a:prstClr val="black">
                <a:alpha val="40000"/>
              </a:prstClr>
            </a:outerShdw>
          </a:effectLst>
        </p:spPr>
      </p:pic>
      <p:sp>
        <p:nvSpPr>
          <p:cNvPr id="307" name="Óvalo"/>
          <p:cNvSpPr/>
          <p:nvPr/>
        </p:nvSpPr>
        <p:spPr>
          <a:xfrm>
            <a:off x="429178" y="2023326"/>
            <a:ext cx="2382848" cy="4363393"/>
          </a:xfrm>
          <a:prstGeom prst="ellipse">
            <a:avLst/>
          </a:prstGeom>
          <a:ln w="25400">
            <a:solidFill>
              <a:srgbClr val="F27200"/>
            </a:solidFill>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lang="ca-ES" noProof="0" dirty="0"/>
          </a:p>
        </p:txBody>
      </p:sp>
      <p:sp>
        <p:nvSpPr>
          <p:cNvPr id="2" name="Rectángulo 1">
            <a:extLst>
              <a:ext uri="{FF2B5EF4-FFF2-40B4-BE49-F238E27FC236}">
                <a16:creationId xmlns:a16="http://schemas.microsoft.com/office/drawing/2014/main" id="{5929065A-2ECF-7107-A8FF-DF46920614F6}"/>
              </a:ext>
            </a:extLst>
          </p:cNvPr>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grpSp>
        <p:nvGrpSpPr>
          <p:cNvPr id="4" name="Grupo 3">
            <a:extLst>
              <a:ext uri="{FF2B5EF4-FFF2-40B4-BE49-F238E27FC236}">
                <a16:creationId xmlns:a16="http://schemas.microsoft.com/office/drawing/2014/main" id="{DCFF8E70-791E-BEE2-9755-AF08C8640836}"/>
              </a:ext>
            </a:extLst>
          </p:cNvPr>
          <p:cNvGrpSpPr/>
          <p:nvPr/>
        </p:nvGrpSpPr>
        <p:grpSpPr>
          <a:xfrm>
            <a:off x="9120410" y="67283"/>
            <a:ext cx="2894610" cy="872020"/>
            <a:chOff x="0" y="0"/>
            <a:chExt cx="2894609" cy="872018"/>
          </a:xfrm>
        </p:grpSpPr>
        <p:pic>
          <p:nvPicPr>
            <p:cNvPr id="5" name="Picture 5" descr="Picture 5">
              <a:extLst>
                <a:ext uri="{FF2B5EF4-FFF2-40B4-BE49-F238E27FC236}">
                  <a16:creationId xmlns:a16="http://schemas.microsoft.com/office/drawing/2014/main" id="{84AEF047-EFE1-116C-1A41-D1041CA025E3}"/>
                </a:ext>
              </a:extLst>
            </p:cNvPr>
            <p:cNvPicPr>
              <a:picLocks noChangeAspect="1"/>
            </p:cNvPicPr>
            <p:nvPr/>
          </p:nvPicPr>
          <p:blipFill>
            <a:blip r:embed="rId4"/>
            <a:stretch>
              <a:fillRect/>
            </a:stretch>
          </p:blipFill>
          <p:spPr>
            <a:xfrm>
              <a:off x="1126792" y="9908"/>
              <a:ext cx="795164" cy="862111"/>
            </a:xfrm>
            <a:prstGeom prst="rect">
              <a:avLst/>
            </a:prstGeom>
            <a:ln w="12700" cap="flat">
              <a:noFill/>
              <a:miter lim="400000"/>
            </a:ln>
            <a:effectLst/>
          </p:spPr>
        </p:pic>
        <p:pic>
          <p:nvPicPr>
            <p:cNvPr id="6" name="12 Imagen" descr="12 Imagen">
              <a:extLst>
                <a:ext uri="{FF2B5EF4-FFF2-40B4-BE49-F238E27FC236}">
                  <a16:creationId xmlns:a16="http://schemas.microsoft.com/office/drawing/2014/main" id="{B4CA324C-EC59-337B-44C9-0CFB2953ADDB}"/>
                </a:ext>
              </a:extLst>
            </p:cNvPr>
            <p:cNvPicPr>
              <a:picLocks noChangeAspect="1"/>
            </p:cNvPicPr>
            <p:nvPr/>
          </p:nvPicPr>
          <p:blipFill>
            <a:blip r:embed="rId5"/>
            <a:stretch>
              <a:fillRect/>
            </a:stretch>
          </p:blipFill>
          <p:spPr>
            <a:xfrm>
              <a:off x="2057705" y="0"/>
              <a:ext cx="836904" cy="862111"/>
            </a:xfrm>
            <a:prstGeom prst="rect">
              <a:avLst/>
            </a:prstGeom>
            <a:ln w="12700" cap="flat">
              <a:noFill/>
              <a:miter lim="400000"/>
            </a:ln>
            <a:effectLst/>
          </p:spPr>
        </p:pic>
        <p:pic>
          <p:nvPicPr>
            <p:cNvPr id="7" name="Imagen 6" descr="Imagen 8">
              <a:extLst>
                <a:ext uri="{FF2B5EF4-FFF2-40B4-BE49-F238E27FC236}">
                  <a16:creationId xmlns:a16="http://schemas.microsoft.com/office/drawing/2014/main" id="{7C435E11-501B-0720-C8AE-129B4A5B2780}"/>
                </a:ext>
              </a:extLst>
            </p:cNvPr>
            <p:cNvPicPr>
              <a:picLocks noChangeAspect="1"/>
            </p:cNvPicPr>
            <p:nvPr/>
          </p:nvPicPr>
          <p:blipFill>
            <a:blip r:embed="rId6"/>
            <a:srcRect l="26558" t="13346" r="27344" b="17369"/>
            <a:stretch>
              <a:fillRect/>
            </a:stretch>
          </p:blipFill>
          <p:spPr>
            <a:xfrm>
              <a:off x="-1" y="18593"/>
              <a:ext cx="993061" cy="840280"/>
            </a:xfrm>
            <a:prstGeom prst="rect">
              <a:avLst/>
            </a:prstGeom>
            <a:ln w="12700" cap="flat">
              <a:noFill/>
              <a:miter lim="400000"/>
            </a:ln>
            <a:effectLst/>
          </p:spPr>
        </p:pic>
      </p:grpSp>
      <p:pic>
        <p:nvPicPr>
          <p:cNvPr id="8" name="Galería de imágenes" descr="Galería de imágenes">
            <a:extLst>
              <a:ext uri="{FF2B5EF4-FFF2-40B4-BE49-F238E27FC236}">
                <a16:creationId xmlns:a16="http://schemas.microsoft.com/office/drawing/2014/main" id="{5F96F7D6-E47F-CB0A-9956-1E78C68551F9}"/>
              </a:ext>
            </a:extLst>
          </p:cNvPr>
          <p:cNvPicPr>
            <a:picLocks noChangeAspect="1"/>
          </p:cNvPicPr>
          <p:nvPr/>
        </p:nvPicPr>
        <p:blipFill>
          <a:blip r:embed="rId3"/>
          <a:srcRect l="4435" t="72980" r="6143" b="1953"/>
          <a:stretch/>
        </p:blipFill>
        <p:spPr>
          <a:xfrm>
            <a:off x="6626951" y="2920181"/>
            <a:ext cx="5553693" cy="1769806"/>
          </a:xfrm>
          <a:prstGeom prst="rect">
            <a:avLst/>
          </a:prstGeom>
          <a:ln w="12700">
            <a:miter lim="400000"/>
          </a:ln>
        </p:spPr>
      </p:pic>
      <p:sp>
        <p:nvSpPr>
          <p:cNvPr id="9" name="Flecha: a la derecha 8">
            <a:extLst>
              <a:ext uri="{FF2B5EF4-FFF2-40B4-BE49-F238E27FC236}">
                <a16:creationId xmlns:a16="http://schemas.microsoft.com/office/drawing/2014/main" id="{D68BC80C-2F56-FDC0-1BC3-9BE116B2CB84}"/>
              </a:ext>
            </a:extLst>
          </p:cNvPr>
          <p:cNvSpPr/>
          <p:nvPr/>
        </p:nvSpPr>
        <p:spPr>
          <a:xfrm rot="18733783">
            <a:off x="5657313" y="4331287"/>
            <a:ext cx="1184574" cy="373626"/>
          </a:xfrm>
          <a:prstGeom prst="rightArrow">
            <a:avLst/>
          </a:prstGeom>
          <a:solidFill>
            <a:schemeClr val="accent2">
              <a:lumMod val="40000"/>
              <a:lumOff val="60000"/>
            </a:schemeClr>
          </a:solidFill>
          <a:ln w="19050" cap="flat">
            <a:solidFill>
              <a:schemeClr val="accent2">
                <a:lumMod val="60000"/>
                <a:lumOff val="4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ca-ES" sz="1800" b="0" i="0" u="none" strike="noStrike" cap="none" spc="0" normalizeH="0" baseline="0" noProof="0" dirty="0">
              <a:ln>
                <a:noFill/>
              </a:ln>
              <a:solidFill>
                <a:srgbClr val="000000"/>
              </a:solidFill>
              <a:effectLst/>
              <a:uFillTx/>
              <a:latin typeface="+mn-lt"/>
              <a:ea typeface="+mn-ea"/>
              <a:cs typeface="+mn-cs"/>
              <a:sym typeface="Aptos"/>
            </a:endParaRPr>
          </a:p>
        </p:txBody>
      </p:sp>
      <p:sp>
        <p:nvSpPr>
          <p:cNvPr id="10" name="CuadroTexto 9">
            <a:extLst>
              <a:ext uri="{FF2B5EF4-FFF2-40B4-BE49-F238E27FC236}">
                <a16:creationId xmlns:a16="http://schemas.microsoft.com/office/drawing/2014/main" id="{93D9B505-47DC-B298-2A6A-CD1D176AB3F0}"/>
              </a:ext>
            </a:extLst>
          </p:cNvPr>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ESTENOSIS AÒRTICA</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grpSp>
        <p:nvGrpSpPr>
          <p:cNvPr id="325" name="Grupo 5"/>
          <p:cNvGrpSpPr/>
          <p:nvPr/>
        </p:nvGrpSpPr>
        <p:grpSpPr>
          <a:xfrm>
            <a:off x="9120410" y="67283"/>
            <a:ext cx="2894610" cy="872020"/>
            <a:chOff x="0" y="0"/>
            <a:chExt cx="2894609" cy="872018"/>
          </a:xfrm>
        </p:grpSpPr>
        <p:pic>
          <p:nvPicPr>
            <p:cNvPr id="322" name="Picture 5" descr="Picture 5"/>
            <p:cNvPicPr>
              <a:picLocks noChangeAspect="1"/>
            </p:cNvPicPr>
            <p:nvPr/>
          </p:nvPicPr>
          <p:blipFill>
            <a:blip r:embed="rId2"/>
            <a:stretch>
              <a:fillRect/>
            </a:stretch>
          </p:blipFill>
          <p:spPr>
            <a:xfrm>
              <a:off x="1126792" y="9908"/>
              <a:ext cx="795164" cy="862111"/>
            </a:xfrm>
            <a:prstGeom prst="rect">
              <a:avLst/>
            </a:prstGeom>
            <a:ln w="12700" cap="flat">
              <a:noFill/>
              <a:miter lim="400000"/>
            </a:ln>
            <a:effectLst/>
          </p:spPr>
        </p:pic>
        <p:pic>
          <p:nvPicPr>
            <p:cNvPr id="323" name="12 Imagen" descr="12 Imagen"/>
            <p:cNvPicPr>
              <a:picLocks noChangeAspect="1"/>
            </p:cNvPicPr>
            <p:nvPr/>
          </p:nvPicPr>
          <p:blipFill>
            <a:blip r:embed="rId3"/>
            <a:stretch>
              <a:fillRect/>
            </a:stretch>
          </p:blipFill>
          <p:spPr>
            <a:xfrm>
              <a:off x="2057705" y="0"/>
              <a:ext cx="836904" cy="862111"/>
            </a:xfrm>
            <a:prstGeom prst="rect">
              <a:avLst/>
            </a:prstGeom>
            <a:ln w="12700" cap="flat">
              <a:noFill/>
              <a:miter lim="400000"/>
            </a:ln>
            <a:effectLst/>
          </p:spPr>
        </p:pic>
        <p:pic>
          <p:nvPicPr>
            <p:cNvPr id="324" name="Imagen 8" descr="Imagen 8"/>
            <p:cNvPicPr>
              <a:picLocks noChangeAspect="1"/>
            </p:cNvPicPr>
            <p:nvPr/>
          </p:nvPicPr>
          <p:blipFill>
            <a:blip r:embed="rId4"/>
            <a:srcRect l="26558" t="13346" r="27344" b="17369"/>
            <a:stretch>
              <a:fillRect/>
            </a:stretch>
          </p:blipFill>
          <p:spPr>
            <a:xfrm>
              <a:off x="-1" y="18593"/>
              <a:ext cx="993061" cy="840280"/>
            </a:xfrm>
            <a:prstGeom prst="rect">
              <a:avLst/>
            </a:prstGeom>
            <a:ln w="12700" cap="flat">
              <a:noFill/>
              <a:miter lim="400000"/>
            </a:ln>
            <a:effectLst/>
          </p:spPr>
        </p:pic>
      </p:grpSp>
      <p:sp>
        <p:nvSpPr>
          <p:cNvPr id="326" name="Al cap de 2 anys la pacient refereix clínica de dolor toràcic opressiu a l’esforç des de fa un mes (mai en repòs)…"/>
          <p:cNvSpPr txBox="1">
            <a:spLocks noGrp="1"/>
          </p:cNvSpPr>
          <p:nvPr>
            <p:ph type="body" sz="half" idx="4294967295"/>
          </p:nvPr>
        </p:nvSpPr>
        <p:spPr>
          <a:xfrm>
            <a:off x="616542" y="3246217"/>
            <a:ext cx="10563296" cy="2662800"/>
          </a:xfrm>
          <a:prstGeom prst="rect">
            <a:avLst/>
          </a:prstGeom>
        </p:spPr>
        <p:txBody>
          <a:bodyPr/>
          <a:lstStyle/>
          <a:p>
            <a:pPr marL="457199" indent="-457199" algn="just" defTabSz="457200">
              <a:lnSpc>
                <a:spcPct val="100000"/>
              </a:lnSpc>
              <a:spcBef>
                <a:spcPts val="0"/>
              </a:spcBef>
              <a:buFontTx/>
              <a:buAutoNum type="arabicPeriod"/>
              <a:defRPr sz="2200">
                <a:latin typeface="Calibri"/>
                <a:ea typeface="Calibri"/>
                <a:cs typeface="Calibri"/>
                <a:sym typeface="Calibri"/>
              </a:defRPr>
            </a:pPr>
            <a:r>
              <a:rPr lang="ca-ES" noProof="0" dirty="0"/>
              <a:t>Al cap de 2 anys la pacient refereix clínica de dolor toràcic opressiu a l’esforç des de fa un mes (mai en repòs).</a:t>
            </a:r>
          </a:p>
          <a:p>
            <a:pPr marL="457199" indent="-457199" algn="just" defTabSz="457200">
              <a:lnSpc>
                <a:spcPct val="100000"/>
              </a:lnSpc>
              <a:spcBef>
                <a:spcPts val="0"/>
              </a:spcBef>
              <a:buFontTx/>
              <a:buAutoNum type="arabicPeriod"/>
              <a:defRPr sz="2200">
                <a:latin typeface="Calibri"/>
                <a:ea typeface="Calibri"/>
                <a:cs typeface="Calibri"/>
                <a:sym typeface="Calibri"/>
              </a:defRPr>
            </a:pPr>
            <a:endParaRPr lang="ca-ES" noProof="0" dirty="0"/>
          </a:p>
          <a:p>
            <a:pPr marL="457199" indent="-457199" algn="just" defTabSz="457200">
              <a:lnSpc>
                <a:spcPct val="100000"/>
              </a:lnSpc>
              <a:spcBef>
                <a:spcPts val="0"/>
              </a:spcBef>
              <a:buFontTx/>
              <a:buAutoNum type="arabicPeriod" startAt="2"/>
              <a:defRPr sz="2200">
                <a:latin typeface="Calibri"/>
                <a:ea typeface="Calibri"/>
                <a:cs typeface="Calibri"/>
                <a:sym typeface="Calibri"/>
              </a:defRPr>
            </a:pPr>
            <a:r>
              <a:rPr lang="ca-ES" noProof="0" dirty="0"/>
              <a:t>A l’exploració: buf sistòlic 4-5/6. Sense signes d’IC.</a:t>
            </a:r>
          </a:p>
          <a:p>
            <a:pPr marL="457199" indent="-457199" algn="just" defTabSz="457200">
              <a:lnSpc>
                <a:spcPct val="100000"/>
              </a:lnSpc>
              <a:spcBef>
                <a:spcPts val="0"/>
              </a:spcBef>
              <a:buFontTx/>
              <a:buAutoNum type="arabicPeriod" startAt="2"/>
              <a:defRPr sz="2200">
                <a:latin typeface="Calibri"/>
                <a:ea typeface="Calibri"/>
                <a:cs typeface="Calibri"/>
                <a:sym typeface="Calibri"/>
              </a:defRPr>
            </a:pPr>
            <a:endParaRPr lang="ca-ES" noProof="0" dirty="0"/>
          </a:p>
          <a:p>
            <a:pPr marL="457199" indent="-457199" algn="just" defTabSz="457200">
              <a:lnSpc>
                <a:spcPct val="100000"/>
              </a:lnSpc>
              <a:spcBef>
                <a:spcPts val="0"/>
              </a:spcBef>
              <a:buFontTx/>
              <a:buAutoNum type="arabicPeriod" startAt="3"/>
              <a:defRPr sz="2200">
                <a:latin typeface="Calibri"/>
                <a:ea typeface="Calibri"/>
                <a:cs typeface="Calibri"/>
                <a:sym typeface="Calibri"/>
              </a:defRPr>
            </a:pPr>
            <a:r>
              <a:rPr lang="ca-ES" noProof="0" dirty="0"/>
              <a:t>ECG sense canvis.</a:t>
            </a:r>
          </a:p>
        </p:txBody>
      </p:sp>
      <p:sp>
        <p:nvSpPr>
          <p:cNvPr id="327" name="Evolució…"/>
          <p:cNvSpPr txBox="1">
            <a:spLocks noGrp="1"/>
          </p:cNvSpPr>
          <p:nvPr>
            <p:ph type="title" idx="4294967295"/>
          </p:nvPr>
        </p:nvSpPr>
        <p:spPr>
          <a:xfrm>
            <a:off x="727373" y="1700538"/>
            <a:ext cx="8229601" cy="1143001"/>
          </a:xfrm>
          <a:prstGeom prst="rect">
            <a:avLst/>
          </a:prstGeom>
        </p:spPr>
        <p:txBody>
          <a:bodyPr/>
          <a:lstStyle>
            <a:lvl1pPr>
              <a:lnSpc>
                <a:spcPct val="100000"/>
              </a:lnSpc>
              <a:defRPr sz="2400" b="1">
                <a:latin typeface="Calibri"/>
                <a:ea typeface="Calibri"/>
                <a:cs typeface="Calibri"/>
                <a:sym typeface="Calibri"/>
              </a:defRPr>
            </a:lvl1pPr>
          </a:lstStyle>
          <a:p>
            <a:r>
              <a:rPr lang="ca-ES" noProof="0" dirty="0"/>
              <a:t>Evolució…</a:t>
            </a:r>
          </a:p>
        </p:txBody>
      </p:sp>
      <p:sp>
        <p:nvSpPr>
          <p:cNvPr id="2" name="CuadroTexto 1">
            <a:extLst>
              <a:ext uri="{FF2B5EF4-FFF2-40B4-BE49-F238E27FC236}">
                <a16:creationId xmlns:a16="http://schemas.microsoft.com/office/drawing/2014/main" id="{615B7068-8436-4E41-A734-6C59F03F55E2}"/>
              </a:ext>
            </a:extLst>
          </p:cNvPr>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ESTENOSIS AÒRTICA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grpSp>
        <p:nvGrpSpPr>
          <p:cNvPr id="334" name="Grupo 5"/>
          <p:cNvGrpSpPr/>
          <p:nvPr/>
        </p:nvGrpSpPr>
        <p:grpSpPr>
          <a:xfrm>
            <a:off x="9120410" y="67283"/>
            <a:ext cx="2894610" cy="872020"/>
            <a:chOff x="0" y="0"/>
            <a:chExt cx="2894609" cy="872018"/>
          </a:xfrm>
        </p:grpSpPr>
        <p:pic>
          <p:nvPicPr>
            <p:cNvPr id="331" name="Picture 5" descr="Picture 5"/>
            <p:cNvPicPr>
              <a:picLocks noChangeAspect="1"/>
            </p:cNvPicPr>
            <p:nvPr/>
          </p:nvPicPr>
          <p:blipFill>
            <a:blip r:embed="rId2"/>
            <a:stretch>
              <a:fillRect/>
            </a:stretch>
          </p:blipFill>
          <p:spPr>
            <a:xfrm>
              <a:off x="1126792" y="9908"/>
              <a:ext cx="795164" cy="862111"/>
            </a:xfrm>
            <a:prstGeom prst="rect">
              <a:avLst/>
            </a:prstGeom>
            <a:ln w="12700" cap="flat">
              <a:noFill/>
              <a:miter lim="400000"/>
            </a:ln>
            <a:effectLst/>
          </p:spPr>
        </p:pic>
        <p:pic>
          <p:nvPicPr>
            <p:cNvPr id="332" name="12 Imagen" descr="12 Imagen"/>
            <p:cNvPicPr>
              <a:picLocks noChangeAspect="1"/>
            </p:cNvPicPr>
            <p:nvPr/>
          </p:nvPicPr>
          <p:blipFill>
            <a:blip r:embed="rId3"/>
            <a:stretch>
              <a:fillRect/>
            </a:stretch>
          </p:blipFill>
          <p:spPr>
            <a:xfrm>
              <a:off x="2057705" y="0"/>
              <a:ext cx="836904" cy="862111"/>
            </a:xfrm>
            <a:prstGeom prst="rect">
              <a:avLst/>
            </a:prstGeom>
            <a:ln w="12700" cap="flat">
              <a:noFill/>
              <a:miter lim="400000"/>
            </a:ln>
            <a:effectLst/>
          </p:spPr>
        </p:pic>
        <p:pic>
          <p:nvPicPr>
            <p:cNvPr id="333" name="Imagen 8" descr="Imagen 8"/>
            <p:cNvPicPr>
              <a:picLocks noChangeAspect="1"/>
            </p:cNvPicPr>
            <p:nvPr/>
          </p:nvPicPr>
          <p:blipFill>
            <a:blip r:embed="rId4"/>
            <a:srcRect l="26558" t="13346" r="27344" b="17369"/>
            <a:stretch>
              <a:fillRect/>
            </a:stretch>
          </p:blipFill>
          <p:spPr>
            <a:xfrm>
              <a:off x="-1" y="18593"/>
              <a:ext cx="993061" cy="840280"/>
            </a:xfrm>
            <a:prstGeom prst="rect">
              <a:avLst/>
            </a:prstGeom>
            <a:ln w="12700" cap="flat">
              <a:noFill/>
              <a:miter lim="400000"/>
            </a:ln>
            <a:effectLst/>
          </p:spPr>
        </p:pic>
      </p:grpSp>
      <p:sp>
        <p:nvSpPr>
          <p:cNvPr id="335" name="Demanar ergometria preferent i segons el resultat derivar a cardiologia…"/>
          <p:cNvSpPr txBox="1">
            <a:spLocks noGrp="1"/>
          </p:cNvSpPr>
          <p:nvPr>
            <p:ph type="body" sz="half" idx="4294967295"/>
          </p:nvPr>
        </p:nvSpPr>
        <p:spPr>
          <a:xfrm>
            <a:off x="395356" y="2795542"/>
            <a:ext cx="11401288" cy="2554546"/>
          </a:xfrm>
          <a:prstGeom prst="rect">
            <a:avLst/>
          </a:prstGeom>
        </p:spPr>
        <p:txBody>
          <a:bodyPr/>
          <a:lstStyle/>
          <a:p>
            <a:pPr marL="457199" indent="-457199" algn="just" defTabSz="457200">
              <a:lnSpc>
                <a:spcPct val="100000"/>
              </a:lnSpc>
              <a:spcBef>
                <a:spcPts val="0"/>
              </a:spcBef>
              <a:buFontTx/>
              <a:buAutoNum type="arabicPeriod"/>
              <a:defRPr sz="2200">
                <a:latin typeface="Calibri"/>
                <a:ea typeface="Calibri"/>
                <a:cs typeface="Calibri"/>
                <a:sym typeface="Calibri"/>
              </a:defRPr>
            </a:pPr>
            <a:r>
              <a:rPr lang="ca-ES" noProof="0" dirty="0"/>
              <a:t>Demanar ergometria preferent i segons el resultat derivar a cardiologia.</a:t>
            </a:r>
          </a:p>
          <a:p>
            <a:pPr marL="457199" indent="-457199" algn="just" defTabSz="457200">
              <a:lnSpc>
                <a:spcPct val="100000"/>
              </a:lnSpc>
              <a:spcBef>
                <a:spcPts val="0"/>
              </a:spcBef>
              <a:buFontTx/>
              <a:buAutoNum type="arabicPeriod"/>
              <a:defRPr sz="2200">
                <a:latin typeface="Calibri"/>
                <a:ea typeface="Calibri"/>
                <a:cs typeface="Calibri"/>
                <a:sym typeface="Calibri"/>
              </a:defRPr>
            </a:pPr>
            <a:endParaRPr lang="ca-ES" noProof="0" dirty="0"/>
          </a:p>
          <a:p>
            <a:pPr marL="457199" indent="-457199" algn="just" defTabSz="457200">
              <a:lnSpc>
                <a:spcPct val="100000"/>
              </a:lnSpc>
              <a:spcBef>
                <a:spcPts val="0"/>
              </a:spcBef>
              <a:buFontTx/>
              <a:buAutoNum type="arabicPeriod" startAt="2"/>
              <a:defRPr sz="2200">
                <a:latin typeface="Calibri"/>
                <a:ea typeface="Calibri"/>
                <a:cs typeface="Calibri"/>
                <a:sym typeface="Calibri"/>
              </a:defRPr>
            </a:pPr>
            <a:r>
              <a:rPr lang="ca-ES" noProof="0" dirty="0"/>
              <a:t>Derivació a urgències.</a:t>
            </a:r>
          </a:p>
          <a:p>
            <a:pPr marL="457199" indent="-457199" algn="just" defTabSz="457200">
              <a:lnSpc>
                <a:spcPct val="100000"/>
              </a:lnSpc>
              <a:spcBef>
                <a:spcPts val="0"/>
              </a:spcBef>
              <a:buFontTx/>
              <a:buAutoNum type="arabicPeriod" startAt="2"/>
              <a:defRPr sz="2200">
                <a:latin typeface="Calibri"/>
                <a:ea typeface="Calibri"/>
                <a:cs typeface="Calibri"/>
                <a:sym typeface="Calibri"/>
              </a:defRPr>
            </a:pPr>
            <a:endParaRPr lang="ca-ES" noProof="0" dirty="0"/>
          </a:p>
          <a:p>
            <a:pPr marL="457199" indent="-457199" algn="just" defTabSz="457200">
              <a:lnSpc>
                <a:spcPct val="100000"/>
              </a:lnSpc>
              <a:spcBef>
                <a:spcPts val="0"/>
              </a:spcBef>
              <a:buFontTx/>
              <a:buAutoNum type="arabicPeriod" startAt="3"/>
              <a:defRPr sz="2200">
                <a:latin typeface="Calibri"/>
                <a:ea typeface="Calibri"/>
                <a:cs typeface="Calibri"/>
                <a:sym typeface="Calibri"/>
              </a:defRPr>
            </a:pPr>
            <a:r>
              <a:rPr lang="ca-ES" noProof="0" dirty="0"/>
              <a:t>Demanar ecocardiograma preferent i segons resultat derivació a cardiologia. Iniciar AAS.</a:t>
            </a:r>
          </a:p>
          <a:p>
            <a:pPr marL="457199" indent="-457199" algn="just" defTabSz="457200">
              <a:lnSpc>
                <a:spcPct val="100000"/>
              </a:lnSpc>
              <a:spcBef>
                <a:spcPts val="0"/>
              </a:spcBef>
              <a:buFontTx/>
              <a:buAutoNum type="arabicPeriod" startAt="3"/>
              <a:defRPr sz="2200">
                <a:latin typeface="Calibri"/>
                <a:ea typeface="Calibri"/>
                <a:cs typeface="Calibri"/>
                <a:sym typeface="Calibri"/>
              </a:defRPr>
            </a:pPr>
            <a:endParaRPr lang="ca-ES" noProof="0" dirty="0"/>
          </a:p>
          <a:p>
            <a:pPr marL="457199" indent="-457199" algn="just" defTabSz="457200">
              <a:lnSpc>
                <a:spcPct val="100000"/>
              </a:lnSpc>
              <a:spcBef>
                <a:spcPts val="0"/>
              </a:spcBef>
              <a:buFontTx/>
              <a:buAutoNum type="arabicPeriod" startAt="4"/>
              <a:defRPr sz="2200">
                <a:latin typeface="Calibri"/>
                <a:ea typeface="Calibri"/>
                <a:cs typeface="Calibri"/>
                <a:sym typeface="Calibri"/>
              </a:defRPr>
            </a:pPr>
            <a:r>
              <a:rPr lang="ca-ES" noProof="0" dirty="0"/>
              <a:t>Iniciar beta-</a:t>
            </a:r>
            <a:r>
              <a:rPr lang="ca-ES" noProof="0" dirty="0" err="1"/>
              <a:t>bloquejants</a:t>
            </a:r>
            <a:r>
              <a:rPr lang="ca-ES" noProof="0" dirty="0"/>
              <a:t> i AAS.</a:t>
            </a:r>
          </a:p>
        </p:txBody>
      </p:sp>
      <p:sp>
        <p:nvSpPr>
          <p:cNvPr id="336" name="Què faries ara?"/>
          <p:cNvSpPr txBox="1">
            <a:spLocks noGrp="1"/>
          </p:cNvSpPr>
          <p:nvPr>
            <p:ph type="title" idx="4294967295"/>
          </p:nvPr>
        </p:nvSpPr>
        <p:spPr>
          <a:xfrm>
            <a:off x="432618" y="1646811"/>
            <a:ext cx="8229601" cy="1143001"/>
          </a:xfrm>
          <a:prstGeom prst="rect">
            <a:avLst/>
          </a:prstGeom>
        </p:spPr>
        <p:txBody>
          <a:bodyPr/>
          <a:lstStyle>
            <a:lvl1pPr>
              <a:lnSpc>
                <a:spcPct val="100000"/>
              </a:lnSpc>
              <a:defRPr sz="2400" b="1">
                <a:latin typeface="Calibri"/>
                <a:ea typeface="Calibri"/>
                <a:cs typeface="Calibri"/>
                <a:sym typeface="Calibri"/>
              </a:defRPr>
            </a:lvl1pPr>
          </a:lstStyle>
          <a:p>
            <a:r>
              <a:rPr lang="ca-ES" noProof="0" dirty="0"/>
              <a:t>Què faries ara?</a:t>
            </a:r>
          </a:p>
        </p:txBody>
      </p:sp>
      <p:sp>
        <p:nvSpPr>
          <p:cNvPr id="2" name="CuadroTexto 1">
            <a:extLst>
              <a:ext uri="{FF2B5EF4-FFF2-40B4-BE49-F238E27FC236}">
                <a16:creationId xmlns:a16="http://schemas.microsoft.com/office/drawing/2014/main" id="{FAFD68F3-9197-2BF4-9820-CF8EC4ACC4D4}"/>
              </a:ext>
            </a:extLst>
          </p:cNvPr>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ESTENOSIS AÒRTICA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CuadroTexto 2"/>
          <p:cNvSpPr txBox="1"/>
          <p:nvPr/>
        </p:nvSpPr>
        <p:spPr>
          <a:xfrm>
            <a:off x="7971559" y="4795599"/>
            <a:ext cx="4123720" cy="969496"/>
          </a:xfrm>
          <a:prstGeom prst="rect">
            <a:avLst/>
          </a:prstGeom>
          <a:solidFill>
            <a:schemeClr val="accent2">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buSzPct val="100000"/>
              <a:buFont typeface="Arial"/>
              <a:buChar char="•"/>
              <a:defRPr sz="1900">
                <a:latin typeface="Calibri"/>
                <a:ea typeface="Calibri"/>
                <a:cs typeface="Calibri"/>
                <a:sym typeface="Calibri"/>
              </a:defRPr>
            </a:pPr>
            <a:r>
              <a:rPr lang="ca-ES" noProof="0" dirty="0" err="1"/>
              <a:t>EAo</a:t>
            </a:r>
            <a:r>
              <a:rPr lang="ca-ES" noProof="0" dirty="0"/>
              <a:t> severa</a:t>
            </a:r>
          </a:p>
          <a:p>
            <a:pPr>
              <a:buSzPct val="100000"/>
              <a:defRPr sz="1900">
                <a:latin typeface="Calibri"/>
                <a:ea typeface="Calibri"/>
                <a:cs typeface="Calibri"/>
                <a:sym typeface="Calibri"/>
              </a:defRPr>
            </a:pPr>
            <a:r>
              <a:rPr lang="ca-ES" noProof="0" dirty="0"/>
              <a:t>                 Gradient mig  45 </a:t>
            </a:r>
            <a:r>
              <a:rPr lang="ca-ES" noProof="0" dirty="0" err="1"/>
              <a:t>mmHg</a:t>
            </a:r>
            <a:endParaRPr lang="ca-ES" noProof="0" dirty="0"/>
          </a:p>
          <a:p>
            <a:pPr marL="285750" indent="-285750">
              <a:buSzPct val="100000"/>
              <a:buFont typeface="Arial"/>
              <a:buChar char="•"/>
              <a:defRPr sz="1900">
                <a:latin typeface="Calibri"/>
                <a:ea typeface="Calibri"/>
                <a:cs typeface="Calibri"/>
                <a:sym typeface="Calibri"/>
              </a:defRPr>
            </a:pPr>
            <a:r>
              <a:rPr lang="ca-ES" noProof="0" dirty="0"/>
              <a:t>FEVE preservada</a:t>
            </a:r>
          </a:p>
        </p:txBody>
      </p:sp>
      <p:pic>
        <p:nvPicPr>
          <p:cNvPr id="2" name="eao 4">
            <a:hlinkClick r:id="" action="ppaction://media"/>
            <a:extLst>
              <a:ext uri="{FF2B5EF4-FFF2-40B4-BE49-F238E27FC236}">
                <a16:creationId xmlns:a16="http://schemas.microsoft.com/office/drawing/2014/main" id="{02FF9D51-BD21-AE9E-E800-9D8CFA46A97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646375" y="148853"/>
            <a:ext cx="4345645" cy="3045604"/>
          </a:xfrm>
          <a:prstGeom prst="rect">
            <a:avLst/>
          </a:prstGeom>
        </p:spPr>
      </p:pic>
      <p:pic>
        <p:nvPicPr>
          <p:cNvPr id="3" name="eao 2">
            <a:hlinkClick r:id="" action="ppaction://media"/>
            <a:extLst>
              <a:ext uri="{FF2B5EF4-FFF2-40B4-BE49-F238E27FC236}">
                <a16:creationId xmlns:a16="http://schemas.microsoft.com/office/drawing/2014/main" id="{153D69FD-25E6-BA08-0B39-AAD13DBCC0A1}"/>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481409" y="3661311"/>
            <a:ext cx="4203073" cy="2945684"/>
          </a:xfrm>
          <a:prstGeom prst="rect">
            <a:avLst/>
          </a:prstGeom>
        </p:spPr>
      </p:pic>
      <p:pic>
        <p:nvPicPr>
          <p:cNvPr id="4" name="eao 3">
            <a:hlinkClick r:id="" action="ppaction://media"/>
            <a:extLst>
              <a:ext uri="{FF2B5EF4-FFF2-40B4-BE49-F238E27FC236}">
                <a16:creationId xmlns:a16="http://schemas.microsoft.com/office/drawing/2014/main" id="{CE6A6A4B-65F8-F357-FAB8-B34926AB7CA2}"/>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947324" y="148852"/>
            <a:ext cx="4345645" cy="3045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video>
              <p:cMediaNode vol="80000">
                <p:cTn id="14" repeatCount="indefinite" fill="hold" display="0">
                  <p:stCondLst>
                    <p:cond delay="indefinite"/>
                  </p:stCondLst>
                </p:cTn>
                <p:tgtEl>
                  <p:spTgt spid="4"/>
                </p:tgtEl>
              </p:cMediaNode>
            </p:video>
            <p:video>
              <p:cMediaNode vol="80000">
                <p:cTn id="15" repeatCount="indefinite" fill="hold" display="0">
                  <p:stCondLst>
                    <p:cond delay="indefinite"/>
                  </p:stCondLst>
                </p:cTn>
                <p:tgtEl>
                  <p:spTgt spid="2"/>
                </p:tgtEl>
              </p:cMediaNode>
            </p:video>
          </p:childTnLst>
        </p:cTn>
      </p:par>
    </p:tnLst>
    <p:bldLst>
      <p:bldP spid="33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grpSp>
        <p:nvGrpSpPr>
          <p:cNvPr id="350" name="Grupo 5"/>
          <p:cNvGrpSpPr/>
          <p:nvPr/>
        </p:nvGrpSpPr>
        <p:grpSpPr>
          <a:xfrm>
            <a:off x="9120410" y="67283"/>
            <a:ext cx="2894610" cy="872020"/>
            <a:chOff x="0" y="0"/>
            <a:chExt cx="2894609" cy="872018"/>
          </a:xfrm>
        </p:grpSpPr>
        <p:pic>
          <p:nvPicPr>
            <p:cNvPr id="347" name="Picture 5" descr="Picture 5"/>
            <p:cNvPicPr>
              <a:picLocks noChangeAspect="1"/>
            </p:cNvPicPr>
            <p:nvPr/>
          </p:nvPicPr>
          <p:blipFill>
            <a:blip r:embed="rId2"/>
            <a:stretch>
              <a:fillRect/>
            </a:stretch>
          </p:blipFill>
          <p:spPr>
            <a:xfrm>
              <a:off x="1126792" y="9908"/>
              <a:ext cx="795164" cy="862111"/>
            </a:xfrm>
            <a:prstGeom prst="rect">
              <a:avLst/>
            </a:prstGeom>
            <a:ln w="12700" cap="flat">
              <a:noFill/>
              <a:miter lim="400000"/>
            </a:ln>
            <a:effectLst/>
          </p:spPr>
        </p:pic>
        <p:pic>
          <p:nvPicPr>
            <p:cNvPr id="348" name="12 Imagen" descr="12 Imagen"/>
            <p:cNvPicPr>
              <a:picLocks noChangeAspect="1"/>
            </p:cNvPicPr>
            <p:nvPr/>
          </p:nvPicPr>
          <p:blipFill>
            <a:blip r:embed="rId3"/>
            <a:stretch>
              <a:fillRect/>
            </a:stretch>
          </p:blipFill>
          <p:spPr>
            <a:xfrm>
              <a:off x="2057705" y="0"/>
              <a:ext cx="836904" cy="862111"/>
            </a:xfrm>
            <a:prstGeom prst="rect">
              <a:avLst/>
            </a:prstGeom>
            <a:ln w="12700" cap="flat">
              <a:noFill/>
              <a:miter lim="400000"/>
            </a:ln>
            <a:effectLst/>
          </p:spPr>
        </p:pic>
        <p:pic>
          <p:nvPicPr>
            <p:cNvPr id="349" name="Imagen 8" descr="Imagen 8"/>
            <p:cNvPicPr>
              <a:picLocks noChangeAspect="1"/>
            </p:cNvPicPr>
            <p:nvPr/>
          </p:nvPicPr>
          <p:blipFill>
            <a:blip r:embed="rId4"/>
            <a:srcRect l="26558" t="13346" r="27344" b="17369"/>
            <a:stretch>
              <a:fillRect/>
            </a:stretch>
          </p:blipFill>
          <p:spPr>
            <a:xfrm>
              <a:off x="-1" y="18593"/>
              <a:ext cx="993061" cy="840280"/>
            </a:xfrm>
            <a:prstGeom prst="rect">
              <a:avLst/>
            </a:prstGeom>
            <a:ln w="12700" cap="flat">
              <a:noFill/>
              <a:miter lim="400000"/>
            </a:ln>
            <a:effectLst/>
          </p:spPr>
        </p:pic>
      </p:grpSp>
      <p:sp>
        <p:nvSpPr>
          <p:cNvPr id="351" name="Demanar ergometria i iniciar BB.…"/>
          <p:cNvSpPr txBox="1">
            <a:spLocks noGrp="1"/>
          </p:cNvSpPr>
          <p:nvPr>
            <p:ph type="body" sz="half" idx="4294967295"/>
          </p:nvPr>
        </p:nvSpPr>
        <p:spPr>
          <a:xfrm>
            <a:off x="783421" y="3310370"/>
            <a:ext cx="10625158" cy="2246770"/>
          </a:xfrm>
          <a:prstGeom prst="rect">
            <a:avLst/>
          </a:prstGeom>
        </p:spPr>
        <p:txBody>
          <a:bodyPr>
            <a:normAutofit lnSpcReduction="10000"/>
          </a:bodyPr>
          <a:lstStyle/>
          <a:p>
            <a:pPr marL="420623" indent="-420623" algn="just" defTabSz="420623">
              <a:lnSpc>
                <a:spcPct val="100000"/>
              </a:lnSpc>
              <a:spcBef>
                <a:spcPts val="0"/>
              </a:spcBef>
              <a:buFontTx/>
              <a:buAutoNum type="arabicPeriod"/>
              <a:defRPr sz="2024">
                <a:latin typeface="Calibri"/>
                <a:ea typeface="Calibri"/>
                <a:cs typeface="Calibri"/>
                <a:sym typeface="Calibri"/>
              </a:defRPr>
            </a:pPr>
            <a:r>
              <a:rPr lang="ca-ES" noProof="0" dirty="0"/>
              <a:t>Demanar ergometria i iniciar BB.</a:t>
            </a:r>
          </a:p>
          <a:p>
            <a:pPr marL="420623" indent="-420623" algn="just" defTabSz="420623">
              <a:lnSpc>
                <a:spcPct val="100000"/>
              </a:lnSpc>
              <a:spcBef>
                <a:spcPts val="0"/>
              </a:spcBef>
              <a:buFontTx/>
              <a:buAutoNum type="arabicPeriod"/>
              <a:defRPr sz="2024">
                <a:latin typeface="Calibri"/>
                <a:ea typeface="Calibri"/>
                <a:cs typeface="Calibri"/>
                <a:sym typeface="Calibri"/>
              </a:defRPr>
            </a:pPr>
            <a:endParaRPr lang="ca-ES" noProof="0" dirty="0"/>
          </a:p>
          <a:p>
            <a:pPr marL="420623" indent="-420623" algn="just" defTabSz="420623">
              <a:lnSpc>
                <a:spcPct val="100000"/>
              </a:lnSpc>
              <a:spcBef>
                <a:spcPts val="0"/>
              </a:spcBef>
              <a:buFontTx/>
              <a:buAutoNum type="arabicPeriod" startAt="2"/>
              <a:defRPr sz="2024">
                <a:latin typeface="Calibri"/>
                <a:ea typeface="Calibri"/>
                <a:cs typeface="Calibri"/>
                <a:sym typeface="Calibri"/>
              </a:defRPr>
            </a:pPr>
            <a:r>
              <a:rPr lang="ca-ES" noProof="0" dirty="0"/>
              <a:t>Iniciar BB i derivar a cardiologia no preferent.</a:t>
            </a:r>
          </a:p>
          <a:p>
            <a:pPr marL="420623" indent="-420623" algn="just" defTabSz="420623">
              <a:lnSpc>
                <a:spcPct val="100000"/>
              </a:lnSpc>
              <a:spcBef>
                <a:spcPts val="0"/>
              </a:spcBef>
              <a:buFontTx/>
              <a:buAutoNum type="arabicPeriod" startAt="2"/>
              <a:defRPr sz="2024">
                <a:latin typeface="Calibri"/>
                <a:ea typeface="Calibri"/>
                <a:cs typeface="Calibri"/>
                <a:sym typeface="Calibri"/>
              </a:defRPr>
            </a:pPr>
            <a:endParaRPr lang="ca-ES" noProof="0" dirty="0"/>
          </a:p>
          <a:p>
            <a:pPr marL="420623" indent="-420623" algn="just" defTabSz="420623">
              <a:lnSpc>
                <a:spcPct val="100000"/>
              </a:lnSpc>
              <a:spcBef>
                <a:spcPts val="0"/>
              </a:spcBef>
              <a:buFontTx/>
              <a:buAutoNum type="arabicPeriod" startAt="3"/>
              <a:defRPr sz="2024">
                <a:latin typeface="Calibri"/>
                <a:ea typeface="Calibri"/>
                <a:cs typeface="Calibri"/>
                <a:sym typeface="Calibri"/>
              </a:defRPr>
            </a:pPr>
            <a:r>
              <a:rPr lang="ca-ES" noProof="0" dirty="0"/>
              <a:t>Derivar a urgències.</a:t>
            </a:r>
          </a:p>
          <a:p>
            <a:pPr marL="420623" indent="-420623" algn="just" defTabSz="420623">
              <a:lnSpc>
                <a:spcPct val="100000"/>
              </a:lnSpc>
              <a:spcBef>
                <a:spcPts val="0"/>
              </a:spcBef>
              <a:buFontTx/>
              <a:buAutoNum type="arabicPeriod" startAt="3"/>
              <a:defRPr sz="2024">
                <a:latin typeface="Calibri"/>
                <a:ea typeface="Calibri"/>
                <a:cs typeface="Calibri"/>
                <a:sym typeface="Calibri"/>
              </a:defRPr>
            </a:pPr>
            <a:endParaRPr lang="ca-ES" noProof="0" dirty="0"/>
          </a:p>
          <a:p>
            <a:pPr marL="420623" indent="-420623" algn="just" defTabSz="420623">
              <a:lnSpc>
                <a:spcPct val="100000"/>
              </a:lnSpc>
              <a:spcBef>
                <a:spcPts val="0"/>
              </a:spcBef>
              <a:buFontTx/>
              <a:buAutoNum type="arabicPeriod" startAt="4"/>
              <a:defRPr sz="2024">
                <a:latin typeface="Calibri"/>
                <a:ea typeface="Calibri"/>
                <a:cs typeface="Calibri"/>
                <a:sym typeface="Calibri"/>
              </a:defRPr>
            </a:pPr>
            <a:r>
              <a:rPr lang="ca-ES" noProof="0" dirty="0"/>
              <a:t>Derivar a cardiologia preferent.</a:t>
            </a:r>
          </a:p>
        </p:txBody>
      </p:sp>
      <p:sp>
        <p:nvSpPr>
          <p:cNvPr id="352" name="Què faries ara?"/>
          <p:cNvSpPr txBox="1">
            <a:spLocks noGrp="1"/>
          </p:cNvSpPr>
          <p:nvPr>
            <p:ph type="title" idx="4294967295"/>
          </p:nvPr>
        </p:nvSpPr>
        <p:spPr>
          <a:xfrm>
            <a:off x="707331" y="2000013"/>
            <a:ext cx="8229601" cy="1143001"/>
          </a:xfrm>
          <a:prstGeom prst="rect">
            <a:avLst/>
          </a:prstGeom>
        </p:spPr>
        <p:txBody>
          <a:bodyPr/>
          <a:lstStyle>
            <a:lvl1pPr>
              <a:lnSpc>
                <a:spcPct val="100000"/>
              </a:lnSpc>
              <a:defRPr sz="2400" b="1">
                <a:latin typeface="Calibri"/>
                <a:ea typeface="Calibri"/>
                <a:cs typeface="Calibri"/>
                <a:sym typeface="Calibri"/>
              </a:defRPr>
            </a:lvl1pPr>
          </a:lstStyle>
          <a:p>
            <a:r>
              <a:rPr lang="ca-ES" noProof="0" dirty="0"/>
              <a:t>Què faries ara?</a:t>
            </a:r>
          </a:p>
        </p:txBody>
      </p:sp>
      <p:sp>
        <p:nvSpPr>
          <p:cNvPr id="2" name="CuadroTexto 1">
            <a:extLst>
              <a:ext uri="{FF2B5EF4-FFF2-40B4-BE49-F238E27FC236}">
                <a16:creationId xmlns:a16="http://schemas.microsoft.com/office/drawing/2014/main" id="{526EC9CB-C04E-966F-777C-CDDB2ACAC783}"/>
              </a:ext>
            </a:extLst>
          </p:cNvPr>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ESTENOSIS AÒRTICA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Galería de imágenes" descr="Galería de imágenes"/>
          <p:cNvPicPr>
            <a:picLocks noChangeAspect="1"/>
          </p:cNvPicPr>
          <p:nvPr/>
        </p:nvPicPr>
        <p:blipFill>
          <a:blip r:embed="rId3"/>
          <a:srcRect t="2247" b="40350"/>
          <a:stretch/>
        </p:blipFill>
        <p:spPr>
          <a:xfrm>
            <a:off x="119631" y="2023326"/>
            <a:ext cx="6421750" cy="4190661"/>
          </a:xfrm>
          <a:prstGeom prst="rect">
            <a:avLst/>
          </a:prstGeom>
          <a:ln w="12700">
            <a:miter lim="400000"/>
          </a:ln>
          <a:effectLst>
            <a:outerShdw blurRad="50800" dist="38100" dir="2700000" algn="tl" rotWithShape="0">
              <a:prstClr val="black">
                <a:alpha val="40000"/>
              </a:prstClr>
            </a:outerShdw>
          </a:effectLst>
        </p:spPr>
      </p:pic>
      <p:sp>
        <p:nvSpPr>
          <p:cNvPr id="307" name="Óvalo"/>
          <p:cNvSpPr/>
          <p:nvPr/>
        </p:nvSpPr>
        <p:spPr>
          <a:xfrm>
            <a:off x="4145779" y="2023326"/>
            <a:ext cx="2382848" cy="4363393"/>
          </a:xfrm>
          <a:prstGeom prst="ellipse">
            <a:avLst/>
          </a:prstGeom>
          <a:ln w="25400">
            <a:solidFill>
              <a:srgbClr val="F27200"/>
            </a:solidFill>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lang="ca-ES" noProof="0" dirty="0"/>
          </a:p>
        </p:txBody>
      </p:sp>
      <p:sp>
        <p:nvSpPr>
          <p:cNvPr id="2" name="Rectángulo 1">
            <a:extLst>
              <a:ext uri="{FF2B5EF4-FFF2-40B4-BE49-F238E27FC236}">
                <a16:creationId xmlns:a16="http://schemas.microsoft.com/office/drawing/2014/main" id="{5929065A-2ECF-7107-A8FF-DF46920614F6}"/>
              </a:ext>
            </a:extLst>
          </p:cNvPr>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grpSp>
        <p:nvGrpSpPr>
          <p:cNvPr id="4" name="Grupo 3">
            <a:extLst>
              <a:ext uri="{FF2B5EF4-FFF2-40B4-BE49-F238E27FC236}">
                <a16:creationId xmlns:a16="http://schemas.microsoft.com/office/drawing/2014/main" id="{DCFF8E70-791E-BEE2-9755-AF08C8640836}"/>
              </a:ext>
            </a:extLst>
          </p:cNvPr>
          <p:cNvGrpSpPr/>
          <p:nvPr/>
        </p:nvGrpSpPr>
        <p:grpSpPr>
          <a:xfrm>
            <a:off x="9120410" y="67283"/>
            <a:ext cx="2894610" cy="872020"/>
            <a:chOff x="0" y="0"/>
            <a:chExt cx="2894609" cy="872018"/>
          </a:xfrm>
        </p:grpSpPr>
        <p:pic>
          <p:nvPicPr>
            <p:cNvPr id="5" name="Picture 5" descr="Picture 5">
              <a:extLst>
                <a:ext uri="{FF2B5EF4-FFF2-40B4-BE49-F238E27FC236}">
                  <a16:creationId xmlns:a16="http://schemas.microsoft.com/office/drawing/2014/main" id="{84AEF047-EFE1-116C-1A41-D1041CA025E3}"/>
                </a:ext>
              </a:extLst>
            </p:cNvPr>
            <p:cNvPicPr>
              <a:picLocks noChangeAspect="1"/>
            </p:cNvPicPr>
            <p:nvPr/>
          </p:nvPicPr>
          <p:blipFill>
            <a:blip r:embed="rId4"/>
            <a:stretch>
              <a:fillRect/>
            </a:stretch>
          </p:blipFill>
          <p:spPr>
            <a:xfrm>
              <a:off x="1126792" y="9908"/>
              <a:ext cx="795164" cy="862111"/>
            </a:xfrm>
            <a:prstGeom prst="rect">
              <a:avLst/>
            </a:prstGeom>
            <a:ln w="12700" cap="flat">
              <a:noFill/>
              <a:miter lim="400000"/>
            </a:ln>
            <a:effectLst/>
          </p:spPr>
        </p:pic>
        <p:pic>
          <p:nvPicPr>
            <p:cNvPr id="6" name="12 Imagen" descr="12 Imagen">
              <a:extLst>
                <a:ext uri="{FF2B5EF4-FFF2-40B4-BE49-F238E27FC236}">
                  <a16:creationId xmlns:a16="http://schemas.microsoft.com/office/drawing/2014/main" id="{B4CA324C-EC59-337B-44C9-0CFB2953ADDB}"/>
                </a:ext>
              </a:extLst>
            </p:cNvPr>
            <p:cNvPicPr>
              <a:picLocks noChangeAspect="1"/>
            </p:cNvPicPr>
            <p:nvPr/>
          </p:nvPicPr>
          <p:blipFill>
            <a:blip r:embed="rId5"/>
            <a:stretch>
              <a:fillRect/>
            </a:stretch>
          </p:blipFill>
          <p:spPr>
            <a:xfrm>
              <a:off x="2057705" y="0"/>
              <a:ext cx="836904" cy="862111"/>
            </a:xfrm>
            <a:prstGeom prst="rect">
              <a:avLst/>
            </a:prstGeom>
            <a:ln w="12700" cap="flat">
              <a:noFill/>
              <a:miter lim="400000"/>
            </a:ln>
            <a:effectLst/>
          </p:spPr>
        </p:pic>
        <p:pic>
          <p:nvPicPr>
            <p:cNvPr id="7" name="Imagen 6" descr="Imagen 8">
              <a:extLst>
                <a:ext uri="{FF2B5EF4-FFF2-40B4-BE49-F238E27FC236}">
                  <a16:creationId xmlns:a16="http://schemas.microsoft.com/office/drawing/2014/main" id="{7C435E11-501B-0720-C8AE-129B4A5B2780}"/>
                </a:ext>
              </a:extLst>
            </p:cNvPr>
            <p:cNvPicPr>
              <a:picLocks noChangeAspect="1"/>
            </p:cNvPicPr>
            <p:nvPr/>
          </p:nvPicPr>
          <p:blipFill>
            <a:blip r:embed="rId6"/>
            <a:srcRect l="26558" t="13346" r="27344" b="17369"/>
            <a:stretch>
              <a:fillRect/>
            </a:stretch>
          </p:blipFill>
          <p:spPr>
            <a:xfrm>
              <a:off x="-1" y="18593"/>
              <a:ext cx="993061" cy="840280"/>
            </a:xfrm>
            <a:prstGeom prst="rect">
              <a:avLst/>
            </a:prstGeom>
            <a:ln w="12700" cap="flat">
              <a:noFill/>
              <a:miter lim="400000"/>
            </a:ln>
            <a:effectLst/>
          </p:spPr>
        </p:pic>
      </p:grpSp>
      <p:pic>
        <p:nvPicPr>
          <p:cNvPr id="8" name="Galería de imágenes" descr="Galería de imágenes">
            <a:extLst>
              <a:ext uri="{FF2B5EF4-FFF2-40B4-BE49-F238E27FC236}">
                <a16:creationId xmlns:a16="http://schemas.microsoft.com/office/drawing/2014/main" id="{5F96F7D6-E47F-CB0A-9956-1E78C68551F9}"/>
              </a:ext>
            </a:extLst>
          </p:cNvPr>
          <p:cNvPicPr>
            <a:picLocks noChangeAspect="1"/>
          </p:cNvPicPr>
          <p:nvPr/>
        </p:nvPicPr>
        <p:blipFill>
          <a:blip r:embed="rId3"/>
          <a:srcRect l="4435" t="72980" r="6143" b="1953"/>
          <a:stretch/>
        </p:blipFill>
        <p:spPr>
          <a:xfrm>
            <a:off x="6626951" y="2920181"/>
            <a:ext cx="5553693" cy="1769806"/>
          </a:xfrm>
          <a:prstGeom prst="rect">
            <a:avLst/>
          </a:prstGeom>
          <a:ln w="12700">
            <a:miter lim="400000"/>
          </a:ln>
        </p:spPr>
      </p:pic>
      <p:sp>
        <p:nvSpPr>
          <p:cNvPr id="9" name="Flecha: a la derecha 8">
            <a:extLst>
              <a:ext uri="{FF2B5EF4-FFF2-40B4-BE49-F238E27FC236}">
                <a16:creationId xmlns:a16="http://schemas.microsoft.com/office/drawing/2014/main" id="{D68BC80C-2F56-FDC0-1BC3-9BE116B2CB84}"/>
              </a:ext>
            </a:extLst>
          </p:cNvPr>
          <p:cNvSpPr/>
          <p:nvPr/>
        </p:nvSpPr>
        <p:spPr>
          <a:xfrm rot="18733783">
            <a:off x="5657313" y="4331287"/>
            <a:ext cx="1184574" cy="373626"/>
          </a:xfrm>
          <a:prstGeom prst="rightArrow">
            <a:avLst/>
          </a:prstGeom>
          <a:solidFill>
            <a:schemeClr val="accent2">
              <a:lumMod val="40000"/>
              <a:lumOff val="60000"/>
            </a:schemeClr>
          </a:solidFill>
          <a:ln w="19050" cap="flat">
            <a:solidFill>
              <a:schemeClr val="accent2">
                <a:lumMod val="60000"/>
                <a:lumOff val="4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ca-ES" sz="1800" b="0" i="0" u="none" strike="noStrike" cap="none" spc="0" normalizeH="0" baseline="0" noProof="0" dirty="0">
              <a:ln>
                <a:noFill/>
              </a:ln>
              <a:solidFill>
                <a:srgbClr val="000000"/>
              </a:solidFill>
              <a:effectLst/>
              <a:uFillTx/>
              <a:latin typeface="+mn-lt"/>
              <a:ea typeface="+mn-ea"/>
              <a:cs typeface="+mn-cs"/>
              <a:sym typeface="Aptos"/>
            </a:endParaRPr>
          </a:p>
        </p:txBody>
      </p:sp>
      <p:sp>
        <p:nvSpPr>
          <p:cNvPr id="10" name="CuadroTexto 9">
            <a:extLst>
              <a:ext uri="{FF2B5EF4-FFF2-40B4-BE49-F238E27FC236}">
                <a16:creationId xmlns:a16="http://schemas.microsoft.com/office/drawing/2014/main" id="{93D9B505-47DC-B298-2A6A-CD1D176AB3F0}"/>
              </a:ext>
            </a:extLst>
          </p:cNvPr>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ESTENOSIS AÒRTICA</a:t>
            </a:r>
          </a:p>
        </p:txBody>
      </p:sp>
    </p:spTree>
    <p:extLst>
      <p:ext uri="{BB962C8B-B14F-4D97-AF65-F5344CB8AC3E}">
        <p14:creationId xmlns:p14="http://schemas.microsoft.com/office/powerpoint/2010/main" val="221071634"/>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Título 1"/>
          <p:cNvSpPr txBox="1">
            <a:spLocks noGrp="1"/>
          </p:cNvSpPr>
          <p:nvPr>
            <p:ph type="title"/>
          </p:nvPr>
        </p:nvSpPr>
        <p:spPr>
          <a:xfrm>
            <a:off x="770429" y="1389622"/>
            <a:ext cx="8229601" cy="1143001"/>
          </a:xfrm>
          <a:prstGeom prst="rect">
            <a:avLst/>
          </a:prstGeom>
        </p:spPr>
        <p:txBody>
          <a:bodyPr/>
          <a:lstStyle>
            <a:lvl1pPr algn="l">
              <a:defRPr sz="2400" b="1"/>
            </a:lvl1pPr>
          </a:lstStyle>
          <a:p>
            <a:r>
              <a:rPr lang="ca-ES" noProof="0" dirty="0">
                <a:latin typeface="Calibri" panose="020F0502020204030204" pitchFamily="34" charset="0"/>
                <a:cs typeface="Calibri" panose="020F0502020204030204" pitchFamily="34" charset="0"/>
              </a:rPr>
              <a:t>Evolució</a:t>
            </a:r>
          </a:p>
        </p:txBody>
      </p:sp>
      <p:sp>
        <p:nvSpPr>
          <p:cNvPr id="364" name="Marcador de contenido 2"/>
          <p:cNvSpPr txBox="1">
            <a:spLocks noGrp="1"/>
          </p:cNvSpPr>
          <p:nvPr>
            <p:ph type="body" idx="1"/>
          </p:nvPr>
        </p:nvSpPr>
        <p:spPr>
          <a:xfrm>
            <a:off x="541691" y="2624386"/>
            <a:ext cx="10500675" cy="3830983"/>
          </a:xfrm>
          <a:prstGeom prst="rect">
            <a:avLst/>
          </a:prstGeom>
        </p:spPr>
        <p:txBody>
          <a:bodyPr/>
          <a:lstStyle/>
          <a:p>
            <a:pPr>
              <a:spcBef>
                <a:spcPts val="3000"/>
              </a:spcBef>
              <a:defRPr sz="2200"/>
            </a:pPr>
            <a:r>
              <a:rPr lang="ca-ES" noProof="0" dirty="0">
                <a:latin typeface="Calibri" panose="020F0502020204030204" pitchFamily="34" charset="0"/>
                <a:cs typeface="Calibri" panose="020F0502020204030204" pitchFamily="34" charset="0"/>
              </a:rPr>
              <a:t>Cardiologia sol·licita coronariografia (sense lesions significatives) i </a:t>
            </a:r>
            <a:r>
              <a:rPr lang="ca-ES" noProof="0" dirty="0" err="1">
                <a:latin typeface="Calibri" panose="020F0502020204030204" pitchFamily="34" charset="0"/>
                <a:cs typeface="Calibri" panose="020F0502020204030204" pitchFamily="34" charset="0"/>
              </a:rPr>
              <a:t>l’aortograma</a:t>
            </a:r>
            <a:r>
              <a:rPr lang="ca-ES" noProof="0" dirty="0">
                <a:latin typeface="Calibri" panose="020F0502020204030204" pitchFamily="34" charset="0"/>
                <a:cs typeface="Calibri" panose="020F0502020204030204" pitchFamily="34" charset="0"/>
              </a:rPr>
              <a:t> descriu aorta en porcellana.</a:t>
            </a:r>
          </a:p>
          <a:p>
            <a:pPr>
              <a:spcBef>
                <a:spcPts val="3000"/>
              </a:spcBef>
              <a:defRPr sz="2200"/>
            </a:pPr>
            <a:r>
              <a:rPr lang="ca-ES" noProof="0" dirty="0">
                <a:latin typeface="Calibri" panose="020F0502020204030204" pitchFamily="34" charset="0"/>
                <a:cs typeface="Calibri" panose="020F0502020204030204" pitchFamily="34" charset="0"/>
              </a:rPr>
              <a:t>Es presenta en sessió </a:t>
            </a:r>
            <a:r>
              <a:rPr lang="ca-ES" noProof="0" dirty="0" err="1">
                <a:latin typeface="Calibri" panose="020F0502020204030204" pitchFamily="34" charset="0"/>
                <a:cs typeface="Calibri" panose="020F0502020204030204" pitchFamily="34" charset="0"/>
              </a:rPr>
              <a:t>mèdico</a:t>
            </a:r>
            <a:r>
              <a:rPr lang="ca-ES" noProof="0" dirty="0">
                <a:latin typeface="Calibri" panose="020F0502020204030204" pitchFamily="34" charset="0"/>
                <a:cs typeface="Calibri" panose="020F0502020204030204" pitchFamily="34" charset="0"/>
              </a:rPr>
              <a:t>-quirúrgica i es decideix implant de </a:t>
            </a:r>
            <a:r>
              <a:rPr lang="ca-ES" b="1" noProof="0" dirty="0">
                <a:latin typeface="Calibri" panose="020F0502020204030204" pitchFamily="34" charset="0"/>
                <a:cs typeface="Calibri" panose="020F0502020204030204" pitchFamily="34" charset="0"/>
              </a:rPr>
              <a:t>pròtesis biològica</a:t>
            </a:r>
            <a:r>
              <a:rPr lang="ca-ES" noProof="0" dirty="0">
                <a:latin typeface="Calibri" panose="020F0502020204030204" pitchFamily="34" charset="0"/>
                <a:cs typeface="Calibri" panose="020F0502020204030204" pitchFamily="34" charset="0"/>
              </a:rPr>
              <a:t> via percutània amb èxit.</a:t>
            </a:r>
          </a:p>
          <a:p>
            <a:pPr>
              <a:spcBef>
                <a:spcPts val="3000"/>
              </a:spcBef>
              <a:defRPr sz="2200"/>
            </a:pPr>
            <a:r>
              <a:rPr lang="ca-ES" noProof="0" dirty="0">
                <a:latin typeface="Calibri" panose="020F0502020204030204" pitchFamily="34" charset="0"/>
                <a:cs typeface="Calibri" panose="020F0502020204030204" pitchFamily="34" charset="0"/>
              </a:rPr>
              <a:t>Alta amb tractament… Anticoagulant? Antiagregant?</a:t>
            </a:r>
          </a:p>
        </p:txBody>
      </p:sp>
      <p:sp>
        <p:nvSpPr>
          <p:cNvPr id="365" name="CuadroTexto 4"/>
          <p:cNvSpPr txBox="1"/>
          <p:nvPr/>
        </p:nvSpPr>
        <p:spPr>
          <a:xfrm>
            <a:off x="429178" y="245805"/>
            <a:ext cx="8236482" cy="497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a:t>
            </a:r>
          </a:p>
        </p:txBody>
      </p:sp>
      <p:sp>
        <p:nvSpPr>
          <p:cNvPr id="366"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grpSp>
        <p:nvGrpSpPr>
          <p:cNvPr id="370" name="Grupo 5"/>
          <p:cNvGrpSpPr/>
          <p:nvPr/>
        </p:nvGrpSpPr>
        <p:grpSpPr>
          <a:xfrm>
            <a:off x="9120410" y="67283"/>
            <a:ext cx="2894610" cy="872020"/>
            <a:chOff x="0" y="0"/>
            <a:chExt cx="2894609" cy="872018"/>
          </a:xfrm>
        </p:grpSpPr>
        <p:pic>
          <p:nvPicPr>
            <p:cNvPr id="367" name="Picture 5" descr="Picture 5"/>
            <p:cNvPicPr>
              <a:picLocks noChangeAspect="1"/>
            </p:cNvPicPr>
            <p:nvPr/>
          </p:nvPicPr>
          <p:blipFill>
            <a:blip r:embed="rId3"/>
            <a:stretch>
              <a:fillRect/>
            </a:stretch>
          </p:blipFill>
          <p:spPr>
            <a:xfrm>
              <a:off x="1126792" y="9908"/>
              <a:ext cx="795164" cy="862111"/>
            </a:xfrm>
            <a:prstGeom prst="rect">
              <a:avLst/>
            </a:prstGeom>
            <a:ln w="12700" cap="flat">
              <a:noFill/>
              <a:miter lim="400000"/>
            </a:ln>
            <a:effectLst/>
          </p:spPr>
        </p:pic>
        <p:pic>
          <p:nvPicPr>
            <p:cNvPr id="368" name="12 Imagen" descr="12 Imagen"/>
            <p:cNvPicPr>
              <a:picLocks noChangeAspect="1"/>
            </p:cNvPicPr>
            <p:nvPr/>
          </p:nvPicPr>
          <p:blipFill>
            <a:blip r:embed="rId4"/>
            <a:stretch>
              <a:fillRect/>
            </a:stretch>
          </p:blipFill>
          <p:spPr>
            <a:xfrm>
              <a:off x="2057705" y="0"/>
              <a:ext cx="836904" cy="862111"/>
            </a:xfrm>
            <a:prstGeom prst="rect">
              <a:avLst/>
            </a:prstGeom>
            <a:ln w="12700" cap="flat">
              <a:noFill/>
              <a:miter lim="400000"/>
            </a:ln>
            <a:effectLst/>
          </p:spPr>
        </p:pic>
        <p:pic>
          <p:nvPicPr>
            <p:cNvPr id="369" name="Imagen 8" descr="Imagen 8"/>
            <p:cNvPicPr>
              <a:picLocks noChangeAspect="1"/>
            </p:cNvPicPr>
            <p:nvPr/>
          </p:nvPicPr>
          <p:blipFill>
            <a:blip r:embed="rId5"/>
            <a:srcRect l="26558" t="13346" r="27344" b="17369"/>
            <a:stretch>
              <a:fillRect/>
            </a:stretch>
          </p:blipFill>
          <p:spPr>
            <a:xfrm>
              <a:off x="-1" y="18593"/>
              <a:ext cx="993061" cy="840280"/>
            </a:xfrm>
            <a:prstGeom prst="rect">
              <a:avLst/>
            </a:prstGeom>
            <a:ln w="12700" cap="flat">
              <a:noFill/>
              <a:miter lim="400000"/>
            </a:ln>
            <a:effectLst/>
          </p:spPr>
        </p:pic>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grpSp>
        <p:nvGrpSpPr>
          <p:cNvPr id="390" name="Grupo 5"/>
          <p:cNvGrpSpPr/>
          <p:nvPr/>
        </p:nvGrpSpPr>
        <p:grpSpPr>
          <a:xfrm>
            <a:off x="9120410" y="67283"/>
            <a:ext cx="2894610" cy="872020"/>
            <a:chOff x="0" y="0"/>
            <a:chExt cx="2894609" cy="872018"/>
          </a:xfrm>
        </p:grpSpPr>
        <p:pic>
          <p:nvPicPr>
            <p:cNvPr id="387" name="Picture 5" descr="Picture 5"/>
            <p:cNvPicPr>
              <a:picLocks noChangeAspect="1"/>
            </p:cNvPicPr>
            <p:nvPr/>
          </p:nvPicPr>
          <p:blipFill>
            <a:blip r:embed="rId3"/>
            <a:stretch>
              <a:fillRect/>
            </a:stretch>
          </p:blipFill>
          <p:spPr>
            <a:xfrm>
              <a:off x="1126792" y="9908"/>
              <a:ext cx="795164" cy="862111"/>
            </a:xfrm>
            <a:prstGeom prst="rect">
              <a:avLst/>
            </a:prstGeom>
            <a:ln w="12700" cap="flat">
              <a:noFill/>
              <a:miter lim="400000"/>
            </a:ln>
            <a:effectLst/>
          </p:spPr>
        </p:pic>
        <p:pic>
          <p:nvPicPr>
            <p:cNvPr id="388" name="12 Imagen" descr="12 Imagen"/>
            <p:cNvPicPr>
              <a:picLocks noChangeAspect="1"/>
            </p:cNvPicPr>
            <p:nvPr/>
          </p:nvPicPr>
          <p:blipFill>
            <a:blip r:embed="rId4"/>
            <a:stretch>
              <a:fillRect/>
            </a:stretch>
          </p:blipFill>
          <p:spPr>
            <a:xfrm>
              <a:off x="2057705" y="0"/>
              <a:ext cx="836904" cy="862111"/>
            </a:xfrm>
            <a:prstGeom prst="rect">
              <a:avLst/>
            </a:prstGeom>
            <a:ln w="12700" cap="flat">
              <a:noFill/>
              <a:miter lim="400000"/>
            </a:ln>
            <a:effectLst/>
          </p:spPr>
        </p:pic>
        <p:pic>
          <p:nvPicPr>
            <p:cNvPr id="389" name="Imagen 8" descr="Imagen 8"/>
            <p:cNvPicPr>
              <a:picLocks noChangeAspect="1"/>
            </p:cNvPicPr>
            <p:nvPr/>
          </p:nvPicPr>
          <p:blipFill>
            <a:blip r:embed="rId5"/>
            <a:srcRect l="26558" t="13346" r="27344" b="17369"/>
            <a:stretch>
              <a:fillRect/>
            </a:stretch>
          </p:blipFill>
          <p:spPr>
            <a:xfrm>
              <a:off x="-1" y="18593"/>
              <a:ext cx="993061" cy="840280"/>
            </a:xfrm>
            <a:prstGeom prst="rect">
              <a:avLst/>
            </a:prstGeom>
            <a:ln w="12700" cap="flat">
              <a:noFill/>
              <a:miter lim="400000"/>
            </a:ln>
            <a:effectLst/>
          </p:spPr>
        </p:pic>
      </p:grpSp>
      <p:sp>
        <p:nvSpPr>
          <p:cNvPr id="391" name="2 CuadroTexto"/>
          <p:cNvSpPr txBox="1"/>
          <p:nvPr/>
        </p:nvSpPr>
        <p:spPr>
          <a:xfrm>
            <a:off x="3307645" y="1474048"/>
            <a:ext cx="5238044" cy="478789"/>
          </a:xfrm>
          <a:prstGeom prst="rect">
            <a:avLst/>
          </a:prstGeom>
          <a:solidFill>
            <a:schemeClr val="accent2"/>
          </a:solidFill>
          <a:ln w="19050">
            <a:solidFill>
              <a:srgbClr val="AA5224"/>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lvl="2">
              <a:defRPr sz="2400">
                <a:solidFill>
                  <a:srgbClr val="FFFFFF"/>
                </a:solidFill>
              </a:defRPr>
            </a:pPr>
            <a:r>
              <a:rPr lang="ca-ES" noProof="0" dirty="0">
                <a:latin typeface="Calibri" panose="020F0502020204030204" pitchFamily="34" charset="0"/>
                <a:cs typeface="Calibri" panose="020F0502020204030204" pitchFamily="34" charset="0"/>
              </a:rPr>
              <a:t>Tractament </a:t>
            </a:r>
            <a:r>
              <a:rPr lang="ca-ES" noProof="0" dirty="0" err="1">
                <a:latin typeface="Calibri" panose="020F0502020204030204" pitchFamily="34" charset="0"/>
                <a:cs typeface="Calibri" panose="020F0502020204030204" pitchFamily="34" charset="0"/>
              </a:rPr>
              <a:t>antitrombòtic</a:t>
            </a:r>
            <a:endParaRPr lang="ca-ES" noProof="0" dirty="0">
              <a:latin typeface="Calibri" panose="020F0502020204030204" pitchFamily="34" charset="0"/>
              <a:cs typeface="Calibri" panose="020F0502020204030204" pitchFamily="34" charset="0"/>
            </a:endParaRPr>
          </a:p>
        </p:txBody>
      </p:sp>
      <p:sp>
        <p:nvSpPr>
          <p:cNvPr id="393" name="En recanvi quirúrgic vàlvula aorta:…"/>
          <p:cNvSpPr txBox="1"/>
          <p:nvPr/>
        </p:nvSpPr>
        <p:spPr>
          <a:xfrm>
            <a:off x="614523" y="2955810"/>
            <a:ext cx="10962954" cy="1399738"/>
          </a:xfrm>
          <a:prstGeom prst="rect">
            <a:avLst/>
          </a:prstGeom>
          <a:solidFill>
            <a:srgbClr val="F4C9C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20000"/>
              </a:lnSpc>
              <a:defRPr>
                <a:solidFill>
                  <a:srgbClr val="535353"/>
                </a:solidFill>
              </a:defRPr>
            </a:pPr>
            <a:r>
              <a:rPr lang="ca-ES" noProof="0" dirty="0">
                <a:latin typeface="Calibri" panose="020F0502020204030204" pitchFamily="34" charset="0"/>
                <a:cs typeface="Calibri" panose="020F0502020204030204" pitchFamily="34" charset="0"/>
              </a:rPr>
              <a:t>En</a:t>
            </a:r>
            <a:r>
              <a:rPr lang="ca-ES" noProof="0" dirty="0">
                <a:solidFill>
                  <a:schemeClr val="accent2"/>
                </a:solidFill>
                <a:latin typeface="Calibri" panose="020F0502020204030204" pitchFamily="34" charset="0"/>
                <a:cs typeface="Calibri" panose="020F0502020204030204" pitchFamily="34" charset="0"/>
              </a:rPr>
              <a:t> recanvi quirúrgic vàlvula aorta:</a:t>
            </a:r>
            <a:endParaRPr lang="ca-ES" b="1" noProof="0" dirty="0">
              <a:latin typeface="Calibri" panose="020F0502020204030204" pitchFamily="34" charset="0"/>
              <a:cs typeface="Calibri" panose="020F0502020204030204" pitchFamily="34" charset="0"/>
            </a:endParaRPr>
          </a:p>
          <a:p>
            <a:pPr marL="180472" indent="-180472">
              <a:lnSpc>
                <a:spcPct val="120000"/>
              </a:lnSpc>
              <a:buSzPct val="100000"/>
              <a:buChar char="•"/>
              <a:defRPr>
                <a:solidFill>
                  <a:srgbClr val="535353"/>
                </a:solidFill>
              </a:defRPr>
            </a:pPr>
            <a:r>
              <a:rPr lang="ca-ES" noProof="0" dirty="0">
                <a:latin typeface="Calibri" panose="020F0502020204030204" pitchFamily="34" charset="0"/>
                <a:cs typeface="Calibri" panose="020F0502020204030204" pitchFamily="34" charset="0"/>
              </a:rPr>
              <a:t>Sense altra indicació </a:t>
            </a:r>
            <a:r>
              <a:rPr lang="ca-ES" noProof="0" dirty="0" err="1">
                <a:latin typeface="Calibri" panose="020F0502020204030204" pitchFamily="34" charset="0"/>
                <a:cs typeface="Calibri" panose="020F0502020204030204" pitchFamily="34" charset="0"/>
              </a:rPr>
              <a:t>anticoagulació</a:t>
            </a:r>
            <a:r>
              <a:rPr lang="ca-ES" noProof="0" dirty="0">
                <a:latin typeface="Calibri" panose="020F0502020204030204" pitchFamily="34" charset="0"/>
                <a:cs typeface="Calibri" panose="020F0502020204030204" pitchFamily="34" charset="0"/>
              </a:rPr>
              <a:t>: </a:t>
            </a:r>
            <a:r>
              <a:rPr lang="ca-ES" b="1" noProof="0" dirty="0">
                <a:latin typeface="Calibri" panose="020F0502020204030204" pitchFamily="34" charset="0"/>
                <a:cs typeface="Calibri" panose="020F0502020204030204" pitchFamily="34" charset="0"/>
              </a:rPr>
              <a:t>AAS 75-100 mg/dia o</a:t>
            </a:r>
            <a:r>
              <a:rPr lang="ca-ES" noProof="0" dirty="0">
                <a:latin typeface="Calibri" panose="020F0502020204030204" pitchFamily="34" charset="0"/>
                <a:cs typeface="Calibri" panose="020F0502020204030204" pitchFamily="34" charset="0"/>
              </a:rPr>
              <a:t> </a:t>
            </a:r>
            <a:r>
              <a:rPr lang="ca-ES" b="1" noProof="0" dirty="0">
                <a:latin typeface="Calibri" panose="020F0502020204030204" pitchFamily="34" charset="0"/>
                <a:cs typeface="Calibri" panose="020F0502020204030204" pitchFamily="34" charset="0"/>
              </a:rPr>
              <a:t>AVK durant 3 mesos (</a:t>
            </a:r>
            <a:r>
              <a:rPr lang="ca-ES" b="1" noProof="0" dirty="0" err="1">
                <a:latin typeface="Calibri" panose="020F0502020204030204" pitchFamily="34" charset="0"/>
                <a:cs typeface="Calibri" panose="020F0502020204030204" pitchFamily="34" charset="0"/>
              </a:rPr>
              <a:t>IIa</a:t>
            </a:r>
            <a:r>
              <a:rPr lang="ca-ES" b="1" noProof="0" dirty="0">
                <a:latin typeface="Calibri" panose="020F0502020204030204" pitchFamily="34" charset="0"/>
                <a:cs typeface="Calibri" panose="020F0502020204030204" pitchFamily="34" charset="0"/>
              </a:rPr>
              <a:t>). </a:t>
            </a:r>
            <a:r>
              <a:rPr lang="ca-ES" noProof="0" dirty="0">
                <a:latin typeface="Calibri" panose="020F0502020204030204" pitchFamily="34" charset="0"/>
                <a:cs typeface="Calibri" panose="020F0502020204030204" pitchFamily="34" charset="0"/>
              </a:rPr>
              <a:t>Es pot considerar mantenir</a:t>
            </a:r>
            <a:r>
              <a:rPr lang="ca-ES" b="1" noProof="0" dirty="0">
                <a:latin typeface="Calibri" panose="020F0502020204030204" pitchFamily="34" charset="0"/>
                <a:cs typeface="Calibri" panose="020F0502020204030204" pitchFamily="34" charset="0"/>
              </a:rPr>
              <a:t> </a:t>
            </a:r>
            <a:r>
              <a:rPr lang="ca-ES" b="1" noProof="0" dirty="0" err="1">
                <a:latin typeface="Calibri" panose="020F0502020204030204" pitchFamily="34" charset="0"/>
                <a:cs typeface="Calibri" panose="020F0502020204030204" pitchFamily="34" charset="0"/>
              </a:rPr>
              <a:t>l’antiagregació</a:t>
            </a:r>
            <a:r>
              <a:rPr lang="ca-ES" b="1" noProof="0" dirty="0">
                <a:latin typeface="Calibri" panose="020F0502020204030204" pitchFamily="34" charset="0"/>
                <a:cs typeface="Calibri" panose="020F0502020204030204" pitchFamily="34" charset="0"/>
              </a:rPr>
              <a:t> indefinidament (</a:t>
            </a:r>
            <a:r>
              <a:rPr lang="ca-ES" b="1" noProof="0" dirty="0" err="1">
                <a:latin typeface="Calibri" panose="020F0502020204030204" pitchFamily="34" charset="0"/>
                <a:cs typeface="Calibri" panose="020F0502020204030204" pitchFamily="34" charset="0"/>
              </a:rPr>
              <a:t>IIa</a:t>
            </a:r>
            <a:r>
              <a:rPr lang="ca-ES" b="1" noProof="0" dirty="0">
                <a:latin typeface="Calibri" panose="020F0502020204030204" pitchFamily="34" charset="0"/>
                <a:cs typeface="Calibri" panose="020F0502020204030204" pitchFamily="34" charset="0"/>
              </a:rPr>
              <a:t>). </a:t>
            </a:r>
          </a:p>
          <a:p>
            <a:pPr marL="180472" indent="-180472">
              <a:lnSpc>
                <a:spcPct val="120000"/>
              </a:lnSpc>
              <a:buSzPct val="100000"/>
              <a:buChar char="•"/>
              <a:defRPr>
                <a:solidFill>
                  <a:srgbClr val="535353"/>
                </a:solidFill>
              </a:defRPr>
            </a:pPr>
            <a:r>
              <a:rPr lang="ca-ES" noProof="0" dirty="0">
                <a:latin typeface="Calibri" panose="020F0502020204030204" pitchFamily="34" charset="0"/>
                <a:cs typeface="Calibri" panose="020F0502020204030204" pitchFamily="34" charset="0"/>
              </a:rPr>
              <a:t>Amb indicació </a:t>
            </a:r>
            <a:r>
              <a:rPr lang="ca-ES" noProof="0" dirty="0" err="1">
                <a:latin typeface="Calibri" panose="020F0502020204030204" pitchFamily="34" charset="0"/>
                <a:cs typeface="Calibri" panose="020F0502020204030204" pitchFamily="34" charset="0"/>
              </a:rPr>
              <a:t>anticoagulació</a:t>
            </a:r>
            <a:r>
              <a:rPr lang="ca-ES" noProof="0" dirty="0">
                <a:latin typeface="Calibri" panose="020F0502020204030204" pitchFamily="34" charset="0"/>
                <a:cs typeface="Calibri" panose="020F0502020204030204" pitchFamily="34" charset="0"/>
              </a:rPr>
              <a:t>: </a:t>
            </a:r>
            <a:r>
              <a:rPr lang="ca-ES" b="1" noProof="0" dirty="0">
                <a:latin typeface="Calibri" panose="020F0502020204030204" pitchFamily="34" charset="0"/>
                <a:cs typeface="Calibri" panose="020F0502020204030204" pitchFamily="34" charset="0"/>
              </a:rPr>
              <a:t>AVK a llarg termini. Es pot </a:t>
            </a:r>
            <a:r>
              <a:rPr lang="ca-ES" noProof="0" dirty="0">
                <a:latin typeface="Calibri" panose="020F0502020204030204" pitchFamily="34" charset="0"/>
                <a:cs typeface="Calibri" panose="020F0502020204030204" pitchFamily="34" charset="0"/>
              </a:rPr>
              <a:t>passar a</a:t>
            </a:r>
            <a:r>
              <a:rPr lang="ca-ES" b="1" noProof="0" dirty="0">
                <a:latin typeface="Calibri" panose="020F0502020204030204" pitchFamily="34" charset="0"/>
                <a:cs typeface="Calibri" panose="020F0502020204030204" pitchFamily="34" charset="0"/>
              </a:rPr>
              <a:t> ACOD 3 mesos després d’AVK (</a:t>
            </a:r>
            <a:r>
              <a:rPr lang="ca-ES" b="1" noProof="0" dirty="0" err="1">
                <a:latin typeface="Calibri" panose="020F0502020204030204" pitchFamily="34" charset="0"/>
                <a:cs typeface="Calibri" panose="020F0502020204030204" pitchFamily="34" charset="0"/>
              </a:rPr>
              <a:t>IIa</a:t>
            </a:r>
            <a:r>
              <a:rPr lang="ca-ES" b="1" noProof="0" dirty="0">
                <a:latin typeface="Calibri" panose="020F0502020204030204" pitchFamily="34" charset="0"/>
                <a:cs typeface="Calibri" panose="020F0502020204030204" pitchFamily="34" charset="0"/>
              </a:rPr>
              <a:t>)</a:t>
            </a:r>
          </a:p>
        </p:txBody>
      </p:sp>
      <p:sp>
        <p:nvSpPr>
          <p:cNvPr id="394" name="En implant percutani de la vàlvula aorta:…"/>
          <p:cNvSpPr txBox="1"/>
          <p:nvPr/>
        </p:nvSpPr>
        <p:spPr>
          <a:xfrm>
            <a:off x="614523" y="4961090"/>
            <a:ext cx="10962954" cy="1399738"/>
          </a:xfrm>
          <a:prstGeom prst="rect">
            <a:avLst/>
          </a:prstGeom>
          <a:solidFill>
            <a:srgbClr val="F4C9C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20000"/>
              </a:lnSpc>
              <a:defRPr>
                <a:solidFill>
                  <a:srgbClr val="535353"/>
                </a:solidFill>
              </a:defRPr>
            </a:pPr>
            <a:r>
              <a:rPr lang="ca-ES" noProof="0" dirty="0">
                <a:latin typeface="Calibri" panose="020F0502020204030204" pitchFamily="34" charset="0"/>
                <a:cs typeface="Calibri" panose="020F0502020204030204" pitchFamily="34" charset="0"/>
              </a:rPr>
              <a:t>En</a:t>
            </a:r>
            <a:r>
              <a:rPr lang="ca-ES" noProof="0" dirty="0">
                <a:solidFill>
                  <a:schemeClr val="accent2"/>
                </a:solidFill>
                <a:latin typeface="Calibri" panose="020F0502020204030204" pitchFamily="34" charset="0"/>
                <a:cs typeface="Calibri" panose="020F0502020204030204" pitchFamily="34" charset="0"/>
              </a:rPr>
              <a:t> implant percutani de la vàlvula aorta:</a:t>
            </a:r>
            <a:endParaRPr lang="ca-ES" b="1" noProof="0" dirty="0">
              <a:latin typeface="Calibri" panose="020F0502020204030204" pitchFamily="34" charset="0"/>
              <a:cs typeface="Calibri" panose="020F0502020204030204" pitchFamily="34" charset="0"/>
            </a:endParaRPr>
          </a:p>
          <a:p>
            <a:pPr marL="180472" indent="-180472">
              <a:lnSpc>
                <a:spcPct val="120000"/>
              </a:lnSpc>
              <a:buSzPct val="100000"/>
              <a:buChar char="•"/>
              <a:defRPr>
                <a:solidFill>
                  <a:srgbClr val="535353"/>
                </a:solidFill>
              </a:defRPr>
            </a:pPr>
            <a:r>
              <a:rPr lang="ca-ES" noProof="0" dirty="0">
                <a:latin typeface="Calibri" panose="020F0502020204030204" pitchFamily="34" charset="0"/>
                <a:cs typeface="Calibri" panose="020F0502020204030204" pitchFamily="34" charset="0"/>
              </a:rPr>
              <a:t>Sense altra indicació </a:t>
            </a:r>
            <a:r>
              <a:rPr lang="ca-ES" noProof="0" dirty="0" err="1">
                <a:latin typeface="Calibri" panose="020F0502020204030204" pitchFamily="34" charset="0"/>
                <a:cs typeface="Calibri" panose="020F0502020204030204" pitchFamily="34" charset="0"/>
              </a:rPr>
              <a:t>anticoagulació</a:t>
            </a:r>
            <a:r>
              <a:rPr lang="ca-ES" noProof="0" dirty="0">
                <a:latin typeface="Calibri" panose="020F0502020204030204" pitchFamily="34" charset="0"/>
                <a:cs typeface="Calibri" panose="020F0502020204030204" pitchFamily="34" charset="0"/>
              </a:rPr>
              <a:t>: </a:t>
            </a:r>
            <a:r>
              <a:rPr lang="ca-ES" b="1" noProof="0" dirty="0">
                <a:latin typeface="Calibri" panose="020F0502020204030204" pitchFamily="34" charset="0"/>
                <a:cs typeface="Calibri" panose="020F0502020204030204" pitchFamily="34" charset="0"/>
              </a:rPr>
              <a:t>AAS 75-100 mg/dia indefinidament (</a:t>
            </a:r>
            <a:r>
              <a:rPr lang="ca-ES" b="1" noProof="0" dirty="0" err="1">
                <a:latin typeface="Calibri" panose="020F0502020204030204" pitchFamily="34" charset="0"/>
                <a:cs typeface="Calibri" panose="020F0502020204030204" pitchFamily="34" charset="0"/>
              </a:rPr>
              <a:t>IIa</a:t>
            </a:r>
            <a:r>
              <a:rPr lang="ca-ES" b="1" noProof="0" dirty="0">
                <a:latin typeface="Calibri" panose="020F0502020204030204" pitchFamily="34" charset="0"/>
                <a:cs typeface="Calibri" panose="020F0502020204030204" pitchFamily="34" charset="0"/>
              </a:rPr>
              <a:t>). </a:t>
            </a:r>
          </a:p>
          <a:p>
            <a:pPr marL="180472" indent="-180472">
              <a:lnSpc>
                <a:spcPct val="120000"/>
              </a:lnSpc>
              <a:buSzPct val="100000"/>
              <a:buChar char="•"/>
              <a:defRPr>
                <a:solidFill>
                  <a:srgbClr val="535353"/>
                </a:solidFill>
              </a:defRPr>
            </a:pPr>
            <a:r>
              <a:rPr lang="ca-ES" noProof="0" dirty="0">
                <a:latin typeface="Calibri" panose="020F0502020204030204" pitchFamily="34" charset="0"/>
                <a:cs typeface="Calibri" panose="020F0502020204030204" pitchFamily="34" charset="0"/>
              </a:rPr>
              <a:t>Amb indicació </a:t>
            </a:r>
            <a:r>
              <a:rPr lang="ca-ES" noProof="0" dirty="0" err="1">
                <a:latin typeface="Calibri" panose="020F0502020204030204" pitchFamily="34" charset="0"/>
                <a:cs typeface="Calibri" panose="020F0502020204030204" pitchFamily="34" charset="0"/>
              </a:rPr>
              <a:t>anticoagulació</a:t>
            </a:r>
            <a:r>
              <a:rPr lang="ca-ES" noProof="0" dirty="0">
                <a:latin typeface="Calibri" panose="020F0502020204030204" pitchFamily="34" charset="0"/>
                <a:cs typeface="Calibri" panose="020F0502020204030204" pitchFamily="34" charset="0"/>
              </a:rPr>
              <a:t>: </a:t>
            </a:r>
            <a:r>
              <a:rPr lang="ca-ES" b="1" noProof="0" dirty="0" err="1">
                <a:latin typeface="Calibri" panose="020F0502020204030204" pitchFamily="34" charset="0"/>
                <a:cs typeface="Calibri" panose="020F0502020204030204" pitchFamily="34" charset="0"/>
              </a:rPr>
              <a:t>anticoagulació</a:t>
            </a:r>
            <a:r>
              <a:rPr lang="ca-ES" b="1" noProof="0" dirty="0">
                <a:latin typeface="Calibri" panose="020F0502020204030204" pitchFamily="34" charset="0"/>
                <a:cs typeface="Calibri" panose="020F0502020204030204" pitchFamily="34" charset="0"/>
              </a:rPr>
              <a:t> oral a llarg termini (I). </a:t>
            </a:r>
            <a:r>
              <a:rPr lang="ca-ES" noProof="0" dirty="0">
                <a:latin typeface="Calibri" panose="020F0502020204030204" pitchFamily="34" charset="0"/>
                <a:cs typeface="Calibri" panose="020F0502020204030204" pitchFamily="34" charset="0"/>
              </a:rPr>
              <a:t>No hi ha evidència sobre quin anticoagulant oral.</a:t>
            </a:r>
          </a:p>
        </p:txBody>
      </p:sp>
      <p:pic>
        <p:nvPicPr>
          <p:cNvPr id="3" name="Imagen 2">
            <a:extLst>
              <a:ext uri="{FF2B5EF4-FFF2-40B4-BE49-F238E27FC236}">
                <a16:creationId xmlns:a16="http://schemas.microsoft.com/office/drawing/2014/main" id="{5AFE78B1-9BD8-1327-11A6-CE2C93C0FDB7}"/>
              </a:ext>
            </a:extLst>
          </p:cNvPr>
          <p:cNvPicPr>
            <a:picLocks noChangeAspect="1"/>
          </p:cNvPicPr>
          <p:nvPr/>
        </p:nvPicPr>
        <p:blipFill>
          <a:blip r:embed="rId6"/>
          <a:stretch>
            <a:fillRect/>
          </a:stretch>
        </p:blipFill>
        <p:spPr>
          <a:xfrm>
            <a:off x="580656" y="2320742"/>
            <a:ext cx="7479610" cy="507452"/>
          </a:xfrm>
          <a:prstGeom prst="rect">
            <a:avLst/>
          </a:prstGeom>
        </p:spPr>
      </p:pic>
      <p:sp>
        <p:nvSpPr>
          <p:cNvPr id="4" name="CuadroTexto 3">
            <a:extLst>
              <a:ext uri="{FF2B5EF4-FFF2-40B4-BE49-F238E27FC236}">
                <a16:creationId xmlns:a16="http://schemas.microsoft.com/office/drawing/2014/main" id="{B270E2BC-9C03-2F66-668B-3181F0BACB6B}"/>
              </a:ext>
            </a:extLst>
          </p:cNvPr>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ESTENOSIS AÒRTICA</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animBg="1" advAuto="0"/>
      <p:bldP spid="394" grpId="0"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Título 1"/>
          <p:cNvSpPr txBox="1">
            <a:spLocks noGrp="1"/>
          </p:cNvSpPr>
          <p:nvPr>
            <p:ph type="title"/>
          </p:nvPr>
        </p:nvSpPr>
        <p:spPr>
          <a:xfrm>
            <a:off x="550606" y="1705262"/>
            <a:ext cx="10602066" cy="1143001"/>
          </a:xfrm>
          <a:prstGeom prst="rect">
            <a:avLst/>
          </a:prstGeom>
        </p:spPr>
        <p:txBody>
          <a:bodyPr>
            <a:normAutofit/>
          </a:bodyPr>
          <a:lstStyle>
            <a:lvl1pPr algn="l">
              <a:defRPr sz="2400" b="1"/>
            </a:lvl1pPr>
          </a:lstStyle>
          <a:p>
            <a:r>
              <a:rPr lang="ca-ES" sz="2200" b="0" noProof="0" dirty="0">
                <a:latin typeface="Calibri" panose="020F0502020204030204" pitchFamily="34" charset="0"/>
                <a:cs typeface="Calibri" panose="020F0502020204030204" pitchFamily="34" charset="0"/>
              </a:rPr>
              <a:t>La pacient consulta al metge de família per extracció de peça dentària. </a:t>
            </a:r>
            <a:r>
              <a:rPr lang="ca-ES" sz="2200" noProof="0" dirty="0">
                <a:latin typeface="Calibri" panose="020F0502020204030204" pitchFamily="34" charset="0"/>
                <a:cs typeface="Calibri" panose="020F0502020204030204" pitchFamily="34" charset="0"/>
              </a:rPr>
              <a:t>Què faries?</a:t>
            </a:r>
          </a:p>
        </p:txBody>
      </p:sp>
      <p:sp>
        <p:nvSpPr>
          <p:cNvPr id="375" name="Marcador de contenido 2"/>
          <p:cNvSpPr txBox="1">
            <a:spLocks noGrp="1"/>
          </p:cNvSpPr>
          <p:nvPr>
            <p:ph type="body" idx="1"/>
          </p:nvPr>
        </p:nvSpPr>
        <p:spPr>
          <a:xfrm>
            <a:off x="1039328" y="2848263"/>
            <a:ext cx="10291990" cy="3304181"/>
          </a:xfrm>
          <a:prstGeom prst="rect">
            <a:avLst/>
          </a:prstGeom>
        </p:spPr>
        <p:txBody>
          <a:bodyPr/>
          <a:lstStyle/>
          <a:p>
            <a:pPr marL="514350" indent="-514350">
              <a:spcBef>
                <a:spcPts val="2400"/>
              </a:spcBef>
              <a:buFontTx/>
              <a:buAutoNum type="arabicPeriod"/>
              <a:defRPr sz="2200"/>
            </a:pPr>
            <a:r>
              <a:rPr lang="ca-ES" noProof="0" dirty="0">
                <a:latin typeface="Calibri" panose="020F0502020204030204" pitchFamily="34" charset="0"/>
                <a:cs typeface="Calibri" panose="020F0502020204030204" pitchFamily="34" charset="0"/>
              </a:rPr>
              <a:t>Derivació a cardiologia per prendre decisions.</a:t>
            </a:r>
          </a:p>
          <a:p>
            <a:pPr marL="514350" indent="-514350">
              <a:spcBef>
                <a:spcPts val="2400"/>
              </a:spcBef>
              <a:buFontTx/>
              <a:buAutoNum type="arabicPeriod"/>
              <a:defRPr sz="2200"/>
            </a:pPr>
            <a:r>
              <a:rPr lang="ca-ES" noProof="0" dirty="0">
                <a:latin typeface="Calibri" panose="020F0502020204030204" pitchFamily="34" charset="0"/>
                <a:cs typeface="Calibri" panose="020F0502020204030204" pitchFamily="34" charset="0"/>
              </a:rPr>
              <a:t>Retirar </a:t>
            </a:r>
            <a:r>
              <a:rPr lang="ca-ES" noProof="0" dirty="0" err="1">
                <a:latin typeface="Calibri" panose="020F0502020204030204" pitchFamily="34" charset="0"/>
                <a:cs typeface="Calibri" panose="020F0502020204030204" pitchFamily="34" charset="0"/>
              </a:rPr>
              <a:t>antiagregació</a:t>
            </a:r>
            <a:r>
              <a:rPr lang="ca-ES" noProof="0" dirty="0">
                <a:latin typeface="Calibri" panose="020F0502020204030204" pitchFamily="34" charset="0"/>
                <a:cs typeface="Calibri" panose="020F0502020204030204" pitchFamily="34" charset="0"/>
              </a:rPr>
              <a:t>.</a:t>
            </a:r>
          </a:p>
          <a:p>
            <a:pPr marL="514350" indent="-514350">
              <a:spcBef>
                <a:spcPts val="2400"/>
              </a:spcBef>
              <a:buFontTx/>
              <a:buAutoNum type="arabicPeriod"/>
              <a:defRPr sz="2200"/>
            </a:pPr>
            <a:r>
              <a:rPr lang="ca-ES" noProof="0" dirty="0">
                <a:latin typeface="Calibri" panose="020F0502020204030204" pitchFamily="34" charset="0"/>
                <a:cs typeface="Calibri" panose="020F0502020204030204" pitchFamily="34" charset="0"/>
              </a:rPr>
              <a:t>Indicar profilaxi d’endocarditis infecciosa (portadora d’implant percutani i manipulació dentària).</a:t>
            </a:r>
          </a:p>
          <a:p>
            <a:pPr marL="514350" indent="-514350">
              <a:spcBef>
                <a:spcPts val="2400"/>
              </a:spcBef>
              <a:buFontTx/>
              <a:buAutoNum type="arabicPeriod"/>
              <a:defRPr sz="2200"/>
            </a:pPr>
            <a:r>
              <a:rPr lang="ca-ES" noProof="0" dirty="0">
                <a:latin typeface="Calibri" panose="020F0502020204030204" pitchFamily="34" charset="0"/>
                <a:cs typeface="Calibri" panose="020F0502020204030204" pitchFamily="34" charset="0"/>
              </a:rPr>
              <a:t>NO indicar profilaxi (és un procediment senzill en una pacient sense cardiopatia complexa i tampoc no té antecedents d’endocarditis infecciosa).</a:t>
            </a:r>
          </a:p>
        </p:txBody>
      </p:sp>
      <p:sp>
        <p:nvSpPr>
          <p:cNvPr id="376" name="CuadroTexto 4"/>
          <p:cNvSpPr txBox="1"/>
          <p:nvPr/>
        </p:nvSpPr>
        <p:spPr>
          <a:xfrm>
            <a:off x="429178" y="245805"/>
            <a:ext cx="8236482" cy="497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a:t>
            </a:r>
          </a:p>
        </p:txBody>
      </p:sp>
      <p:sp>
        <p:nvSpPr>
          <p:cNvPr id="377"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grpSp>
        <p:nvGrpSpPr>
          <p:cNvPr id="381" name="Grupo 5"/>
          <p:cNvGrpSpPr/>
          <p:nvPr/>
        </p:nvGrpSpPr>
        <p:grpSpPr>
          <a:xfrm>
            <a:off x="9120410" y="67283"/>
            <a:ext cx="2894610" cy="872020"/>
            <a:chOff x="0" y="0"/>
            <a:chExt cx="2894609" cy="872018"/>
          </a:xfrm>
        </p:grpSpPr>
        <p:pic>
          <p:nvPicPr>
            <p:cNvPr id="378" name="Picture 5" descr="Picture 5"/>
            <p:cNvPicPr>
              <a:picLocks noChangeAspect="1"/>
            </p:cNvPicPr>
            <p:nvPr/>
          </p:nvPicPr>
          <p:blipFill>
            <a:blip r:embed="rId3"/>
            <a:stretch>
              <a:fillRect/>
            </a:stretch>
          </p:blipFill>
          <p:spPr>
            <a:xfrm>
              <a:off x="1126792" y="9908"/>
              <a:ext cx="795164" cy="862111"/>
            </a:xfrm>
            <a:prstGeom prst="rect">
              <a:avLst/>
            </a:prstGeom>
            <a:ln w="12700" cap="flat">
              <a:noFill/>
              <a:miter lim="400000"/>
            </a:ln>
            <a:effectLst/>
          </p:spPr>
        </p:pic>
        <p:pic>
          <p:nvPicPr>
            <p:cNvPr id="379" name="12 Imagen" descr="12 Imagen"/>
            <p:cNvPicPr>
              <a:picLocks noChangeAspect="1"/>
            </p:cNvPicPr>
            <p:nvPr/>
          </p:nvPicPr>
          <p:blipFill>
            <a:blip r:embed="rId4"/>
            <a:stretch>
              <a:fillRect/>
            </a:stretch>
          </p:blipFill>
          <p:spPr>
            <a:xfrm>
              <a:off x="2057705" y="0"/>
              <a:ext cx="836904" cy="862111"/>
            </a:xfrm>
            <a:prstGeom prst="rect">
              <a:avLst/>
            </a:prstGeom>
            <a:ln w="12700" cap="flat">
              <a:noFill/>
              <a:miter lim="400000"/>
            </a:ln>
            <a:effectLst/>
          </p:spPr>
        </p:pic>
        <p:pic>
          <p:nvPicPr>
            <p:cNvPr id="380" name="Imagen 8" descr="Imagen 8"/>
            <p:cNvPicPr>
              <a:picLocks noChangeAspect="1"/>
            </p:cNvPicPr>
            <p:nvPr/>
          </p:nvPicPr>
          <p:blipFill>
            <a:blip r:embed="rId5"/>
            <a:srcRect l="26558" t="13346" r="27344" b="17369"/>
            <a:stretch>
              <a:fillRect/>
            </a:stretch>
          </p:blipFill>
          <p:spPr>
            <a:xfrm>
              <a:off x="-1" y="18593"/>
              <a:ext cx="993061" cy="840280"/>
            </a:xfrm>
            <a:prstGeom prst="rect">
              <a:avLst/>
            </a:prstGeom>
            <a:ln w="12700" cap="flat">
              <a:noFill/>
              <a:miter lim="400000"/>
            </a:ln>
            <a:effectLst/>
          </p:spPr>
        </p:pic>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sp>
        <p:nvSpPr>
          <p:cNvPr id="397" name="CuadroTexto 4"/>
          <p:cNvSpPr txBox="1"/>
          <p:nvPr/>
        </p:nvSpPr>
        <p:spPr>
          <a:xfrm>
            <a:off x="429177" y="245805"/>
            <a:ext cx="8827711"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PROFILAXIS DE L’ENDOCARDITIS</a:t>
            </a:r>
          </a:p>
        </p:txBody>
      </p:sp>
      <p:grpSp>
        <p:nvGrpSpPr>
          <p:cNvPr id="401" name="Grupo 5"/>
          <p:cNvGrpSpPr/>
          <p:nvPr/>
        </p:nvGrpSpPr>
        <p:grpSpPr>
          <a:xfrm>
            <a:off x="9120410" y="67283"/>
            <a:ext cx="2894610" cy="872020"/>
            <a:chOff x="0" y="0"/>
            <a:chExt cx="2894609" cy="872018"/>
          </a:xfrm>
        </p:grpSpPr>
        <p:pic>
          <p:nvPicPr>
            <p:cNvPr id="398" name="Picture 5" descr="Picture 5"/>
            <p:cNvPicPr>
              <a:picLocks noChangeAspect="1"/>
            </p:cNvPicPr>
            <p:nvPr/>
          </p:nvPicPr>
          <p:blipFill>
            <a:blip r:embed="rId2"/>
            <a:stretch>
              <a:fillRect/>
            </a:stretch>
          </p:blipFill>
          <p:spPr>
            <a:xfrm>
              <a:off x="1126792" y="9908"/>
              <a:ext cx="795164" cy="862111"/>
            </a:xfrm>
            <a:prstGeom prst="rect">
              <a:avLst/>
            </a:prstGeom>
            <a:ln w="12700" cap="flat">
              <a:noFill/>
              <a:miter lim="400000"/>
            </a:ln>
            <a:effectLst/>
          </p:spPr>
        </p:pic>
        <p:pic>
          <p:nvPicPr>
            <p:cNvPr id="399" name="12 Imagen" descr="12 Imagen"/>
            <p:cNvPicPr>
              <a:picLocks noChangeAspect="1"/>
            </p:cNvPicPr>
            <p:nvPr/>
          </p:nvPicPr>
          <p:blipFill>
            <a:blip r:embed="rId3"/>
            <a:stretch>
              <a:fillRect/>
            </a:stretch>
          </p:blipFill>
          <p:spPr>
            <a:xfrm>
              <a:off x="2057705" y="0"/>
              <a:ext cx="836904" cy="862111"/>
            </a:xfrm>
            <a:prstGeom prst="rect">
              <a:avLst/>
            </a:prstGeom>
            <a:ln w="12700" cap="flat">
              <a:noFill/>
              <a:miter lim="400000"/>
            </a:ln>
            <a:effectLst/>
          </p:spPr>
        </p:pic>
        <p:pic>
          <p:nvPicPr>
            <p:cNvPr id="400" name="Imagen 8" descr="Imagen 8"/>
            <p:cNvPicPr>
              <a:picLocks noChangeAspect="1"/>
            </p:cNvPicPr>
            <p:nvPr/>
          </p:nvPicPr>
          <p:blipFill>
            <a:blip r:embed="rId4"/>
            <a:srcRect l="26558" t="13346" r="27344" b="17369"/>
            <a:stretch>
              <a:fillRect/>
            </a:stretch>
          </p:blipFill>
          <p:spPr>
            <a:xfrm>
              <a:off x="-1" y="18593"/>
              <a:ext cx="993061" cy="840280"/>
            </a:xfrm>
            <a:prstGeom prst="rect">
              <a:avLst/>
            </a:prstGeom>
            <a:ln w="12700" cap="flat">
              <a:noFill/>
              <a:miter lim="400000"/>
            </a:ln>
            <a:effectLst/>
          </p:spPr>
        </p:pic>
      </p:grpSp>
      <p:sp>
        <p:nvSpPr>
          <p:cNvPr id="402" name="- Endocarditis prèvia…"/>
          <p:cNvSpPr txBox="1"/>
          <p:nvPr/>
        </p:nvSpPr>
        <p:spPr>
          <a:xfrm>
            <a:off x="294972" y="2079950"/>
            <a:ext cx="7476822" cy="2031321"/>
          </a:xfrm>
          <a:prstGeom prst="rect">
            <a:avLst/>
          </a:prstGeom>
          <a:solidFill>
            <a:srgbClr val="F4C9C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a:solidFill>
                  <a:srgbClr val="535353"/>
                </a:solidFill>
              </a:defRPr>
            </a:pPr>
            <a:r>
              <a:rPr lang="ca-ES" noProof="0" dirty="0">
                <a:latin typeface="Calibri" panose="020F0502020204030204" pitchFamily="34" charset="0"/>
                <a:cs typeface="Calibri" panose="020F0502020204030204" pitchFamily="34" charset="0"/>
              </a:rPr>
              <a:t>- </a:t>
            </a:r>
            <a:r>
              <a:rPr lang="ca-ES" b="1" noProof="0" dirty="0">
                <a:latin typeface="Calibri" panose="020F0502020204030204" pitchFamily="34" charset="0"/>
                <a:cs typeface="Calibri" panose="020F0502020204030204" pitchFamily="34" charset="0"/>
              </a:rPr>
              <a:t>Endocarditis prèvia</a:t>
            </a:r>
            <a:r>
              <a:rPr lang="ca-ES" noProof="0" dirty="0">
                <a:latin typeface="Calibri" panose="020F0502020204030204" pitchFamily="34" charset="0"/>
                <a:cs typeface="Calibri" panose="020F0502020204030204" pitchFamily="34" charset="0"/>
              </a:rPr>
              <a:t> </a:t>
            </a:r>
          </a:p>
          <a:p>
            <a:pPr>
              <a:defRPr>
                <a:solidFill>
                  <a:srgbClr val="535353"/>
                </a:solidFill>
              </a:defRPr>
            </a:pPr>
            <a:r>
              <a:rPr lang="ca-ES" noProof="0" dirty="0">
                <a:latin typeface="Calibri" panose="020F0502020204030204" pitchFamily="34" charset="0"/>
                <a:cs typeface="Calibri" panose="020F0502020204030204" pitchFamily="34" charset="0"/>
              </a:rPr>
              <a:t>- Portadors de </a:t>
            </a:r>
            <a:r>
              <a:rPr lang="ca-ES" b="1" noProof="0" dirty="0">
                <a:latin typeface="Calibri" panose="020F0502020204030204" pitchFamily="34" charset="0"/>
                <a:cs typeface="Calibri" panose="020F0502020204030204" pitchFamily="34" charset="0"/>
              </a:rPr>
              <a:t>pròtesis valvulars </a:t>
            </a:r>
            <a:r>
              <a:rPr lang="ca-ES" noProof="0" dirty="0">
                <a:latin typeface="Calibri" panose="020F0502020204030204" pitchFamily="34" charset="0"/>
                <a:cs typeface="Calibri" panose="020F0502020204030204" pitchFamily="34" charset="0"/>
              </a:rPr>
              <a:t>(mecàniques, biològiques o percutànies, com TAVI) o </a:t>
            </a:r>
            <a:r>
              <a:rPr lang="ca-ES" b="1" noProof="0" dirty="0">
                <a:latin typeface="Calibri" panose="020F0502020204030204" pitchFamily="34" charset="0"/>
                <a:cs typeface="Calibri" panose="020F0502020204030204" pitchFamily="34" charset="0"/>
              </a:rPr>
              <a:t>material de reparació valvular </a:t>
            </a:r>
            <a:r>
              <a:rPr lang="ca-ES" noProof="0" dirty="0">
                <a:latin typeface="Calibri" panose="020F0502020204030204" pitchFamily="34" charset="0"/>
                <a:cs typeface="Calibri" panose="020F0502020204030204" pitchFamily="34" charset="0"/>
              </a:rPr>
              <a:t>(anells, plàsties o clips).</a:t>
            </a:r>
          </a:p>
          <a:p>
            <a:pPr>
              <a:defRPr>
                <a:solidFill>
                  <a:srgbClr val="535353"/>
                </a:solidFill>
              </a:defRPr>
            </a:pPr>
            <a:r>
              <a:rPr lang="ca-ES" noProof="0" dirty="0">
                <a:latin typeface="Calibri" panose="020F0502020204030204" pitchFamily="34" charset="0"/>
                <a:cs typeface="Calibri" panose="020F0502020204030204" pitchFamily="34" charset="0"/>
              </a:rPr>
              <a:t>- </a:t>
            </a:r>
            <a:r>
              <a:rPr lang="ca-ES" b="1" noProof="0" dirty="0">
                <a:latin typeface="Calibri" panose="020F0502020204030204" pitchFamily="34" charset="0"/>
                <a:cs typeface="Calibri" panose="020F0502020204030204" pitchFamily="34" charset="0"/>
              </a:rPr>
              <a:t>Cardiopaties congènites cianòtiques no tractades o tractades</a:t>
            </a:r>
            <a:r>
              <a:rPr lang="ca-ES" noProof="0" dirty="0">
                <a:latin typeface="Calibri" panose="020F0502020204030204" pitchFamily="34" charset="0"/>
                <a:cs typeface="Calibri" panose="020F0502020204030204" pitchFamily="34" charset="0"/>
              </a:rPr>
              <a:t> amb materials protètics o amb shunts residuals. Si estan totalment reparades, cal profilaxi als 6 mesos post reparació.</a:t>
            </a:r>
          </a:p>
          <a:p>
            <a:pPr>
              <a:defRPr>
                <a:solidFill>
                  <a:srgbClr val="535353"/>
                </a:solidFill>
              </a:defRPr>
            </a:pPr>
            <a:r>
              <a:rPr lang="ca-ES" noProof="0" dirty="0">
                <a:latin typeface="Calibri" panose="020F0502020204030204" pitchFamily="34" charset="0"/>
                <a:cs typeface="Calibri" panose="020F0502020204030204" pitchFamily="34" charset="0"/>
              </a:rPr>
              <a:t>-</a:t>
            </a:r>
            <a:r>
              <a:rPr lang="ca-ES" b="1" noProof="0" dirty="0">
                <a:latin typeface="Calibri" panose="020F0502020204030204" pitchFamily="34" charset="0"/>
                <a:cs typeface="Calibri" panose="020F0502020204030204" pitchFamily="34" charset="0"/>
              </a:rPr>
              <a:t> Portadors de dispositius d’assistència ventricular.</a:t>
            </a:r>
          </a:p>
        </p:txBody>
      </p:sp>
      <p:sp>
        <p:nvSpPr>
          <p:cNvPr id="403" name="A qui?"/>
          <p:cNvSpPr txBox="1"/>
          <p:nvPr/>
        </p:nvSpPr>
        <p:spPr>
          <a:xfrm>
            <a:off x="244613" y="1515501"/>
            <a:ext cx="84093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a:solidFill>
                  <a:srgbClr val="E94E40"/>
                </a:solidFill>
              </a:defRPr>
            </a:lvl1pPr>
          </a:lstStyle>
          <a:p>
            <a:r>
              <a:rPr lang="ca-ES" noProof="0" dirty="0"/>
              <a:t>A qui?</a:t>
            </a:r>
          </a:p>
        </p:txBody>
      </p:sp>
      <p:sp>
        <p:nvSpPr>
          <p:cNvPr id="404" name="Quan?"/>
          <p:cNvSpPr txBox="1"/>
          <p:nvPr/>
        </p:nvSpPr>
        <p:spPr>
          <a:xfrm>
            <a:off x="289569" y="4806134"/>
            <a:ext cx="943021"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a:solidFill>
                  <a:srgbClr val="E94E40"/>
                </a:solidFill>
              </a:defRPr>
            </a:lvl1pPr>
          </a:lstStyle>
          <a:p>
            <a:r>
              <a:rPr lang="ca-ES" noProof="0" dirty="0"/>
              <a:t>Quan?</a:t>
            </a:r>
          </a:p>
        </p:txBody>
      </p:sp>
      <p:sp>
        <p:nvSpPr>
          <p:cNvPr id="405" name="-Procediments orals (implants o biòpsies) i dentals (incloent extracció dental): manipulació gingival o periapical.…"/>
          <p:cNvSpPr txBox="1"/>
          <p:nvPr/>
        </p:nvSpPr>
        <p:spPr>
          <a:xfrm>
            <a:off x="294972" y="5340137"/>
            <a:ext cx="7476822" cy="1209039"/>
          </a:xfrm>
          <a:prstGeom prst="rect">
            <a:avLst/>
          </a:prstGeom>
          <a:solidFill>
            <a:srgbClr val="F4C9C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a:solidFill>
                  <a:srgbClr val="535353"/>
                </a:solidFill>
              </a:defRPr>
            </a:pPr>
            <a:r>
              <a:rPr lang="ca-ES" noProof="0" dirty="0">
                <a:latin typeface="Calibri" panose="020F0502020204030204" pitchFamily="34" charset="0"/>
                <a:cs typeface="Calibri" panose="020F0502020204030204" pitchFamily="34" charset="0"/>
              </a:rPr>
              <a:t>-Procediments orals (implants o biòpsies) i dentals</a:t>
            </a:r>
            <a:r>
              <a:rPr lang="ca-ES" b="0" noProof="0" dirty="0">
                <a:latin typeface="Calibri" panose="020F0502020204030204" pitchFamily="34" charset="0"/>
                <a:cs typeface="Calibri" panose="020F0502020204030204" pitchFamily="34" charset="0"/>
              </a:rPr>
              <a:t> (incloent extracció dental): manipulació gingival o </a:t>
            </a:r>
            <a:r>
              <a:rPr lang="ca-ES" b="0" noProof="0" dirty="0" err="1">
                <a:latin typeface="Calibri" panose="020F0502020204030204" pitchFamily="34" charset="0"/>
                <a:cs typeface="Calibri" panose="020F0502020204030204" pitchFamily="34" charset="0"/>
              </a:rPr>
              <a:t>periapical</a:t>
            </a:r>
            <a:r>
              <a:rPr lang="ca-ES" b="0" noProof="0" dirty="0">
                <a:latin typeface="Calibri" panose="020F0502020204030204" pitchFamily="34" charset="0"/>
                <a:cs typeface="Calibri" panose="020F0502020204030204" pitchFamily="34" charset="0"/>
              </a:rPr>
              <a:t>.</a:t>
            </a:r>
          </a:p>
          <a:p>
            <a:pPr>
              <a:defRPr>
                <a:solidFill>
                  <a:srgbClr val="535353"/>
                </a:solidFill>
              </a:defRPr>
            </a:pPr>
            <a:r>
              <a:rPr lang="ca-ES" noProof="0" dirty="0">
                <a:latin typeface="Calibri" panose="020F0502020204030204" pitchFamily="34" charset="0"/>
                <a:cs typeface="Calibri" panose="020F0502020204030204" pitchFamily="34" charset="0"/>
              </a:rPr>
              <a:t>-Alguns </a:t>
            </a:r>
            <a:r>
              <a:rPr lang="ca-ES" b="1" noProof="0" dirty="0">
                <a:latin typeface="Calibri" panose="020F0502020204030204" pitchFamily="34" charset="0"/>
                <a:cs typeface="Calibri" panose="020F0502020204030204" pitchFamily="34" charset="0"/>
              </a:rPr>
              <a:t>estudis invasius</a:t>
            </a:r>
            <a:r>
              <a:rPr lang="ca-ES" noProof="0" dirty="0">
                <a:latin typeface="Calibri" panose="020F0502020204030204" pitchFamily="34" charset="0"/>
                <a:cs typeface="Calibri" panose="020F0502020204030204" pitchFamily="34" charset="0"/>
              </a:rPr>
              <a:t> diagnòstics o terapèutics (recomanació controvertida, a individualitzar).</a:t>
            </a:r>
          </a:p>
        </p:txBody>
      </p:sp>
      <p:sp>
        <p:nvSpPr>
          <p:cNvPr id="406" name="Com?"/>
          <p:cNvSpPr txBox="1"/>
          <p:nvPr/>
        </p:nvSpPr>
        <p:spPr>
          <a:xfrm>
            <a:off x="9534405" y="1861297"/>
            <a:ext cx="849433" cy="42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200">
                <a:solidFill>
                  <a:srgbClr val="E94E40"/>
                </a:solidFill>
              </a:defRPr>
            </a:lvl1pPr>
          </a:lstStyle>
          <a:p>
            <a:r>
              <a:rPr lang="ca-ES" noProof="0" dirty="0"/>
              <a:t>Com?</a:t>
            </a:r>
          </a:p>
        </p:txBody>
      </p:sp>
      <p:sp>
        <p:nvSpPr>
          <p:cNvPr id="407" name="Amoxicil.lina 2g vo DU 30-60 minuts previs al procediment (o bé ampicil·lina 2g im/ev, cefazolina o ceftriaxona 1g im/ev)."/>
          <p:cNvSpPr txBox="1"/>
          <p:nvPr/>
        </p:nvSpPr>
        <p:spPr>
          <a:xfrm>
            <a:off x="8183305" y="2576422"/>
            <a:ext cx="3777613" cy="1209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180472" indent="-180472">
              <a:buSzPct val="60000"/>
              <a:buBlip>
                <a:blip r:embed="rId5"/>
              </a:buBlip>
              <a:defRPr b="1">
                <a:solidFill>
                  <a:srgbClr val="535353"/>
                </a:solidFill>
              </a:defRPr>
            </a:pPr>
            <a:r>
              <a:rPr lang="ca-ES" noProof="0" dirty="0">
                <a:latin typeface="Calibri" panose="020F0502020204030204" pitchFamily="34" charset="0"/>
                <a:cs typeface="Calibri" panose="020F0502020204030204" pitchFamily="34" charset="0"/>
              </a:rPr>
              <a:t>Amoxicil·lina 2g </a:t>
            </a:r>
            <a:r>
              <a:rPr lang="ca-ES" noProof="0" dirty="0" err="1">
                <a:latin typeface="Calibri" panose="020F0502020204030204" pitchFamily="34" charset="0"/>
                <a:cs typeface="Calibri" panose="020F0502020204030204" pitchFamily="34" charset="0"/>
              </a:rPr>
              <a:t>vo</a:t>
            </a:r>
            <a:r>
              <a:rPr lang="ca-ES" noProof="0" dirty="0">
                <a:latin typeface="Calibri" panose="020F0502020204030204" pitchFamily="34" charset="0"/>
                <a:cs typeface="Calibri" panose="020F0502020204030204" pitchFamily="34" charset="0"/>
              </a:rPr>
              <a:t> DU</a:t>
            </a:r>
            <a:r>
              <a:rPr lang="ca-ES" b="0" noProof="0" dirty="0">
                <a:latin typeface="Calibri" panose="020F0502020204030204" pitchFamily="34" charset="0"/>
                <a:cs typeface="Calibri" panose="020F0502020204030204" pitchFamily="34" charset="0"/>
              </a:rPr>
              <a:t> 30-60 minuts previs al procediment (o bé ampicil·lina 2g </a:t>
            </a:r>
            <a:r>
              <a:rPr lang="ca-ES" b="0" noProof="0" dirty="0" err="1">
                <a:latin typeface="Calibri" panose="020F0502020204030204" pitchFamily="34" charset="0"/>
                <a:cs typeface="Calibri" panose="020F0502020204030204" pitchFamily="34" charset="0"/>
              </a:rPr>
              <a:t>im</a:t>
            </a:r>
            <a:r>
              <a:rPr lang="ca-ES" b="0" noProof="0" dirty="0">
                <a:latin typeface="Calibri" panose="020F0502020204030204" pitchFamily="34" charset="0"/>
                <a:cs typeface="Calibri" panose="020F0502020204030204" pitchFamily="34" charset="0"/>
              </a:rPr>
              <a:t>/</a:t>
            </a:r>
            <a:r>
              <a:rPr lang="ca-ES" b="0" noProof="0" dirty="0" err="1">
                <a:latin typeface="Calibri" panose="020F0502020204030204" pitchFamily="34" charset="0"/>
                <a:cs typeface="Calibri" panose="020F0502020204030204" pitchFamily="34" charset="0"/>
              </a:rPr>
              <a:t>ev</a:t>
            </a:r>
            <a:r>
              <a:rPr lang="ca-ES" b="0" noProof="0" dirty="0">
                <a:latin typeface="Calibri" panose="020F0502020204030204" pitchFamily="34" charset="0"/>
                <a:cs typeface="Calibri" panose="020F0502020204030204" pitchFamily="34" charset="0"/>
              </a:rPr>
              <a:t>, </a:t>
            </a:r>
            <a:r>
              <a:rPr lang="ca-ES" b="0" noProof="0" dirty="0" err="1">
                <a:latin typeface="Calibri" panose="020F0502020204030204" pitchFamily="34" charset="0"/>
                <a:cs typeface="Calibri" panose="020F0502020204030204" pitchFamily="34" charset="0"/>
              </a:rPr>
              <a:t>cefazolina</a:t>
            </a:r>
            <a:r>
              <a:rPr lang="ca-ES" b="0" noProof="0" dirty="0">
                <a:latin typeface="Calibri" panose="020F0502020204030204" pitchFamily="34" charset="0"/>
                <a:cs typeface="Calibri" panose="020F0502020204030204" pitchFamily="34" charset="0"/>
              </a:rPr>
              <a:t> o </a:t>
            </a:r>
            <a:r>
              <a:rPr lang="ca-ES" b="0" noProof="0" dirty="0" err="1">
                <a:latin typeface="Calibri" panose="020F0502020204030204" pitchFamily="34" charset="0"/>
                <a:cs typeface="Calibri" panose="020F0502020204030204" pitchFamily="34" charset="0"/>
              </a:rPr>
              <a:t>ceftriaxona</a:t>
            </a:r>
            <a:r>
              <a:rPr lang="ca-ES" b="0" noProof="0" dirty="0">
                <a:latin typeface="Calibri" panose="020F0502020204030204" pitchFamily="34" charset="0"/>
                <a:cs typeface="Calibri" panose="020F0502020204030204" pitchFamily="34" charset="0"/>
              </a:rPr>
              <a:t> 1g </a:t>
            </a:r>
            <a:r>
              <a:rPr lang="ca-ES" b="0" noProof="0" dirty="0" err="1">
                <a:latin typeface="Calibri" panose="020F0502020204030204" pitchFamily="34" charset="0"/>
                <a:cs typeface="Calibri" panose="020F0502020204030204" pitchFamily="34" charset="0"/>
              </a:rPr>
              <a:t>im</a:t>
            </a:r>
            <a:r>
              <a:rPr lang="ca-ES" b="0" noProof="0" dirty="0">
                <a:latin typeface="Calibri" panose="020F0502020204030204" pitchFamily="34" charset="0"/>
                <a:cs typeface="Calibri" panose="020F0502020204030204" pitchFamily="34" charset="0"/>
              </a:rPr>
              <a:t>/</a:t>
            </a:r>
            <a:r>
              <a:rPr lang="ca-ES" b="0" noProof="0" dirty="0" err="1">
                <a:latin typeface="Calibri" panose="020F0502020204030204" pitchFamily="34" charset="0"/>
                <a:cs typeface="Calibri" panose="020F0502020204030204" pitchFamily="34" charset="0"/>
              </a:rPr>
              <a:t>ev</a:t>
            </a:r>
            <a:r>
              <a:rPr lang="ca-ES" b="0" noProof="0" dirty="0">
                <a:latin typeface="Calibri" panose="020F0502020204030204" pitchFamily="34" charset="0"/>
                <a:cs typeface="Calibri" panose="020F0502020204030204" pitchFamily="34" charset="0"/>
              </a:rPr>
              <a:t>).</a:t>
            </a:r>
          </a:p>
        </p:txBody>
      </p:sp>
      <p:sp>
        <p:nvSpPr>
          <p:cNvPr id="408" name="Si al·lèrgia a penicil·lina: azitromicina,claritromicina 500mg vo o bé doxiciclina 100mg vo."/>
          <p:cNvSpPr txBox="1"/>
          <p:nvPr/>
        </p:nvSpPr>
        <p:spPr>
          <a:xfrm>
            <a:off x="8183305" y="4377860"/>
            <a:ext cx="3992975" cy="929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180472" indent="-180472">
              <a:buSzPct val="60000"/>
              <a:buBlip>
                <a:blip r:embed="rId5"/>
              </a:buBlip>
              <a:defRPr b="1">
                <a:solidFill>
                  <a:srgbClr val="535353"/>
                </a:solidFill>
              </a:defRPr>
            </a:pPr>
            <a:r>
              <a:rPr lang="ca-ES" noProof="0" dirty="0">
                <a:latin typeface="Calibri" panose="020F0502020204030204" pitchFamily="34" charset="0"/>
                <a:cs typeface="Calibri" panose="020F0502020204030204" pitchFamily="34" charset="0"/>
              </a:rPr>
              <a:t>Si al·lèrgia a penicil·lina: </a:t>
            </a:r>
            <a:r>
              <a:rPr lang="ca-ES" b="0" noProof="0" dirty="0" err="1">
                <a:latin typeface="Calibri" panose="020F0502020204030204" pitchFamily="34" charset="0"/>
                <a:cs typeface="Calibri" panose="020F0502020204030204" pitchFamily="34" charset="0"/>
              </a:rPr>
              <a:t>azitromicina,claritromicina</a:t>
            </a:r>
            <a:r>
              <a:rPr lang="ca-ES" b="0" noProof="0" dirty="0">
                <a:latin typeface="Calibri" panose="020F0502020204030204" pitchFamily="34" charset="0"/>
                <a:cs typeface="Calibri" panose="020F0502020204030204" pitchFamily="34" charset="0"/>
              </a:rPr>
              <a:t> 500mg </a:t>
            </a:r>
            <a:r>
              <a:rPr lang="ca-ES" b="0" noProof="0" dirty="0" err="1">
                <a:latin typeface="Calibri" panose="020F0502020204030204" pitchFamily="34" charset="0"/>
                <a:cs typeface="Calibri" panose="020F0502020204030204" pitchFamily="34" charset="0"/>
              </a:rPr>
              <a:t>vo</a:t>
            </a:r>
            <a:r>
              <a:rPr lang="ca-ES" b="0" noProof="0" dirty="0">
                <a:latin typeface="Calibri" panose="020F0502020204030204" pitchFamily="34" charset="0"/>
                <a:cs typeface="Calibri" panose="020F0502020204030204" pitchFamily="34" charset="0"/>
              </a:rPr>
              <a:t> o bé doxiciclina 100mg </a:t>
            </a:r>
            <a:r>
              <a:rPr lang="ca-ES" b="0" noProof="0" dirty="0" err="1">
                <a:latin typeface="Calibri" panose="020F0502020204030204" pitchFamily="34" charset="0"/>
                <a:cs typeface="Calibri" panose="020F0502020204030204" pitchFamily="34" charset="0"/>
              </a:rPr>
              <a:t>vo</a:t>
            </a:r>
            <a:r>
              <a:rPr lang="ca-ES" b="0" noProof="0" dirty="0">
                <a:latin typeface="Calibri" panose="020F0502020204030204" pitchFamily="34" charset="0"/>
                <a:cs typeface="Calibri" panose="020F0502020204030204" pitchFamily="34" charset="0"/>
              </a:rPr>
              <a: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4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4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4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P spid="404" grpId="0" animBg="1" advAuto="0"/>
      <p:bldP spid="405" grpId="0" animBg="1" advAuto="0"/>
      <p:bldP spid="406" grpId="0" animBg="1" advAuto="0"/>
      <p:bldP spid="407" grpId="0" animBg="1" advAuto="0"/>
      <p:bldP spid="408"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F835734-F31E-D2BE-706D-8FB08136AA18}"/>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108328F-96BE-A455-254E-5E742A9543B3}"/>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27869ED9-02BE-7A13-828B-D21B2DA1834A}"/>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113E5F86-A4B3-E660-E367-6EDB8B38E66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7A967113-6D3C-9429-62B0-97C0083ABAB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E985B442-D01B-6E78-2681-E4FFC9E971AB}"/>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pic>
        <p:nvPicPr>
          <p:cNvPr id="10" name="Google Shape;125;p5">
            <a:extLst>
              <a:ext uri="{FF2B5EF4-FFF2-40B4-BE49-F238E27FC236}">
                <a16:creationId xmlns:a16="http://schemas.microsoft.com/office/drawing/2014/main" id="{A0915AC0-8C5E-74EF-75DA-9581C440ADC0}"/>
              </a:ext>
            </a:extLst>
          </p:cNvPr>
          <p:cNvPicPr preferRelativeResize="0"/>
          <p:nvPr/>
        </p:nvPicPr>
        <p:blipFill rotWithShape="1">
          <a:blip r:embed="rId5">
            <a:alphaModFix/>
          </a:blip>
          <a:srcRect l="4415" t="17724" b="19200"/>
          <a:stretch/>
        </p:blipFill>
        <p:spPr>
          <a:xfrm>
            <a:off x="3526067" y="1419990"/>
            <a:ext cx="7667106" cy="5031043"/>
          </a:xfrm>
          <a:prstGeom prst="rect">
            <a:avLst/>
          </a:prstGeom>
          <a:noFill/>
          <a:ln>
            <a:noFill/>
          </a:ln>
        </p:spPr>
      </p:pic>
      <p:pic>
        <p:nvPicPr>
          <p:cNvPr id="13" name="Google Shape;93;p2">
            <a:extLst>
              <a:ext uri="{FF2B5EF4-FFF2-40B4-BE49-F238E27FC236}">
                <a16:creationId xmlns:a16="http://schemas.microsoft.com/office/drawing/2014/main" id="{40B49B85-AA2F-3DA8-138E-29DCCB1EBE22}"/>
              </a:ext>
            </a:extLst>
          </p:cNvPr>
          <p:cNvPicPr/>
          <p:nvPr/>
        </p:nvPicPr>
        <p:blipFill rotWithShape="1">
          <a:blip r:embed="rId6">
            <a:alphaModFix/>
          </a:blip>
          <a:srcRect/>
          <a:stretch/>
        </p:blipFill>
        <p:spPr>
          <a:xfrm>
            <a:off x="152400" y="1458943"/>
            <a:ext cx="1352550" cy="1130263"/>
          </a:xfrm>
          <a:prstGeom prst="rect">
            <a:avLst/>
          </a:prstGeom>
          <a:noFill/>
          <a:ln>
            <a:noFill/>
          </a:ln>
        </p:spPr>
      </p:pic>
      <p:sp>
        <p:nvSpPr>
          <p:cNvPr id="14" name="Rectángulo 13">
            <a:extLst>
              <a:ext uri="{FF2B5EF4-FFF2-40B4-BE49-F238E27FC236}">
                <a16:creationId xmlns:a16="http://schemas.microsoft.com/office/drawing/2014/main" id="{D00BD8B3-9D1E-FCF5-7F41-F4DCCF106DFE}"/>
              </a:ext>
            </a:extLst>
          </p:cNvPr>
          <p:cNvSpPr/>
          <p:nvPr/>
        </p:nvSpPr>
        <p:spPr>
          <a:xfrm>
            <a:off x="454783" y="2989124"/>
            <a:ext cx="292047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5400" b="1" i="0" u="none" strike="noStrike" kern="1200" cap="none" spc="0" normalizeH="0" baseline="0" noProof="0" dirty="0">
                <a:ln w="12700">
                  <a:solidFill>
                    <a:srgbClr val="156082"/>
                  </a:solidFill>
                  <a:prstDash val="solid"/>
                </a:ln>
                <a:pattFill prst="pct50">
                  <a:fgClr>
                    <a:srgbClr val="156082"/>
                  </a:fgClr>
                  <a:bgClr>
                    <a:srgbClr val="156082">
                      <a:lumMod val="20000"/>
                      <a:lumOff val="80000"/>
                    </a:srgbClr>
                  </a:bgClr>
                </a:pattFill>
                <a:effectLst>
                  <a:outerShdw dist="38100" dir="2640000" algn="bl" rotWithShape="0">
                    <a:srgbClr val="156082"/>
                  </a:outerShdw>
                </a:effectLst>
                <a:uLnTx/>
                <a:uFillTx/>
                <a:latin typeface="Aptos" panose="02110004020202020204"/>
                <a:ea typeface="+mn-ea"/>
                <a:cs typeface="+mn-cs"/>
              </a:rPr>
              <a:t>ECG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5400" b="1" i="0" u="none" strike="noStrike" kern="1200" cap="none" spc="0" normalizeH="0" baseline="0" noProof="0" dirty="0">
                <a:ln w="12700">
                  <a:solidFill>
                    <a:srgbClr val="156082"/>
                  </a:solidFill>
                  <a:prstDash val="solid"/>
                </a:ln>
                <a:pattFill prst="pct50">
                  <a:fgClr>
                    <a:srgbClr val="156082"/>
                  </a:fgClr>
                  <a:bgClr>
                    <a:srgbClr val="156082">
                      <a:lumMod val="20000"/>
                      <a:lumOff val="80000"/>
                    </a:srgbClr>
                  </a:bgClr>
                </a:pattFill>
                <a:effectLst>
                  <a:outerShdw dist="38100" dir="2640000" algn="bl" rotWithShape="0">
                    <a:srgbClr val="156082"/>
                  </a:outerShdw>
                </a:effectLst>
                <a:uLnTx/>
                <a:uFillTx/>
                <a:latin typeface="Aptos" panose="02110004020202020204"/>
                <a:ea typeface="+mn-ea"/>
                <a:cs typeface="+mn-cs"/>
              </a:rPr>
              <a:t>PRECOÇ</a:t>
            </a:r>
          </a:p>
        </p:txBody>
      </p:sp>
      <p:sp>
        <p:nvSpPr>
          <p:cNvPr id="8" name="CuadroTexto 7">
            <a:extLst>
              <a:ext uri="{FF2B5EF4-FFF2-40B4-BE49-F238E27FC236}">
                <a16:creationId xmlns:a16="http://schemas.microsoft.com/office/drawing/2014/main" id="{5A2ECBD7-9E49-5BCB-804F-9C6E60933610}"/>
              </a:ext>
            </a:extLst>
          </p:cNvPr>
          <p:cNvSpPr txBox="1"/>
          <p:nvPr/>
        </p:nvSpPr>
        <p:spPr>
          <a:xfrm>
            <a:off x="867266" y="4920792"/>
            <a:ext cx="17251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Abans dels 10 minuts</a:t>
            </a:r>
          </a:p>
        </p:txBody>
      </p:sp>
    </p:spTree>
    <p:extLst>
      <p:ext uri="{BB962C8B-B14F-4D97-AF65-F5344CB8AC3E}">
        <p14:creationId xmlns:p14="http://schemas.microsoft.com/office/powerpoint/2010/main" val="22454734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Galería de imágenes" descr="Galería de imágenes"/>
          <p:cNvPicPr>
            <a:picLocks noChangeAspect="1"/>
          </p:cNvPicPr>
          <p:nvPr/>
        </p:nvPicPr>
        <p:blipFill>
          <a:blip r:embed="rId2"/>
          <a:srcRect l="2156" r="2156"/>
          <a:stretch>
            <a:fillRect/>
          </a:stretch>
        </p:blipFill>
        <p:spPr>
          <a:xfrm>
            <a:off x="1995948" y="1409021"/>
            <a:ext cx="7934633" cy="4900012"/>
          </a:xfrm>
          <a:prstGeom prst="rect">
            <a:avLst/>
          </a:prstGeom>
          <a:ln w="12700">
            <a:miter lim="400000"/>
          </a:ln>
          <a:effectLst>
            <a:outerShdw blurRad="50800" dist="38100" dir="2700000" algn="tl" rotWithShape="0">
              <a:prstClr val="black">
                <a:alpha val="40000"/>
              </a:prstClr>
            </a:outerShdw>
          </a:effectLst>
        </p:spPr>
      </p:pic>
      <p:sp>
        <p:nvSpPr>
          <p:cNvPr id="2" name="Rectángulo 3">
            <a:extLst>
              <a:ext uri="{FF2B5EF4-FFF2-40B4-BE49-F238E27FC236}">
                <a16:creationId xmlns:a16="http://schemas.microsoft.com/office/drawing/2014/main" id="{8F053AE0-4FE6-FA92-729C-A42E1776C54F}"/>
              </a:ext>
            </a:extLst>
          </p:cNvPr>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sp>
        <p:nvSpPr>
          <p:cNvPr id="3" name="CuadroTexto 4">
            <a:extLst>
              <a:ext uri="{FF2B5EF4-FFF2-40B4-BE49-F238E27FC236}">
                <a16:creationId xmlns:a16="http://schemas.microsoft.com/office/drawing/2014/main" id="{11842708-289C-AF6F-4F96-729B2B211CEC}"/>
              </a:ext>
            </a:extLst>
          </p:cNvPr>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MANEIG COMPARTIT</a:t>
            </a:r>
          </a:p>
        </p:txBody>
      </p:sp>
      <p:grpSp>
        <p:nvGrpSpPr>
          <p:cNvPr id="4" name="Grupo 5">
            <a:extLst>
              <a:ext uri="{FF2B5EF4-FFF2-40B4-BE49-F238E27FC236}">
                <a16:creationId xmlns:a16="http://schemas.microsoft.com/office/drawing/2014/main" id="{E14B3134-8A2B-EEB6-B2E7-B02DD75F2391}"/>
              </a:ext>
            </a:extLst>
          </p:cNvPr>
          <p:cNvGrpSpPr/>
          <p:nvPr/>
        </p:nvGrpSpPr>
        <p:grpSpPr>
          <a:xfrm>
            <a:off x="9120410" y="67283"/>
            <a:ext cx="2894610" cy="872020"/>
            <a:chOff x="0" y="0"/>
            <a:chExt cx="2894609" cy="872018"/>
          </a:xfrm>
        </p:grpSpPr>
        <p:pic>
          <p:nvPicPr>
            <p:cNvPr id="5" name="Picture 5" descr="Picture 5">
              <a:extLst>
                <a:ext uri="{FF2B5EF4-FFF2-40B4-BE49-F238E27FC236}">
                  <a16:creationId xmlns:a16="http://schemas.microsoft.com/office/drawing/2014/main" id="{9C5B986D-7A08-B55E-E1DF-F69061D0FF63}"/>
                </a:ext>
              </a:extLst>
            </p:cNvPr>
            <p:cNvPicPr>
              <a:picLocks noChangeAspect="1"/>
            </p:cNvPicPr>
            <p:nvPr/>
          </p:nvPicPr>
          <p:blipFill>
            <a:blip r:embed="rId3"/>
            <a:stretch>
              <a:fillRect/>
            </a:stretch>
          </p:blipFill>
          <p:spPr>
            <a:xfrm>
              <a:off x="1126792" y="9908"/>
              <a:ext cx="795164" cy="862111"/>
            </a:xfrm>
            <a:prstGeom prst="rect">
              <a:avLst/>
            </a:prstGeom>
            <a:ln w="12700" cap="flat">
              <a:noFill/>
              <a:miter lim="400000"/>
            </a:ln>
            <a:effectLst/>
          </p:spPr>
        </p:pic>
        <p:pic>
          <p:nvPicPr>
            <p:cNvPr id="6" name="12 Imagen" descr="12 Imagen">
              <a:extLst>
                <a:ext uri="{FF2B5EF4-FFF2-40B4-BE49-F238E27FC236}">
                  <a16:creationId xmlns:a16="http://schemas.microsoft.com/office/drawing/2014/main" id="{F32F7032-D795-B279-2485-B0FDDECA0014}"/>
                </a:ext>
              </a:extLst>
            </p:cNvPr>
            <p:cNvPicPr>
              <a:picLocks noChangeAspect="1"/>
            </p:cNvPicPr>
            <p:nvPr/>
          </p:nvPicPr>
          <p:blipFill>
            <a:blip r:embed="rId4"/>
            <a:stretch>
              <a:fillRect/>
            </a:stretch>
          </p:blipFill>
          <p:spPr>
            <a:xfrm>
              <a:off x="2057705" y="0"/>
              <a:ext cx="836904" cy="862111"/>
            </a:xfrm>
            <a:prstGeom prst="rect">
              <a:avLst/>
            </a:prstGeom>
            <a:ln w="12700" cap="flat">
              <a:noFill/>
              <a:miter lim="400000"/>
            </a:ln>
            <a:effectLst/>
          </p:spPr>
        </p:pic>
        <p:pic>
          <p:nvPicPr>
            <p:cNvPr id="7" name="Imagen 8" descr="Imagen 8">
              <a:extLst>
                <a:ext uri="{FF2B5EF4-FFF2-40B4-BE49-F238E27FC236}">
                  <a16:creationId xmlns:a16="http://schemas.microsoft.com/office/drawing/2014/main" id="{6349590C-2D4B-5E46-AE17-E9841C101235}"/>
                </a:ext>
              </a:extLst>
            </p:cNvPr>
            <p:cNvPicPr>
              <a:picLocks noChangeAspect="1"/>
            </p:cNvPicPr>
            <p:nvPr/>
          </p:nvPicPr>
          <p:blipFill>
            <a:blip r:embed="rId5"/>
            <a:srcRect l="26558" t="13346" r="27344" b="17369"/>
            <a:stretch>
              <a:fillRect/>
            </a:stretch>
          </p:blipFill>
          <p:spPr>
            <a:xfrm>
              <a:off x="-1" y="18593"/>
              <a:ext cx="993061" cy="840280"/>
            </a:xfrm>
            <a:prstGeom prst="rect">
              <a:avLst/>
            </a:prstGeom>
            <a:ln w="12700" cap="flat">
              <a:noFill/>
              <a:miter lim="400000"/>
            </a:ln>
            <a:effectLst/>
          </p:spPr>
        </p:pic>
      </p:grpSp>
      <p:sp>
        <p:nvSpPr>
          <p:cNvPr id="8" name="1.Domingo M, et al. Tratamiento compartido de las enfermedades cardiovasculares entre atención primaria y cardiología (y IV). Valvulopatías. FMC. 2019;26(5):254-62">
            <a:extLst>
              <a:ext uri="{FF2B5EF4-FFF2-40B4-BE49-F238E27FC236}">
                <a16:creationId xmlns:a16="http://schemas.microsoft.com/office/drawing/2014/main" id="{B2A1AF5B-62F9-5D54-4291-0DAFD9959995}"/>
              </a:ext>
            </a:extLst>
          </p:cNvPr>
          <p:cNvSpPr txBox="1"/>
          <p:nvPr/>
        </p:nvSpPr>
        <p:spPr>
          <a:xfrm>
            <a:off x="514185" y="6426247"/>
            <a:ext cx="11576584"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a:latin typeface="Arial"/>
                <a:ea typeface="Arial"/>
                <a:cs typeface="Arial"/>
                <a:sym typeface="Arial"/>
              </a:defRPr>
            </a:pPr>
            <a:endParaRPr lang="ca-ES" sz="1100" noProof="0" dirty="0">
              <a:solidFill>
                <a:schemeClr val="accent1">
                  <a:lumMod val="60000"/>
                  <a:lumOff val="40000"/>
                </a:schemeClr>
              </a:solidFill>
            </a:endParaRPr>
          </a:p>
          <a:p>
            <a:pPr algn="r">
              <a:defRPr>
                <a:latin typeface="Arial"/>
                <a:ea typeface="Arial"/>
                <a:cs typeface="Arial"/>
                <a:sym typeface="Arial"/>
              </a:defRPr>
            </a:pPr>
            <a:r>
              <a:rPr lang="ca-ES" sz="1100" noProof="0" dirty="0">
                <a:solidFill>
                  <a:schemeClr val="accent1">
                    <a:lumMod val="60000"/>
                    <a:lumOff val="40000"/>
                  </a:schemeClr>
                </a:solidFill>
              </a:rPr>
              <a:t>Domingo M, et al. </a:t>
            </a:r>
            <a:r>
              <a:rPr lang="ca-ES" sz="1100" i="1" noProof="0" dirty="0" err="1">
                <a:solidFill>
                  <a:schemeClr val="accent1">
                    <a:lumMod val="60000"/>
                    <a:lumOff val="40000"/>
                  </a:schemeClr>
                </a:solidFill>
              </a:rPr>
              <a:t>Tratamiento</a:t>
            </a:r>
            <a:r>
              <a:rPr lang="ca-ES" sz="1100" i="1" noProof="0" dirty="0">
                <a:solidFill>
                  <a:schemeClr val="accent1">
                    <a:lumMod val="60000"/>
                    <a:lumOff val="40000"/>
                  </a:schemeClr>
                </a:solidFill>
              </a:rPr>
              <a:t> </a:t>
            </a:r>
            <a:r>
              <a:rPr lang="ca-ES" sz="1100" i="1" noProof="0" dirty="0" err="1">
                <a:solidFill>
                  <a:schemeClr val="accent1">
                    <a:lumMod val="60000"/>
                    <a:lumOff val="40000"/>
                  </a:schemeClr>
                </a:solidFill>
              </a:rPr>
              <a:t>compartido</a:t>
            </a:r>
            <a:r>
              <a:rPr lang="ca-ES" sz="1100" i="1" noProof="0" dirty="0">
                <a:solidFill>
                  <a:schemeClr val="accent1">
                    <a:lumMod val="60000"/>
                    <a:lumOff val="40000"/>
                  </a:schemeClr>
                </a:solidFill>
              </a:rPr>
              <a:t> de las </a:t>
            </a:r>
            <a:r>
              <a:rPr lang="ca-ES" sz="1100" i="1" noProof="0" dirty="0" err="1">
                <a:solidFill>
                  <a:schemeClr val="accent1">
                    <a:lumMod val="60000"/>
                    <a:lumOff val="40000"/>
                  </a:schemeClr>
                </a:solidFill>
              </a:rPr>
              <a:t>enfermedades</a:t>
            </a:r>
            <a:r>
              <a:rPr lang="ca-ES" sz="1100" i="1" noProof="0" dirty="0">
                <a:solidFill>
                  <a:schemeClr val="accent1">
                    <a:lumMod val="60000"/>
                    <a:lumOff val="40000"/>
                  </a:schemeClr>
                </a:solidFill>
              </a:rPr>
              <a:t> </a:t>
            </a:r>
            <a:r>
              <a:rPr lang="ca-ES" sz="1100" i="1" noProof="0" dirty="0" err="1">
                <a:solidFill>
                  <a:schemeClr val="accent1">
                    <a:lumMod val="60000"/>
                    <a:lumOff val="40000"/>
                  </a:schemeClr>
                </a:solidFill>
              </a:rPr>
              <a:t>cardiovasculares</a:t>
            </a:r>
            <a:r>
              <a:rPr lang="ca-ES" sz="1100" i="1" noProof="0" dirty="0">
                <a:solidFill>
                  <a:schemeClr val="accent1">
                    <a:lumMod val="60000"/>
                    <a:lumOff val="40000"/>
                  </a:schemeClr>
                </a:solidFill>
              </a:rPr>
              <a:t> entre </a:t>
            </a:r>
            <a:r>
              <a:rPr lang="ca-ES" sz="1100" i="1" noProof="0" dirty="0" err="1">
                <a:solidFill>
                  <a:schemeClr val="accent1">
                    <a:lumMod val="60000"/>
                    <a:lumOff val="40000"/>
                  </a:schemeClr>
                </a:solidFill>
              </a:rPr>
              <a:t>Atención</a:t>
            </a:r>
            <a:r>
              <a:rPr lang="ca-ES" sz="1100" i="1" noProof="0" dirty="0">
                <a:solidFill>
                  <a:schemeClr val="accent1">
                    <a:lumMod val="60000"/>
                    <a:lumOff val="40000"/>
                  </a:schemeClr>
                </a:solidFill>
              </a:rPr>
              <a:t> </a:t>
            </a:r>
            <a:r>
              <a:rPr lang="ca-ES" sz="1100" i="1" noProof="0" dirty="0" err="1">
                <a:solidFill>
                  <a:schemeClr val="accent1">
                    <a:lumMod val="60000"/>
                    <a:lumOff val="40000"/>
                  </a:schemeClr>
                </a:solidFill>
              </a:rPr>
              <a:t>Primaria</a:t>
            </a:r>
            <a:r>
              <a:rPr lang="ca-ES" sz="1100" i="1" noProof="0" dirty="0">
                <a:solidFill>
                  <a:schemeClr val="accent1">
                    <a:lumMod val="60000"/>
                    <a:lumOff val="40000"/>
                  </a:schemeClr>
                </a:solidFill>
              </a:rPr>
              <a:t> y </a:t>
            </a:r>
            <a:r>
              <a:rPr lang="ca-ES" sz="1100" i="1" noProof="0" dirty="0" err="1">
                <a:solidFill>
                  <a:schemeClr val="accent1">
                    <a:lumMod val="60000"/>
                    <a:lumOff val="40000"/>
                  </a:schemeClr>
                </a:solidFill>
              </a:rPr>
              <a:t>Cardiología</a:t>
            </a:r>
            <a:r>
              <a:rPr lang="ca-ES" sz="1100" i="1" noProof="0" dirty="0">
                <a:solidFill>
                  <a:schemeClr val="accent1">
                    <a:lumMod val="60000"/>
                    <a:lumOff val="40000"/>
                  </a:schemeClr>
                </a:solidFill>
              </a:rPr>
              <a:t> (y IV). </a:t>
            </a:r>
            <a:r>
              <a:rPr lang="ca-ES" sz="1100" i="1" noProof="0" dirty="0" err="1">
                <a:solidFill>
                  <a:schemeClr val="accent1">
                    <a:lumMod val="60000"/>
                    <a:lumOff val="40000"/>
                  </a:schemeClr>
                </a:solidFill>
              </a:rPr>
              <a:t>Valvulopatías</a:t>
            </a:r>
            <a:r>
              <a:rPr lang="ca-ES" sz="1100" i="1" noProof="0" dirty="0">
                <a:solidFill>
                  <a:schemeClr val="accent1">
                    <a:lumMod val="60000"/>
                    <a:lumOff val="40000"/>
                  </a:schemeClr>
                </a:solidFill>
              </a:rPr>
              <a:t>.</a:t>
            </a:r>
            <a:r>
              <a:rPr lang="ca-ES" sz="1100" noProof="0" dirty="0">
                <a:solidFill>
                  <a:schemeClr val="accent1">
                    <a:lumMod val="60000"/>
                    <a:lumOff val="40000"/>
                  </a:schemeClr>
                </a:solidFill>
              </a:rPr>
              <a:t> FMC. 2019;26(5):254-62</a:t>
            </a:r>
          </a:p>
        </p:txBody>
      </p:sp>
    </p:spTree>
    <p:extLst>
      <p:ext uri="{BB962C8B-B14F-4D97-AF65-F5344CB8AC3E}">
        <p14:creationId xmlns:p14="http://schemas.microsoft.com/office/powerpoint/2010/main" val="40310124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sp>
        <p:nvSpPr>
          <p:cNvPr id="412" name="CuadroTexto 4"/>
          <p:cNvSpPr txBox="1"/>
          <p:nvPr/>
        </p:nvSpPr>
        <p:spPr>
          <a:xfrm>
            <a:off x="429178" y="245805"/>
            <a:ext cx="8236482" cy="497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a:t>
            </a:r>
          </a:p>
        </p:txBody>
      </p:sp>
      <p:grpSp>
        <p:nvGrpSpPr>
          <p:cNvPr id="416" name="Grupo 5"/>
          <p:cNvGrpSpPr/>
          <p:nvPr/>
        </p:nvGrpSpPr>
        <p:grpSpPr>
          <a:xfrm>
            <a:off x="9120410" y="67283"/>
            <a:ext cx="2894610" cy="872020"/>
            <a:chOff x="0" y="0"/>
            <a:chExt cx="2894609" cy="872018"/>
          </a:xfrm>
        </p:grpSpPr>
        <p:pic>
          <p:nvPicPr>
            <p:cNvPr id="413" name="Picture 5" descr="Picture 5"/>
            <p:cNvPicPr>
              <a:picLocks noChangeAspect="1"/>
            </p:cNvPicPr>
            <p:nvPr/>
          </p:nvPicPr>
          <p:blipFill>
            <a:blip r:embed="rId2"/>
            <a:stretch>
              <a:fillRect/>
            </a:stretch>
          </p:blipFill>
          <p:spPr>
            <a:xfrm>
              <a:off x="1126792" y="9908"/>
              <a:ext cx="795164" cy="862111"/>
            </a:xfrm>
            <a:prstGeom prst="rect">
              <a:avLst/>
            </a:prstGeom>
            <a:ln w="12700" cap="flat">
              <a:noFill/>
              <a:miter lim="400000"/>
            </a:ln>
            <a:effectLst/>
          </p:spPr>
        </p:pic>
        <p:pic>
          <p:nvPicPr>
            <p:cNvPr id="414" name="12 Imagen" descr="12 Imagen"/>
            <p:cNvPicPr>
              <a:picLocks noChangeAspect="1"/>
            </p:cNvPicPr>
            <p:nvPr/>
          </p:nvPicPr>
          <p:blipFill>
            <a:blip r:embed="rId3"/>
            <a:stretch>
              <a:fillRect/>
            </a:stretch>
          </p:blipFill>
          <p:spPr>
            <a:xfrm>
              <a:off x="2057705" y="0"/>
              <a:ext cx="836904" cy="862111"/>
            </a:xfrm>
            <a:prstGeom prst="rect">
              <a:avLst/>
            </a:prstGeom>
            <a:ln w="12700" cap="flat">
              <a:noFill/>
              <a:miter lim="400000"/>
            </a:ln>
            <a:effectLst/>
          </p:spPr>
        </p:pic>
        <p:pic>
          <p:nvPicPr>
            <p:cNvPr id="415" name="Imagen 8" descr="Imagen 8"/>
            <p:cNvPicPr>
              <a:picLocks noChangeAspect="1"/>
            </p:cNvPicPr>
            <p:nvPr/>
          </p:nvPicPr>
          <p:blipFill>
            <a:blip r:embed="rId4"/>
            <a:srcRect l="26558" t="13346" r="27344" b="17369"/>
            <a:stretch>
              <a:fillRect/>
            </a:stretch>
          </p:blipFill>
          <p:spPr>
            <a:xfrm>
              <a:off x="-1" y="18593"/>
              <a:ext cx="993061" cy="840280"/>
            </a:xfrm>
            <a:prstGeom prst="rect">
              <a:avLst/>
            </a:prstGeom>
            <a:ln w="12700" cap="flat">
              <a:noFill/>
              <a:miter lim="400000"/>
            </a:ln>
            <a:effectLst/>
          </p:spPr>
        </p:pic>
      </p:grpSp>
      <p:sp>
        <p:nvSpPr>
          <p:cNvPr id="417" name="Pacient dona de 77 anys, sense alèrgies medicamentoses conegudes.…"/>
          <p:cNvSpPr txBox="1">
            <a:spLocks noGrp="1"/>
          </p:cNvSpPr>
          <p:nvPr>
            <p:ph type="body" idx="4294967295"/>
          </p:nvPr>
        </p:nvSpPr>
        <p:spPr>
          <a:xfrm>
            <a:off x="692569" y="1808419"/>
            <a:ext cx="10944408" cy="4293768"/>
          </a:xfrm>
          <a:prstGeom prst="rect">
            <a:avLst/>
          </a:prstGeom>
        </p:spPr>
        <p:txBody>
          <a:bodyPr>
            <a:normAutofit/>
          </a:bodyPr>
          <a:lstStyle/>
          <a:p>
            <a:pPr marL="0" indent="0" algn="just" defTabSz="338327">
              <a:lnSpc>
                <a:spcPct val="100000"/>
              </a:lnSpc>
              <a:spcBef>
                <a:spcPts val="0"/>
              </a:spcBef>
              <a:buSzTx/>
              <a:buNone/>
              <a:defRPr sz="1776">
                <a:latin typeface="Calibri"/>
                <a:ea typeface="Calibri"/>
                <a:cs typeface="Calibri"/>
                <a:sym typeface="Calibri"/>
              </a:defRPr>
            </a:pPr>
            <a:r>
              <a:rPr lang="ca-ES" sz="2400" noProof="0" dirty="0"/>
              <a:t>Pacient </a:t>
            </a:r>
            <a:r>
              <a:rPr lang="ca-ES" sz="2400" b="1" noProof="0" dirty="0"/>
              <a:t>dona de 77 anys</a:t>
            </a:r>
            <a:r>
              <a:rPr lang="ca-ES" sz="2400" noProof="0" dirty="0"/>
              <a:t>, sense al·lèrgies medicamentoses conegudes.</a:t>
            </a:r>
          </a:p>
          <a:p>
            <a:pPr marL="0" indent="0" algn="just" defTabSz="338327">
              <a:lnSpc>
                <a:spcPct val="100000"/>
              </a:lnSpc>
              <a:spcBef>
                <a:spcPts val="0"/>
              </a:spcBef>
              <a:buSzTx/>
              <a:buNone/>
              <a:defRPr sz="1776">
                <a:latin typeface="Calibri"/>
                <a:ea typeface="Calibri"/>
                <a:cs typeface="Calibri"/>
                <a:sym typeface="Calibri"/>
              </a:defRPr>
            </a:pPr>
            <a:endParaRPr lang="ca-ES" sz="2400" noProof="0" dirty="0"/>
          </a:p>
          <a:p>
            <a:pPr marL="0" indent="0" algn="just" defTabSz="338327">
              <a:lnSpc>
                <a:spcPct val="100000"/>
              </a:lnSpc>
              <a:spcBef>
                <a:spcPts val="0"/>
              </a:spcBef>
              <a:buSzTx/>
              <a:buNone/>
              <a:defRPr sz="1776">
                <a:latin typeface="Calibri"/>
                <a:ea typeface="Calibri"/>
                <a:cs typeface="Calibri"/>
                <a:sym typeface="Calibri"/>
              </a:defRPr>
            </a:pPr>
            <a:r>
              <a:rPr lang="ca-ES" sz="2400" b="1" noProof="0" dirty="0"/>
              <a:t>Fumadora, MPOC </a:t>
            </a:r>
            <a:r>
              <a:rPr lang="ca-ES" sz="2400" noProof="0" dirty="0"/>
              <a:t>en tractament amb LAMA, </a:t>
            </a:r>
            <a:r>
              <a:rPr lang="ca-ES" sz="2400" b="1" noProof="0" dirty="0"/>
              <a:t>Obesitat.</a:t>
            </a:r>
          </a:p>
          <a:p>
            <a:pPr marL="0" indent="0" algn="just" defTabSz="338327">
              <a:lnSpc>
                <a:spcPct val="100000"/>
              </a:lnSpc>
              <a:spcBef>
                <a:spcPts val="0"/>
              </a:spcBef>
              <a:buSzTx/>
              <a:buNone/>
              <a:defRPr sz="1776">
                <a:latin typeface="Calibri"/>
                <a:ea typeface="Calibri"/>
                <a:cs typeface="Calibri"/>
                <a:sym typeface="Calibri"/>
              </a:defRPr>
            </a:pPr>
            <a:endParaRPr lang="ca-ES" sz="2400" b="1" noProof="0" dirty="0"/>
          </a:p>
          <a:p>
            <a:pPr marL="0" indent="0" algn="just" defTabSz="338327">
              <a:lnSpc>
                <a:spcPct val="100000"/>
              </a:lnSpc>
              <a:spcBef>
                <a:spcPts val="0"/>
              </a:spcBef>
              <a:buSzTx/>
              <a:buNone/>
              <a:defRPr sz="1776">
                <a:latin typeface="Calibri"/>
                <a:ea typeface="Calibri"/>
                <a:cs typeface="Calibri"/>
                <a:sym typeface="Calibri"/>
              </a:defRPr>
            </a:pPr>
            <a:r>
              <a:rPr lang="ca-ES" sz="2400" noProof="0" dirty="0"/>
              <a:t>Consulta al MF per </a:t>
            </a:r>
            <a:r>
              <a:rPr lang="ca-ES" sz="2400" b="1" noProof="0" dirty="0"/>
              <a:t>dispnea de moderats esforços </a:t>
            </a:r>
            <a:r>
              <a:rPr lang="ca-ES" sz="2400" noProof="0" dirty="0"/>
              <a:t>des de fa un mesos</a:t>
            </a:r>
            <a:r>
              <a:rPr lang="ca-ES" sz="2400" b="1" noProof="0" dirty="0"/>
              <a:t> </a:t>
            </a:r>
            <a:r>
              <a:rPr lang="ca-ES" sz="2400" noProof="0" dirty="0"/>
              <a:t>(no pot seguir el pas de les seves companyes quan surt a caminar)</a:t>
            </a:r>
            <a:r>
              <a:rPr lang="ca-ES" sz="2400" b="1" noProof="0" dirty="0"/>
              <a:t>.</a:t>
            </a:r>
            <a:r>
              <a:rPr lang="ca-ES" sz="2400" noProof="0" dirty="0"/>
              <a:t> No ortopnea ni DPN. Explica episodis de</a:t>
            </a:r>
            <a:r>
              <a:rPr lang="ca-ES" sz="2400" b="1" noProof="0" dirty="0"/>
              <a:t> palpitacions</a:t>
            </a:r>
            <a:r>
              <a:rPr lang="ca-ES" sz="2400" noProof="0" dirty="0"/>
              <a:t> ràpides que duren uns minuts. No tos ni dolor toràcic.</a:t>
            </a:r>
          </a:p>
          <a:p>
            <a:pPr marL="0" indent="0" algn="just" defTabSz="338327">
              <a:lnSpc>
                <a:spcPct val="100000"/>
              </a:lnSpc>
              <a:spcBef>
                <a:spcPts val="0"/>
              </a:spcBef>
              <a:buSzTx/>
              <a:buNone/>
              <a:defRPr sz="1776">
                <a:latin typeface="Calibri"/>
                <a:ea typeface="Calibri"/>
                <a:cs typeface="Calibri"/>
                <a:sym typeface="Calibri"/>
              </a:defRPr>
            </a:pPr>
            <a:endParaRPr lang="ca-ES" sz="2400" noProof="0" dirty="0"/>
          </a:p>
          <a:p>
            <a:pPr marL="0" indent="0" algn="just" defTabSz="338327">
              <a:lnSpc>
                <a:spcPct val="100000"/>
              </a:lnSpc>
              <a:spcBef>
                <a:spcPts val="0"/>
              </a:spcBef>
              <a:buSzTx/>
              <a:buNone/>
              <a:defRPr sz="1776">
                <a:latin typeface="Calibri"/>
                <a:ea typeface="Calibri"/>
                <a:cs typeface="Calibri"/>
                <a:sym typeface="Calibri"/>
              </a:defRPr>
            </a:pPr>
            <a:r>
              <a:rPr lang="ca-ES" sz="2400" noProof="0" dirty="0"/>
              <a:t>EF/ BEG. TA:150/95 mm Hg. </a:t>
            </a:r>
            <a:r>
              <a:rPr lang="ca-ES" sz="2400" noProof="0" dirty="0" err="1"/>
              <a:t>Sat</a:t>
            </a:r>
            <a:r>
              <a:rPr lang="ca-ES" sz="2400" noProof="0" dirty="0"/>
              <a:t> O2: 97%. AR: algun sibilant aïllat. AC: tons cardíacs </a:t>
            </a:r>
            <a:r>
              <a:rPr lang="ca-ES" sz="2400" b="1" noProof="0" dirty="0"/>
              <a:t>arrítmics</a:t>
            </a:r>
            <a:r>
              <a:rPr lang="ca-ES" sz="2400" noProof="0" dirty="0"/>
              <a:t> i </a:t>
            </a:r>
            <a:r>
              <a:rPr lang="ca-ES" sz="2400" b="1" noProof="0" dirty="0"/>
              <a:t>buf sistòlic 2/6 a punta irradiat a aixella. </a:t>
            </a:r>
            <a:r>
              <a:rPr lang="ca-ES" sz="2400" noProof="0" dirty="0"/>
              <a:t>IY/RHY-. Sense edemes distals.</a:t>
            </a:r>
          </a:p>
          <a:p>
            <a:pPr marL="0" indent="0" algn="just" defTabSz="338327">
              <a:lnSpc>
                <a:spcPct val="100000"/>
              </a:lnSpc>
              <a:spcBef>
                <a:spcPts val="0"/>
              </a:spcBef>
              <a:buSzTx/>
              <a:buNone/>
              <a:defRPr sz="1776">
                <a:latin typeface="Calibri"/>
                <a:ea typeface="Calibri"/>
                <a:cs typeface="Calibri"/>
                <a:sym typeface="Calibri"/>
              </a:defRPr>
            </a:pPr>
            <a:endParaRPr lang="ca-ES" sz="2400" b="1" noProof="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ÍMPTOMES CLÀSSICS EA:…">
            <a:extLst>
              <a:ext uri="{FF2B5EF4-FFF2-40B4-BE49-F238E27FC236}">
                <a16:creationId xmlns:a16="http://schemas.microsoft.com/office/drawing/2014/main" id="{224F4EF7-203B-8F34-DFD4-34FBC3C6AD8E}"/>
              </a:ext>
            </a:extLst>
          </p:cNvPr>
          <p:cNvSpPr txBox="1"/>
          <p:nvPr/>
        </p:nvSpPr>
        <p:spPr>
          <a:xfrm>
            <a:off x="732506" y="3003762"/>
            <a:ext cx="3424789" cy="2616101"/>
          </a:xfrm>
          <a:prstGeom prst="rect">
            <a:avLst/>
          </a:prstGeom>
          <a:ln w="25400">
            <a:solidFill>
              <a:srgbClr val="708A8B"/>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200">
                <a:solidFill>
                  <a:srgbClr val="70625A"/>
                </a:solidFill>
                <a:latin typeface="Calibri"/>
                <a:ea typeface="Calibri"/>
                <a:cs typeface="Calibri"/>
                <a:sym typeface="Calibri"/>
              </a:defRPr>
            </a:pPr>
            <a:endParaRPr lang="ca-ES" noProof="0" dirty="0"/>
          </a:p>
          <a:p>
            <a:pPr>
              <a:defRPr sz="2200">
                <a:solidFill>
                  <a:srgbClr val="70625A"/>
                </a:solidFill>
                <a:latin typeface="Calibri"/>
                <a:ea typeface="Calibri"/>
                <a:cs typeface="Calibri"/>
                <a:sym typeface="Calibri"/>
              </a:defRPr>
            </a:pPr>
            <a:r>
              <a:rPr lang="ca-ES" noProof="0" dirty="0"/>
              <a:t>SÍMPTOMES CLÀSSICS IM:</a:t>
            </a:r>
          </a:p>
          <a:p>
            <a:pPr marL="226476" indent="-226476">
              <a:buSzPct val="100000"/>
              <a:buFontTx/>
              <a:buAutoNum type="arabicPeriod"/>
              <a:defRPr sz="2000">
                <a:solidFill>
                  <a:srgbClr val="70625A"/>
                </a:solidFill>
                <a:latin typeface="Calibri"/>
                <a:ea typeface="Calibri"/>
                <a:cs typeface="Calibri"/>
                <a:sym typeface="Calibri"/>
              </a:defRPr>
            </a:pPr>
            <a:r>
              <a:rPr lang="ca-ES" noProof="0" dirty="0"/>
              <a:t>Dispnea... IC</a:t>
            </a:r>
          </a:p>
          <a:p>
            <a:pPr marL="226476" indent="-226476">
              <a:buSzPct val="100000"/>
              <a:buFontTx/>
              <a:buAutoNum type="arabicPeriod"/>
              <a:defRPr sz="2000">
                <a:solidFill>
                  <a:srgbClr val="70625A"/>
                </a:solidFill>
                <a:latin typeface="Calibri"/>
                <a:ea typeface="Calibri"/>
                <a:cs typeface="Calibri"/>
                <a:sym typeface="Calibri"/>
              </a:defRPr>
            </a:pPr>
            <a:r>
              <a:rPr lang="ca-ES" noProof="0" dirty="0"/>
              <a:t>Palpitacions... FA</a:t>
            </a:r>
          </a:p>
          <a:p>
            <a:pPr marL="226476" indent="-226476">
              <a:buSzPct val="100000"/>
              <a:buFontTx/>
              <a:buAutoNum type="arabicPeriod"/>
              <a:defRPr sz="2000">
                <a:solidFill>
                  <a:srgbClr val="70625A"/>
                </a:solidFill>
                <a:latin typeface="Calibri"/>
                <a:ea typeface="Calibri"/>
                <a:cs typeface="Calibri"/>
                <a:sym typeface="Calibri"/>
              </a:defRPr>
            </a:pPr>
            <a:endParaRPr lang="ca-ES" noProof="0" dirty="0"/>
          </a:p>
          <a:p>
            <a:pPr>
              <a:buSzPct val="100000"/>
              <a:defRPr sz="2000">
                <a:solidFill>
                  <a:srgbClr val="70625A"/>
                </a:solidFill>
                <a:latin typeface="Calibri"/>
                <a:ea typeface="Calibri"/>
                <a:cs typeface="Calibri"/>
                <a:sym typeface="Calibri"/>
              </a:defRPr>
            </a:pPr>
            <a:endParaRPr lang="ca-ES" noProof="0" dirty="0"/>
          </a:p>
          <a:p>
            <a:pPr>
              <a:buSzPct val="100000"/>
              <a:defRPr sz="2000">
                <a:solidFill>
                  <a:srgbClr val="70625A"/>
                </a:solidFill>
                <a:latin typeface="Calibri"/>
                <a:ea typeface="Calibri"/>
                <a:cs typeface="Calibri"/>
                <a:sym typeface="Calibri"/>
              </a:defRPr>
            </a:pPr>
            <a:r>
              <a:rPr lang="ca-ES" noProof="0" dirty="0"/>
              <a:t>Inici lent i gradual (IM crònica)</a:t>
            </a:r>
          </a:p>
          <a:p>
            <a:pPr marL="226476" indent="-226476">
              <a:buSzPct val="100000"/>
              <a:buAutoNum type="arabicPeriod"/>
              <a:defRPr sz="2000">
                <a:solidFill>
                  <a:srgbClr val="70625A"/>
                </a:solidFill>
                <a:latin typeface="Calibri"/>
                <a:ea typeface="Calibri"/>
                <a:cs typeface="Calibri"/>
                <a:sym typeface="Calibri"/>
              </a:defRPr>
            </a:pPr>
            <a:endParaRPr lang="ca-ES" noProof="0" dirty="0"/>
          </a:p>
        </p:txBody>
      </p:sp>
      <p:sp>
        <p:nvSpPr>
          <p:cNvPr id="3" name="Fins 50% asimptomàtics…">
            <a:extLst>
              <a:ext uri="{FF2B5EF4-FFF2-40B4-BE49-F238E27FC236}">
                <a16:creationId xmlns:a16="http://schemas.microsoft.com/office/drawing/2014/main" id="{DB2F9DD0-41B8-FEF5-7063-7ECD660FDCF4}"/>
              </a:ext>
            </a:extLst>
          </p:cNvPr>
          <p:cNvSpPr txBox="1"/>
          <p:nvPr/>
        </p:nvSpPr>
        <p:spPr>
          <a:xfrm>
            <a:off x="602938" y="3692659"/>
            <a:ext cx="3683927"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000">
                <a:solidFill>
                  <a:srgbClr val="70625A"/>
                </a:solidFill>
                <a:latin typeface="Calibri"/>
                <a:ea typeface="Calibri"/>
                <a:cs typeface="Calibri"/>
                <a:sym typeface="Calibri"/>
              </a:defRPr>
            </a:pPr>
            <a:endParaRPr lang="ca-ES" noProof="0" dirty="0"/>
          </a:p>
        </p:txBody>
      </p:sp>
      <p:sp>
        <p:nvSpPr>
          <p:cNvPr id="4" name="Rectángulo 3">
            <a:extLst>
              <a:ext uri="{FF2B5EF4-FFF2-40B4-BE49-F238E27FC236}">
                <a16:creationId xmlns:a16="http://schemas.microsoft.com/office/drawing/2014/main" id="{094C4B96-6C48-CBC9-5B9F-08FE7B6CE233}"/>
              </a:ext>
            </a:extLst>
          </p:cNvPr>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sp>
        <p:nvSpPr>
          <p:cNvPr id="5" name="CuadroTexto 4">
            <a:extLst>
              <a:ext uri="{FF2B5EF4-FFF2-40B4-BE49-F238E27FC236}">
                <a16:creationId xmlns:a16="http://schemas.microsoft.com/office/drawing/2014/main" id="{05F1A33F-A122-D735-0CA4-9F5D9D4F2367}"/>
              </a:ext>
            </a:extLst>
          </p:cNvPr>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INSUFICIÈNCIA MITRAL</a:t>
            </a:r>
          </a:p>
        </p:txBody>
      </p:sp>
      <p:grpSp>
        <p:nvGrpSpPr>
          <p:cNvPr id="6" name="Grupo 5">
            <a:extLst>
              <a:ext uri="{FF2B5EF4-FFF2-40B4-BE49-F238E27FC236}">
                <a16:creationId xmlns:a16="http://schemas.microsoft.com/office/drawing/2014/main" id="{D5788777-15AF-0756-96FF-EB28D0A9EC03}"/>
              </a:ext>
            </a:extLst>
          </p:cNvPr>
          <p:cNvGrpSpPr/>
          <p:nvPr/>
        </p:nvGrpSpPr>
        <p:grpSpPr>
          <a:xfrm>
            <a:off x="9120410" y="67283"/>
            <a:ext cx="2894610" cy="872020"/>
            <a:chOff x="0" y="0"/>
            <a:chExt cx="2894609" cy="872018"/>
          </a:xfrm>
        </p:grpSpPr>
        <p:pic>
          <p:nvPicPr>
            <p:cNvPr id="7" name="Picture 5" descr="Picture 5">
              <a:extLst>
                <a:ext uri="{FF2B5EF4-FFF2-40B4-BE49-F238E27FC236}">
                  <a16:creationId xmlns:a16="http://schemas.microsoft.com/office/drawing/2014/main" id="{1536F90C-6312-4FA9-0EE8-D8C338E9ED5F}"/>
                </a:ext>
              </a:extLst>
            </p:cNvPr>
            <p:cNvPicPr>
              <a:picLocks noChangeAspect="1"/>
            </p:cNvPicPr>
            <p:nvPr/>
          </p:nvPicPr>
          <p:blipFill>
            <a:blip r:embed="rId2"/>
            <a:stretch>
              <a:fillRect/>
            </a:stretch>
          </p:blipFill>
          <p:spPr>
            <a:xfrm>
              <a:off x="1126792" y="9908"/>
              <a:ext cx="795164" cy="862111"/>
            </a:xfrm>
            <a:prstGeom prst="rect">
              <a:avLst/>
            </a:prstGeom>
            <a:ln w="12700" cap="flat">
              <a:noFill/>
              <a:miter lim="400000"/>
            </a:ln>
            <a:effectLst/>
          </p:spPr>
        </p:pic>
        <p:pic>
          <p:nvPicPr>
            <p:cNvPr id="8" name="12 Imagen" descr="12 Imagen">
              <a:extLst>
                <a:ext uri="{FF2B5EF4-FFF2-40B4-BE49-F238E27FC236}">
                  <a16:creationId xmlns:a16="http://schemas.microsoft.com/office/drawing/2014/main" id="{028F25FA-AFCC-F748-0112-CA8AF3784132}"/>
                </a:ext>
              </a:extLst>
            </p:cNvPr>
            <p:cNvPicPr>
              <a:picLocks noChangeAspect="1"/>
            </p:cNvPicPr>
            <p:nvPr/>
          </p:nvPicPr>
          <p:blipFill>
            <a:blip r:embed="rId3"/>
            <a:stretch>
              <a:fillRect/>
            </a:stretch>
          </p:blipFill>
          <p:spPr>
            <a:xfrm>
              <a:off x="2057705" y="0"/>
              <a:ext cx="836904" cy="862111"/>
            </a:xfrm>
            <a:prstGeom prst="rect">
              <a:avLst/>
            </a:prstGeom>
            <a:ln w="12700" cap="flat">
              <a:noFill/>
              <a:miter lim="400000"/>
            </a:ln>
            <a:effectLst/>
          </p:spPr>
        </p:pic>
        <p:pic>
          <p:nvPicPr>
            <p:cNvPr id="9" name="Imagen 8" descr="Imagen 8">
              <a:extLst>
                <a:ext uri="{FF2B5EF4-FFF2-40B4-BE49-F238E27FC236}">
                  <a16:creationId xmlns:a16="http://schemas.microsoft.com/office/drawing/2014/main" id="{AAA6DAE5-FE56-7126-43C7-9F23C536A4FE}"/>
                </a:ext>
              </a:extLst>
            </p:cNvPr>
            <p:cNvPicPr>
              <a:picLocks noChangeAspect="1"/>
            </p:cNvPicPr>
            <p:nvPr/>
          </p:nvPicPr>
          <p:blipFill>
            <a:blip r:embed="rId4"/>
            <a:srcRect l="26558" t="13346" r="27344" b="17369"/>
            <a:stretch>
              <a:fillRect/>
            </a:stretch>
          </p:blipFill>
          <p:spPr>
            <a:xfrm>
              <a:off x="-1" y="18593"/>
              <a:ext cx="993061" cy="840280"/>
            </a:xfrm>
            <a:prstGeom prst="rect">
              <a:avLst/>
            </a:prstGeom>
            <a:ln w="12700" cap="flat">
              <a:noFill/>
              <a:miter lim="400000"/>
            </a:ln>
            <a:effectLst/>
          </p:spPr>
        </p:pic>
      </p:grpSp>
      <p:pic>
        <p:nvPicPr>
          <p:cNvPr id="11" name="Imatge 10"/>
          <p:cNvPicPr>
            <a:picLocks noChangeAspect="1"/>
          </p:cNvPicPr>
          <p:nvPr/>
        </p:nvPicPr>
        <p:blipFill rotWithShape="1">
          <a:blip r:embed="rId5"/>
          <a:srcRect l="804" t="10506" r="41887" b="6294"/>
          <a:stretch/>
        </p:blipFill>
        <p:spPr>
          <a:xfrm>
            <a:off x="5858188" y="1578263"/>
            <a:ext cx="5947581" cy="4856907"/>
          </a:xfrm>
          <a:prstGeom prst="rect">
            <a:avLst/>
          </a:prstGeom>
        </p:spPr>
      </p:pic>
    </p:spTree>
    <p:extLst>
      <p:ext uri="{BB962C8B-B14F-4D97-AF65-F5344CB8AC3E}">
        <p14:creationId xmlns:p14="http://schemas.microsoft.com/office/powerpoint/2010/main" val="27291691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sp>
        <p:nvSpPr>
          <p:cNvPr id="420" name="CuadroTexto 4"/>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INSUFICIÈNCIA MITRAL</a:t>
            </a:r>
          </a:p>
        </p:txBody>
      </p:sp>
      <p:grpSp>
        <p:nvGrpSpPr>
          <p:cNvPr id="424" name="Grupo 5"/>
          <p:cNvGrpSpPr/>
          <p:nvPr/>
        </p:nvGrpSpPr>
        <p:grpSpPr>
          <a:xfrm>
            <a:off x="9120410" y="67283"/>
            <a:ext cx="2894610" cy="872020"/>
            <a:chOff x="0" y="0"/>
            <a:chExt cx="2894609" cy="872018"/>
          </a:xfrm>
        </p:grpSpPr>
        <p:pic>
          <p:nvPicPr>
            <p:cNvPr id="421" name="Picture 5" descr="Picture 5"/>
            <p:cNvPicPr>
              <a:picLocks noChangeAspect="1"/>
            </p:cNvPicPr>
            <p:nvPr/>
          </p:nvPicPr>
          <p:blipFill>
            <a:blip r:embed="rId7"/>
            <a:stretch>
              <a:fillRect/>
            </a:stretch>
          </p:blipFill>
          <p:spPr>
            <a:xfrm>
              <a:off x="1126792" y="9908"/>
              <a:ext cx="795164" cy="862111"/>
            </a:xfrm>
            <a:prstGeom prst="rect">
              <a:avLst/>
            </a:prstGeom>
            <a:ln w="12700" cap="flat">
              <a:noFill/>
              <a:miter lim="400000"/>
            </a:ln>
            <a:effectLst/>
          </p:spPr>
        </p:pic>
        <p:pic>
          <p:nvPicPr>
            <p:cNvPr id="422" name="12 Imagen" descr="12 Imagen"/>
            <p:cNvPicPr>
              <a:picLocks noChangeAspect="1"/>
            </p:cNvPicPr>
            <p:nvPr/>
          </p:nvPicPr>
          <p:blipFill>
            <a:blip r:embed="rId8"/>
            <a:stretch>
              <a:fillRect/>
            </a:stretch>
          </p:blipFill>
          <p:spPr>
            <a:xfrm>
              <a:off x="2057705" y="0"/>
              <a:ext cx="836904" cy="862111"/>
            </a:xfrm>
            <a:prstGeom prst="rect">
              <a:avLst/>
            </a:prstGeom>
            <a:ln w="12700" cap="flat">
              <a:noFill/>
              <a:miter lim="400000"/>
            </a:ln>
            <a:effectLst/>
          </p:spPr>
        </p:pic>
        <p:pic>
          <p:nvPicPr>
            <p:cNvPr id="423" name="Imagen 8" descr="Imagen 8"/>
            <p:cNvPicPr>
              <a:picLocks noChangeAspect="1"/>
            </p:cNvPicPr>
            <p:nvPr/>
          </p:nvPicPr>
          <p:blipFill>
            <a:blip r:embed="rId9"/>
            <a:srcRect l="26558" t="13346" r="27344" b="17369"/>
            <a:stretch>
              <a:fillRect/>
            </a:stretch>
          </p:blipFill>
          <p:spPr>
            <a:xfrm>
              <a:off x="-1" y="18593"/>
              <a:ext cx="993061" cy="840280"/>
            </a:xfrm>
            <a:prstGeom prst="rect">
              <a:avLst/>
            </a:prstGeom>
            <a:ln w="12700" cap="flat">
              <a:noFill/>
              <a:miter lim="400000"/>
            </a:ln>
            <a:effectLst/>
          </p:spPr>
        </p:pic>
      </p:grpSp>
      <p:sp>
        <p:nvSpPr>
          <p:cNvPr id="426" name="CuadroTexto 2"/>
          <p:cNvSpPr txBox="1"/>
          <p:nvPr/>
        </p:nvSpPr>
        <p:spPr>
          <a:xfrm>
            <a:off x="3727249" y="6368664"/>
            <a:ext cx="4938411"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buSzPct val="100000"/>
              <a:defRPr sz="1900">
                <a:latin typeface="Calibri"/>
                <a:ea typeface="Calibri"/>
                <a:cs typeface="Calibri"/>
                <a:sym typeface="Calibri"/>
              </a:defRPr>
            </a:pPr>
            <a:r>
              <a:rPr lang="ca-ES" noProof="0" dirty="0"/>
              <a:t>AE dilatada. FEVE preservada. IM moderada</a:t>
            </a:r>
          </a:p>
        </p:txBody>
      </p:sp>
      <p:pic>
        <p:nvPicPr>
          <p:cNvPr id="3" name="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77285" y="2044447"/>
            <a:ext cx="5252479" cy="3939359"/>
          </a:xfrm>
          <a:prstGeom prst="rect">
            <a:avLst/>
          </a:prstGeom>
        </p:spPr>
      </p:pic>
      <p:pic>
        <p:nvPicPr>
          <p:cNvPr id="5" name="COLOR COMPAR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494170" y="2044447"/>
            <a:ext cx="5252478" cy="393935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repeatCount="indefinite" fill="hold" display="0">
                  <p:stCondLst>
                    <p:cond delay="indefinite"/>
                  </p:stCondLst>
                </p:cTn>
                <p:tgtEl>
                  <p:spTgt spid="5"/>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sp>
        <p:nvSpPr>
          <p:cNvPr id="439" name="CuadroTexto 4"/>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INSUFICIÈNCIA MITRAL</a:t>
            </a:r>
          </a:p>
        </p:txBody>
      </p:sp>
      <p:grpSp>
        <p:nvGrpSpPr>
          <p:cNvPr id="443" name="Grupo 5"/>
          <p:cNvGrpSpPr/>
          <p:nvPr/>
        </p:nvGrpSpPr>
        <p:grpSpPr>
          <a:xfrm>
            <a:off x="9120410" y="67283"/>
            <a:ext cx="2894610" cy="872020"/>
            <a:chOff x="0" y="0"/>
            <a:chExt cx="2894609" cy="872018"/>
          </a:xfrm>
        </p:grpSpPr>
        <p:pic>
          <p:nvPicPr>
            <p:cNvPr id="440" name="Picture 5" descr="Picture 5"/>
            <p:cNvPicPr>
              <a:picLocks noChangeAspect="1"/>
            </p:cNvPicPr>
            <p:nvPr/>
          </p:nvPicPr>
          <p:blipFill>
            <a:blip r:embed="rId2"/>
            <a:stretch>
              <a:fillRect/>
            </a:stretch>
          </p:blipFill>
          <p:spPr>
            <a:xfrm>
              <a:off x="1126792" y="9908"/>
              <a:ext cx="795164" cy="862111"/>
            </a:xfrm>
            <a:prstGeom prst="rect">
              <a:avLst/>
            </a:prstGeom>
            <a:ln w="12700" cap="flat">
              <a:noFill/>
              <a:miter lim="400000"/>
            </a:ln>
            <a:effectLst/>
          </p:spPr>
        </p:pic>
        <p:pic>
          <p:nvPicPr>
            <p:cNvPr id="441" name="12 Imagen" descr="12 Imagen"/>
            <p:cNvPicPr>
              <a:picLocks noChangeAspect="1"/>
            </p:cNvPicPr>
            <p:nvPr/>
          </p:nvPicPr>
          <p:blipFill>
            <a:blip r:embed="rId3"/>
            <a:stretch>
              <a:fillRect/>
            </a:stretch>
          </p:blipFill>
          <p:spPr>
            <a:xfrm>
              <a:off x="2057705" y="0"/>
              <a:ext cx="836904" cy="862111"/>
            </a:xfrm>
            <a:prstGeom prst="rect">
              <a:avLst/>
            </a:prstGeom>
            <a:ln w="12700" cap="flat">
              <a:noFill/>
              <a:miter lim="400000"/>
            </a:ln>
            <a:effectLst/>
          </p:spPr>
        </p:pic>
        <p:pic>
          <p:nvPicPr>
            <p:cNvPr id="442" name="Imagen 8" descr="Imagen 8"/>
            <p:cNvPicPr>
              <a:picLocks noChangeAspect="1"/>
            </p:cNvPicPr>
            <p:nvPr/>
          </p:nvPicPr>
          <p:blipFill>
            <a:blip r:embed="rId4"/>
            <a:srcRect l="26558" t="13346" r="27344" b="17369"/>
            <a:stretch>
              <a:fillRect/>
            </a:stretch>
          </p:blipFill>
          <p:spPr>
            <a:xfrm>
              <a:off x="-1" y="18593"/>
              <a:ext cx="993061" cy="840280"/>
            </a:xfrm>
            <a:prstGeom prst="rect">
              <a:avLst/>
            </a:prstGeom>
            <a:ln w="12700" cap="flat">
              <a:noFill/>
              <a:miter lim="400000"/>
            </a:ln>
            <a:effectLst/>
          </p:spPr>
        </p:pic>
      </p:grpSp>
      <p:pic>
        <p:nvPicPr>
          <p:cNvPr id="445" name="Galería de imágenes" descr="Galería de imágenes"/>
          <p:cNvPicPr>
            <a:picLocks noChangeAspect="1"/>
          </p:cNvPicPr>
          <p:nvPr/>
        </p:nvPicPr>
        <p:blipFill>
          <a:blip r:embed="rId5"/>
          <a:srcRect l="117" r="117" b="84521"/>
          <a:stretch/>
        </p:blipFill>
        <p:spPr>
          <a:xfrm>
            <a:off x="1781091" y="2304216"/>
            <a:ext cx="7441931" cy="1470100"/>
          </a:xfrm>
          <a:prstGeom prst="rect">
            <a:avLst/>
          </a:prstGeom>
          <a:ln w="12700">
            <a:miter lim="400000"/>
          </a:ln>
        </p:spPr>
      </p:pic>
      <p:cxnSp>
        <p:nvCxnSpPr>
          <p:cNvPr id="5" name="Conector recto de flecha 4">
            <a:extLst>
              <a:ext uri="{FF2B5EF4-FFF2-40B4-BE49-F238E27FC236}">
                <a16:creationId xmlns:a16="http://schemas.microsoft.com/office/drawing/2014/main" id="{08ED8D83-D8CE-2093-9121-FC5F27997B5F}"/>
              </a:ext>
            </a:extLst>
          </p:cNvPr>
          <p:cNvCxnSpPr/>
          <p:nvPr/>
        </p:nvCxnSpPr>
        <p:spPr>
          <a:xfrm>
            <a:off x="4763911" y="3668891"/>
            <a:ext cx="0" cy="10047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 name="Conector recto de flecha 5">
            <a:extLst>
              <a:ext uri="{FF2B5EF4-FFF2-40B4-BE49-F238E27FC236}">
                <a16:creationId xmlns:a16="http://schemas.microsoft.com/office/drawing/2014/main" id="{1D4B9651-D451-418D-2AFE-A4B751F23665}"/>
              </a:ext>
            </a:extLst>
          </p:cNvPr>
          <p:cNvCxnSpPr/>
          <p:nvPr/>
        </p:nvCxnSpPr>
        <p:spPr>
          <a:xfrm>
            <a:off x="7964313" y="3663245"/>
            <a:ext cx="0" cy="10047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CuadroTexto 7">
            <a:extLst>
              <a:ext uri="{FF2B5EF4-FFF2-40B4-BE49-F238E27FC236}">
                <a16:creationId xmlns:a16="http://schemas.microsoft.com/office/drawing/2014/main" id="{E11F921E-048D-3141-A7D7-595B3EAD6A83}"/>
              </a:ext>
            </a:extLst>
          </p:cNvPr>
          <p:cNvSpPr txBox="1"/>
          <p:nvPr/>
        </p:nvSpPr>
        <p:spPr>
          <a:xfrm>
            <a:off x="3589867" y="4876802"/>
            <a:ext cx="2223905" cy="1631214"/>
          </a:xfrm>
          <a:prstGeom prst="rect">
            <a:avLst/>
          </a:prstGeom>
          <a:solidFill>
            <a:srgbClr val="E2F3F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ca-ES" sz="2000" b="0" i="0" u="none" strike="noStrike" cap="none" spc="0" normalizeH="0" baseline="0" noProof="0" dirty="0">
                <a:ln>
                  <a:noFill/>
                </a:ln>
                <a:solidFill>
                  <a:srgbClr val="000000"/>
                </a:solidFill>
                <a:effectLst/>
                <a:uFillTx/>
                <a:latin typeface="Calibri" panose="020F0502020204030204" pitchFamily="34" charset="0"/>
                <a:ea typeface="Calibri" panose="020F0502020204030204" pitchFamily="34" charset="0"/>
                <a:cs typeface="Calibri" panose="020F0502020204030204" pitchFamily="34" charset="0"/>
                <a:sym typeface="Aptos"/>
              </a:rPr>
              <a:t>Reumàtica</a:t>
            </a:r>
          </a:p>
          <a:p>
            <a:pPr marL="342900" marR="0" indent="-34290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ca-ES" sz="2000" noProof="0" dirty="0">
                <a:latin typeface="Calibri" panose="020F0502020204030204" pitchFamily="34" charset="0"/>
                <a:ea typeface="Calibri" panose="020F0502020204030204" pitchFamily="34" charset="0"/>
                <a:cs typeface="Calibri" panose="020F0502020204030204" pitchFamily="34" charset="0"/>
              </a:rPr>
              <a:t>Degenerativa</a:t>
            </a:r>
          </a:p>
          <a:p>
            <a:pPr marL="342900" marR="0" indent="-34290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ca-ES" sz="2000" b="0" i="0" u="none" strike="noStrike" cap="none" spc="0" normalizeH="0" baseline="0" noProof="0" dirty="0" err="1">
                <a:ln>
                  <a:noFill/>
                </a:ln>
                <a:solidFill>
                  <a:srgbClr val="000000"/>
                </a:solidFill>
                <a:effectLst/>
                <a:uFillTx/>
                <a:latin typeface="Calibri" panose="020F0502020204030204" pitchFamily="34" charset="0"/>
                <a:ea typeface="Calibri" panose="020F0502020204030204" pitchFamily="34" charset="0"/>
                <a:cs typeface="Calibri" panose="020F0502020204030204" pitchFamily="34" charset="0"/>
                <a:sym typeface="Aptos"/>
              </a:rPr>
              <a:t>Postendocarditis</a:t>
            </a:r>
            <a:endParaRPr kumimoji="0" lang="ca-ES" sz="2000" b="0" i="0" u="none" strike="noStrike" cap="none" spc="0" normalizeH="0" baseline="0" noProof="0" dirty="0">
              <a:ln>
                <a:noFill/>
              </a:ln>
              <a:solidFill>
                <a:srgbClr val="000000"/>
              </a:solidFill>
              <a:effectLst/>
              <a:uFillTx/>
              <a:latin typeface="Calibri" panose="020F0502020204030204" pitchFamily="34" charset="0"/>
              <a:ea typeface="Calibri" panose="020F0502020204030204" pitchFamily="34" charset="0"/>
              <a:cs typeface="Calibri" panose="020F0502020204030204" pitchFamily="34" charset="0"/>
              <a:sym typeface="Aptos"/>
            </a:endParaRPr>
          </a:p>
          <a:p>
            <a:pPr marL="342900" marR="0" indent="-34290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ca-ES" sz="2000" noProof="0" dirty="0">
                <a:latin typeface="Calibri" panose="020F0502020204030204" pitchFamily="34" charset="0"/>
                <a:ea typeface="Calibri" panose="020F0502020204030204" pitchFamily="34" charset="0"/>
                <a:cs typeface="Calibri" panose="020F0502020204030204" pitchFamily="34" charset="0"/>
              </a:rPr>
              <a:t>Congènita</a:t>
            </a:r>
          </a:p>
          <a:p>
            <a:pPr marL="342900" marR="0" indent="-34290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ca-ES" sz="2000" b="0" i="0" u="none" strike="noStrike" cap="none" spc="0" normalizeH="0" baseline="0" noProof="0" dirty="0">
                <a:ln>
                  <a:noFill/>
                </a:ln>
                <a:solidFill>
                  <a:srgbClr val="000000"/>
                </a:solidFill>
                <a:effectLst/>
                <a:uFillTx/>
                <a:latin typeface="Calibri" panose="020F0502020204030204" pitchFamily="34" charset="0"/>
                <a:ea typeface="Calibri" panose="020F0502020204030204" pitchFamily="34" charset="0"/>
                <a:cs typeface="Calibri" panose="020F0502020204030204" pitchFamily="34" charset="0"/>
                <a:sym typeface="Aptos"/>
              </a:rPr>
              <a:t>Etiologia mixta</a:t>
            </a:r>
          </a:p>
        </p:txBody>
      </p:sp>
      <p:sp>
        <p:nvSpPr>
          <p:cNvPr id="9" name="CuadroTexto 8">
            <a:extLst>
              <a:ext uri="{FF2B5EF4-FFF2-40B4-BE49-F238E27FC236}">
                <a16:creationId xmlns:a16="http://schemas.microsoft.com/office/drawing/2014/main" id="{6489000B-B289-AEEB-43AB-2B2957775055}"/>
              </a:ext>
            </a:extLst>
          </p:cNvPr>
          <p:cNvSpPr txBox="1"/>
          <p:nvPr/>
        </p:nvSpPr>
        <p:spPr>
          <a:xfrm>
            <a:off x="6389520" y="4876802"/>
            <a:ext cx="3194748" cy="1323437"/>
          </a:xfrm>
          <a:prstGeom prst="rect">
            <a:avLst/>
          </a:prstGeom>
          <a:solidFill>
            <a:srgbClr val="E2F3F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ca-ES" sz="2000" b="0" i="0" u="none" strike="noStrike" cap="none" spc="0" normalizeH="0" baseline="0" noProof="0" dirty="0">
                <a:ln>
                  <a:noFill/>
                </a:ln>
                <a:solidFill>
                  <a:srgbClr val="000000"/>
                </a:solidFill>
                <a:effectLst/>
                <a:uFillTx/>
                <a:latin typeface="Calibri" panose="020F0502020204030204" pitchFamily="34" charset="0"/>
                <a:ea typeface="Calibri" panose="020F0502020204030204" pitchFamily="34" charset="0"/>
                <a:cs typeface="Calibri" panose="020F0502020204030204" pitchFamily="34" charset="0"/>
                <a:sym typeface="Aptos"/>
              </a:rPr>
              <a:t>Cardiopatia isquèmica</a:t>
            </a:r>
          </a:p>
          <a:p>
            <a:pPr marL="342900" marR="0" indent="-34290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ca-ES" sz="2000" noProof="0" dirty="0">
                <a:latin typeface="Calibri" panose="020F0502020204030204" pitchFamily="34" charset="0"/>
                <a:ea typeface="Calibri" panose="020F0502020204030204" pitchFamily="34" charset="0"/>
                <a:cs typeface="Calibri" panose="020F0502020204030204" pitchFamily="34" charset="0"/>
              </a:rPr>
              <a:t>Miocardiopatia dilatada</a:t>
            </a:r>
          </a:p>
          <a:p>
            <a:pPr marL="342900" marR="0" indent="-34290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ca-ES" sz="2000" b="0" i="0" u="none" strike="noStrike" cap="none" spc="0" normalizeH="0" baseline="0" noProof="0" dirty="0">
                <a:ln>
                  <a:noFill/>
                </a:ln>
                <a:solidFill>
                  <a:srgbClr val="000000"/>
                </a:solidFill>
                <a:effectLst/>
                <a:uFillTx/>
                <a:latin typeface="Calibri" panose="020F0502020204030204" pitchFamily="34" charset="0"/>
                <a:ea typeface="Calibri" panose="020F0502020204030204" pitchFamily="34" charset="0"/>
                <a:cs typeface="Calibri" panose="020F0502020204030204" pitchFamily="34" charset="0"/>
                <a:sym typeface="Aptos"/>
              </a:rPr>
              <a:t>Dilatació de l’anell mitral (fibril·lació auricular)</a:t>
            </a:r>
          </a:p>
        </p:txBody>
      </p:sp>
      <p:sp>
        <p:nvSpPr>
          <p:cNvPr id="10" name="Insuficiència mitral primària o funcional?"/>
          <p:cNvSpPr txBox="1"/>
          <p:nvPr/>
        </p:nvSpPr>
        <p:spPr>
          <a:xfrm>
            <a:off x="518038" y="1507810"/>
            <a:ext cx="4772556"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buSzPct val="100000"/>
              <a:defRPr sz="2000" b="1">
                <a:solidFill>
                  <a:srgbClr val="70625A"/>
                </a:solidFill>
                <a:latin typeface="Calibri"/>
                <a:ea typeface="Calibri"/>
                <a:cs typeface="Calibri"/>
                <a:sym typeface="Calibri"/>
              </a:defRPr>
            </a:pPr>
            <a:r>
              <a:rPr lang="ca-ES" sz="2400" noProof="0" dirty="0"/>
              <a:t>IM primària o funcional?</a:t>
            </a: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sp>
        <p:nvSpPr>
          <p:cNvPr id="430" name="CuadroTexto 4"/>
          <p:cNvSpPr txBox="1"/>
          <p:nvPr/>
        </p:nvSpPr>
        <p:spPr>
          <a:xfrm>
            <a:off x="429178" y="245805"/>
            <a:ext cx="8236482" cy="497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a:t>
            </a:r>
          </a:p>
        </p:txBody>
      </p:sp>
      <p:grpSp>
        <p:nvGrpSpPr>
          <p:cNvPr id="434" name="Grupo 5"/>
          <p:cNvGrpSpPr/>
          <p:nvPr/>
        </p:nvGrpSpPr>
        <p:grpSpPr>
          <a:xfrm>
            <a:off x="9120410" y="67283"/>
            <a:ext cx="2894610" cy="872020"/>
            <a:chOff x="0" y="0"/>
            <a:chExt cx="2894609" cy="872018"/>
          </a:xfrm>
        </p:grpSpPr>
        <p:pic>
          <p:nvPicPr>
            <p:cNvPr id="431" name="Picture 5" descr="Picture 5"/>
            <p:cNvPicPr>
              <a:picLocks noChangeAspect="1"/>
            </p:cNvPicPr>
            <p:nvPr/>
          </p:nvPicPr>
          <p:blipFill>
            <a:blip r:embed="rId2"/>
            <a:stretch>
              <a:fillRect/>
            </a:stretch>
          </p:blipFill>
          <p:spPr>
            <a:xfrm>
              <a:off x="1126792" y="9908"/>
              <a:ext cx="795164" cy="862111"/>
            </a:xfrm>
            <a:prstGeom prst="rect">
              <a:avLst/>
            </a:prstGeom>
            <a:ln w="12700" cap="flat">
              <a:noFill/>
              <a:miter lim="400000"/>
            </a:ln>
            <a:effectLst/>
          </p:spPr>
        </p:pic>
        <p:pic>
          <p:nvPicPr>
            <p:cNvPr id="432" name="12 Imagen" descr="12 Imagen"/>
            <p:cNvPicPr>
              <a:picLocks noChangeAspect="1"/>
            </p:cNvPicPr>
            <p:nvPr/>
          </p:nvPicPr>
          <p:blipFill>
            <a:blip r:embed="rId3"/>
            <a:stretch>
              <a:fillRect/>
            </a:stretch>
          </p:blipFill>
          <p:spPr>
            <a:xfrm>
              <a:off x="2057705" y="0"/>
              <a:ext cx="836904" cy="862111"/>
            </a:xfrm>
            <a:prstGeom prst="rect">
              <a:avLst/>
            </a:prstGeom>
            <a:ln w="12700" cap="flat">
              <a:noFill/>
              <a:miter lim="400000"/>
            </a:ln>
            <a:effectLst/>
          </p:spPr>
        </p:pic>
        <p:pic>
          <p:nvPicPr>
            <p:cNvPr id="433" name="Imagen 8" descr="Imagen 8"/>
            <p:cNvPicPr>
              <a:picLocks noChangeAspect="1"/>
            </p:cNvPicPr>
            <p:nvPr/>
          </p:nvPicPr>
          <p:blipFill>
            <a:blip r:embed="rId4"/>
            <a:srcRect l="26558" t="13346" r="27344" b="17369"/>
            <a:stretch>
              <a:fillRect/>
            </a:stretch>
          </p:blipFill>
          <p:spPr>
            <a:xfrm>
              <a:off x="-1" y="18593"/>
              <a:ext cx="993061" cy="840280"/>
            </a:xfrm>
            <a:prstGeom prst="rect">
              <a:avLst/>
            </a:prstGeom>
            <a:ln w="12700" cap="flat">
              <a:noFill/>
              <a:miter lim="400000"/>
            </a:ln>
            <a:effectLst/>
          </p:spPr>
        </p:pic>
      </p:grpSp>
      <p:sp>
        <p:nvSpPr>
          <p:cNvPr id="435" name="Derivar a cardiologia preferent…"/>
          <p:cNvSpPr txBox="1">
            <a:spLocks noGrp="1"/>
          </p:cNvSpPr>
          <p:nvPr>
            <p:ph type="body" sz="half" idx="4294967295"/>
          </p:nvPr>
        </p:nvSpPr>
        <p:spPr>
          <a:xfrm>
            <a:off x="1045869" y="2705920"/>
            <a:ext cx="10293025" cy="3170100"/>
          </a:xfrm>
          <a:prstGeom prst="rect">
            <a:avLst/>
          </a:prstGeom>
        </p:spPr>
        <p:txBody>
          <a:bodyPr anchor="b">
            <a:normAutofit/>
          </a:bodyPr>
          <a:lstStyle/>
          <a:p>
            <a:pPr marL="457199" indent="-457199" algn="just" defTabSz="457200">
              <a:lnSpc>
                <a:spcPct val="100000"/>
              </a:lnSpc>
              <a:spcBef>
                <a:spcPts val="0"/>
              </a:spcBef>
              <a:buFontTx/>
              <a:buAutoNum type="arabicPeriod"/>
              <a:defRPr sz="2200">
                <a:latin typeface="Calibri"/>
                <a:ea typeface="Calibri"/>
                <a:cs typeface="Calibri"/>
                <a:sym typeface="Calibri"/>
              </a:defRPr>
            </a:pPr>
            <a:r>
              <a:rPr lang="ca-ES" noProof="0" dirty="0"/>
              <a:t>Derivar a cardiologia preferent.</a:t>
            </a:r>
          </a:p>
          <a:p>
            <a:pPr marL="457199" indent="-457199" algn="just" defTabSz="457200">
              <a:lnSpc>
                <a:spcPct val="100000"/>
              </a:lnSpc>
              <a:spcBef>
                <a:spcPts val="0"/>
              </a:spcBef>
              <a:buFontTx/>
              <a:buAutoNum type="arabicPeriod"/>
              <a:defRPr sz="2200">
                <a:latin typeface="Calibri"/>
                <a:ea typeface="Calibri"/>
                <a:cs typeface="Calibri"/>
                <a:sym typeface="Calibri"/>
              </a:defRPr>
            </a:pPr>
            <a:endParaRPr lang="ca-ES" noProof="0" dirty="0"/>
          </a:p>
          <a:p>
            <a:pPr marL="457199" indent="-457199" algn="just" defTabSz="457200">
              <a:lnSpc>
                <a:spcPct val="100000"/>
              </a:lnSpc>
              <a:spcBef>
                <a:spcPts val="0"/>
              </a:spcBef>
              <a:buFontTx/>
              <a:buAutoNum type="arabicPeriod" startAt="2"/>
              <a:defRPr sz="2200">
                <a:latin typeface="Calibri"/>
                <a:ea typeface="Calibri"/>
                <a:cs typeface="Calibri"/>
                <a:sym typeface="Calibri"/>
              </a:defRPr>
            </a:pPr>
            <a:r>
              <a:rPr lang="ca-ES" noProof="0" dirty="0"/>
              <a:t>Derivar a cardiologia ordinari  per al  control de la insuficiència mitral.</a:t>
            </a:r>
          </a:p>
          <a:p>
            <a:pPr marL="457199" indent="-457199" algn="just" defTabSz="457200">
              <a:lnSpc>
                <a:spcPct val="200000"/>
              </a:lnSpc>
              <a:spcBef>
                <a:spcPts val="0"/>
              </a:spcBef>
              <a:buFontTx/>
              <a:buAutoNum type="arabicPeriod" startAt="3"/>
              <a:defRPr sz="2200">
                <a:latin typeface="Calibri"/>
                <a:ea typeface="Calibri"/>
                <a:cs typeface="Calibri"/>
                <a:sym typeface="Calibri"/>
              </a:defRPr>
            </a:pPr>
            <a:r>
              <a:rPr lang="ca-ES" noProof="0" dirty="0"/>
              <a:t>Sol·licitar analítica amb TSH i iniciar </a:t>
            </a:r>
            <a:r>
              <a:rPr lang="ca-ES" noProof="0" dirty="0" err="1"/>
              <a:t>anticoagulació</a:t>
            </a:r>
            <a:r>
              <a:rPr lang="ca-ES" noProof="0" dirty="0"/>
              <a:t>.</a:t>
            </a:r>
          </a:p>
          <a:p>
            <a:pPr marL="457199" indent="-457199" algn="just" defTabSz="457200">
              <a:lnSpc>
                <a:spcPct val="200000"/>
              </a:lnSpc>
              <a:spcBef>
                <a:spcPts val="0"/>
              </a:spcBef>
              <a:buFontTx/>
              <a:buAutoNum type="arabicPeriod" startAt="3"/>
              <a:defRPr sz="2200">
                <a:latin typeface="Calibri"/>
                <a:ea typeface="Calibri"/>
                <a:cs typeface="Calibri"/>
                <a:sym typeface="Calibri"/>
              </a:defRPr>
            </a:pPr>
            <a:r>
              <a:rPr lang="ca-ES" noProof="0" dirty="0"/>
              <a:t>No fer res, segurament la dispnea és multifactorial (MPOC, obesa, edat…).</a:t>
            </a:r>
          </a:p>
          <a:p>
            <a:pPr marL="457199" indent="-457199" algn="just" defTabSz="457200">
              <a:lnSpc>
                <a:spcPct val="200000"/>
              </a:lnSpc>
              <a:spcBef>
                <a:spcPts val="0"/>
              </a:spcBef>
              <a:buFontTx/>
              <a:buAutoNum type="arabicPeriod" startAt="3"/>
              <a:defRPr sz="2200">
                <a:latin typeface="Calibri"/>
                <a:ea typeface="Calibri"/>
                <a:cs typeface="Calibri"/>
                <a:sym typeface="Calibri"/>
              </a:defRPr>
            </a:pPr>
            <a:r>
              <a:rPr lang="ca-ES" noProof="0" dirty="0"/>
              <a:t>2 i 3.</a:t>
            </a:r>
          </a:p>
        </p:txBody>
      </p:sp>
      <p:sp>
        <p:nvSpPr>
          <p:cNvPr id="436" name="Què faries ara?"/>
          <p:cNvSpPr txBox="1">
            <a:spLocks noGrp="1"/>
          </p:cNvSpPr>
          <p:nvPr>
            <p:ph type="title" idx="4294967295"/>
          </p:nvPr>
        </p:nvSpPr>
        <p:spPr>
          <a:xfrm>
            <a:off x="1137440" y="1546671"/>
            <a:ext cx="8229601" cy="1143001"/>
          </a:xfrm>
          <a:prstGeom prst="rect">
            <a:avLst/>
          </a:prstGeom>
        </p:spPr>
        <p:txBody>
          <a:bodyPr/>
          <a:lstStyle>
            <a:lvl1pPr>
              <a:lnSpc>
                <a:spcPct val="100000"/>
              </a:lnSpc>
              <a:defRPr sz="2200" b="1">
                <a:latin typeface="Calibri"/>
                <a:ea typeface="Calibri"/>
                <a:cs typeface="Calibri"/>
                <a:sym typeface="Calibri"/>
              </a:defRPr>
            </a:lvl1pPr>
          </a:lstStyle>
          <a:p>
            <a:r>
              <a:rPr lang="ca-ES" noProof="0" dirty="0"/>
              <a:t>Què faries ara?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sp>
        <p:nvSpPr>
          <p:cNvPr id="439" name="CuadroTexto 4"/>
          <p:cNvSpPr txBox="1"/>
          <p:nvPr/>
        </p:nvSpPr>
        <p:spPr>
          <a:xfrm>
            <a:off x="429178" y="245805"/>
            <a:ext cx="8236482" cy="497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a:t>
            </a:r>
          </a:p>
        </p:txBody>
      </p:sp>
      <p:grpSp>
        <p:nvGrpSpPr>
          <p:cNvPr id="443" name="Grupo 5"/>
          <p:cNvGrpSpPr/>
          <p:nvPr/>
        </p:nvGrpSpPr>
        <p:grpSpPr>
          <a:xfrm>
            <a:off x="9120410" y="67283"/>
            <a:ext cx="2894610" cy="872020"/>
            <a:chOff x="0" y="0"/>
            <a:chExt cx="2894609" cy="872018"/>
          </a:xfrm>
        </p:grpSpPr>
        <p:pic>
          <p:nvPicPr>
            <p:cNvPr id="440" name="Picture 5" descr="Picture 5"/>
            <p:cNvPicPr>
              <a:picLocks noChangeAspect="1"/>
            </p:cNvPicPr>
            <p:nvPr/>
          </p:nvPicPr>
          <p:blipFill>
            <a:blip r:embed="rId2"/>
            <a:stretch>
              <a:fillRect/>
            </a:stretch>
          </p:blipFill>
          <p:spPr>
            <a:xfrm>
              <a:off x="1126792" y="9908"/>
              <a:ext cx="795164" cy="862111"/>
            </a:xfrm>
            <a:prstGeom prst="rect">
              <a:avLst/>
            </a:prstGeom>
            <a:ln w="12700" cap="flat">
              <a:noFill/>
              <a:miter lim="400000"/>
            </a:ln>
            <a:effectLst/>
          </p:spPr>
        </p:pic>
        <p:pic>
          <p:nvPicPr>
            <p:cNvPr id="441" name="12 Imagen" descr="12 Imagen"/>
            <p:cNvPicPr>
              <a:picLocks noChangeAspect="1"/>
            </p:cNvPicPr>
            <p:nvPr/>
          </p:nvPicPr>
          <p:blipFill>
            <a:blip r:embed="rId3"/>
            <a:stretch>
              <a:fillRect/>
            </a:stretch>
          </p:blipFill>
          <p:spPr>
            <a:xfrm>
              <a:off x="2057705" y="0"/>
              <a:ext cx="836904" cy="862111"/>
            </a:xfrm>
            <a:prstGeom prst="rect">
              <a:avLst/>
            </a:prstGeom>
            <a:ln w="12700" cap="flat">
              <a:noFill/>
              <a:miter lim="400000"/>
            </a:ln>
            <a:effectLst/>
          </p:spPr>
        </p:pic>
        <p:pic>
          <p:nvPicPr>
            <p:cNvPr id="442" name="Imagen 8" descr="Imagen 8"/>
            <p:cNvPicPr>
              <a:picLocks noChangeAspect="1"/>
            </p:cNvPicPr>
            <p:nvPr/>
          </p:nvPicPr>
          <p:blipFill>
            <a:blip r:embed="rId4"/>
            <a:srcRect l="26558" t="13346" r="27344" b="17369"/>
            <a:stretch>
              <a:fillRect/>
            </a:stretch>
          </p:blipFill>
          <p:spPr>
            <a:xfrm>
              <a:off x="-1" y="18593"/>
              <a:ext cx="993061" cy="840280"/>
            </a:xfrm>
            <a:prstGeom prst="rect">
              <a:avLst/>
            </a:prstGeom>
            <a:ln w="12700" cap="flat">
              <a:noFill/>
              <a:miter lim="400000"/>
            </a:ln>
            <a:effectLst/>
          </p:spPr>
        </p:pic>
      </p:grpSp>
      <p:pic>
        <p:nvPicPr>
          <p:cNvPr id="444" name="Galería de imágenes" descr="Galería de imágenes"/>
          <p:cNvPicPr>
            <a:picLocks noChangeAspect="1"/>
          </p:cNvPicPr>
          <p:nvPr/>
        </p:nvPicPr>
        <p:blipFill>
          <a:blip r:embed="rId5"/>
          <a:srcRect l="390" r="390"/>
          <a:stretch>
            <a:fillRect/>
          </a:stretch>
        </p:blipFill>
        <p:spPr>
          <a:xfrm>
            <a:off x="652963" y="1626044"/>
            <a:ext cx="4037858" cy="4291649"/>
          </a:xfrm>
          <a:prstGeom prst="rect">
            <a:avLst/>
          </a:prstGeom>
          <a:ln w="12700">
            <a:miter lim="400000"/>
          </a:ln>
        </p:spPr>
      </p:pic>
      <p:pic>
        <p:nvPicPr>
          <p:cNvPr id="445" name="Galería de imágenes" descr="Galería de imágenes"/>
          <p:cNvPicPr>
            <a:picLocks noChangeAspect="1"/>
          </p:cNvPicPr>
          <p:nvPr/>
        </p:nvPicPr>
        <p:blipFill>
          <a:blip r:embed="rId6"/>
          <a:srcRect l="117" r="117" b="16083"/>
          <a:stretch/>
        </p:blipFill>
        <p:spPr>
          <a:xfrm>
            <a:off x="6962143" y="1626044"/>
            <a:ext cx="4215973" cy="4515112"/>
          </a:xfrm>
          <a:prstGeom prst="rect">
            <a:avLst/>
          </a:prstGeom>
          <a:ln w="12700">
            <a:miter lim="400000"/>
          </a:ln>
        </p:spPr>
      </p:pic>
      <p:sp>
        <p:nvSpPr>
          <p:cNvPr id="447" name="Óvalo"/>
          <p:cNvSpPr/>
          <p:nvPr/>
        </p:nvSpPr>
        <p:spPr>
          <a:xfrm>
            <a:off x="8896131" y="1964267"/>
            <a:ext cx="2975700" cy="4413568"/>
          </a:xfrm>
          <a:prstGeom prst="ellipse">
            <a:avLst/>
          </a:prstGeom>
          <a:ln w="25400">
            <a:solidFill>
              <a:srgbClr val="F27200"/>
            </a:solidFill>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lang="ca-ES" noProof="0" dirty="0"/>
          </a:p>
        </p:txBody>
      </p:sp>
      <p:pic>
        <p:nvPicPr>
          <p:cNvPr id="2" name="Galería de imágenes" descr="Galería de imágenes">
            <a:extLst>
              <a:ext uri="{FF2B5EF4-FFF2-40B4-BE49-F238E27FC236}">
                <a16:creationId xmlns:a16="http://schemas.microsoft.com/office/drawing/2014/main" id="{38C00D6C-AB23-C42A-D4E1-CB3E9B91F264}"/>
              </a:ext>
            </a:extLst>
          </p:cNvPr>
          <p:cNvPicPr>
            <a:picLocks noChangeAspect="1"/>
          </p:cNvPicPr>
          <p:nvPr/>
        </p:nvPicPr>
        <p:blipFill>
          <a:blip r:embed="rId6"/>
          <a:srcRect l="117" t="92672" r="117"/>
          <a:stretch/>
        </p:blipFill>
        <p:spPr>
          <a:xfrm>
            <a:off x="7012422" y="6377835"/>
            <a:ext cx="4215973" cy="394289"/>
          </a:xfrm>
          <a:prstGeom prst="rect">
            <a:avLst/>
          </a:prstGeom>
          <a:ln w="12700">
            <a:miter lim="400000"/>
          </a:ln>
        </p:spPr>
      </p:pic>
    </p:spTree>
    <p:extLst>
      <p:ext uri="{BB962C8B-B14F-4D97-AF65-F5344CB8AC3E}">
        <p14:creationId xmlns:p14="http://schemas.microsoft.com/office/powerpoint/2010/main" val="249198504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0"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Título 1"/>
          <p:cNvSpPr txBox="1">
            <a:spLocks noGrp="1"/>
          </p:cNvSpPr>
          <p:nvPr>
            <p:ph type="title"/>
          </p:nvPr>
        </p:nvSpPr>
        <p:spPr>
          <a:xfrm>
            <a:off x="770429" y="1389621"/>
            <a:ext cx="8229601" cy="1143002"/>
          </a:xfrm>
          <a:prstGeom prst="rect">
            <a:avLst/>
          </a:prstGeom>
        </p:spPr>
        <p:txBody>
          <a:bodyPr/>
          <a:lstStyle>
            <a:lvl1pPr algn="l">
              <a:defRPr sz="2400" b="1"/>
            </a:lvl1pPr>
          </a:lstStyle>
          <a:p>
            <a:r>
              <a:rPr lang="ca-ES" noProof="0" dirty="0">
                <a:latin typeface="Calibri" panose="020F0502020204030204" pitchFamily="34" charset="0"/>
                <a:cs typeface="Calibri" panose="020F0502020204030204" pitchFamily="34" charset="0"/>
              </a:rPr>
              <a:t>Evolució</a:t>
            </a:r>
          </a:p>
        </p:txBody>
      </p:sp>
      <p:sp>
        <p:nvSpPr>
          <p:cNvPr id="491" name="Marcador de contenido 2"/>
          <p:cNvSpPr txBox="1">
            <a:spLocks noGrp="1"/>
          </p:cNvSpPr>
          <p:nvPr>
            <p:ph type="body" sz="quarter" idx="1"/>
          </p:nvPr>
        </p:nvSpPr>
        <p:spPr>
          <a:xfrm>
            <a:off x="541690" y="2624385"/>
            <a:ext cx="10500677" cy="1241541"/>
          </a:xfrm>
          <a:prstGeom prst="rect">
            <a:avLst/>
          </a:prstGeom>
        </p:spPr>
        <p:txBody>
          <a:bodyPr>
            <a:normAutofit/>
          </a:bodyPr>
          <a:lstStyle/>
          <a:p>
            <a:pPr>
              <a:spcBef>
                <a:spcPts val="3000"/>
              </a:spcBef>
              <a:defRPr sz="2200"/>
            </a:pPr>
            <a:r>
              <a:rPr lang="ca-ES" noProof="0" dirty="0">
                <a:latin typeface="Calibri" panose="020F0502020204030204" pitchFamily="34" charset="0"/>
                <a:cs typeface="Calibri" panose="020F0502020204030204" pitchFamily="34" charset="0"/>
              </a:rPr>
              <a:t>Donat que la pacient presenta IM simptomàtica, es deriva  a cardiologia.</a:t>
            </a:r>
          </a:p>
          <a:p>
            <a:pPr>
              <a:spcBef>
                <a:spcPts val="3000"/>
              </a:spcBef>
              <a:defRPr sz="2200"/>
            </a:pPr>
            <a:r>
              <a:rPr lang="ca-ES" noProof="0" dirty="0">
                <a:latin typeface="Calibri" panose="020F0502020204030204" pitchFamily="34" charset="0"/>
                <a:cs typeface="Calibri" panose="020F0502020204030204" pitchFamily="34" charset="0"/>
              </a:rPr>
              <a:t>Iniciem </a:t>
            </a:r>
            <a:r>
              <a:rPr lang="ca-ES" noProof="0" dirty="0" err="1">
                <a:latin typeface="Calibri" panose="020F0502020204030204" pitchFamily="34" charset="0"/>
                <a:cs typeface="Calibri" panose="020F0502020204030204" pitchFamily="34" charset="0"/>
              </a:rPr>
              <a:t>anticoagulació</a:t>
            </a:r>
            <a:r>
              <a:rPr lang="ca-ES" noProof="0" dirty="0">
                <a:latin typeface="Calibri" panose="020F0502020204030204" pitchFamily="34" charset="0"/>
                <a:cs typeface="Calibri" panose="020F0502020204030204" pitchFamily="34" charset="0"/>
              </a:rPr>
              <a:t>: amb quin fàrmac tractaries?:</a:t>
            </a:r>
          </a:p>
        </p:txBody>
      </p:sp>
      <p:sp>
        <p:nvSpPr>
          <p:cNvPr id="492" name="CuadroTexto 4"/>
          <p:cNvSpPr txBox="1"/>
          <p:nvPr/>
        </p:nvSpPr>
        <p:spPr>
          <a:xfrm>
            <a:off x="429178" y="245805"/>
            <a:ext cx="8236482" cy="497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3200" b="1">
                <a:solidFill>
                  <a:srgbClr val="ECAD8A"/>
                </a:solidFill>
                <a:latin typeface="Calibri"/>
                <a:ea typeface="Calibri"/>
                <a:cs typeface="Calibri"/>
                <a:sym typeface="Calibri"/>
              </a:defRPr>
            </a:lvl1pPr>
          </a:lstStyle>
          <a:p>
            <a:r>
              <a:rPr lang="ca-ES" noProof="0" dirty="0"/>
              <a:t>VALVULOPATIES</a:t>
            </a:r>
          </a:p>
        </p:txBody>
      </p:sp>
      <p:sp>
        <p:nvSpPr>
          <p:cNvPr id="493" name="Rectángulo 3"/>
          <p:cNvSpPr/>
          <p:nvPr/>
        </p:nvSpPr>
        <p:spPr>
          <a:xfrm>
            <a:off x="0" y="991666"/>
            <a:ext cx="12192000" cy="306194"/>
          </a:xfrm>
          <a:prstGeom prst="rect">
            <a:avLst/>
          </a:prstGeom>
          <a:solidFill>
            <a:srgbClr val="ECAD8A"/>
          </a:solidFill>
          <a:ln w="12700">
            <a:miter lim="400000"/>
          </a:ln>
        </p:spPr>
        <p:txBody>
          <a:bodyPr lIns="45718" tIns="45718" rIns="45718" bIns="45718" anchor="ctr"/>
          <a:lstStyle/>
          <a:p>
            <a:pPr algn="ctr">
              <a:defRPr>
                <a:solidFill>
                  <a:srgbClr val="ECAD8A"/>
                </a:solidFill>
                <a:latin typeface="Arial"/>
                <a:ea typeface="Arial"/>
                <a:cs typeface="Arial"/>
                <a:sym typeface="Arial"/>
              </a:defRPr>
            </a:pPr>
            <a:endParaRPr lang="ca-ES" noProof="0" dirty="0"/>
          </a:p>
        </p:txBody>
      </p:sp>
      <p:grpSp>
        <p:nvGrpSpPr>
          <p:cNvPr id="497" name="Grupo 5"/>
          <p:cNvGrpSpPr/>
          <p:nvPr/>
        </p:nvGrpSpPr>
        <p:grpSpPr>
          <a:xfrm>
            <a:off x="9120409" y="67283"/>
            <a:ext cx="2894611" cy="872022"/>
            <a:chOff x="0" y="0"/>
            <a:chExt cx="2894610" cy="872021"/>
          </a:xfrm>
        </p:grpSpPr>
        <p:pic>
          <p:nvPicPr>
            <p:cNvPr id="494" name="Picture 5" descr="Picture 5"/>
            <p:cNvPicPr>
              <a:picLocks noChangeAspect="1"/>
            </p:cNvPicPr>
            <p:nvPr/>
          </p:nvPicPr>
          <p:blipFill>
            <a:blip r:embed="rId3"/>
            <a:stretch>
              <a:fillRect/>
            </a:stretch>
          </p:blipFill>
          <p:spPr>
            <a:xfrm>
              <a:off x="1126792" y="9908"/>
              <a:ext cx="795165" cy="862114"/>
            </a:xfrm>
            <a:prstGeom prst="rect">
              <a:avLst/>
            </a:prstGeom>
            <a:ln w="12700" cap="flat">
              <a:noFill/>
              <a:miter lim="400000"/>
            </a:ln>
            <a:effectLst/>
          </p:spPr>
        </p:pic>
        <p:pic>
          <p:nvPicPr>
            <p:cNvPr id="495" name="12 Imagen" descr="12 Imagen"/>
            <p:cNvPicPr>
              <a:picLocks noChangeAspect="1"/>
            </p:cNvPicPr>
            <p:nvPr/>
          </p:nvPicPr>
          <p:blipFill>
            <a:blip r:embed="rId4"/>
            <a:stretch>
              <a:fillRect/>
            </a:stretch>
          </p:blipFill>
          <p:spPr>
            <a:xfrm>
              <a:off x="2057705" y="0"/>
              <a:ext cx="836905" cy="862113"/>
            </a:xfrm>
            <a:prstGeom prst="rect">
              <a:avLst/>
            </a:prstGeom>
            <a:ln w="12700" cap="flat">
              <a:noFill/>
              <a:miter lim="400000"/>
            </a:ln>
            <a:effectLst/>
          </p:spPr>
        </p:pic>
        <p:pic>
          <p:nvPicPr>
            <p:cNvPr id="496" name="Imagen 8" descr="Imagen 8"/>
            <p:cNvPicPr>
              <a:picLocks noChangeAspect="1"/>
            </p:cNvPicPr>
            <p:nvPr/>
          </p:nvPicPr>
          <p:blipFill>
            <a:blip r:embed="rId5"/>
            <a:srcRect l="26558" t="13346" r="27344" b="17369"/>
            <a:stretch>
              <a:fillRect/>
            </a:stretch>
          </p:blipFill>
          <p:spPr>
            <a:xfrm>
              <a:off x="-1" y="18593"/>
              <a:ext cx="993062" cy="840282"/>
            </a:xfrm>
            <a:prstGeom prst="rect">
              <a:avLst/>
            </a:prstGeom>
            <a:ln w="12700" cap="flat">
              <a:noFill/>
              <a:miter lim="400000"/>
            </a:ln>
            <a:effectLst/>
          </p:spPr>
        </p:pic>
      </p:grpSp>
      <p:pic>
        <p:nvPicPr>
          <p:cNvPr id="498" name="Imagen 2" descr="Imagen 2"/>
          <p:cNvPicPr>
            <a:picLocks noChangeAspect="1"/>
          </p:cNvPicPr>
          <p:nvPr/>
        </p:nvPicPr>
        <p:blipFill>
          <a:blip r:embed="rId6"/>
          <a:stretch>
            <a:fillRect/>
          </a:stretch>
        </p:blipFill>
        <p:spPr>
          <a:xfrm>
            <a:off x="1009399" y="4483243"/>
            <a:ext cx="10032967" cy="1723976"/>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 grpId="0"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sp>
        <p:nvSpPr>
          <p:cNvPr id="386" name="CuadroTexto 4"/>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PREGUNTES </a:t>
            </a:r>
          </a:p>
        </p:txBody>
      </p:sp>
      <p:grpSp>
        <p:nvGrpSpPr>
          <p:cNvPr id="390" name="Grupo 5"/>
          <p:cNvGrpSpPr/>
          <p:nvPr/>
        </p:nvGrpSpPr>
        <p:grpSpPr>
          <a:xfrm>
            <a:off x="9120410" y="67283"/>
            <a:ext cx="2894610" cy="872020"/>
            <a:chOff x="0" y="0"/>
            <a:chExt cx="2894609" cy="872018"/>
          </a:xfrm>
        </p:grpSpPr>
        <p:pic>
          <p:nvPicPr>
            <p:cNvPr id="387" name="Picture 5" descr="Picture 5"/>
            <p:cNvPicPr>
              <a:picLocks noChangeAspect="1"/>
            </p:cNvPicPr>
            <p:nvPr/>
          </p:nvPicPr>
          <p:blipFill>
            <a:blip r:embed="rId3"/>
            <a:stretch>
              <a:fillRect/>
            </a:stretch>
          </p:blipFill>
          <p:spPr>
            <a:xfrm>
              <a:off x="1126792" y="9908"/>
              <a:ext cx="795164" cy="862111"/>
            </a:xfrm>
            <a:prstGeom prst="rect">
              <a:avLst/>
            </a:prstGeom>
            <a:ln w="12700" cap="flat">
              <a:noFill/>
              <a:miter lim="400000"/>
            </a:ln>
            <a:effectLst/>
          </p:spPr>
        </p:pic>
        <p:pic>
          <p:nvPicPr>
            <p:cNvPr id="388" name="12 Imagen" descr="12 Imagen"/>
            <p:cNvPicPr>
              <a:picLocks noChangeAspect="1"/>
            </p:cNvPicPr>
            <p:nvPr/>
          </p:nvPicPr>
          <p:blipFill>
            <a:blip r:embed="rId4"/>
            <a:stretch>
              <a:fillRect/>
            </a:stretch>
          </p:blipFill>
          <p:spPr>
            <a:xfrm>
              <a:off x="2057705" y="0"/>
              <a:ext cx="836904" cy="862111"/>
            </a:xfrm>
            <a:prstGeom prst="rect">
              <a:avLst/>
            </a:prstGeom>
            <a:ln w="12700" cap="flat">
              <a:noFill/>
              <a:miter lim="400000"/>
            </a:ln>
            <a:effectLst/>
          </p:spPr>
        </p:pic>
        <p:pic>
          <p:nvPicPr>
            <p:cNvPr id="389" name="Imagen 8" descr="Imagen 8"/>
            <p:cNvPicPr>
              <a:picLocks noChangeAspect="1"/>
            </p:cNvPicPr>
            <p:nvPr/>
          </p:nvPicPr>
          <p:blipFill>
            <a:blip r:embed="rId5"/>
            <a:srcRect l="26558" t="13346" r="27344" b="17369"/>
            <a:stretch>
              <a:fillRect/>
            </a:stretch>
          </p:blipFill>
          <p:spPr>
            <a:xfrm>
              <a:off x="-1" y="18593"/>
              <a:ext cx="993061" cy="840280"/>
            </a:xfrm>
            <a:prstGeom prst="rect">
              <a:avLst/>
            </a:prstGeom>
            <a:ln w="12700" cap="flat">
              <a:noFill/>
              <a:miter lim="400000"/>
            </a:ln>
            <a:effectLst/>
          </p:spPr>
        </p:pic>
      </p:grpSp>
      <p:pic>
        <p:nvPicPr>
          <p:cNvPr id="3" name="Imagen 2">
            <a:extLst>
              <a:ext uri="{FF2B5EF4-FFF2-40B4-BE49-F238E27FC236}">
                <a16:creationId xmlns:a16="http://schemas.microsoft.com/office/drawing/2014/main" id="{7DA3B353-E079-8C11-4809-887A35D9B284}"/>
              </a:ext>
            </a:extLst>
          </p:cNvPr>
          <p:cNvPicPr>
            <a:picLocks noChangeAspect="1"/>
          </p:cNvPicPr>
          <p:nvPr/>
        </p:nvPicPr>
        <p:blipFill>
          <a:blip r:embed="rId6"/>
          <a:stretch>
            <a:fillRect/>
          </a:stretch>
        </p:blipFill>
        <p:spPr>
          <a:xfrm>
            <a:off x="936270" y="2756172"/>
            <a:ext cx="9980794" cy="3110162"/>
          </a:xfrm>
          <a:prstGeom prst="rect">
            <a:avLst/>
          </a:prstGeom>
        </p:spPr>
      </p:pic>
      <p:sp>
        <p:nvSpPr>
          <p:cNvPr id="2" name="Un pacient portador de pròtesi mecànica quins criteris d’anticoagulació té?">
            <a:extLst>
              <a:ext uri="{FF2B5EF4-FFF2-40B4-BE49-F238E27FC236}">
                <a16:creationId xmlns:a16="http://schemas.microsoft.com/office/drawing/2014/main" id="{0EA6FF1B-F96A-EC99-F8F9-80CD501E240D}"/>
              </a:ext>
            </a:extLst>
          </p:cNvPr>
          <p:cNvSpPr txBox="1">
            <a:spLocks/>
          </p:cNvSpPr>
          <p:nvPr/>
        </p:nvSpPr>
        <p:spPr>
          <a:xfrm>
            <a:off x="936270" y="1670006"/>
            <a:ext cx="10514526" cy="72324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100000"/>
              </a:lnSpc>
              <a:spcBef>
                <a:spcPts val="0"/>
              </a:spcBef>
              <a:spcAft>
                <a:spcPts val="0"/>
              </a:spcAft>
              <a:buClrTx/>
              <a:buSzTx/>
              <a:buFontTx/>
              <a:buNone/>
              <a:tabLst/>
              <a:defRPr sz="2200" b="1"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9pPr>
          </a:lstStyle>
          <a:p>
            <a:pPr hangingPunct="1"/>
            <a:r>
              <a:rPr lang="ca-ES" noProof="0" dirty="0"/>
              <a:t>1. Quins són els criteris </a:t>
            </a:r>
            <a:r>
              <a:rPr lang="ca-ES" noProof="0" dirty="0" err="1"/>
              <a:t>d’anticoagulació</a:t>
            </a:r>
            <a:r>
              <a:rPr lang="ca-ES" noProof="0" dirty="0"/>
              <a:t> en un pacient portador de pròtesi mecànica?</a:t>
            </a:r>
          </a:p>
        </p:txBody>
      </p:sp>
    </p:spTree>
    <p:extLst>
      <p:ext uri="{BB962C8B-B14F-4D97-AF65-F5344CB8AC3E}">
        <p14:creationId xmlns:p14="http://schemas.microsoft.com/office/powerpoint/2010/main" val="2039151448"/>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Rectángulo 3"/>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sp>
        <p:nvSpPr>
          <p:cNvPr id="479" name="CuadroTexto 4"/>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PREGUNTES</a:t>
            </a:r>
          </a:p>
        </p:txBody>
      </p:sp>
      <p:grpSp>
        <p:nvGrpSpPr>
          <p:cNvPr id="483" name="Grupo 5"/>
          <p:cNvGrpSpPr/>
          <p:nvPr/>
        </p:nvGrpSpPr>
        <p:grpSpPr>
          <a:xfrm>
            <a:off x="9120410" y="67283"/>
            <a:ext cx="2894610" cy="872020"/>
            <a:chOff x="0" y="0"/>
            <a:chExt cx="2894609" cy="872018"/>
          </a:xfrm>
        </p:grpSpPr>
        <p:pic>
          <p:nvPicPr>
            <p:cNvPr id="480" name="Picture 5" descr="Picture 5"/>
            <p:cNvPicPr>
              <a:picLocks noChangeAspect="1"/>
            </p:cNvPicPr>
            <p:nvPr/>
          </p:nvPicPr>
          <p:blipFill>
            <a:blip r:embed="rId3"/>
            <a:stretch>
              <a:fillRect/>
            </a:stretch>
          </p:blipFill>
          <p:spPr>
            <a:xfrm>
              <a:off x="1126792" y="9908"/>
              <a:ext cx="795164" cy="862111"/>
            </a:xfrm>
            <a:prstGeom prst="rect">
              <a:avLst/>
            </a:prstGeom>
            <a:ln w="12700" cap="flat">
              <a:noFill/>
              <a:miter lim="400000"/>
            </a:ln>
            <a:effectLst/>
          </p:spPr>
        </p:pic>
        <p:pic>
          <p:nvPicPr>
            <p:cNvPr id="481" name="12 Imagen" descr="12 Imagen"/>
            <p:cNvPicPr>
              <a:picLocks noChangeAspect="1"/>
            </p:cNvPicPr>
            <p:nvPr/>
          </p:nvPicPr>
          <p:blipFill>
            <a:blip r:embed="rId4"/>
            <a:stretch>
              <a:fillRect/>
            </a:stretch>
          </p:blipFill>
          <p:spPr>
            <a:xfrm>
              <a:off x="2057705" y="0"/>
              <a:ext cx="836904" cy="862111"/>
            </a:xfrm>
            <a:prstGeom prst="rect">
              <a:avLst/>
            </a:prstGeom>
            <a:ln w="12700" cap="flat">
              <a:noFill/>
              <a:miter lim="400000"/>
            </a:ln>
            <a:effectLst/>
          </p:spPr>
        </p:pic>
        <p:pic>
          <p:nvPicPr>
            <p:cNvPr id="482" name="Imagen 8" descr="Imagen 8"/>
            <p:cNvPicPr>
              <a:picLocks noChangeAspect="1"/>
            </p:cNvPicPr>
            <p:nvPr/>
          </p:nvPicPr>
          <p:blipFill>
            <a:blip r:embed="rId5"/>
            <a:srcRect l="26558" t="13346" r="27344" b="17369"/>
            <a:stretch>
              <a:fillRect/>
            </a:stretch>
          </p:blipFill>
          <p:spPr>
            <a:xfrm>
              <a:off x="-1" y="18593"/>
              <a:ext cx="993061" cy="840280"/>
            </a:xfrm>
            <a:prstGeom prst="rect">
              <a:avLst/>
            </a:prstGeom>
            <a:ln w="12700" cap="flat">
              <a:noFill/>
              <a:miter lim="400000"/>
            </a:ln>
            <a:effectLst/>
          </p:spPr>
        </p:pic>
      </p:grpSp>
      <p:sp>
        <p:nvSpPr>
          <p:cNvPr id="484" name="En la insuficiència mitral greu associada a FA amb criteris d’anticoagulació es recomana ACOD.…"/>
          <p:cNvSpPr txBox="1">
            <a:spLocks noGrp="1"/>
          </p:cNvSpPr>
          <p:nvPr>
            <p:ph type="body" sz="half" idx="4294967295"/>
          </p:nvPr>
        </p:nvSpPr>
        <p:spPr>
          <a:xfrm>
            <a:off x="949487" y="2627431"/>
            <a:ext cx="10293026" cy="3170100"/>
          </a:xfrm>
          <a:prstGeom prst="rect">
            <a:avLst/>
          </a:prstGeom>
        </p:spPr>
        <p:txBody>
          <a:bodyPr anchor="b">
            <a:normAutofit/>
          </a:bodyPr>
          <a:lstStyle/>
          <a:p>
            <a:pPr marL="425195" indent="-425195" algn="just" defTabSz="425195">
              <a:lnSpc>
                <a:spcPct val="100000"/>
              </a:lnSpc>
              <a:spcBef>
                <a:spcPts val="0"/>
              </a:spcBef>
              <a:buFontTx/>
              <a:buAutoNum type="arabicPeriod"/>
              <a:defRPr sz="2046">
                <a:latin typeface="Calibri"/>
                <a:ea typeface="Calibri"/>
                <a:cs typeface="Calibri"/>
                <a:sym typeface="Calibri"/>
              </a:defRPr>
            </a:pPr>
            <a:r>
              <a:rPr lang="ca-ES" noProof="0" dirty="0"/>
              <a:t>En la IM greu associada a FA amb criteris </a:t>
            </a:r>
            <a:r>
              <a:rPr lang="ca-ES" noProof="0" dirty="0" err="1"/>
              <a:t>d’anticoagulació</a:t>
            </a:r>
            <a:r>
              <a:rPr lang="ca-ES" noProof="0" dirty="0"/>
              <a:t> es recomana ACOD.</a:t>
            </a:r>
          </a:p>
          <a:p>
            <a:pPr marL="425195" indent="-425195" algn="just" defTabSz="425195">
              <a:lnSpc>
                <a:spcPct val="100000"/>
              </a:lnSpc>
              <a:spcBef>
                <a:spcPts val="0"/>
              </a:spcBef>
              <a:buFontTx/>
              <a:buAutoNum type="arabicPeriod"/>
              <a:defRPr sz="2046">
                <a:latin typeface="Calibri"/>
                <a:ea typeface="Calibri"/>
                <a:cs typeface="Calibri"/>
                <a:sym typeface="Calibri"/>
              </a:defRPr>
            </a:pPr>
            <a:endParaRPr lang="ca-ES" noProof="0" dirty="0"/>
          </a:p>
          <a:p>
            <a:pPr marL="425195" indent="-425195" algn="just" defTabSz="425195">
              <a:lnSpc>
                <a:spcPct val="100000"/>
              </a:lnSpc>
              <a:spcBef>
                <a:spcPts val="0"/>
              </a:spcBef>
              <a:buFontTx/>
              <a:buAutoNum type="arabicPeriod" startAt="2"/>
              <a:defRPr sz="2046">
                <a:latin typeface="Calibri"/>
                <a:ea typeface="Calibri"/>
                <a:cs typeface="Calibri"/>
                <a:sym typeface="Calibri"/>
              </a:defRPr>
            </a:pPr>
            <a:r>
              <a:rPr lang="ca-ES" noProof="0" dirty="0"/>
              <a:t>En la EM greu associada a FA amb criteris </a:t>
            </a:r>
            <a:r>
              <a:rPr lang="ca-ES" noProof="0" dirty="0" err="1"/>
              <a:t>d’anticoagulació</a:t>
            </a:r>
            <a:r>
              <a:rPr lang="ca-ES" noProof="0" dirty="0"/>
              <a:t> es recomana ACOD.</a:t>
            </a:r>
          </a:p>
          <a:p>
            <a:pPr marL="425195" indent="-425195" algn="just" defTabSz="425195">
              <a:lnSpc>
                <a:spcPct val="100000"/>
              </a:lnSpc>
              <a:spcBef>
                <a:spcPts val="0"/>
              </a:spcBef>
              <a:buFontTx/>
              <a:buAutoNum type="arabicPeriod" startAt="2"/>
              <a:defRPr sz="2046">
                <a:latin typeface="Calibri"/>
                <a:ea typeface="Calibri"/>
                <a:cs typeface="Calibri"/>
                <a:sym typeface="Calibri"/>
              </a:defRPr>
            </a:pPr>
            <a:endParaRPr lang="ca-ES" noProof="0" dirty="0"/>
          </a:p>
          <a:p>
            <a:pPr marL="425195" indent="-425195" algn="just" defTabSz="425195">
              <a:lnSpc>
                <a:spcPct val="100000"/>
              </a:lnSpc>
              <a:spcBef>
                <a:spcPts val="0"/>
              </a:spcBef>
              <a:buFontTx/>
              <a:buAutoNum type="arabicPeriod" startAt="3"/>
              <a:defRPr sz="2046">
                <a:latin typeface="Calibri"/>
                <a:ea typeface="Calibri"/>
                <a:cs typeface="Calibri"/>
                <a:sym typeface="Calibri"/>
              </a:defRPr>
            </a:pPr>
            <a:r>
              <a:rPr lang="ca-ES" noProof="0" dirty="0"/>
              <a:t>En l’FA amb criteris </a:t>
            </a:r>
            <a:r>
              <a:rPr lang="ca-ES" noProof="0" dirty="0" err="1"/>
              <a:t>d’anticoagulació</a:t>
            </a:r>
            <a:r>
              <a:rPr lang="ca-ES" noProof="0" dirty="0"/>
              <a:t> es recomana ACOD com a alternativa als AVK, a excepció d’EM moderada o greu.</a:t>
            </a:r>
          </a:p>
          <a:p>
            <a:pPr marL="425195" indent="-425195" algn="just" defTabSz="425195">
              <a:lnSpc>
                <a:spcPct val="100000"/>
              </a:lnSpc>
              <a:spcBef>
                <a:spcPts val="0"/>
              </a:spcBef>
              <a:buFontTx/>
              <a:buAutoNum type="arabicPeriod" startAt="3"/>
              <a:defRPr sz="2046">
                <a:latin typeface="Calibri"/>
                <a:ea typeface="Calibri"/>
                <a:cs typeface="Calibri"/>
                <a:sym typeface="Calibri"/>
              </a:defRPr>
            </a:pPr>
            <a:endParaRPr lang="ca-ES" noProof="0" dirty="0"/>
          </a:p>
          <a:p>
            <a:pPr marL="425195" indent="-425195" algn="just" defTabSz="425195">
              <a:lnSpc>
                <a:spcPct val="100000"/>
              </a:lnSpc>
              <a:spcBef>
                <a:spcPts val="0"/>
              </a:spcBef>
              <a:buFontTx/>
              <a:buAutoNum type="arabicPeriod" startAt="3"/>
              <a:defRPr sz="2046">
                <a:latin typeface="Calibri"/>
                <a:ea typeface="Calibri"/>
                <a:cs typeface="Calibri"/>
                <a:sym typeface="Calibri"/>
              </a:defRPr>
            </a:pPr>
            <a:r>
              <a:rPr lang="ca-ES" noProof="0" dirty="0"/>
              <a:t>En </a:t>
            </a:r>
            <a:r>
              <a:rPr lang="ca-ES" noProof="0" dirty="0" err="1"/>
              <a:t>l’EAo</a:t>
            </a:r>
            <a:r>
              <a:rPr lang="ca-ES" noProof="0" dirty="0"/>
              <a:t> associada a FA amb criteris </a:t>
            </a:r>
            <a:r>
              <a:rPr lang="ca-ES" noProof="0" dirty="0" err="1"/>
              <a:t>d’anticoagulació</a:t>
            </a:r>
            <a:r>
              <a:rPr lang="ca-ES" noProof="0" dirty="0"/>
              <a:t> es recomana ACOD.</a:t>
            </a:r>
          </a:p>
        </p:txBody>
      </p:sp>
      <p:sp>
        <p:nvSpPr>
          <p:cNvPr id="485" name="Assenyala la falsa."/>
          <p:cNvSpPr txBox="1">
            <a:spLocks noGrp="1"/>
          </p:cNvSpPr>
          <p:nvPr>
            <p:ph type="title" idx="4294967295"/>
          </p:nvPr>
        </p:nvSpPr>
        <p:spPr>
          <a:xfrm>
            <a:off x="949488" y="1588651"/>
            <a:ext cx="8283308" cy="1143001"/>
          </a:xfrm>
          <a:prstGeom prst="rect">
            <a:avLst/>
          </a:prstGeom>
        </p:spPr>
        <p:txBody>
          <a:bodyPr/>
          <a:lstStyle>
            <a:lvl1pPr>
              <a:lnSpc>
                <a:spcPct val="100000"/>
              </a:lnSpc>
              <a:defRPr sz="2200" b="1">
                <a:latin typeface="Calibri"/>
                <a:ea typeface="Calibri"/>
                <a:cs typeface="Calibri"/>
                <a:sym typeface="Calibri"/>
              </a:defRPr>
            </a:lvl1pPr>
          </a:lstStyle>
          <a:p>
            <a:r>
              <a:rPr lang="ca-ES" noProof="0" dirty="0"/>
              <a:t>2. Assenyala la falsa.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9F603-B90E-950A-3BC3-7AF06A916FC7}"/>
            </a:ext>
          </a:extLst>
        </p:cNvPr>
        <p:cNvGrpSpPr/>
        <p:nvPr/>
      </p:nvGrpSpPr>
      <p:grpSpPr>
        <a:xfrm>
          <a:off x="0" y="0"/>
          <a:ext cx="0" cy="0"/>
          <a:chOff x="0" y="0"/>
          <a:chExt cx="0" cy="0"/>
        </a:xfrm>
      </p:grpSpPr>
      <p:pic>
        <p:nvPicPr>
          <p:cNvPr id="2050" name="Picture 2" descr="El 061 se vuelve a adjudicar a Ferrovial - El Periódico">
            <a:extLst>
              <a:ext uri="{FF2B5EF4-FFF2-40B4-BE49-F238E27FC236}">
                <a16:creationId xmlns:a16="http://schemas.microsoft.com/office/drawing/2014/main" id="{3E5CBD6E-8B87-7165-BFB9-435073DF73B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47419" y="5172827"/>
            <a:ext cx="2794786" cy="1572067"/>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121;p5">
            <a:extLst>
              <a:ext uri="{FF2B5EF4-FFF2-40B4-BE49-F238E27FC236}">
                <a16:creationId xmlns:a16="http://schemas.microsoft.com/office/drawing/2014/main" id="{D708929F-7D3B-DE22-78AA-552917495A35}"/>
              </a:ext>
            </a:extLst>
          </p:cNvPr>
          <p:cNvPicPr preferRelativeResize="0"/>
          <p:nvPr/>
        </p:nvPicPr>
        <p:blipFill rotWithShape="1">
          <a:blip r:embed="rId4">
            <a:alphaModFix/>
          </a:blip>
          <a:srcRect/>
          <a:stretch/>
        </p:blipFill>
        <p:spPr>
          <a:xfrm>
            <a:off x="3457575" y="3495264"/>
            <a:ext cx="8557445" cy="2002606"/>
          </a:xfrm>
          <a:prstGeom prst="rect">
            <a:avLst/>
          </a:prstGeom>
          <a:noFill/>
          <a:ln>
            <a:noFill/>
          </a:ln>
        </p:spPr>
      </p:pic>
      <p:sp>
        <p:nvSpPr>
          <p:cNvPr id="4" name="Rectángulo 3">
            <a:extLst>
              <a:ext uri="{FF2B5EF4-FFF2-40B4-BE49-F238E27FC236}">
                <a16:creationId xmlns:a16="http://schemas.microsoft.com/office/drawing/2014/main" id="{309162CF-A05E-969F-C326-3DDAFD0323A1}"/>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6ED347F9-11F9-43E6-447F-81B6454BCBA0}"/>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3411FE42-BAB5-70A5-B15E-E1AFCB043D5B}"/>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89142BA9-AA5D-0357-87C5-8D9A81A867C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A328CB6E-0863-70B5-9681-533575ADC46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5A5BA387-A910-BB13-374E-A48765D0965D}"/>
                </a:ext>
              </a:extLst>
            </p:cNvPr>
            <p:cNvPicPr>
              <a:picLocks noChangeAspect="1"/>
            </p:cNvPicPr>
            <p:nvPr/>
          </p:nvPicPr>
          <p:blipFill>
            <a:blip r:embed="rId7"/>
            <a:srcRect l="26558" t="13346" r="27345" b="17370"/>
            <a:stretch/>
          </p:blipFill>
          <p:spPr>
            <a:xfrm>
              <a:off x="9120411" y="85877"/>
              <a:ext cx="993059" cy="840280"/>
            </a:xfrm>
            <a:prstGeom prst="rect">
              <a:avLst/>
            </a:prstGeom>
          </p:spPr>
        </p:pic>
      </p:grpSp>
      <p:pic>
        <p:nvPicPr>
          <p:cNvPr id="10" name="Google Shape;125;p5">
            <a:extLst>
              <a:ext uri="{FF2B5EF4-FFF2-40B4-BE49-F238E27FC236}">
                <a16:creationId xmlns:a16="http://schemas.microsoft.com/office/drawing/2014/main" id="{92704D2C-22CA-53F2-F3C5-F670F5ED5B05}"/>
              </a:ext>
            </a:extLst>
          </p:cNvPr>
          <p:cNvPicPr preferRelativeResize="0"/>
          <p:nvPr/>
        </p:nvPicPr>
        <p:blipFill rotWithShape="1">
          <a:blip r:embed="rId8">
            <a:alphaModFix/>
          </a:blip>
          <a:srcRect l="4415" t="17724" b="19200"/>
          <a:stretch/>
        </p:blipFill>
        <p:spPr>
          <a:xfrm>
            <a:off x="2865748" y="1388144"/>
            <a:ext cx="5251839" cy="2665382"/>
          </a:xfrm>
          <a:prstGeom prst="rect">
            <a:avLst/>
          </a:prstGeom>
          <a:noFill/>
          <a:ln>
            <a:noFill/>
          </a:ln>
        </p:spPr>
      </p:pic>
      <p:pic>
        <p:nvPicPr>
          <p:cNvPr id="12" name="Google Shape;124;p5">
            <a:extLst>
              <a:ext uri="{FF2B5EF4-FFF2-40B4-BE49-F238E27FC236}">
                <a16:creationId xmlns:a16="http://schemas.microsoft.com/office/drawing/2014/main" id="{519607A7-4AF1-907A-022A-D539952E5978}"/>
              </a:ext>
            </a:extLst>
          </p:cNvPr>
          <p:cNvPicPr preferRelativeResize="0"/>
          <p:nvPr/>
        </p:nvPicPr>
        <p:blipFill rotWithShape="1">
          <a:blip r:embed="rId9">
            <a:alphaModFix/>
          </a:blip>
          <a:srcRect/>
          <a:stretch/>
        </p:blipFill>
        <p:spPr>
          <a:xfrm>
            <a:off x="7418216" y="3174728"/>
            <a:ext cx="4596803" cy="3245122"/>
          </a:xfrm>
          <a:prstGeom prst="rect">
            <a:avLst/>
          </a:prstGeom>
          <a:noFill/>
          <a:ln>
            <a:noFill/>
          </a:ln>
        </p:spPr>
      </p:pic>
      <p:pic>
        <p:nvPicPr>
          <p:cNvPr id="8" name="Google Shape;93;p2">
            <a:extLst>
              <a:ext uri="{FF2B5EF4-FFF2-40B4-BE49-F238E27FC236}">
                <a16:creationId xmlns:a16="http://schemas.microsoft.com/office/drawing/2014/main" id="{C8C3FBDD-08F5-B9E9-2107-30384DEB6D70}"/>
              </a:ext>
            </a:extLst>
          </p:cNvPr>
          <p:cNvPicPr/>
          <p:nvPr/>
        </p:nvPicPr>
        <p:blipFill rotWithShape="1">
          <a:blip r:embed="rId10">
            <a:alphaModFix/>
          </a:blip>
          <a:srcRect/>
          <a:stretch/>
        </p:blipFill>
        <p:spPr>
          <a:xfrm>
            <a:off x="266700" y="1601818"/>
            <a:ext cx="1352550" cy="1130263"/>
          </a:xfrm>
          <a:prstGeom prst="rect">
            <a:avLst/>
          </a:prstGeom>
          <a:noFill/>
          <a:ln>
            <a:noFill/>
          </a:ln>
        </p:spPr>
      </p:pic>
    </p:spTree>
    <p:extLst>
      <p:ext uri="{BB962C8B-B14F-4D97-AF65-F5344CB8AC3E}">
        <p14:creationId xmlns:p14="http://schemas.microsoft.com/office/powerpoint/2010/main" val="384561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2"/>
                                        </p:tgtEl>
                                      </p:cBhvr>
                                    </p:animEffect>
                                    <p:set>
                                      <p:cBhvr>
                                        <p:cTn id="13" dur="1" fill="hold">
                                          <p:stCondLst>
                                            <p:cond delay="500"/>
                                          </p:stCondLst>
                                        </p:cTn>
                                        <p:tgtEl>
                                          <p:spTgt spid="1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E89DCD-1D33-FEB1-E889-70102AA27626}"/>
              </a:ext>
            </a:extLst>
          </p:cNvPr>
          <p:cNvPicPr>
            <a:picLocks noChangeAspect="1"/>
          </p:cNvPicPr>
          <p:nvPr/>
        </p:nvPicPr>
        <p:blipFill>
          <a:blip r:embed="rId2"/>
          <a:stretch>
            <a:fillRect/>
          </a:stretch>
        </p:blipFill>
        <p:spPr>
          <a:xfrm>
            <a:off x="1009401" y="2746425"/>
            <a:ext cx="10032965" cy="1723975"/>
          </a:xfrm>
          <a:prstGeom prst="rect">
            <a:avLst/>
          </a:prstGeom>
        </p:spPr>
      </p:pic>
      <p:sp>
        <p:nvSpPr>
          <p:cNvPr id="4" name="Rectángulo 3">
            <a:extLst>
              <a:ext uri="{FF2B5EF4-FFF2-40B4-BE49-F238E27FC236}">
                <a16:creationId xmlns:a16="http://schemas.microsoft.com/office/drawing/2014/main" id="{324163C9-E2AC-FABF-480C-E5AB77AED625}"/>
              </a:ext>
            </a:extLst>
          </p:cNvPr>
          <p:cNvSpPr/>
          <p:nvPr/>
        </p:nvSpPr>
        <p:spPr>
          <a:xfrm>
            <a:off x="0" y="991666"/>
            <a:ext cx="12192000" cy="306193"/>
          </a:xfrm>
          <a:prstGeom prst="rect">
            <a:avLst/>
          </a:prstGeom>
          <a:solidFill>
            <a:srgbClr val="ECAD8A"/>
          </a:solidFill>
          <a:ln w="12700">
            <a:miter lim="400000"/>
          </a:ln>
        </p:spPr>
        <p:txBody>
          <a:bodyPr lIns="45719" rIns="45719" anchor="ctr"/>
          <a:lstStyle/>
          <a:p>
            <a:pPr algn="ctr">
              <a:defRPr>
                <a:solidFill>
                  <a:srgbClr val="ECAD8A"/>
                </a:solidFill>
                <a:latin typeface="Arial"/>
                <a:ea typeface="Arial"/>
                <a:cs typeface="Arial"/>
                <a:sym typeface="Arial"/>
              </a:defRPr>
            </a:pPr>
            <a:endParaRPr lang="ca-ES" noProof="0" dirty="0"/>
          </a:p>
        </p:txBody>
      </p:sp>
      <p:sp>
        <p:nvSpPr>
          <p:cNvPr id="5" name="CuadroTexto 4">
            <a:extLst>
              <a:ext uri="{FF2B5EF4-FFF2-40B4-BE49-F238E27FC236}">
                <a16:creationId xmlns:a16="http://schemas.microsoft.com/office/drawing/2014/main" id="{7A4D0B37-8700-FB16-220C-9BAFD2CBDB2D}"/>
              </a:ext>
            </a:extLst>
          </p:cNvPr>
          <p:cNvSpPr txBox="1"/>
          <p:nvPr/>
        </p:nvSpPr>
        <p:spPr>
          <a:xfrm>
            <a:off x="429178" y="245805"/>
            <a:ext cx="82364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CAD8A"/>
                </a:solidFill>
                <a:latin typeface="Calibri"/>
                <a:ea typeface="Calibri"/>
                <a:cs typeface="Calibri"/>
                <a:sym typeface="Calibri"/>
              </a:defRPr>
            </a:lvl1pPr>
          </a:lstStyle>
          <a:p>
            <a:r>
              <a:rPr lang="ca-ES" noProof="0" dirty="0"/>
              <a:t>VALVULOPATIES: PREGUNTES</a:t>
            </a:r>
          </a:p>
        </p:txBody>
      </p:sp>
      <p:grpSp>
        <p:nvGrpSpPr>
          <p:cNvPr id="6" name="Grupo 5">
            <a:extLst>
              <a:ext uri="{FF2B5EF4-FFF2-40B4-BE49-F238E27FC236}">
                <a16:creationId xmlns:a16="http://schemas.microsoft.com/office/drawing/2014/main" id="{A9E9CDEA-EA1E-8B51-9A92-2CC3BB6B5D6D}"/>
              </a:ext>
            </a:extLst>
          </p:cNvPr>
          <p:cNvGrpSpPr/>
          <p:nvPr/>
        </p:nvGrpSpPr>
        <p:grpSpPr>
          <a:xfrm>
            <a:off x="9120410" y="67283"/>
            <a:ext cx="2894610" cy="872020"/>
            <a:chOff x="0" y="0"/>
            <a:chExt cx="2894609" cy="872018"/>
          </a:xfrm>
        </p:grpSpPr>
        <p:pic>
          <p:nvPicPr>
            <p:cNvPr id="7" name="Picture 5" descr="Picture 5">
              <a:extLst>
                <a:ext uri="{FF2B5EF4-FFF2-40B4-BE49-F238E27FC236}">
                  <a16:creationId xmlns:a16="http://schemas.microsoft.com/office/drawing/2014/main" id="{D31DA993-785D-1397-959B-578AE9489F91}"/>
                </a:ext>
              </a:extLst>
            </p:cNvPr>
            <p:cNvPicPr>
              <a:picLocks noChangeAspect="1"/>
            </p:cNvPicPr>
            <p:nvPr/>
          </p:nvPicPr>
          <p:blipFill>
            <a:blip r:embed="rId3"/>
            <a:stretch>
              <a:fillRect/>
            </a:stretch>
          </p:blipFill>
          <p:spPr>
            <a:xfrm>
              <a:off x="1126792" y="9908"/>
              <a:ext cx="795164" cy="862111"/>
            </a:xfrm>
            <a:prstGeom prst="rect">
              <a:avLst/>
            </a:prstGeom>
            <a:ln w="12700" cap="flat">
              <a:noFill/>
              <a:miter lim="400000"/>
            </a:ln>
            <a:effectLst/>
          </p:spPr>
        </p:pic>
        <p:pic>
          <p:nvPicPr>
            <p:cNvPr id="8" name="12 Imagen" descr="12 Imagen">
              <a:extLst>
                <a:ext uri="{FF2B5EF4-FFF2-40B4-BE49-F238E27FC236}">
                  <a16:creationId xmlns:a16="http://schemas.microsoft.com/office/drawing/2014/main" id="{DD203653-9EB3-0C6B-4866-E6DE8283A8BF}"/>
                </a:ext>
              </a:extLst>
            </p:cNvPr>
            <p:cNvPicPr>
              <a:picLocks noChangeAspect="1"/>
            </p:cNvPicPr>
            <p:nvPr/>
          </p:nvPicPr>
          <p:blipFill>
            <a:blip r:embed="rId4"/>
            <a:stretch>
              <a:fillRect/>
            </a:stretch>
          </p:blipFill>
          <p:spPr>
            <a:xfrm>
              <a:off x="2057705" y="0"/>
              <a:ext cx="836904" cy="862111"/>
            </a:xfrm>
            <a:prstGeom prst="rect">
              <a:avLst/>
            </a:prstGeom>
            <a:ln w="12700" cap="flat">
              <a:noFill/>
              <a:miter lim="400000"/>
            </a:ln>
            <a:effectLst/>
          </p:spPr>
        </p:pic>
        <p:pic>
          <p:nvPicPr>
            <p:cNvPr id="9" name="Imagen 8" descr="Imagen 8">
              <a:extLst>
                <a:ext uri="{FF2B5EF4-FFF2-40B4-BE49-F238E27FC236}">
                  <a16:creationId xmlns:a16="http://schemas.microsoft.com/office/drawing/2014/main" id="{535F4777-D8C6-1DD7-1C0F-D5729B17DB49}"/>
                </a:ext>
              </a:extLst>
            </p:cNvPr>
            <p:cNvPicPr>
              <a:picLocks noChangeAspect="1"/>
            </p:cNvPicPr>
            <p:nvPr/>
          </p:nvPicPr>
          <p:blipFill>
            <a:blip r:embed="rId5"/>
            <a:srcRect l="26558" t="13346" r="27344" b="17369"/>
            <a:stretch>
              <a:fillRect/>
            </a:stretch>
          </p:blipFill>
          <p:spPr>
            <a:xfrm>
              <a:off x="-1" y="18593"/>
              <a:ext cx="993061" cy="840280"/>
            </a:xfrm>
            <a:prstGeom prst="rect">
              <a:avLst/>
            </a:prstGeom>
            <a:ln w="12700" cap="flat">
              <a:noFill/>
              <a:miter lim="400000"/>
            </a:ln>
            <a:effectLst/>
          </p:spPr>
        </p:pic>
      </p:grpSp>
    </p:spTree>
    <p:extLst>
      <p:ext uri="{BB962C8B-B14F-4D97-AF65-F5344CB8AC3E}">
        <p14:creationId xmlns:p14="http://schemas.microsoft.com/office/powerpoint/2010/main" val="4352576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0BA3621-74F8-8968-2BA7-C7E54ABBEEE5}"/>
              </a:ext>
            </a:extLst>
          </p:cNvPr>
          <p:cNvSpPr/>
          <p:nvPr/>
        </p:nvSpPr>
        <p:spPr>
          <a:xfrm>
            <a:off x="0" y="991666"/>
            <a:ext cx="12192000" cy="30619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accent5">
                  <a:lumMod val="60000"/>
                  <a:lumOff val="40000"/>
                </a:schemeClr>
              </a:solidFill>
            </a:endParaRPr>
          </a:p>
        </p:txBody>
      </p:sp>
      <p:sp>
        <p:nvSpPr>
          <p:cNvPr id="3" name="CuadroTexto 2">
            <a:extLst>
              <a:ext uri="{FF2B5EF4-FFF2-40B4-BE49-F238E27FC236}">
                <a16:creationId xmlns:a16="http://schemas.microsoft.com/office/drawing/2014/main" id="{095AC49A-735E-7F9F-A4E9-5FF1C5012C09}"/>
              </a:ext>
            </a:extLst>
          </p:cNvPr>
          <p:cNvSpPr txBox="1"/>
          <p:nvPr/>
        </p:nvSpPr>
        <p:spPr>
          <a:xfrm>
            <a:off x="383458" y="245806"/>
            <a:ext cx="8327923" cy="584775"/>
          </a:xfrm>
          <a:prstGeom prst="rect">
            <a:avLst/>
          </a:prstGeom>
          <a:noFill/>
        </p:spPr>
        <p:txBody>
          <a:bodyPr wrap="square" rtlCol="0">
            <a:spAutoFit/>
          </a:bodyPr>
          <a:lstStyle/>
          <a:p>
            <a:r>
              <a:rPr lang="ca-ES" sz="3200" b="1" noProof="0" dirty="0">
                <a:solidFill>
                  <a:srgbClr val="0070C0"/>
                </a:solidFill>
                <a:latin typeface="Calibri" panose="020F0502020204030204" pitchFamily="34" charset="0"/>
                <a:ea typeface="Calibri" panose="020F0502020204030204" pitchFamily="34" charset="0"/>
                <a:cs typeface="Calibri" panose="020F0502020204030204" pitchFamily="34" charset="0"/>
              </a:rPr>
              <a:t>INSUFICIÈNCIA CARDÍACA</a:t>
            </a:r>
          </a:p>
        </p:txBody>
      </p:sp>
      <p:sp>
        <p:nvSpPr>
          <p:cNvPr id="5" name="CuadroTexto 4">
            <a:extLst>
              <a:ext uri="{FF2B5EF4-FFF2-40B4-BE49-F238E27FC236}">
                <a16:creationId xmlns:a16="http://schemas.microsoft.com/office/drawing/2014/main" id="{C46CB75F-AE91-1237-1157-D0B8BE2C9D69}"/>
              </a:ext>
            </a:extLst>
          </p:cNvPr>
          <p:cNvSpPr txBox="1"/>
          <p:nvPr/>
        </p:nvSpPr>
        <p:spPr>
          <a:xfrm>
            <a:off x="442451" y="1350221"/>
            <a:ext cx="11307098" cy="5539978"/>
          </a:xfrm>
          <a:prstGeom prst="rect">
            <a:avLst/>
          </a:prstGeom>
          <a:noFill/>
        </p:spPr>
        <p:txBody>
          <a:bodyPr wrap="square">
            <a:spAutoFit/>
          </a:bodyPr>
          <a:lstStyle/>
          <a:p>
            <a:pPr>
              <a:spcAft>
                <a:spcPts val="1200"/>
              </a:spcAft>
            </a:pPr>
            <a:r>
              <a:rPr lang="ca-ES" sz="2200" b="1" i="0" u="none" strike="noStrike" baseline="0" noProof="0" dirty="0">
                <a:solidFill>
                  <a:srgbClr val="000000"/>
                </a:solidFill>
                <a:latin typeface="Univers LT Std 45 Light"/>
              </a:rPr>
              <a:t>Coordinador</a:t>
            </a:r>
            <a:endParaRPr lang="ca-ES" sz="2200" b="0" i="0" u="none" strike="noStrike" baseline="0" noProof="0" dirty="0">
              <a:solidFill>
                <a:srgbClr val="000000"/>
              </a:solidFill>
              <a:latin typeface="Univers LT Std 45 Light"/>
            </a:endParaRPr>
          </a:p>
          <a:p>
            <a:pPr>
              <a:spcAft>
                <a:spcPts val="1200"/>
              </a:spcAft>
            </a:pPr>
            <a:r>
              <a:rPr lang="ca-ES" sz="2200" b="1" i="0" u="none" strike="noStrike" baseline="0" noProof="0" dirty="0">
                <a:solidFill>
                  <a:srgbClr val="000000"/>
                </a:solidFill>
                <a:latin typeface="Univers LT Std 45 Light"/>
              </a:rPr>
              <a:t>Eduard Solé. </a:t>
            </a:r>
            <a:r>
              <a:rPr lang="ca-ES" sz="2200" b="0" i="0" u="none" strike="noStrike" baseline="0" noProof="0" dirty="0">
                <a:solidFill>
                  <a:srgbClr val="000000"/>
                </a:solidFill>
                <a:latin typeface="Univers LT Std 45 Light"/>
              </a:rPr>
              <a:t>Cardiòleg. Hospital Clínic, Barcelona.</a:t>
            </a:r>
          </a:p>
          <a:p>
            <a:pPr>
              <a:spcAft>
                <a:spcPts val="1200"/>
              </a:spcAft>
            </a:pPr>
            <a:endParaRPr lang="ca-ES" sz="2200" b="1" i="0" u="none" strike="noStrike" baseline="0" noProof="0" dirty="0">
              <a:solidFill>
                <a:srgbClr val="000000"/>
              </a:solidFill>
              <a:latin typeface="Univers LT Std 45 Light"/>
            </a:endParaRPr>
          </a:p>
          <a:p>
            <a:pPr>
              <a:spcAft>
                <a:spcPts val="1200"/>
              </a:spcAft>
            </a:pPr>
            <a:r>
              <a:rPr lang="ca-ES" sz="2200" b="1" i="0" u="none" strike="noStrike" baseline="0" noProof="0" dirty="0">
                <a:solidFill>
                  <a:srgbClr val="000000"/>
                </a:solidFill>
                <a:latin typeface="Univers LT Std 45 Light"/>
              </a:rPr>
              <a:t>Laia </a:t>
            </a:r>
            <a:r>
              <a:rPr lang="ca-ES" sz="2200" b="1" i="0" u="none" strike="noStrike" baseline="0" noProof="0" dirty="0" err="1">
                <a:solidFill>
                  <a:srgbClr val="000000"/>
                </a:solidFill>
                <a:latin typeface="Univers LT Std 45 Light"/>
              </a:rPr>
              <a:t>Alcober</a:t>
            </a:r>
            <a:r>
              <a:rPr lang="ca-ES" sz="2200" b="1" i="0" u="none" strike="noStrike" baseline="0" noProof="0" dirty="0">
                <a:solidFill>
                  <a:srgbClr val="000000"/>
                </a:solidFill>
                <a:latin typeface="Univers LT Std 45 Light"/>
              </a:rPr>
              <a:t>. </a:t>
            </a:r>
            <a:r>
              <a:rPr lang="ca-ES" sz="2200" b="0" i="0" u="none" strike="noStrike" baseline="0" noProof="0" dirty="0">
                <a:solidFill>
                  <a:srgbClr val="000000"/>
                </a:solidFill>
                <a:latin typeface="Univers LT Std 45 Light"/>
              </a:rPr>
              <a:t>Metgessa de Família. EAP Sant Josep, SAP Delta del Llobregat.</a:t>
            </a:r>
          </a:p>
          <a:p>
            <a:pPr>
              <a:spcAft>
                <a:spcPts val="1200"/>
              </a:spcAft>
            </a:pPr>
            <a:r>
              <a:rPr lang="ca-ES" sz="2200" b="1" i="0" u="none" strike="noStrike" baseline="0" noProof="0" dirty="0">
                <a:solidFill>
                  <a:srgbClr val="000000"/>
                </a:solidFill>
                <a:latin typeface="Univers LT Std 45 Light"/>
              </a:rPr>
              <a:t>Marta </a:t>
            </a:r>
            <a:r>
              <a:rPr lang="ca-ES" sz="2200" b="1" i="0" u="none" strike="noStrike" baseline="0" noProof="0" dirty="0" err="1">
                <a:solidFill>
                  <a:srgbClr val="000000"/>
                </a:solidFill>
                <a:latin typeface="Univers LT Std 45 Light"/>
              </a:rPr>
              <a:t>Faiges</a:t>
            </a:r>
            <a:r>
              <a:rPr lang="ca-ES" sz="2200" b="1" i="0" u="none" strike="noStrike" baseline="0" noProof="0" dirty="0">
                <a:solidFill>
                  <a:srgbClr val="000000"/>
                </a:solidFill>
                <a:latin typeface="Univers LT Std 45 Light"/>
              </a:rPr>
              <a:t>. </a:t>
            </a:r>
            <a:r>
              <a:rPr lang="ca-ES" sz="2200" b="0" i="0" u="none" strike="noStrike" baseline="0" noProof="0" dirty="0">
                <a:solidFill>
                  <a:srgbClr val="000000"/>
                </a:solidFill>
                <a:latin typeface="Univers LT Std 45 Light"/>
              </a:rPr>
              <a:t>Cardiòloga. Hospital Verge de la Cinta, Tortosa.</a:t>
            </a:r>
          </a:p>
          <a:p>
            <a:pPr>
              <a:spcAft>
                <a:spcPts val="1200"/>
              </a:spcAft>
            </a:pPr>
            <a:r>
              <a:rPr lang="ca-ES" sz="2200" b="1" i="0" u="none" strike="noStrike" baseline="0" noProof="0" dirty="0">
                <a:solidFill>
                  <a:srgbClr val="000000"/>
                </a:solidFill>
                <a:latin typeface="Univers LT Std 45 Light"/>
              </a:rPr>
              <a:t>Marco Arturo </a:t>
            </a:r>
            <a:r>
              <a:rPr lang="ca-ES" sz="2200" b="1" i="0" u="none" strike="noStrike" baseline="0" noProof="0" dirty="0" err="1">
                <a:solidFill>
                  <a:srgbClr val="000000"/>
                </a:solidFill>
                <a:latin typeface="Univers LT Std 45 Light"/>
              </a:rPr>
              <a:t>Quispe</a:t>
            </a:r>
            <a:r>
              <a:rPr lang="ca-ES" sz="2200" b="1" i="0" u="none" strike="noStrike" baseline="0" noProof="0" dirty="0">
                <a:solidFill>
                  <a:srgbClr val="000000"/>
                </a:solidFill>
                <a:latin typeface="Univers LT Std 45 Light"/>
              </a:rPr>
              <a:t> Suárez. </a:t>
            </a:r>
            <a:r>
              <a:rPr lang="ca-ES" sz="2200" b="0" i="0" u="none" strike="noStrike" baseline="0" noProof="0" dirty="0">
                <a:solidFill>
                  <a:srgbClr val="000000"/>
                </a:solidFill>
                <a:latin typeface="Univers LT Std 45 Light"/>
              </a:rPr>
              <a:t>Metge de Família. CAP Barceloneta, Parc Sanitari Pere Virgili, Barcelona.</a:t>
            </a:r>
          </a:p>
          <a:p>
            <a:pPr>
              <a:spcAft>
                <a:spcPts val="1200"/>
              </a:spcAft>
            </a:pPr>
            <a:r>
              <a:rPr lang="ca-ES" sz="2200" b="1" i="0" u="none" strike="noStrike" baseline="0" noProof="0" dirty="0">
                <a:solidFill>
                  <a:srgbClr val="000000"/>
                </a:solidFill>
                <a:latin typeface="Univers LT Std 45 Light"/>
              </a:rPr>
              <a:t>Josep Ramon Toll. </a:t>
            </a:r>
            <a:r>
              <a:rPr lang="ca-ES" sz="2200" b="0" i="0" u="none" strike="noStrike" baseline="0" noProof="0" dirty="0">
                <a:solidFill>
                  <a:srgbClr val="000000"/>
                </a:solidFill>
                <a:latin typeface="Univers LT Std 45 Light"/>
              </a:rPr>
              <a:t>Metge de Família. EAP Gavarra, Cornellà de Llobregat.</a:t>
            </a:r>
          </a:p>
          <a:p>
            <a:pPr>
              <a:spcAft>
                <a:spcPts val="1200"/>
              </a:spcAft>
            </a:pPr>
            <a:r>
              <a:rPr lang="ca-ES" sz="2200" b="1" i="0" u="none" strike="noStrike" baseline="0" noProof="0" dirty="0">
                <a:solidFill>
                  <a:srgbClr val="000000"/>
                </a:solidFill>
                <a:latin typeface="Univers LT Std 45 Light"/>
              </a:rPr>
              <a:t>Toni Soriano-Colomé. </a:t>
            </a:r>
            <a:r>
              <a:rPr lang="ca-ES" sz="2200" b="0" i="0" u="none" strike="noStrike" baseline="0" noProof="0" dirty="0">
                <a:solidFill>
                  <a:srgbClr val="000000"/>
                </a:solidFill>
                <a:latin typeface="Univers LT Std 45 Light"/>
              </a:rPr>
              <a:t>Cardiòleg. Hospital Universitari Vall d’Hebron, Barcelona.</a:t>
            </a:r>
          </a:p>
          <a:p>
            <a:pPr>
              <a:spcAft>
                <a:spcPts val="1200"/>
              </a:spcAft>
            </a:pPr>
            <a:endParaRPr lang="ca-ES" sz="2200" b="1" i="0" u="none" strike="noStrike" baseline="0" noProof="0" dirty="0">
              <a:solidFill>
                <a:srgbClr val="000000"/>
              </a:solidFill>
              <a:latin typeface="Univers LT Std 45 Light"/>
            </a:endParaRPr>
          </a:p>
          <a:p>
            <a:pPr>
              <a:spcAft>
                <a:spcPts val="1200"/>
              </a:spcAft>
            </a:pPr>
            <a:r>
              <a:rPr lang="ca-ES" sz="2200" b="1" i="0" u="none" strike="noStrike" baseline="0" noProof="0" dirty="0">
                <a:solidFill>
                  <a:srgbClr val="000000"/>
                </a:solidFill>
                <a:latin typeface="Univers LT Std 45 Light"/>
              </a:rPr>
              <a:t>Carme Alonso </a:t>
            </a:r>
            <a:r>
              <a:rPr lang="ca-ES" sz="2200" b="0" i="0" u="none" strike="noStrike" baseline="0" noProof="0" dirty="0">
                <a:solidFill>
                  <a:srgbClr val="000000"/>
                </a:solidFill>
                <a:latin typeface="Univers LT Std 45 Light"/>
              </a:rPr>
              <a:t>(revisora). Metgessa de Família. Equip de suport residencial, L’Hospitalet, SAP Delta.</a:t>
            </a:r>
            <a:endParaRPr lang="ca-ES" sz="2200" noProof="0" dirty="0"/>
          </a:p>
        </p:txBody>
      </p:sp>
      <p:grpSp>
        <p:nvGrpSpPr>
          <p:cNvPr id="6" name="Grupo 5">
            <a:extLst>
              <a:ext uri="{FF2B5EF4-FFF2-40B4-BE49-F238E27FC236}">
                <a16:creationId xmlns:a16="http://schemas.microsoft.com/office/drawing/2014/main" id="{E1935CF9-3C1B-FC34-85A0-1DAC71060E06}"/>
              </a:ext>
            </a:extLst>
          </p:cNvPr>
          <p:cNvGrpSpPr/>
          <p:nvPr/>
        </p:nvGrpSpPr>
        <p:grpSpPr>
          <a:xfrm>
            <a:off x="9120411" y="67284"/>
            <a:ext cx="2894609" cy="872019"/>
            <a:chOff x="9120411" y="67284"/>
            <a:chExt cx="2894609" cy="872019"/>
          </a:xfrm>
        </p:grpSpPr>
        <p:pic>
          <p:nvPicPr>
            <p:cNvPr id="7" name="Picture 5">
              <a:extLst>
                <a:ext uri="{FF2B5EF4-FFF2-40B4-BE49-F238E27FC236}">
                  <a16:creationId xmlns:a16="http://schemas.microsoft.com/office/drawing/2014/main" id="{5F9A8271-C8DA-5F6E-AE09-567530E4FA5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12 Imagen">
              <a:extLst>
                <a:ext uri="{FF2B5EF4-FFF2-40B4-BE49-F238E27FC236}">
                  <a16:creationId xmlns:a16="http://schemas.microsoft.com/office/drawing/2014/main" id="{ACED46B7-15C3-5D82-54AB-3A00CCA1CB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9" name="Imagen 8">
              <a:extLst>
                <a:ext uri="{FF2B5EF4-FFF2-40B4-BE49-F238E27FC236}">
                  <a16:creationId xmlns:a16="http://schemas.microsoft.com/office/drawing/2014/main" id="{D6176E35-C3AD-A0DF-5BA7-88AA2328085D}"/>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spTree>
    <p:extLst>
      <p:ext uri="{BB962C8B-B14F-4D97-AF65-F5344CB8AC3E}">
        <p14:creationId xmlns:p14="http://schemas.microsoft.com/office/powerpoint/2010/main" val="38022972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C1DB03-67D0-6453-6FE0-FA2285EEA47B}"/>
              </a:ext>
            </a:extLst>
          </p:cNvPr>
          <p:cNvSpPr txBox="1"/>
          <p:nvPr/>
        </p:nvSpPr>
        <p:spPr>
          <a:xfrm>
            <a:off x="806987" y="2080682"/>
            <a:ext cx="10235380" cy="3416320"/>
          </a:xfrm>
          <a:prstGeom prst="rect">
            <a:avLst/>
          </a:prstGeom>
          <a:noFill/>
        </p:spPr>
        <p:txBody>
          <a:bodyPr wrap="square" rtlCol="0">
            <a:spAutoFit/>
          </a:bodyPr>
          <a:lstStyle/>
          <a:p>
            <a:r>
              <a:rPr lang="ca-ES" sz="2400" noProof="0" dirty="0">
                <a:latin typeface="Calibri" pitchFamily="34" charset="0"/>
              </a:rPr>
              <a:t>Antònia. 79 anys. </a:t>
            </a:r>
          </a:p>
          <a:p>
            <a:endParaRPr lang="ca-ES" sz="2400" noProof="0" dirty="0">
              <a:latin typeface="Calibri" pitchFamily="34" charset="0"/>
            </a:endParaRPr>
          </a:p>
          <a:p>
            <a:pPr algn="just"/>
            <a:r>
              <a:rPr lang="ca-ES" sz="2400" noProof="0" dirty="0">
                <a:latin typeface="Calibri" pitchFamily="34" charset="0"/>
              </a:rPr>
              <a:t>Ha estat durant 6 mesos al seu poble. Consulta perquè el mes previ a tornar, va presentar dispnea d’esforç i edemes mal·leolars, sense dolor toràcic.</a:t>
            </a:r>
          </a:p>
          <a:p>
            <a:pPr algn="just"/>
            <a:endParaRPr lang="ca-ES" sz="2400" noProof="0" dirty="0">
              <a:latin typeface="Calibri" pitchFamily="34" charset="0"/>
            </a:endParaRPr>
          </a:p>
          <a:p>
            <a:pPr algn="just"/>
            <a:r>
              <a:rPr lang="ca-ES" sz="2400" noProof="0" dirty="0">
                <a:latin typeface="Calibri" pitchFamily="34" charset="0"/>
              </a:rPr>
              <a:t>Es va iniciar tractament amb furosemida 80 mg/dia durant 1 setmana. En millorar els símptomes, es va reduir la dosis a 40 mg/dia. </a:t>
            </a:r>
          </a:p>
          <a:p>
            <a:pPr algn="just"/>
            <a:endParaRPr lang="ca-ES" sz="2400" noProof="0" dirty="0">
              <a:latin typeface="Calibri" pitchFamily="34" charset="0"/>
            </a:endParaRPr>
          </a:p>
          <a:p>
            <a:pPr algn="just"/>
            <a:r>
              <a:rPr lang="ca-ES" sz="2400" noProof="0" dirty="0">
                <a:latin typeface="Calibri" pitchFamily="34" charset="0"/>
              </a:rPr>
              <a:t>Actualment segueix aquest tractament i està asimptomàtica. </a:t>
            </a:r>
          </a:p>
        </p:txBody>
      </p:sp>
      <p:grpSp>
        <p:nvGrpSpPr>
          <p:cNvPr id="3" name="Grupo 2">
            <a:extLst>
              <a:ext uri="{FF2B5EF4-FFF2-40B4-BE49-F238E27FC236}">
                <a16:creationId xmlns:a16="http://schemas.microsoft.com/office/drawing/2014/main" id="{513D0368-395D-F419-698D-7E16894A1A3E}"/>
              </a:ext>
            </a:extLst>
          </p:cNvPr>
          <p:cNvGrpSpPr/>
          <p:nvPr/>
        </p:nvGrpSpPr>
        <p:grpSpPr>
          <a:xfrm>
            <a:off x="9120411" y="67284"/>
            <a:ext cx="2894609" cy="872019"/>
            <a:chOff x="9120411" y="67284"/>
            <a:chExt cx="2894609" cy="872019"/>
          </a:xfrm>
        </p:grpSpPr>
        <p:pic>
          <p:nvPicPr>
            <p:cNvPr id="5" name="Picture 5">
              <a:extLst>
                <a:ext uri="{FF2B5EF4-FFF2-40B4-BE49-F238E27FC236}">
                  <a16:creationId xmlns:a16="http://schemas.microsoft.com/office/drawing/2014/main" id="{1A0628E1-2F76-2220-5DE8-384544383EA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87F7D1FC-7BF8-D662-C24D-BFD3F765505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935F406F-DBDF-073C-CA90-00122ACE6CBC}"/>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sp>
        <p:nvSpPr>
          <p:cNvPr id="8" name="Rectángulo 7">
            <a:extLst>
              <a:ext uri="{FF2B5EF4-FFF2-40B4-BE49-F238E27FC236}">
                <a16:creationId xmlns:a16="http://schemas.microsoft.com/office/drawing/2014/main" id="{3DB18B7F-9852-A186-F809-3CB5D40262AB}"/>
              </a:ext>
            </a:extLst>
          </p:cNvPr>
          <p:cNvSpPr/>
          <p:nvPr/>
        </p:nvSpPr>
        <p:spPr>
          <a:xfrm>
            <a:off x="0" y="991666"/>
            <a:ext cx="12192000" cy="30619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accent5">
                  <a:lumMod val="60000"/>
                  <a:lumOff val="40000"/>
                </a:schemeClr>
              </a:solidFill>
            </a:endParaRPr>
          </a:p>
        </p:txBody>
      </p:sp>
      <p:sp useBgFill="1">
        <p:nvSpPr>
          <p:cNvPr id="9" name="CuadroTexto 8">
            <a:extLst>
              <a:ext uri="{FF2B5EF4-FFF2-40B4-BE49-F238E27FC236}">
                <a16:creationId xmlns:a16="http://schemas.microsoft.com/office/drawing/2014/main" id="{D51D00EA-29AD-5895-3867-82F8FB76F993}"/>
              </a:ext>
            </a:extLst>
          </p:cNvPr>
          <p:cNvSpPr txBox="1"/>
          <p:nvPr/>
        </p:nvSpPr>
        <p:spPr>
          <a:xfrm>
            <a:off x="383458" y="245806"/>
            <a:ext cx="8327923" cy="584775"/>
          </a:xfrm>
          <a:prstGeom prst="rect">
            <a:avLst/>
          </a:prstGeom>
        </p:spPr>
        <p:txBody>
          <a:bodyPr wrap="square" rtlCol="0">
            <a:spAutoFit/>
          </a:bodyPr>
          <a:lstStyle/>
          <a:p>
            <a:r>
              <a:rPr lang="ca-ES" sz="3200" b="1" noProof="0" dirty="0">
                <a:solidFill>
                  <a:srgbClr val="0070C0"/>
                </a:solidFill>
                <a:latin typeface="Calibri" panose="020F0502020204030204" pitchFamily="34" charset="0"/>
                <a:ea typeface="Calibri" panose="020F0502020204030204" pitchFamily="34" charset="0"/>
                <a:cs typeface="Calibri" panose="020F0502020204030204" pitchFamily="34" charset="0"/>
              </a:rPr>
              <a:t>INSUFICIÈNCIA CARDÍACA: CAS 1</a:t>
            </a:r>
          </a:p>
        </p:txBody>
      </p:sp>
    </p:spTree>
    <p:extLst>
      <p:ext uri="{BB962C8B-B14F-4D97-AF65-F5344CB8AC3E}">
        <p14:creationId xmlns:p14="http://schemas.microsoft.com/office/powerpoint/2010/main" val="2049385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63" name="Rectángulo 41"/>
          <p:cNvSpPr/>
          <p:nvPr/>
        </p:nvSpPr>
        <p:spPr>
          <a:xfrm>
            <a:off x="196736" y="2838215"/>
            <a:ext cx="2451279" cy="2229293"/>
          </a:xfrm>
          <a:prstGeom prst="rect">
            <a:avLst/>
          </a:prstGeom>
          <a:solidFill>
            <a:schemeClr val="bg1"/>
          </a:solidFill>
          <a:ln>
            <a:solidFill>
              <a:srgbClr val="6A9D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Signes d’alarma (presència ≥1):</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Dispnea de repòs.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Angina de repòs.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Anasarca.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Síncope.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Taquicàrdia mal tolerada.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Bradicàrdia mal tolerada.</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Hipotensió simptomàtica.</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Hipoperfusió perifèrica (cianosi, oligúria, fredor, </a:t>
            </a:r>
            <a:r>
              <a:rPr kumimoji="0" lang="ca-ES" sz="13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etc</a:t>
            </a: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nvGrpSpPr>
          <p:cNvPr id="12" name="Grupo 11">
            <a:extLst>
              <a:ext uri="{FF2B5EF4-FFF2-40B4-BE49-F238E27FC236}">
                <a16:creationId xmlns:a16="http://schemas.microsoft.com/office/drawing/2014/main" id="{0D413F19-2D04-ED30-0DB1-3AE3C4FC18A7}"/>
              </a:ext>
            </a:extLst>
          </p:cNvPr>
          <p:cNvGrpSpPr/>
          <p:nvPr/>
        </p:nvGrpSpPr>
        <p:grpSpPr>
          <a:xfrm>
            <a:off x="2013622" y="1491891"/>
            <a:ext cx="10001398" cy="5120303"/>
            <a:chOff x="2678397" y="2400934"/>
            <a:chExt cx="8779022" cy="3638934"/>
          </a:xfrm>
        </p:grpSpPr>
        <p:sp>
          <p:nvSpPr>
            <p:cNvPr id="270" name="Google Shape;270;p12"/>
            <p:cNvSpPr/>
            <p:nvPr/>
          </p:nvSpPr>
          <p:spPr>
            <a:xfrm rot="5400000">
              <a:off x="6154790" y="3621696"/>
              <a:ext cx="293018" cy="510507"/>
            </a:xfrm>
            <a:prstGeom prst="rightArrow">
              <a:avLst>
                <a:gd name="adj1" fmla="val 50000"/>
                <a:gd name="adj2" fmla="val 50000"/>
              </a:avLst>
            </a:prstGeom>
            <a:solidFill>
              <a:srgbClr val="C5D8F1"/>
            </a:solidFill>
            <a:ln>
              <a:noFill/>
            </a:ln>
            <a:effectLst/>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endParaRPr kumimoji="0" lang="ca-ES"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271" name="Google Shape;271;p12"/>
            <p:cNvSpPr/>
            <p:nvPr/>
          </p:nvSpPr>
          <p:spPr>
            <a:xfrm rot="5400000">
              <a:off x="6193287" y="4434329"/>
              <a:ext cx="216024" cy="510507"/>
            </a:xfrm>
            <a:prstGeom prst="rightArrow">
              <a:avLst>
                <a:gd name="adj1" fmla="val 50000"/>
                <a:gd name="adj2" fmla="val 50000"/>
              </a:avLst>
            </a:prstGeom>
            <a:solidFill>
              <a:srgbClr val="C5D8F1"/>
            </a:solidFill>
            <a:ln>
              <a:noFill/>
            </a:ln>
            <a:effectLst/>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endParaRPr kumimoji="0" lang="ca-ES"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42" name="Rectángulo 41"/>
            <p:cNvSpPr/>
            <p:nvPr/>
          </p:nvSpPr>
          <p:spPr>
            <a:xfrm>
              <a:off x="5607665" y="4819732"/>
              <a:ext cx="1417847" cy="499651"/>
            </a:xfrm>
            <a:prstGeom prst="rect">
              <a:avLst/>
            </a:prstGeom>
            <a:solidFill>
              <a:srgbClr val="30A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ca-ES"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ANALÍTICA</a:t>
              </a:r>
            </a:p>
          </p:txBody>
        </p:sp>
        <p:grpSp>
          <p:nvGrpSpPr>
            <p:cNvPr id="46" name="45 Grupo"/>
            <p:cNvGrpSpPr/>
            <p:nvPr/>
          </p:nvGrpSpPr>
          <p:grpSpPr>
            <a:xfrm>
              <a:off x="3792267" y="2400934"/>
              <a:ext cx="3228075" cy="720122"/>
              <a:chOff x="3792267" y="1607104"/>
              <a:chExt cx="3228075" cy="720122"/>
            </a:xfrm>
          </p:grpSpPr>
          <p:sp>
            <p:nvSpPr>
              <p:cNvPr id="269" name="Google Shape;269;p12"/>
              <p:cNvSpPr/>
              <p:nvPr/>
            </p:nvSpPr>
            <p:spPr>
              <a:xfrm rot="5400000">
                <a:off x="6196331" y="1963960"/>
                <a:ext cx="216024" cy="510507"/>
              </a:xfrm>
              <a:prstGeom prst="rightArrow">
                <a:avLst>
                  <a:gd name="adj1" fmla="val 50000"/>
                  <a:gd name="adj2" fmla="val 50000"/>
                </a:avLst>
              </a:prstGeom>
              <a:solidFill>
                <a:srgbClr val="C5D8F1"/>
              </a:solidFill>
              <a:ln>
                <a:noFill/>
              </a:ln>
              <a:effectLst/>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endParaRPr kumimoji="0" lang="ca-ES"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4" name="Rectángulo 3"/>
              <p:cNvSpPr/>
              <p:nvPr/>
            </p:nvSpPr>
            <p:spPr>
              <a:xfrm>
                <a:off x="5640290" y="1607104"/>
                <a:ext cx="1380052" cy="451200"/>
              </a:xfrm>
              <a:prstGeom prst="rect">
                <a:avLst/>
              </a:prstGeom>
              <a:solidFill>
                <a:srgbClr val="30A29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SOSPITA IC </a:t>
                </a:r>
              </a:p>
            </p:txBody>
          </p:sp>
          <p:sp>
            <p:nvSpPr>
              <p:cNvPr id="26" name="Rectángulo 3"/>
              <p:cNvSpPr/>
              <p:nvPr/>
            </p:nvSpPr>
            <p:spPr>
              <a:xfrm>
                <a:off x="3792267" y="1607104"/>
                <a:ext cx="1848023" cy="4512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3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Símptomes/signes d’IC</a:t>
                </a:r>
              </a:p>
            </p:txBody>
          </p:sp>
        </p:grpSp>
        <p:sp>
          <p:nvSpPr>
            <p:cNvPr id="27" name="Rectángulo 3"/>
            <p:cNvSpPr/>
            <p:nvPr/>
          </p:nvSpPr>
          <p:spPr>
            <a:xfrm>
              <a:off x="6997277" y="4044847"/>
              <a:ext cx="2756045" cy="49334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Factors de risc, EF dirigida, ECG, </a:t>
              </a:r>
              <a:r>
                <a:rPr kumimoji="0" lang="ca-ES" sz="13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Rx</a:t>
              </a: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tòrax.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Valorar iniciar tractament. </a:t>
              </a:r>
            </a:p>
          </p:txBody>
        </p:sp>
        <p:sp>
          <p:nvSpPr>
            <p:cNvPr id="28" name="Rectángulo 40"/>
            <p:cNvSpPr/>
            <p:nvPr/>
          </p:nvSpPr>
          <p:spPr>
            <a:xfrm>
              <a:off x="5610601" y="4049455"/>
              <a:ext cx="1417847" cy="499651"/>
            </a:xfrm>
            <a:prstGeom prst="rect">
              <a:avLst/>
            </a:prstGeom>
            <a:solidFill>
              <a:srgbClr val="30A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white"/>
                  </a:solidFill>
                  <a:effectLst/>
                  <a:uLnTx/>
                  <a:uFillTx/>
                  <a:latin typeface="Calibri"/>
                  <a:ea typeface="+mn-ea"/>
                  <a:cs typeface="+mn-cs"/>
                </a:rPr>
                <a:t>                   </a:t>
              </a:r>
              <a:r>
                <a:rPr kumimoji="0" lang="ca-ES"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AVALUACIÓ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PROBABILITAT IC</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white"/>
                  </a:solidFill>
                  <a:effectLst/>
                  <a:uLnTx/>
                  <a:uFillTx/>
                  <a:latin typeface="Calibri"/>
                  <a:ea typeface="+mn-ea"/>
                  <a:cs typeface="+mn-cs"/>
                </a:rPr>
                <a:t>                  </a:t>
              </a:r>
            </a:p>
          </p:txBody>
        </p:sp>
        <p:sp>
          <p:nvSpPr>
            <p:cNvPr id="29" name="Rectángulo 40"/>
            <p:cNvSpPr/>
            <p:nvPr/>
          </p:nvSpPr>
          <p:spPr>
            <a:xfrm>
              <a:off x="5607664" y="3153889"/>
              <a:ext cx="2112235" cy="499651"/>
            </a:xfrm>
            <a:prstGeom prst="rect">
              <a:avLst/>
            </a:prstGeom>
            <a:solidFill>
              <a:srgbClr val="30A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white"/>
                  </a:solidFill>
                  <a:effectLst/>
                  <a:uLnTx/>
                  <a:uFillTx/>
                  <a:latin typeface="Calibri"/>
                  <a:ea typeface="+mn-ea"/>
                  <a:cs typeface="+mn-cs"/>
                </a:rPr>
                <a:t>                   </a:t>
              </a:r>
              <a:r>
                <a:rPr kumimoji="0" lang="ca-ES"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ca-ES"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SIGNES </a:t>
              </a:r>
              <a:r>
                <a:rPr lang="ca-ES" sz="1350" b="1" noProof="0" dirty="0">
                  <a:solidFill>
                    <a:prstClr val="white"/>
                  </a:solidFill>
                  <a:latin typeface="Calibri" panose="020F0502020204030204" pitchFamily="34" charset="0"/>
                  <a:cs typeface="Calibri" panose="020F0502020204030204" pitchFamily="34" charset="0"/>
                </a:rPr>
                <a:t>D</a:t>
              </a:r>
              <a:r>
                <a:rPr kumimoji="0" lang="ca-ES"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’ALARMA</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white"/>
                  </a:solidFill>
                  <a:effectLst/>
                  <a:uLnTx/>
                  <a:uFillTx/>
                  <a:latin typeface="Calibri"/>
                  <a:ea typeface="+mn-ea"/>
                  <a:cs typeface="+mn-cs"/>
                </a:rPr>
                <a:t>                  </a:t>
              </a:r>
            </a:p>
          </p:txBody>
        </p:sp>
        <p:sp>
          <p:nvSpPr>
            <p:cNvPr id="2" name="Oval 1"/>
            <p:cNvSpPr/>
            <p:nvPr/>
          </p:nvSpPr>
          <p:spPr>
            <a:xfrm>
              <a:off x="5083260" y="3254614"/>
              <a:ext cx="414349" cy="293017"/>
            </a:xfrm>
            <a:prstGeom prst="ellipse">
              <a:avLst/>
            </a:prstGeom>
            <a:solidFill>
              <a:srgbClr val="6A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2000" b="0" i="0" u="none" strike="noStrike" kern="1200" cap="none" spc="0" normalizeH="0" baseline="0" noProof="0" dirty="0">
                  <a:ln>
                    <a:noFill/>
                  </a:ln>
                  <a:solidFill>
                    <a:prstClr val="white"/>
                  </a:solidFill>
                  <a:effectLst/>
                  <a:uLnTx/>
                  <a:uFillTx/>
                  <a:latin typeface="Calibri"/>
                  <a:ea typeface="+mn-ea"/>
                  <a:cs typeface="+mn-cs"/>
                </a:rPr>
                <a:t>+</a:t>
              </a:r>
            </a:p>
          </p:txBody>
        </p:sp>
        <p:sp>
          <p:nvSpPr>
            <p:cNvPr id="34" name="Rectángulo 3"/>
            <p:cNvSpPr/>
            <p:nvPr/>
          </p:nvSpPr>
          <p:spPr>
            <a:xfrm>
              <a:off x="6997713" y="4818570"/>
              <a:ext cx="3111593" cy="49606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Hemograma, funció renal, ions, funció hepàtica, TSH i NT-</a:t>
              </a:r>
              <a:r>
                <a:rPr kumimoji="0" lang="ca-ES" sz="13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proBNP</a:t>
              </a: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51" name="Rectángulo 41"/>
            <p:cNvSpPr/>
            <p:nvPr/>
          </p:nvSpPr>
          <p:spPr>
            <a:xfrm>
              <a:off x="2678397" y="5540217"/>
              <a:ext cx="1936711" cy="499651"/>
            </a:xfrm>
            <a:prstGeom prst="rect">
              <a:avLst/>
            </a:prstGeom>
            <a:solidFill>
              <a:srgbClr val="30A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ca-ES"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UCIES HOSPITAL</a:t>
              </a:r>
            </a:p>
          </p:txBody>
        </p:sp>
        <p:sp>
          <p:nvSpPr>
            <p:cNvPr id="9" name="Fletxa doblada cap amunt 8"/>
            <p:cNvSpPr/>
            <p:nvPr/>
          </p:nvSpPr>
          <p:spPr>
            <a:xfrm rot="10800000">
              <a:off x="3539466" y="3357749"/>
              <a:ext cx="1417847" cy="2097187"/>
            </a:xfrm>
            <a:prstGeom prst="bentUpArrow">
              <a:avLst>
                <a:gd name="adj1" fmla="val 4295"/>
                <a:gd name="adj2" fmla="val 8004"/>
                <a:gd name="adj3" fmla="val 13889"/>
              </a:avLst>
            </a:prstGeom>
            <a:solidFill>
              <a:srgbClr val="CCE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1">
              <a:extLst>
                <a:ext uri="{FF2B5EF4-FFF2-40B4-BE49-F238E27FC236}">
                  <a16:creationId xmlns:a16="http://schemas.microsoft.com/office/drawing/2014/main" id="{5F4453ED-9524-472C-ADB9-1A931207B5F6}"/>
                </a:ext>
              </a:extLst>
            </p:cNvPr>
            <p:cNvSpPr/>
            <p:nvPr/>
          </p:nvSpPr>
          <p:spPr>
            <a:xfrm>
              <a:off x="6643270" y="3697233"/>
              <a:ext cx="414349" cy="293017"/>
            </a:xfrm>
            <a:prstGeom prst="ellipse">
              <a:avLst/>
            </a:prstGeom>
            <a:solidFill>
              <a:srgbClr val="6A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2000" b="0" i="0" u="none" strike="noStrike" kern="1200" cap="none" spc="0" normalizeH="0" baseline="0" noProof="0" dirty="0">
                  <a:ln>
                    <a:noFill/>
                  </a:ln>
                  <a:solidFill>
                    <a:prstClr val="white"/>
                  </a:solidFill>
                  <a:effectLst/>
                  <a:uLnTx/>
                  <a:uFillTx/>
                  <a:latin typeface="Calibri"/>
                  <a:ea typeface="+mn-ea"/>
                  <a:cs typeface="+mn-cs"/>
                </a:rPr>
                <a:t>-</a:t>
              </a:r>
            </a:p>
          </p:txBody>
        </p:sp>
        <p:sp>
          <p:nvSpPr>
            <p:cNvPr id="6" name="Rectángulo 3">
              <a:extLst>
                <a:ext uri="{FF2B5EF4-FFF2-40B4-BE49-F238E27FC236}">
                  <a16:creationId xmlns:a16="http://schemas.microsoft.com/office/drawing/2014/main" id="{F377F3DE-EB91-2632-D0F1-087023EFC7FE}"/>
                </a:ext>
              </a:extLst>
            </p:cNvPr>
            <p:cNvSpPr/>
            <p:nvPr/>
          </p:nvSpPr>
          <p:spPr>
            <a:xfrm>
              <a:off x="9972255" y="4044847"/>
              <a:ext cx="1485164" cy="49334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ECG</a:t>
              </a:r>
              <a:r>
                <a:rPr kumimoji="0" lang="ca-ES" sz="135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Normal</a:t>
              </a:r>
            </a:p>
            <a:p>
              <a:pPr algn="ctr">
                <a:defRPr/>
              </a:pPr>
              <a:r>
                <a:rPr lang="ca-ES" sz="1400" noProof="0" dirty="0">
                  <a:solidFill>
                    <a:prstClr val="black"/>
                  </a:solidFill>
                  <a:latin typeface="Calibri"/>
                </a:rPr>
                <a:t>(Alt VPN per IC)</a:t>
              </a:r>
            </a:p>
          </p:txBody>
        </p:sp>
      </p:grpSp>
      <p:pic>
        <p:nvPicPr>
          <p:cNvPr id="18434" name="Picture 2" descr="Megáfono PNG"/>
          <p:cNvPicPr>
            <a:picLocks noChangeAspect="1" noChangeArrowheads="1"/>
          </p:cNvPicPr>
          <p:nvPr/>
        </p:nvPicPr>
        <p:blipFill>
          <a:blip r:embed="rId3" cstate="print"/>
          <a:srcRect/>
          <a:stretch>
            <a:fillRect/>
          </a:stretch>
        </p:blipFill>
        <p:spPr bwMode="auto">
          <a:xfrm>
            <a:off x="961417" y="1593458"/>
            <a:ext cx="1162947" cy="1180121"/>
          </a:xfrm>
          <a:prstGeom prst="rect">
            <a:avLst/>
          </a:prstGeom>
          <a:noFill/>
        </p:spPr>
      </p:pic>
      <p:grpSp>
        <p:nvGrpSpPr>
          <p:cNvPr id="3" name="Grupo 2">
            <a:extLst>
              <a:ext uri="{FF2B5EF4-FFF2-40B4-BE49-F238E27FC236}">
                <a16:creationId xmlns:a16="http://schemas.microsoft.com/office/drawing/2014/main" id="{F32D5B29-40C7-4B04-D1A2-AA2CFAA0F86D}"/>
              </a:ext>
            </a:extLst>
          </p:cNvPr>
          <p:cNvGrpSpPr/>
          <p:nvPr/>
        </p:nvGrpSpPr>
        <p:grpSpPr>
          <a:xfrm>
            <a:off x="9120411" y="67284"/>
            <a:ext cx="2894609" cy="872019"/>
            <a:chOff x="9120411" y="67284"/>
            <a:chExt cx="2894609" cy="872019"/>
          </a:xfrm>
        </p:grpSpPr>
        <p:pic>
          <p:nvPicPr>
            <p:cNvPr id="5" name="Picture 5">
              <a:extLst>
                <a:ext uri="{FF2B5EF4-FFF2-40B4-BE49-F238E27FC236}">
                  <a16:creationId xmlns:a16="http://schemas.microsoft.com/office/drawing/2014/main" id="{262E591D-0597-72F8-BF9B-72F868CDEC95}"/>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12 Imagen">
              <a:extLst>
                <a:ext uri="{FF2B5EF4-FFF2-40B4-BE49-F238E27FC236}">
                  <a16:creationId xmlns:a16="http://schemas.microsoft.com/office/drawing/2014/main" id="{EC4F0BE7-0A90-925A-D078-ED278C07A47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8" name="Imagen 7">
              <a:extLst>
                <a:ext uri="{FF2B5EF4-FFF2-40B4-BE49-F238E27FC236}">
                  <a16:creationId xmlns:a16="http://schemas.microsoft.com/office/drawing/2014/main" id="{728FC31A-78CE-8D7B-3ABE-8BC1A4183889}"/>
                </a:ext>
              </a:extLst>
            </p:cNvPr>
            <p:cNvPicPr>
              <a:picLocks noChangeAspect="1"/>
            </p:cNvPicPr>
            <p:nvPr/>
          </p:nvPicPr>
          <p:blipFill>
            <a:blip r:embed="rId6"/>
            <a:srcRect l="26558" t="13346" r="27345" b="17370"/>
            <a:stretch/>
          </p:blipFill>
          <p:spPr>
            <a:xfrm>
              <a:off x="9120411" y="85877"/>
              <a:ext cx="993059" cy="840280"/>
            </a:xfrm>
            <a:prstGeom prst="rect">
              <a:avLst/>
            </a:prstGeom>
          </p:spPr>
        </p:pic>
      </p:grpSp>
      <p:sp>
        <p:nvSpPr>
          <p:cNvPr id="10" name="Rectángulo 9">
            <a:extLst>
              <a:ext uri="{FF2B5EF4-FFF2-40B4-BE49-F238E27FC236}">
                <a16:creationId xmlns:a16="http://schemas.microsoft.com/office/drawing/2014/main" id="{BF5F8D58-A164-9814-CB33-9841BCD59B2F}"/>
              </a:ext>
            </a:extLst>
          </p:cNvPr>
          <p:cNvSpPr/>
          <p:nvPr/>
        </p:nvSpPr>
        <p:spPr>
          <a:xfrm>
            <a:off x="0" y="991666"/>
            <a:ext cx="12192000" cy="30619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accent5">
                  <a:lumMod val="60000"/>
                  <a:lumOff val="40000"/>
                </a:schemeClr>
              </a:solidFill>
            </a:endParaRPr>
          </a:p>
        </p:txBody>
      </p:sp>
      <p:sp useBgFill="1">
        <p:nvSpPr>
          <p:cNvPr id="11" name="CuadroTexto 10">
            <a:extLst>
              <a:ext uri="{FF2B5EF4-FFF2-40B4-BE49-F238E27FC236}">
                <a16:creationId xmlns:a16="http://schemas.microsoft.com/office/drawing/2014/main" id="{9E324EBE-128F-FFEC-0C5B-075136982EEE}"/>
              </a:ext>
            </a:extLst>
          </p:cNvPr>
          <p:cNvSpPr txBox="1"/>
          <p:nvPr/>
        </p:nvSpPr>
        <p:spPr>
          <a:xfrm>
            <a:off x="383458" y="245806"/>
            <a:ext cx="8327923" cy="584775"/>
          </a:xfrm>
          <a:prstGeom prst="rect">
            <a:avLst/>
          </a:prstGeom>
        </p:spPr>
        <p:txBody>
          <a:bodyPr wrap="square" rtlCol="0">
            <a:spAutoFit/>
          </a:bodyPr>
          <a:lstStyle/>
          <a:p>
            <a:r>
              <a:rPr lang="ca-ES" sz="3200" b="1" noProof="0" dirty="0">
                <a:solidFill>
                  <a:srgbClr val="0070C0"/>
                </a:solidFill>
                <a:latin typeface="Calibri" panose="020F0502020204030204" pitchFamily="34" charset="0"/>
                <a:ea typeface="Calibri" panose="020F0502020204030204" pitchFamily="34" charset="0"/>
                <a:cs typeface="Calibri" panose="020F0502020204030204" pitchFamily="34" charset="0"/>
              </a:rPr>
              <a:t>INSUFICIÈNCIA CARDÍACA: DIAGNÒSTIC</a:t>
            </a:r>
          </a:p>
        </p:txBody>
      </p:sp>
    </p:spTree>
    <p:extLst>
      <p:ext uri="{BB962C8B-B14F-4D97-AF65-F5344CB8AC3E}">
        <p14:creationId xmlns:p14="http://schemas.microsoft.com/office/powerpoint/2010/main" val="9426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BA7E56F4-53F5-722D-8EA3-9A999733A9E4}"/>
              </a:ext>
            </a:extLst>
          </p:cNvPr>
          <p:cNvGraphicFramePr>
            <a:graphicFrameLocks noGrp="1"/>
          </p:cNvGraphicFramePr>
          <p:nvPr>
            <p:extLst>
              <p:ext uri="{D42A27DB-BD31-4B8C-83A1-F6EECF244321}">
                <p14:modId xmlns:p14="http://schemas.microsoft.com/office/powerpoint/2010/main" val="1493385228"/>
              </p:ext>
            </p:extLst>
          </p:nvPr>
        </p:nvGraphicFramePr>
        <p:xfrm>
          <a:off x="5919925" y="3051441"/>
          <a:ext cx="5918113" cy="3169920"/>
        </p:xfrm>
        <a:graphic>
          <a:graphicData uri="http://schemas.openxmlformats.org/drawingml/2006/table">
            <a:tbl>
              <a:tblPr firstRow="1" bandRow="1">
                <a:tableStyleId>{5C22544A-7EE6-4342-B048-85BDC9FD1C3A}</a:tableStyleId>
              </a:tblPr>
              <a:tblGrid>
                <a:gridCol w="2261399">
                  <a:extLst>
                    <a:ext uri="{9D8B030D-6E8A-4147-A177-3AD203B41FA5}">
                      <a16:colId xmlns:a16="http://schemas.microsoft.com/office/drawing/2014/main" val="4280457720"/>
                    </a:ext>
                  </a:extLst>
                </a:gridCol>
                <a:gridCol w="3656714">
                  <a:extLst>
                    <a:ext uri="{9D8B030D-6E8A-4147-A177-3AD203B41FA5}">
                      <a16:colId xmlns:a16="http://schemas.microsoft.com/office/drawing/2014/main" val="1092393468"/>
                    </a:ext>
                  </a:extLst>
                </a:gridCol>
              </a:tblGrid>
              <a:tr h="0">
                <a:tc>
                  <a:txBody>
                    <a:bodyPr/>
                    <a:lstStyle/>
                    <a:p>
                      <a:endParaRPr lang="ca-ES" sz="1600" noProof="0" dirty="0">
                        <a:latin typeface="Calibri" pitchFamily="34" charset="0"/>
                      </a:endParaRPr>
                    </a:p>
                  </a:txBody>
                  <a:tcPr/>
                </a:tc>
                <a:tc>
                  <a:txBody>
                    <a:bodyPr/>
                    <a:lstStyle/>
                    <a:p>
                      <a:pPr algn="ctr"/>
                      <a:r>
                        <a:rPr lang="ca-ES" sz="1600" noProof="0" dirty="0">
                          <a:latin typeface="Calibri" pitchFamily="34" charset="0"/>
                        </a:rPr>
                        <a:t>CAS 1</a:t>
                      </a:r>
                    </a:p>
                  </a:txBody>
                  <a:tcPr/>
                </a:tc>
                <a:extLst>
                  <a:ext uri="{0D108BD9-81ED-4DB2-BD59-A6C34878D82A}">
                    <a16:rowId xmlns:a16="http://schemas.microsoft.com/office/drawing/2014/main" val="520219306"/>
                  </a:ext>
                </a:extLst>
              </a:tr>
              <a:tr h="129750">
                <a:tc>
                  <a:txBody>
                    <a:bodyPr/>
                    <a:lstStyle/>
                    <a:p>
                      <a:r>
                        <a:rPr lang="ca-ES" sz="1800" b="1" noProof="0" dirty="0">
                          <a:latin typeface="Calibri" pitchFamily="34" charset="0"/>
                        </a:rPr>
                        <a:t>Clínica</a:t>
                      </a:r>
                    </a:p>
                  </a:txBody>
                  <a:tcPr/>
                </a:tc>
                <a:tc>
                  <a:txBody>
                    <a:bodyPr/>
                    <a:lstStyle/>
                    <a:p>
                      <a:r>
                        <a:rPr lang="ca-ES" sz="1800" noProof="0" dirty="0">
                          <a:latin typeface="Calibri" pitchFamily="34" charset="0"/>
                        </a:rPr>
                        <a:t>Asimptomàtica.</a:t>
                      </a:r>
                    </a:p>
                    <a:p>
                      <a:r>
                        <a:rPr lang="ca-ES" sz="1800" noProof="0" dirty="0">
                          <a:latin typeface="Calibri" pitchFamily="34" charset="0"/>
                        </a:rPr>
                        <a:t>No congestiva.</a:t>
                      </a:r>
                    </a:p>
                  </a:txBody>
                  <a:tcPr/>
                </a:tc>
                <a:extLst>
                  <a:ext uri="{0D108BD9-81ED-4DB2-BD59-A6C34878D82A}">
                    <a16:rowId xmlns:a16="http://schemas.microsoft.com/office/drawing/2014/main" val="2385096470"/>
                  </a:ext>
                </a:extLst>
              </a:tr>
              <a:tr h="0">
                <a:tc>
                  <a:txBody>
                    <a:bodyPr/>
                    <a:lstStyle/>
                    <a:p>
                      <a:r>
                        <a:rPr lang="ca-ES" sz="1800" b="1" noProof="0" dirty="0" err="1">
                          <a:latin typeface="Calibri" pitchFamily="34" charset="0"/>
                        </a:rPr>
                        <a:t>Rx</a:t>
                      </a:r>
                      <a:r>
                        <a:rPr lang="ca-ES" sz="1800" b="1" noProof="0" dirty="0">
                          <a:latin typeface="Calibri" pitchFamily="34" charset="0"/>
                        </a:rPr>
                        <a:t> Tòrax</a:t>
                      </a:r>
                    </a:p>
                  </a:txBody>
                  <a:tcPr/>
                </a:tc>
                <a:tc>
                  <a:txBody>
                    <a:bodyPr/>
                    <a:lstStyle/>
                    <a:p>
                      <a:r>
                        <a:rPr lang="ca-ES" sz="1800" noProof="0" dirty="0">
                          <a:latin typeface="Calibri" pitchFamily="34" charset="0"/>
                        </a:rPr>
                        <a:t>No cardiomegàlia. </a:t>
                      </a:r>
                    </a:p>
                    <a:p>
                      <a:r>
                        <a:rPr lang="ca-ES" sz="1800" noProof="0" dirty="0">
                          <a:latin typeface="Calibri" pitchFamily="34" charset="0"/>
                        </a:rPr>
                        <a:t>Lleuger increment trama</a:t>
                      </a:r>
                      <a:r>
                        <a:rPr lang="ca-ES" sz="1800" baseline="0" noProof="0" dirty="0">
                          <a:latin typeface="Calibri" pitchFamily="34" charset="0"/>
                        </a:rPr>
                        <a:t> </a:t>
                      </a:r>
                      <a:r>
                        <a:rPr lang="ca-ES" sz="1800" baseline="0" noProof="0" dirty="0" err="1">
                          <a:latin typeface="Calibri" pitchFamily="34" charset="0"/>
                        </a:rPr>
                        <a:t>hiliar</a:t>
                      </a:r>
                      <a:r>
                        <a:rPr lang="ca-ES" sz="1800" baseline="0" noProof="0" dirty="0">
                          <a:latin typeface="Calibri" pitchFamily="34" charset="0"/>
                        </a:rPr>
                        <a:t>. </a:t>
                      </a:r>
                    </a:p>
                    <a:p>
                      <a:r>
                        <a:rPr lang="ca-ES" sz="1800" baseline="0" noProof="0" dirty="0">
                          <a:latin typeface="Calibri" pitchFamily="34" charset="0"/>
                        </a:rPr>
                        <a:t>No vessament pleural. </a:t>
                      </a:r>
                      <a:endParaRPr lang="ca-ES" sz="1800" noProof="0" dirty="0">
                        <a:latin typeface="Calibri" pitchFamily="34" charset="0"/>
                      </a:endParaRPr>
                    </a:p>
                  </a:txBody>
                  <a:tcPr/>
                </a:tc>
                <a:extLst>
                  <a:ext uri="{0D108BD9-81ED-4DB2-BD59-A6C34878D82A}">
                    <a16:rowId xmlns:a16="http://schemas.microsoft.com/office/drawing/2014/main" val="10002"/>
                  </a:ext>
                </a:extLst>
              </a:tr>
              <a:tr h="0">
                <a:tc>
                  <a:txBody>
                    <a:bodyPr/>
                    <a:lstStyle/>
                    <a:p>
                      <a:r>
                        <a:rPr lang="ca-ES" sz="1800" b="1" noProof="0" dirty="0">
                          <a:latin typeface="Calibri" pitchFamily="34" charset="0"/>
                        </a:rPr>
                        <a:t>ECG</a:t>
                      </a:r>
                    </a:p>
                  </a:txBody>
                  <a:tcPr/>
                </a:tc>
                <a:tc>
                  <a:txBody>
                    <a:bodyPr/>
                    <a:lstStyle/>
                    <a:p>
                      <a:r>
                        <a:rPr lang="ca-ES" sz="1800" noProof="0" dirty="0">
                          <a:latin typeface="Calibri" pitchFamily="34" charset="0"/>
                        </a:rPr>
                        <a:t>RS</a:t>
                      </a:r>
                      <a:r>
                        <a:rPr lang="ca-ES" sz="1800" baseline="0" noProof="0" dirty="0">
                          <a:latin typeface="Calibri" pitchFamily="34" charset="0"/>
                        </a:rPr>
                        <a:t> a </a:t>
                      </a:r>
                      <a:r>
                        <a:rPr lang="ca-ES" sz="1800" noProof="0" dirty="0">
                          <a:latin typeface="Calibri" pitchFamily="34" charset="0"/>
                        </a:rPr>
                        <a:t>82 </a:t>
                      </a:r>
                      <a:r>
                        <a:rPr lang="ca-ES" sz="1800" noProof="0" dirty="0" err="1">
                          <a:latin typeface="Calibri" pitchFamily="34" charset="0"/>
                        </a:rPr>
                        <a:t>bpm</a:t>
                      </a:r>
                      <a:r>
                        <a:rPr lang="ca-ES" sz="1800" noProof="0" dirty="0">
                          <a:latin typeface="Calibri" pitchFamily="34" charset="0"/>
                        </a:rPr>
                        <a:t>. T aplanades cara lateral</a:t>
                      </a:r>
                    </a:p>
                  </a:txBody>
                  <a:tcPr/>
                </a:tc>
                <a:extLst>
                  <a:ext uri="{0D108BD9-81ED-4DB2-BD59-A6C34878D82A}">
                    <a16:rowId xmlns:a16="http://schemas.microsoft.com/office/drawing/2014/main" val="3744051430"/>
                  </a:ext>
                </a:extLst>
              </a:tr>
              <a:tr h="0">
                <a:tc>
                  <a:txBody>
                    <a:bodyPr/>
                    <a:lstStyle/>
                    <a:p>
                      <a:r>
                        <a:rPr lang="ca-ES" sz="1800" b="1" noProof="0" dirty="0">
                          <a:latin typeface="Calibri" pitchFamily="34" charset="0"/>
                        </a:rPr>
                        <a:t>Analítica</a:t>
                      </a:r>
                    </a:p>
                  </a:txBody>
                  <a:tcPr/>
                </a:tc>
                <a:tc>
                  <a:txBody>
                    <a:bodyPr/>
                    <a:lstStyle/>
                    <a:p>
                      <a:r>
                        <a:rPr lang="ca-ES" sz="1800" noProof="0" dirty="0" err="1">
                          <a:latin typeface="Calibri" pitchFamily="34" charset="0"/>
                        </a:rPr>
                        <a:t>Hb</a:t>
                      </a:r>
                      <a:r>
                        <a:rPr lang="ca-ES" sz="1800" baseline="0" noProof="0" dirty="0">
                          <a:latin typeface="Calibri" pitchFamily="34" charset="0"/>
                        </a:rPr>
                        <a:t> 12,6 mg/dl. FG 65 ml/min </a:t>
                      </a:r>
                    </a:p>
                    <a:p>
                      <a:r>
                        <a:rPr lang="ca-ES" sz="1800" baseline="0" noProof="0" dirty="0">
                          <a:latin typeface="Calibri" pitchFamily="34" charset="0"/>
                        </a:rPr>
                        <a:t>Na+ 139. K+ 4.5. </a:t>
                      </a:r>
                    </a:p>
                    <a:p>
                      <a:r>
                        <a:rPr lang="ca-ES" sz="1800" baseline="0" noProof="0" dirty="0">
                          <a:latin typeface="Calibri" pitchFamily="34" charset="0"/>
                        </a:rPr>
                        <a:t>TSH y funció hepàtica normals </a:t>
                      </a:r>
                    </a:p>
                  </a:txBody>
                  <a:tcPr/>
                </a:tc>
                <a:extLst>
                  <a:ext uri="{0D108BD9-81ED-4DB2-BD59-A6C34878D82A}">
                    <a16:rowId xmlns:a16="http://schemas.microsoft.com/office/drawing/2014/main" val="10004"/>
                  </a:ext>
                </a:extLst>
              </a:tr>
            </a:tbl>
          </a:graphicData>
        </a:graphic>
      </p:graphicFrame>
      <p:sp>
        <p:nvSpPr>
          <p:cNvPr id="3" name="CuadroTexto 2">
            <a:extLst>
              <a:ext uri="{FF2B5EF4-FFF2-40B4-BE49-F238E27FC236}">
                <a16:creationId xmlns:a16="http://schemas.microsoft.com/office/drawing/2014/main" id="{3A7B2C0B-D298-561F-4982-16FA80635B96}"/>
              </a:ext>
            </a:extLst>
          </p:cNvPr>
          <p:cNvSpPr txBox="1"/>
          <p:nvPr/>
        </p:nvSpPr>
        <p:spPr>
          <a:xfrm>
            <a:off x="865240" y="1860827"/>
            <a:ext cx="4227872" cy="4401205"/>
          </a:xfrm>
          <a:prstGeom prst="rect">
            <a:avLst/>
          </a:prstGeom>
          <a:noFill/>
        </p:spPr>
        <p:txBody>
          <a:bodyPr wrap="square" rtlCol="0">
            <a:spAutoFit/>
          </a:bodyPr>
          <a:lstStyle/>
          <a:p>
            <a:r>
              <a:rPr lang="ca-ES" sz="2000" noProof="0" dirty="0">
                <a:latin typeface="Calibri" pitchFamily="34" charset="0"/>
              </a:rPr>
              <a:t>Sense antecedents personals ni familiars de cardiopatia. </a:t>
            </a:r>
          </a:p>
          <a:p>
            <a:endParaRPr lang="ca-ES" sz="2000" noProof="0" dirty="0">
              <a:latin typeface="Calibri" pitchFamily="34" charset="0"/>
            </a:endParaRPr>
          </a:p>
          <a:p>
            <a:r>
              <a:rPr lang="ca-ES" sz="2000" b="1" noProof="0" dirty="0">
                <a:latin typeface="Calibri" pitchFamily="34" charset="0"/>
              </a:rPr>
              <a:t>HTA</a:t>
            </a:r>
            <a:r>
              <a:rPr lang="ca-ES" sz="2000" noProof="0" dirty="0">
                <a:latin typeface="Calibri" pitchFamily="34" charset="0"/>
              </a:rPr>
              <a:t> </a:t>
            </a:r>
          </a:p>
          <a:p>
            <a:r>
              <a:rPr lang="ca-ES" sz="2000" noProof="0" dirty="0">
                <a:latin typeface="Calibri" pitchFamily="34" charset="0"/>
              </a:rPr>
              <a:t>Losartan100 mg/dia + </a:t>
            </a:r>
          </a:p>
          <a:p>
            <a:r>
              <a:rPr lang="ca-ES" sz="2000" noProof="0" dirty="0">
                <a:latin typeface="Calibri" pitchFamily="34" charset="0"/>
              </a:rPr>
              <a:t>HCTZ 50 mg/dia + </a:t>
            </a:r>
          </a:p>
          <a:p>
            <a:r>
              <a:rPr lang="ca-ES" sz="2000" noProof="0" dirty="0" err="1">
                <a:latin typeface="Calibri" pitchFamily="34" charset="0"/>
              </a:rPr>
              <a:t>Manidipino</a:t>
            </a:r>
            <a:r>
              <a:rPr lang="ca-ES" sz="2000" noProof="0" dirty="0">
                <a:latin typeface="Calibri" pitchFamily="34" charset="0"/>
              </a:rPr>
              <a:t> 10 mg/dia. </a:t>
            </a:r>
          </a:p>
          <a:p>
            <a:endParaRPr lang="ca-ES" sz="2000" b="1" noProof="0" dirty="0">
              <a:latin typeface="Calibri" pitchFamily="34" charset="0"/>
            </a:endParaRPr>
          </a:p>
          <a:p>
            <a:r>
              <a:rPr lang="ca-ES" sz="2000" b="1" noProof="0" dirty="0">
                <a:latin typeface="Calibri" pitchFamily="34" charset="0"/>
              </a:rPr>
              <a:t>Hipercolesterolèmia:</a:t>
            </a:r>
            <a:r>
              <a:rPr lang="ca-ES" sz="2000" noProof="0" dirty="0">
                <a:latin typeface="Calibri" pitchFamily="34" charset="0"/>
              </a:rPr>
              <a:t> </a:t>
            </a:r>
          </a:p>
          <a:p>
            <a:r>
              <a:rPr lang="ca-ES" sz="2000" noProof="0" dirty="0">
                <a:latin typeface="Calibri" pitchFamily="34" charset="0"/>
              </a:rPr>
              <a:t>Col no-HDL: 130 mg/</a:t>
            </a:r>
            <a:r>
              <a:rPr lang="ca-ES" sz="2000" noProof="0" dirty="0" err="1">
                <a:latin typeface="Calibri" pitchFamily="34" charset="0"/>
              </a:rPr>
              <a:t>mL</a:t>
            </a:r>
            <a:r>
              <a:rPr lang="ca-ES" sz="2000" noProof="0" dirty="0">
                <a:latin typeface="Calibri" pitchFamily="34" charset="0"/>
              </a:rPr>
              <a:t>. </a:t>
            </a:r>
          </a:p>
          <a:p>
            <a:r>
              <a:rPr lang="ca-ES" sz="2000" noProof="0" dirty="0" err="1">
                <a:latin typeface="Calibri" pitchFamily="34" charset="0"/>
              </a:rPr>
              <a:t>Simvastatina</a:t>
            </a:r>
            <a:r>
              <a:rPr lang="ca-ES" sz="2000" noProof="0" dirty="0">
                <a:latin typeface="Calibri" pitchFamily="34" charset="0"/>
              </a:rPr>
              <a:t> 20 mg/dia. </a:t>
            </a:r>
          </a:p>
          <a:p>
            <a:endParaRPr lang="ca-ES" sz="2000" noProof="0" dirty="0">
              <a:latin typeface="Calibri" pitchFamily="34" charset="0"/>
            </a:endParaRPr>
          </a:p>
          <a:p>
            <a:r>
              <a:rPr lang="ca-ES" sz="2000" b="1" noProof="0" dirty="0">
                <a:latin typeface="Calibri" pitchFamily="34" charset="0"/>
              </a:rPr>
              <a:t>Artropatia degenerativa:</a:t>
            </a:r>
          </a:p>
          <a:p>
            <a:r>
              <a:rPr lang="ca-ES" sz="2000" noProof="0" dirty="0">
                <a:latin typeface="Calibri" pitchFamily="34" charset="0"/>
              </a:rPr>
              <a:t>Paracetamol a demanda</a:t>
            </a:r>
          </a:p>
        </p:txBody>
      </p:sp>
      <p:sp>
        <p:nvSpPr>
          <p:cNvPr id="5" name="4 Rectángulo"/>
          <p:cNvSpPr/>
          <p:nvPr/>
        </p:nvSpPr>
        <p:spPr>
          <a:xfrm>
            <a:off x="5919925" y="1860827"/>
            <a:ext cx="5800127" cy="1015663"/>
          </a:xfrm>
          <a:prstGeom prst="rect">
            <a:avLst/>
          </a:prstGeom>
        </p:spPr>
        <p:txBody>
          <a:bodyPr wrap="square">
            <a:spAutoFit/>
          </a:bodyPr>
          <a:lstStyle/>
          <a:p>
            <a:r>
              <a:rPr lang="ca-ES" sz="2000" b="1" noProof="0" dirty="0">
                <a:latin typeface="Calibri" pitchFamily="34" charset="0"/>
              </a:rPr>
              <a:t>Exploració física: </a:t>
            </a:r>
          </a:p>
          <a:p>
            <a:r>
              <a:rPr lang="ca-ES" sz="2000" noProof="0" dirty="0">
                <a:latin typeface="Calibri" pitchFamily="34" charset="0"/>
              </a:rPr>
              <a:t>IMC 28 kg/m2. FC 82 </a:t>
            </a:r>
            <a:r>
              <a:rPr lang="ca-ES" sz="2000" noProof="0" dirty="0" err="1">
                <a:latin typeface="Calibri" pitchFamily="34" charset="0"/>
              </a:rPr>
              <a:t>bpm</a:t>
            </a:r>
            <a:r>
              <a:rPr lang="ca-ES" sz="2000" noProof="0" dirty="0">
                <a:latin typeface="Calibri" pitchFamily="34" charset="0"/>
              </a:rPr>
              <a:t>. PA 138/84 </a:t>
            </a:r>
            <a:r>
              <a:rPr lang="ca-ES" sz="2000" noProof="0" dirty="0" err="1">
                <a:latin typeface="Calibri" pitchFamily="34" charset="0"/>
              </a:rPr>
              <a:t>mmHg</a:t>
            </a:r>
            <a:r>
              <a:rPr lang="ca-ES" sz="2000" noProof="0" dirty="0">
                <a:latin typeface="Calibri" pitchFamily="34" charset="0"/>
              </a:rPr>
              <a:t>. </a:t>
            </a:r>
            <a:r>
              <a:rPr lang="ca-ES" sz="2000" noProof="0" dirty="0" err="1">
                <a:latin typeface="Calibri" pitchFamily="34" charset="0"/>
              </a:rPr>
              <a:t>Sat</a:t>
            </a:r>
            <a:r>
              <a:rPr lang="ca-ES" sz="2000" noProof="0" dirty="0">
                <a:latin typeface="Calibri" pitchFamily="34" charset="0"/>
              </a:rPr>
              <a:t> 97%.  </a:t>
            </a:r>
          </a:p>
          <a:p>
            <a:r>
              <a:rPr lang="ca-ES" sz="2000" noProof="0" dirty="0">
                <a:latin typeface="Calibri" pitchFamily="34" charset="0"/>
              </a:rPr>
              <a:t>Buf  sistòlic 2/6. No crepitants. No IY. No edemes. </a:t>
            </a:r>
          </a:p>
        </p:txBody>
      </p:sp>
      <p:grpSp>
        <p:nvGrpSpPr>
          <p:cNvPr id="6" name="Grupo 5">
            <a:extLst>
              <a:ext uri="{FF2B5EF4-FFF2-40B4-BE49-F238E27FC236}">
                <a16:creationId xmlns:a16="http://schemas.microsoft.com/office/drawing/2014/main" id="{167526B4-45D2-6DE8-4C3A-2CA87497843C}"/>
              </a:ext>
            </a:extLst>
          </p:cNvPr>
          <p:cNvGrpSpPr/>
          <p:nvPr/>
        </p:nvGrpSpPr>
        <p:grpSpPr>
          <a:xfrm>
            <a:off x="9120411" y="67284"/>
            <a:ext cx="2894609" cy="872019"/>
            <a:chOff x="9120411" y="67284"/>
            <a:chExt cx="2894609" cy="872019"/>
          </a:xfrm>
        </p:grpSpPr>
        <p:pic>
          <p:nvPicPr>
            <p:cNvPr id="7" name="Picture 5">
              <a:extLst>
                <a:ext uri="{FF2B5EF4-FFF2-40B4-BE49-F238E27FC236}">
                  <a16:creationId xmlns:a16="http://schemas.microsoft.com/office/drawing/2014/main" id="{BE8E64A1-6174-C396-A610-9B370C02470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12 Imagen">
              <a:extLst>
                <a:ext uri="{FF2B5EF4-FFF2-40B4-BE49-F238E27FC236}">
                  <a16:creationId xmlns:a16="http://schemas.microsoft.com/office/drawing/2014/main" id="{C870DB0E-23E9-35D3-6FEA-C9B28DCEE33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9" name="Imagen 8">
              <a:extLst>
                <a:ext uri="{FF2B5EF4-FFF2-40B4-BE49-F238E27FC236}">
                  <a16:creationId xmlns:a16="http://schemas.microsoft.com/office/drawing/2014/main" id="{FCDCFBC3-7F86-2201-8EE5-5DD0CEAFDFE1}"/>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10" name="Rectángulo 9">
            <a:extLst>
              <a:ext uri="{FF2B5EF4-FFF2-40B4-BE49-F238E27FC236}">
                <a16:creationId xmlns:a16="http://schemas.microsoft.com/office/drawing/2014/main" id="{8852D79A-9728-80B4-8A04-28249F670A60}"/>
              </a:ext>
            </a:extLst>
          </p:cNvPr>
          <p:cNvSpPr/>
          <p:nvPr/>
        </p:nvSpPr>
        <p:spPr>
          <a:xfrm>
            <a:off x="0" y="991666"/>
            <a:ext cx="12192000" cy="30619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accent5">
                  <a:lumMod val="60000"/>
                  <a:lumOff val="40000"/>
                </a:schemeClr>
              </a:solidFill>
            </a:endParaRPr>
          </a:p>
        </p:txBody>
      </p:sp>
      <p:sp useBgFill="1">
        <p:nvSpPr>
          <p:cNvPr id="11" name="CuadroTexto 10">
            <a:extLst>
              <a:ext uri="{FF2B5EF4-FFF2-40B4-BE49-F238E27FC236}">
                <a16:creationId xmlns:a16="http://schemas.microsoft.com/office/drawing/2014/main" id="{4009FD07-485A-0E5A-D7E6-9967184E97F7}"/>
              </a:ext>
            </a:extLst>
          </p:cNvPr>
          <p:cNvSpPr txBox="1"/>
          <p:nvPr/>
        </p:nvSpPr>
        <p:spPr>
          <a:xfrm>
            <a:off x="383458" y="245806"/>
            <a:ext cx="8327923" cy="584775"/>
          </a:xfrm>
          <a:prstGeom prst="rect">
            <a:avLst/>
          </a:prstGeom>
        </p:spPr>
        <p:txBody>
          <a:bodyPr wrap="square" rtlCol="0">
            <a:spAutoFit/>
          </a:bodyPr>
          <a:lstStyle/>
          <a:p>
            <a:r>
              <a:rPr lang="ca-ES" sz="3200" b="1" noProof="0" dirty="0">
                <a:solidFill>
                  <a:srgbClr val="0070C0"/>
                </a:solidFill>
                <a:latin typeface="Calibri" panose="020F0502020204030204" pitchFamily="34" charset="0"/>
                <a:ea typeface="Calibri" panose="020F0502020204030204" pitchFamily="34" charset="0"/>
                <a:cs typeface="Calibri" panose="020F0502020204030204" pitchFamily="34" charset="0"/>
              </a:rPr>
              <a:t>INSUFICIÈNCIA CARDÍACA: DIAGNÒSTIC</a:t>
            </a:r>
          </a:p>
        </p:txBody>
      </p:sp>
    </p:spTree>
    <p:extLst>
      <p:ext uri="{BB962C8B-B14F-4D97-AF65-F5344CB8AC3E}">
        <p14:creationId xmlns:p14="http://schemas.microsoft.com/office/powerpoint/2010/main" val="268932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pSp>
        <p:nvGrpSpPr>
          <p:cNvPr id="15" name="Grupo 14">
            <a:extLst>
              <a:ext uri="{FF2B5EF4-FFF2-40B4-BE49-F238E27FC236}">
                <a16:creationId xmlns:a16="http://schemas.microsoft.com/office/drawing/2014/main" id="{56F431BA-2D54-7430-6334-610946E0EFE7}"/>
              </a:ext>
            </a:extLst>
          </p:cNvPr>
          <p:cNvGrpSpPr/>
          <p:nvPr/>
        </p:nvGrpSpPr>
        <p:grpSpPr>
          <a:xfrm>
            <a:off x="1083015" y="1740626"/>
            <a:ext cx="11166834" cy="5081001"/>
            <a:chOff x="1457860" y="1809450"/>
            <a:chExt cx="10515247" cy="4665548"/>
          </a:xfrm>
        </p:grpSpPr>
        <p:sp>
          <p:nvSpPr>
            <p:cNvPr id="258" name="Google Shape;258;p12"/>
            <p:cNvSpPr/>
            <p:nvPr/>
          </p:nvSpPr>
          <p:spPr>
            <a:xfrm rot="5400000">
              <a:off x="4685219" y="3830005"/>
              <a:ext cx="216024" cy="510507"/>
            </a:xfrm>
            <a:prstGeom prst="rightArrow">
              <a:avLst>
                <a:gd name="adj1" fmla="val 50000"/>
                <a:gd name="adj2" fmla="val 50000"/>
              </a:avLst>
            </a:prstGeom>
            <a:solidFill>
              <a:srgbClr val="C5D8F1"/>
            </a:solidFill>
            <a:ln>
              <a:noFill/>
            </a:ln>
            <a:effectLst/>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endParaRPr kumimoji="0" lang="ca-ES"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271" name="Google Shape;271;p12"/>
            <p:cNvSpPr/>
            <p:nvPr/>
          </p:nvSpPr>
          <p:spPr>
            <a:xfrm rot="5400000">
              <a:off x="4718446" y="2198932"/>
              <a:ext cx="216024" cy="510507"/>
            </a:xfrm>
            <a:prstGeom prst="rightArrow">
              <a:avLst>
                <a:gd name="adj1" fmla="val 50000"/>
                <a:gd name="adj2" fmla="val 50000"/>
              </a:avLst>
            </a:prstGeom>
            <a:solidFill>
              <a:srgbClr val="C5D8F1"/>
            </a:solidFill>
            <a:ln>
              <a:noFill/>
            </a:ln>
            <a:effectLst/>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endParaRPr kumimoji="0" lang="ca-ES"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42" name="Rectángulo 41"/>
            <p:cNvSpPr/>
            <p:nvPr/>
          </p:nvSpPr>
          <p:spPr>
            <a:xfrm>
              <a:off x="4132824" y="2584335"/>
              <a:ext cx="1417847" cy="499651"/>
            </a:xfrm>
            <a:prstGeom prst="rect">
              <a:avLst/>
            </a:prstGeom>
            <a:solidFill>
              <a:srgbClr val="30A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ca-ES"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ANALÍTICA</a:t>
              </a:r>
            </a:p>
          </p:txBody>
        </p:sp>
        <p:sp>
          <p:nvSpPr>
            <p:cNvPr id="5" name="Rectángulo 4"/>
            <p:cNvSpPr/>
            <p:nvPr/>
          </p:nvSpPr>
          <p:spPr>
            <a:xfrm>
              <a:off x="1457860" y="5081033"/>
              <a:ext cx="3856491" cy="45825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DIAGNÒSTIC IC</a:t>
              </a:r>
            </a:p>
          </p:txBody>
        </p:sp>
        <p:sp>
          <p:nvSpPr>
            <p:cNvPr id="50" name="Rectángulo 49"/>
            <p:cNvSpPr/>
            <p:nvPr/>
          </p:nvSpPr>
          <p:spPr>
            <a:xfrm>
              <a:off x="4124412" y="3374342"/>
              <a:ext cx="1398021" cy="5414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*NT-</a:t>
              </a:r>
              <a:r>
                <a:rPr kumimoji="0" lang="ca-ES" sz="1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proBNP</a:t>
              </a:r>
              <a:r>
                <a:rPr kumimoji="0" lang="ca-E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≥400 </a:t>
              </a:r>
              <a:r>
                <a:rPr kumimoji="0" lang="ca-ES" sz="1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pg</a:t>
              </a:r>
              <a:r>
                <a:rPr kumimoji="0" lang="ca-E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ca-ES" sz="1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mL</a:t>
              </a:r>
              <a:endParaRPr kumimoji="0" lang="ca-E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 name="Rectángulo 3"/>
            <p:cNvSpPr/>
            <p:nvPr/>
          </p:nvSpPr>
          <p:spPr>
            <a:xfrm>
              <a:off x="5522436" y="1809450"/>
              <a:ext cx="3246026" cy="49334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Factors de risc, EF dirigida, ECG, </a:t>
              </a:r>
              <a:r>
                <a:rPr kumimoji="0" lang="ca-ES" sz="13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Rx</a:t>
              </a: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tòrax.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Valorar iniciar tractament. </a:t>
              </a:r>
            </a:p>
          </p:txBody>
        </p:sp>
        <p:sp>
          <p:nvSpPr>
            <p:cNvPr id="28" name="Rectángulo 40"/>
            <p:cNvSpPr/>
            <p:nvPr/>
          </p:nvSpPr>
          <p:spPr>
            <a:xfrm>
              <a:off x="4135760" y="1814058"/>
              <a:ext cx="1417847" cy="499651"/>
            </a:xfrm>
            <a:prstGeom prst="rect">
              <a:avLst/>
            </a:prstGeom>
            <a:solidFill>
              <a:srgbClr val="30A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white"/>
                  </a:solidFill>
                  <a:effectLst/>
                  <a:uLnTx/>
                  <a:uFillTx/>
                  <a:latin typeface="Calibri"/>
                  <a:ea typeface="+mn-ea"/>
                  <a:cs typeface="+mn-cs"/>
                </a:rPr>
                <a:t>                   </a:t>
              </a:r>
              <a:r>
                <a:rPr kumimoji="0" lang="ca-ES"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AVALUACIÓ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35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PROBABILITAT IC</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white"/>
                  </a:solidFill>
                  <a:effectLst/>
                  <a:uLnTx/>
                  <a:uFillTx/>
                  <a:latin typeface="Calibri"/>
                  <a:ea typeface="+mn-ea"/>
                  <a:cs typeface="+mn-cs"/>
                </a:rPr>
                <a:t>                  </a:t>
              </a:r>
            </a:p>
          </p:txBody>
        </p:sp>
        <p:sp>
          <p:nvSpPr>
            <p:cNvPr id="34" name="Rectángulo 3"/>
            <p:cNvSpPr/>
            <p:nvPr/>
          </p:nvSpPr>
          <p:spPr>
            <a:xfrm>
              <a:off x="5522871" y="2583173"/>
              <a:ext cx="3404323" cy="49606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Hemograma, funció renal, ions, funció hepàtica, TSH i NT-</a:t>
              </a:r>
              <a:r>
                <a:rPr kumimoji="0" lang="ca-ES" sz="13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proBNP</a:t>
              </a: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37" name="Google Shape;258;p12"/>
            <p:cNvSpPr/>
            <p:nvPr/>
          </p:nvSpPr>
          <p:spPr>
            <a:xfrm rot="5400000">
              <a:off x="4674730" y="4649169"/>
              <a:ext cx="237003" cy="484568"/>
            </a:xfrm>
            <a:prstGeom prst="rightArrow">
              <a:avLst>
                <a:gd name="adj1" fmla="val 50000"/>
                <a:gd name="adj2" fmla="val 50000"/>
              </a:avLst>
            </a:prstGeom>
            <a:solidFill>
              <a:srgbClr val="C5D8F1"/>
            </a:solidFill>
            <a:ln>
              <a:noFill/>
            </a:ln>
            <a:effectLst/>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endParaRPr kumimoji="0" lang="ca-ES"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56" name="Google Shape;258;p12"/>
            <p:cNvSpPr/>
            <p:nvPr/>
          </p:nvSpPr>
          <p:spPr>
            <a:xfrm rot="5400000">
              <a:off x="4733734" y="2976989"/>
              <a:ext cx="216024" cy="510507"/>
            </a:xfrm>
            <a:prstGeom prst="rightArrow">
              <a:avLst>
                <a:gd name="adj1" fmla="val 50000"/>
                <a:gd name="adj2" fmla="val 50000"/>
              </a:avLst>
            </a:prstGeom>
            <a:solidFill>
              <a:srgbClr val="C5D8F1"/>
            </a:solidFill>
            <a:ln>
              <a:noFill/>
            </a:ln>
            <a:effectLst/>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endParaRPr kumimoji="0" lang="ca-ES"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43" name="Google Shape;258;p12"/>
            <p:cNvSpPr/>
            <p:nvPr/>
          </p:nvSpPr>
          <p:spPr>
            <a:xfrm rot="5400000">
              <a:off x="8110224" y="2967931"/>
              <a:ext cx="216024" cy="510507"/>
            </a:xfrm>
            <a:prstGeom prst="rightArrow">
              <a:avLst>
                <a:gd name="adj1" fmla="val 50000"/>
                <a:gd name="adj2" fmla="val 50000"/>
              </a:avLst>
            </a:prstGeom>
            <a:solidFill>
              <a:srgbClr val="C5D8F1"/>
            </a:solidFill>
            <a:ln>
              <a:noFill/>
            </a:ln>
            <a:effectLst/>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endParaRPr kumimoji="0" lang="ca-ES"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cxnSp>
          <p:nvCxnSpPr>
            <p:cNvPr id="47" name="46 Conector recto de flecha"/>
            <p:cNvCxnSpPr>
              <a:cxnSpLocks/>
            </p:cNvCxnSpPr>
            <p:nvPr/>
          </p:nvCxnSpPr>
          <p:spPr>
            <a:xfrm flipV="1">
              <a:off x="5934144" y="4799441"/>
              <a:ext cx="0" cy="957758"/>
            </a:xfrm>
            <a:prstGeom prst="straightConnector1">
              <a:avLst/>
            </a:prstGeom>
            <a:ln w="57150">
              <a:prstDash val="solid"/>
              <a:tailEnd type="arrow"/>
            </a:ln>
          </p:spPr>
          <p:style>
            <a:lnRef idx="1">
              <a:schemeClr val="accent1"/>
            </a:lnRef>
            <a:fillRef idx="0">
              <a:schemeClr val="accent1"/>
            </a:fillRef>
            <a:effectRef idx="0">
              <a:schemeClr val="accent1"/>
            </a:effectRef>
            <a:fontRef idx="minor">
              <a:schemeClr val="tx1"/>
            </a:fontRef>
          </p:style>
        </p:cxnSp>
        <p:sp>
          <p:nvSpPr>
            <p:cNvPr id="52" name="Rectángulo 41"/>
            <p:cNvSpPr/>
            <p:nvPr/>
          </p:nvSpPr>
          <p:spPr>
            <a:xfrm>
              <a:off x="5522433" y="5750511"/>
              <a:ext cx="2362268" cy="356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 persisteix alta sospita IC</a:t>
              </a:r>
            </a:p>
          </p:txBody>
        </p:sp>
        <p:sp>
          <p:nvSpPr>
            <p:cNvPr id="44" name="Rectángulo 49"/>
            <p:cNvSpPr/>
            <p:nvPr/>
          </p:nvSpPr>
          <p:spPr>
            <a:xfrm>
              <a:off x="7622267" y="3374342"/>
              <a:ext cx="1304410" cy="54172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*NT-</a:t>
              </a:r>
              <a:r>
                <a:rPr kumimoji="0" lang="ca-ES" sz="1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proBNP</a:t>
              </a:r>
              <a:r>
                <a:rPr kumimoji="0" lang="ca-E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&lt;400 </a:t>
              </a:r>
              <a:r>
                <a:rPr kumimoji="0" lang="ca-ES" sz="1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pg</a:t>
              </a:r>
              <a:r>
                <a:rPr kumimoji="0" lang="ca-E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ca-ES" sz="1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mL</a:t>
              </a:r>
              <a:endParaRPr kumimoji="0" lang="ca-E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Rectángulo 41"/>
            <p:cNvSpPr/>
            <p:nvPr/>
          </p:nvSpPr>
          <p:spPr>
            <a:xfrm>
              <a:off x="4130280" y="4223524"/>
              <a:ext cx="2050045" cy="499651"/>
            </a:xfrm>
            <a:prstGeom prst="rect">
              <a:avLst/>
            </a:prstGeom>
            <a:solidFill>
              <a:srgbClr val="30A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ECOCARDIOGRAMA TRANSTORÀCIC</a:t>
              </a:r>
            </a:p>
          </p:txBody>
        </p:sp>
        <p:sp>
          <p:nvSpPr>
            <p:cNvPr id="54" name="Google Shape;258;p12"/>
            <p:cNvSpPr/>
            <p:nvPr/>
          </p:nvSpPr>
          <p:spPr>
            <a:xfrm rot="5400000">
              <a:off x="7797196" y="4133542"/>
              <a:ext cx="821293" cy="510507"/>
            </a:xfrm>
            <a:prstGeom prst="rightArrow">
              <a:avLst>
                <a:gd name="adj1" fmla="val 50000"/>
                <a:gd name="adj2" fmla="val 50000"/>
              </a:avLst>
            </a:prstGeom>
            <a:solidFill>
              <a:srgbClr val="C5D8F1"/>
            </a:solidFill>
            <a:ln>
              <a:noFill/>
            </a:ln>
            <a:effectLst/>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endParaRPr kumimoji="0" lang="ca-ES"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55" name="Rectángulo 4"/>
            <p:cNvSpPr/>
            <p:nvPr/>
          </p:nvSpPr>
          <p:spPr>
            <a:xfrm>
              <a:off x="6362574" y="4887707"/>
              <a:ext cx="3463627" cy="610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IC NO CONFIRMADA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PLANTEJAR DX ALTERNATIU A IC</a:t>
              </a:r>
            </a:p>
          </p:txBody>
        </p:sp>
        <p:cxnSp>
          <p:nvCxnSpPr>
            <p:cNvPr id="45" name="44 Conector recto"/>
            <p:cNvCxnSpPr>
              <a:cxnSpLocks/>
            </p:cNvCxnSpPr>
            <p:nvPr/>
          </p:nvCxnSpPr>
          <p:spPr>
            <a:xfrm flipV="1">
              <a:off x="5934144" y="5724793"/>
              <a:ext cx="1684126" cy="11586"/>
            </a:xfrm>
            <a:prstGeom prst="line">
              <a:avLst/>
            </a:prstGeom>
            <a:ln w="57150">
              <a:prstDash val="solid"/>
            </a:ln>
          </p:spPr>
          <p:style>
            <a:lnRef idx="1">
              <a:schemeClr val="accent1"/>
            </a:lnRef>
            <a:fillRef idx="0">
              <a:schemeClr val="accent1"/>
            </a:fillRef>
            <a:effectRef idx="0">
              <a:schemeClr val="accent1"/>
            </a:effectRef>
            <a:fontRef idx="minor">
              <a:schemeClr val="tx1"/>
            </a:fontRef>
          </p:style>
        </p:cxnSp>
        <p:cxnSp>
          <p:nvCxnSpPr>
            <p:cNvPr id="49" name="48 Conector recto"/>
            <p:cNvCxnSpPr>
              <a:cxnSpLocks/>
            </p:cNvCxnSpPr>
            <p:nvPr/>
          </p:nvCxnSpPr>
          <p:spPr>
            <a:xfrm flipV="1">
              <a:off x="7618270" y="5524069"/>
              <a:ext cx="0" cy="21231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sp>
          <p:nvSpPr>
            <p:cNvPr id="3" name="Google Shape;258;p12">
              <a:extLst>
                <a:ext uri="{FF2B5EF4-FFF2-40B4-BE49-F238E27FC236}">
                  <a16:creationId xmlns:a16="http://schemas.microsoft.com/office/drawing/2014/main" id="{A21AFFEF-B024-EB22-E38F-FE267295DA10}"/>
                </a:ext>
              </a:extLst>
            </p:cNvPr>
            <p:cNvSpPr/>
            <p:nvPr/>
          </p:nvSpPr>
          <p:spPr>
            <a:xfrm rot="5400000">
              <a:off x="8094005" y="3476598"/>
              <a:ext cx="2435079" cy="210609"/>
            </a:xfrm>
            <a:prstGeom prst="rightArrow">
              <a:avLst>
                <a:gd name="adj1" fmla="val 50000"/>
                <a:gd name="adj2" fmla="val 50000"/>
              </a:avLst>
            </a:prstGeom>
            <a:solidFill>
              <a:srgbClr val="C5D8F1"/>
            </a:solidFill>
            <a:ln>
              <a:noFill/>
            </a:ln>
            <a:effectLst/>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endParaRPr kumimoji="0" lang="ca-ES" sz="135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6" name="Rectángulo 3">
              <a:extLst>
                <a:ext uri="{FF2B5EF4-FFF2-40B4-BE49-F238E27FC236}">
                  <a16:creationId xmlns:a16="http://schemas.microsoft.com/office/drawing/2014/main" id="{F377F3DE-EB91-2632-D0F1-087023EFC7FE}"/>
                </a:ext>
              </a:extLst>
            </p:cNvPr>
            <p:cNvSpPr/>
            <p:nvPr/>
          </p:nvSpPr>
          <p:spPr>
            <a:xfrm>
              <a:off x="8927195" y="1817212"/>
              <a:ext cx="756807" cy="49334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ECG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Normal</a:t>
              </a:r>
            </a:p>
          </p:txBody>
        </p:sp>
        <p:sp>
          <p:nvSpPr>
            <p:cNvPr id="7" name="CuadroTexto 6">
              <a:extLst>
                <a:ext uri="{FF2B5EF4-FFF2-40B4-BE49-F238E27FC236}">
                  <a16:creationId xmlns:a16="http://schemas.microsoft.com/office/drawing/2014/main" id="{6B1B491B-EA8B-7144-33E3-41FD71D7E11C}"/>
                </a:ext>
              </a:extLst>
            </p:cNvPr>
            <p:cNvSpPr txBox="1"/>
            <p:nvPr/>
          </p:nvSpPr>
          <p:spPr>
            <a:xfrm rot="16200000">
              <a:off x="8282649" y="3412881"/>
              <a:ext cx="2389974"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200" b="0" i="0" u="none" strike="noStrike" kern="1200" cap="none" spc="0" normalizeH="0" baseline="0" noProof="0" dirty="0">
                  <a:ln>
                    <a:noFill/>
                  </a:ln>
                  <a:solidFill>
                    <a:prstClr val="black"/>
                  </a:solidFill>
                  <a:effectLst/>
                  <a:uLnTx/>
                  <a:uFillTx/>
                  <a:latin typeface="Calibri"/>
                  <a:ea typeface="+mn-ea"/>
                  <a:cs typeface="+mn-cs"/>
                </a:rPr>
                <a:t>Alt valor predictiu negatiu per IC</a:t>
              </a:r>
            </a:p>
          </p:txBody>
        </p:sp>
        <p:sp>
          <p:nvSpPr>
            <p:cNvPr id="12" name="Rectángulo 41">
              <a:extLst>
                <a:ext uri="{FF2B5EF4-FFF2-40B4-BE49-F238E27FC236}">
                  <a16:creationId xmlns:a16="http://schemas.microsoft.com/office/drawing/2014/main" id="{0DEC328E-67C0-7851-32BF-F67427F68185}"/>
                </a:ext>
              </a:extLst>
            </p:cNvPr>
            <p:cNvSpPr/>
            <p:nvPr/>
          </p:nvSpPr>
          <p:spPr>
            <a:xfrm>
              <a:off x="5522435" y="3374342"/>
              <a:ext cx="2099831" cy="541726"/>
            </a:xfrm>
            <a:prstGeom prst="rect">
              <a:avLst/>
            </a:prstGeom>
            <a:solidFill>
              <a:schemeClr val="bg1"/>
            </a:solidFill>
            <a:ln>
              <a:solidFill>
                <a:srgbClr val="6A9D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Edat, FA i MRC pod</a:t>
              </a:r>
              <a:r>
                <a:rPr lang="ca-ES" sz="1000" noProof="0" dirty="0">
                  <a:solidFill>
                    <a:prstClr val="black"/>
                  </a:solidFill>
                  <a:latin typeface="Calibri" panose="020F0502020204030204" pitchFamily="34" charset="0"/>
                  <a:cs typeface="Calibri" panose="020F0502020204030204" pitchFamily="34" charset="0"/>
                </a:rPr>
                <a:t>rien augmentar el llindar de</a:t>
              </a:r>
              <a:r>
                <a:rPr kumimoji="0" lang="ca-E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NT-</a:t>
              </a:r>
              <a:r>
                <a:rPr kumimoji="0" lang="ca-ES"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ProBNP</a:t>
              </a:r>
              <a:r>
                <a:rPr kumimoji="0" lang="ca-E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L’obesitat podria reduir el llindar de </a:t>
              </a:r>
              <a:r>
                <a:rPr lang="ca-ES" sz="1000" noProof="0" dirty="0">
                  <a:solidFill>
                    <a:prstClr val="black"/>
                  </a:solidFill>
                  <a:latin typeface="Calibri" panose="020F0502020204030204" pitchFamily="34" charset="0"/>
                  <a:cs typeface="Calibri" panose="020F0502020204030204" pitchFamily="34" charset="0"/>
                </a:rPr>
                <a:t>NT-</a:t>
              </a:r>
              <a:r>
                <a:rPr lang="ca-ES" sz="1000" noProof="0" dirty="0" err="1">
                  <a:solidFill>
                    <a:prstClr val="black"/>
                  </a:solidFill>
                  <a:latin typeface="Calibri" panose="020F0502020204030204" pitchFamily="34" charset="0"/>
                  <a:cs typeface="Calibri" panose="020F0502020204030204" pitchFamily="34" charset="0"/>
                </a:rPr>
                <a:t>ProBNP</a:t>
              </a:r>
              <a:endParaRPr kumimoji="0" lang="ca-E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16 Rectángulo">
              <a:extLst>
                <a:ext uri="{FF2B5EF4-FFF2-40B4-BE49-F238E27FC236}">
                  <a16:creationId xmlns:a16="http://schemas.microsoft.com/office/drawing/2014/main" id="{0378E92E-85C0-7B84-CAA6-5176B1D38D7D}"/>
                </a:ext>
              </a:extLst>
            </p:cNvPr>
            <p:cNvSpPr>
              <a:spLocks noChangeArrowheads="1"/>
            </p:cNvSpPr>
            <p:nvPr/>
          </p:nvSpPr>
          <p:spPr bwMode="auto">
            <a:xfrm>
              <a:off x="6250452" y="6197999"/>
              <a:ext cx="5722655"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200" b="0" i="0" u="none" strike="noStrike" kern="1200" cap="none" spc="0" normalizeH="0" baseline="0" noProof="0" dirty="0">
                  <a:ln>
                    <a:noFill/>
                  </a:ln>
                  <a:solidFill>
                    <a:prstClr val="black"/>
                  </a:solidFill>
                  <a:effectLst/>
                  <a:uLnTx/>
                  <a:uFillTx/>
                  <a:latin typeface="Calibri" pitchFamily="34" charset="0"/>
                  <a:ea typeface="+mn-ea"/>
                  <a:cs typeface="+mn-cs"/>
                </a:rPr>
                <a:t>*Els llindars de NT-</a:t>
              </a:r>
              <a:r>
                <a:rPr kumimoji="0" lang="ca-ES" sz="1200" b="0" i="0" u="none" strike="noStrike" kern="1200" cap="none" spc="0" normalizeH="0" baseline="0" noProof="0" dirty="0" err="1">
                  <a:ln>
                    <a:noFill/>
                  </a:ln>
                  <a:solidFill>
                    <a:prstClr val="black"/>
                  </a:solidFill>
                  <a:effectLst/>
                  <a:uLnTx/>
                  <a:uFillTx/>
                  <a:latin typeface="Calibri" pitchFamily="34" charset="0"/>
                  <a:ea typeface="+mn-ea"/>
                  <a:cs typeface="+mn-cs"/>
                </a:rPr>
                <a:t>ProBNP</a:t>
              </a:r>
              <a:r>
                <a:rPr kumimoji="0" lang="ca-ES" sz="1200" b="0" i="0" u="none" strike="noStrike" kern="1200" cap="none" spc="0" normalizeH="0" baseline="0" noProof="0" dirty="0">
                  <a:ln>
                    <a:noFill/>
                  </a:ln>
                  <a:solidFill>
                    <a:prstClr val="black"/>
                  </a:solidFill>
                  <a:effectLst/>
                  <a:uLnTx/>
                  <a:uFillTx/>
                  <a:latin typeface="Calibri" pitchFamily="34" charset="0"/>
                  <a:ea typeface="+mn-ea"/>
                  <a:cs typeface="+mn-cs"/>
                </a:rPr>
                <a:t> poden variar discretament segons la demarcació territorial.  </a:t>
              </a:r>
            </a:p>
          </p:txBody>
        </p:sp>
      </p:grpSp>
      <p:grpSp>
        <p:nvGrpSpPr>
          <p:cNvPr id="2" name="Grupo 1">
            <a:extLst>
              <a:ext uri="{FF2B5EF4-FFF2-40B4-BE49-F238E27FC236}">
                <a16:creationId xmlns:a16="http://schemas.microsoft.com/office/drawing/2014/main" id="{0F4AF186-4622-1A9B-EB12-12A48E4543AE}"/>
              </a:ext>
            </a:extLst>
          </p:cNvPr>
          <p:cNvGrpSpPr/>
          <p:nvPr/>
        </p:nvGrpSpPr>
        <p:grpSpPr>
          <a:xfrm>
            <a:off x="9120411" y="67284"/>
            <a:ext cx="2894609" cy="872019"/>
            <a:chOff x="9120411" y="67284"/>
            <a:chExt cx="2894609" cy="872019"/>
          </a:xfrm>
        </p:grpSpPr>
        <p:pic>
          <p:nvPicPr>
            <p:cNvPr id="4" name="Picture 5">
              <a:extLst>
                <a:ext uri="{FF2B5EF4-FFF2-40B4-BE49-F238E27FC236}">
                  <a16:creationId xmlns:a16="http://schemas.microsoft.com/office/drawing/2014/main" id="{2D2E6A10-63FB-36D6-D249-58D5D09CA9D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12 Imagen">
              <a:extLst>
                <a:ext uri="{FF2B5EF4-FFF2-40B4-BE49-F238E27FC236}">
                  <a16:creationId xmlns:a16="http://schemas.microsoft.com/office/drawing/2014/main" id="{BDDC3181-BC08-0DED-A03A-17AC1A4B414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9" name="Imagen 8">
              <a:extLst>
                <a:ext uri="{FF2B5EF4-FFF2-40B4-BE49-F238E27FC236}">
                  <a16:creationId xmlns:a16="http://schemas.microsoft.com/office/drawing/2014/main" id="{11B8374E-0431-2426-0690-C2864D45FC11}"/>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10" name="Rectángulo 9">
            <a:extLst>
              <a:ext uri="{FF2B5EF4-FFF2-40B4-BE49-F238E27FC236}">
                <a16:creationId xmlns:a16="http://schemas.microsoft.com/office/drawing/2014/main" id="{C3B6087A-8333-6707-B91C-6A92CD3349DE}"/>
              </a:ext>
            </a:extLst>
          </p:cNvPr>
          <p:cNvSpPr/>
          <p:nvPr/>
        </p:nvSpPr>
        <p:spPr>
          <a:xfrm>
            <a:off x="0" y="991666"/>
            <a:ext cx="12192000" cy="30619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accent5">
                  <a:lumMod val="60000"/>
                  <a:lumOff val="40000"/>
                </a:schemeClr>
              </a:solidFill>
            </a:endParaRPr>
          </a:p>
        </p:txBody>
      </p:sp>
      <p:sp useBgFill="1">
        <p:nvSpPr>
          <p:cNvPr id="11" name="CuadroTexto 10">
            <a:extLst>
              <a:ext uri="{FF2B5EF4-FFF2-40B4-BE49-F238E27FC236}">
                <a16:creationId xmlns:a16="http://schemas.microsoft.com/office/drawing/2014/main" id="{3F25F27D-3C3C-3FA6-441D-4A9F1D6BF43F}"/>
              </a:ext>
            </a:extLst>
          </p:cNvPr>
          <p:cNvSpPr txBox="1"/>
          <p:nvPr/>
        </p:nvSpPr>
        <p:spPr>
          <a:xfrm>
            <a:off x="383458" y="245806"/>
            <a:ext cx="8327923" cy="584775"/>
          </a:xfrm>
          <a:prstGeom prst="rect">
            <a:avLst/>
          </a:prstGeom>
        </p:spPr>
        <p:txBody>
          <a:bodyPr wrap="square" rtlCol="0">
            <a:spAutoFit/>
          </a:bodyPr>
          <a:lstStyle/>
          <a:p>
            <a:r>
              <a:rPr lang="ca-ES" sz="3200" b="1" noProof="0" dirty="0">
                <a:solidFill>
                  <a:srgbClr val="0070C0"/>
                </a:solidFill>
                <a:latin typeface="Calibri" panose="020F0502020204030204" pitchFamily="34" charset="0"/>
                <a:ea typeface="Calibri" panose="020F0502020204030204" pitchFamily="34" charset="0"/>
                <a:cs typeface="Calibri" panose="020F0502020204030204" pitchFamily="34" charset="0"/>
              </a:rPr>
              <a:t>INSUFICIÈNCIA CARDÍACA: DIAGNÒSTIC</a:t>
            </a:r>
          </a:p>
        </p:txBody>
      </p:sp>
      <p:sp>
        <p:nvSpPr>
          <p:cNvPr id="22" name="4 CuadroTexto">
            <a:extLst>
              <a:ext uri="{FF2B5EF4-FFF2-40B4-BE49-F238E27FC236}">
                <a16:creationId xmlns:a16="http://schemas.microsoft.com/office/drawing/2014/main" id="{A6B0C35E-F827-40DD-0D12-17983533CCB7}"/>
              </a:ext>
            </a:extLst>
          </p:cNvPr>
          <p:cNvSpPr txBox="1"/>
          <p:nvPr/>
        </p:nvSpPr>
        <p:spPr>
          <a:xfrm>
            <a:off x="880741" y="2442773"/>
            <a:ext cx="1505705" cy="707886"/>
          </a:xfrm>
          <a:prstGeom prst="rect">
            <a:avLst/>
          </a:prstGeom>
          <a:solidFill>
            <a:schemeClr val="tx2">
              <a:lumMod val="10000"/>
              <a:lumOff val="90000"/>
            </a:schemeClr>
          </a:solidFill>
          <a:ln>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2000" noProof="0" dirty="0">
                <a:latin typeface="Calibri" pitchFamily="34" charset="0"/>
              </a:rPr>
              <a:t>NT-</a:t>
            </a:r>
            <a:r>
              <a:rPr lang="ca-ES" sz="2000" noProof="0" dirty="0" err="1">
                <a:latin typeface="Calibri" pitchFamily="34" charset="0"/>
              </a:rPr>
              <a:t>ProBNP</a:t>
            </a:r>
            <a:r>
              <a:rPr lang="ca-ES" sz="2000" noProof="0" dirty="0">
                <a:latin typeface="Calibri" pitchFamily="34" charset="0"/>
              </a:rPr>
              <a:t>  </a:t>
            </a:r>
          </a:p>
          <a:p>
            <a:pPr algn="ctr"/>
            <a:r>
              <a:rPr lang="ca-ES" sz="2000" noProof="0" dirty="0">
                <a:latin typeface="Calibri" pitchFamily="34" charset="0"/>
              </a:rPr>
              <a:t>556 </a:t>
            </a:r>
            <a:r>
              <a:rPr lang="ca-ES" sz="2000" noProof="0" dirty="0" err="1">
                <a:latin typeface="Calibri" pitchFamily="34" charset="0"/>
              </a:rPr>
              <a:t>pg</a:t>
            </a:r>
            <a:r>
              <a:rPr lang="ca-ES" sz="2000" noProof="0" dirty="0">
                <a:latin typeface="Calibri" pitchFamily="34" charset="0"/>
              </a:rPr>
              <a:t>/ml</a:t>
            </a:r>
          </a:p>
        </p:txBody>
      </p:sp>
    </p:spTree>
    <p:extLst>
      <p:ext uri="{BB962C8B-B14F-4D97-AF65-F5344CB8AC3E}">
        <p14:creationId xmlns:p14="http://schemas.microsoft.com/office/powerpoint/2010/main" val="386136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BA7E56F4-53F5-722D-8EA3-9A999733A9E4}"/>
              </a:ext>
            </a:extLst>
          </p:cNvPr>
          <p:cNvGraphicFramePr>
            <a:graphicFrameLocks noGrp="1"/>
          </p:cNvGraphicFramePr>
          <p:nvPr>
            <p:extLst>
              <p:ext uri="{D42A27DB-BD31-4B8C-83A1-F6EECF244321}">
                <p14:modId xmlns:p14="http://schemas.microsoft.com/office/powerpoint/2010/main" val="367258262"/>
              </p:ext>
            </p:extLst>
          </p:nvPr>
        </p:nvGraphicFramePr>
        <p:xfrm>
          <a:off x="2403986" y="5154095"/>
          <a:ext cx="7108724" cy="1474141"/>
        </p:xfrm>
        <a:graphic>
          <a:graphicData uri="http://schemas.openxmlformats.org/drawingml/2006/table">
            <a:tbl>
              <a:tblPr firstRow="1" bandRow="1">
                <a:tableStyleId>{5C22544A-7EE6-4342-B048-85BDC9FD1C3A}</a:tableStyleId>
              </a:tblPr>
              <a:tblGrid>
                <a:gridCol w="3554362">
                  <a:extLst>
                    <a:ext uri="{9D8B030D-6E8A-4147-A177-3AD203B41FA5}">
                      <a16:colId xmlns:a16="http://schemas.microsoft.com/office/drawing/2014/main" val="1859766724"/>
                    </a:ext>
                  </a:extLst>
                </a:gridCol>
                <a:gridCol w="3554362">
                  <a:extLst>
                    <a:ext uri="{9D8B030D-6E8A-4147-A177-3AD203B41FA5}">
                      <a16:colId xmlns:a16="http://schemas.microsoft.com/office/drawing/2014/main" val="4280457720"/>
                    </a:ext>
                  </a:extLst>
                </a:gridCol>
              </a:tblGrid>
              <a:tr h="0">
                <a:tc>
                  <a:txBody>
                    <a:bodyPr/>
                    <a:lstStyle/>
                    <a:p>
                      <a:pPr algn="ctr"/>
                      <a:r>
                        <a:rPr lang="ca-ES" sz="1800" noProof="0" dirty="0"/>
                        <a:t>DIAGNÒSTIC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a-ES" sz="1800" b="1" noProof="0" dirty="0">
                          <a:latin typeface="Arial" panose="020B0604020202020204" pitchFamily="34" charset="0"/>
                          <a:cs typeface="Arial" panose="020B0604020202020204" pitchFamily="34" charset="0"/>
                        </a:rPr>
                        <a:t>TRACTAMENT</a:t>
                      </a:r>
                      <a:endParaRPr lang="ca-ES" sz="18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20219306"/>
                  </a:ext>
                </a:extLst>
              </a:tr>
              <a:tr h="1108381">
                <a:tc>
                  <a:txBody>
                    <a:bodyPr/>
                    <a:lstStyle/>
                    <a:p>
                      <a:r>
                        <a:rPr lang="ca-ES" sz="2000" b="1" noProof="0" dirty="0" err="1">
                          <a:solidFill>
                            <a:srgbClr val="FF0000"/>
                          </a:solidFill>
                          <a:latin typeface="Calibri" pitchFamily="34" charset="0"/>
                        </a:rPr>
                        <a:t>ICFEp</a:t>
                      </a:r>
                      <a:r>
                        <a:rPr lang="ca-ES" sz="2000" b="1" noProof="0" dirty="0">
                          <a:solidFill>
                            <a:srgbClr val="FF0000"/>
                          </a:solidFill>
                          <a:latin typeface="Calibri" pitchFamily="34" charset="0"/>
                        </a:rPr>
                        <a:t> NYHA I. HTA.</a:t>
                      </a:r>
                      <a:r>
                        <a:rPr lang="ca-ES" sz="2000" b="1" baseline="0" noProof="0" dirty="0">
                          <a:solidFill>
                            <a:srgbClr val="FF0000"/>
                          </a:solidFill>
                          <a:latin typeface="Calibri" pitchFamily="34" charset="0"/>
                        </a:rPr>
                        <a:t> DLP. </a:t>
                      </a:r>
                      <a:endParaRPr lang="ca-ES" sz="2000" b="1" noProof="0" dirty="0">
                        <a:solidFill>
                          <a:srgbClr val="FF0000"/>
                        </a:solidFill>
                        <a:latin typeface="Calibri" pitchFamily="34" charset="0"/>
                      </a:endParaRPr>
                    </a:p>
                    <a:p>
                      <a:r>
                        <a:rPr lang="ca-ES" sz="2000" b="1" noProof="0" dirty="0">
                          <a:solidFill>
                            <a:srgbClr val="FF0000"/>
                          </a:solidFill>
                          <a:latin typeface="Calibri" pitchFamily="34" charset="0"/>
                        </a:rPr>
                        <a:t>Actualment asimptomàtica</a:t>
                      </a:r>
                    </a:p>
                    <a:p>
                      <a:endParaRPr lang="ca-ES" sz="1600" b="1" noProof="0" dirty="0">
                        <a:latin typeface="Calibri" pitchFamily="34" charset="0"/>
                      </a:endParaRPr>
                    </a:p>
                  </a:txBody>
                  <a:tcPr/>
                </a:tc>
                <a:tc>
                  <a:txBody>
                    <a:bodyPr/>
                    <a:lstStyle/>
                    <a:p>
                      <a:r>
                        <a:rPr lang="ca-ES" sz="1600" noProof="0" dirty="0">
                          <a:latin typeface="Calibri" pitchFamily="34" charset="0"/>
                        </a:rPr>
                        <a:t>Educació sanitària.</a:t>
                      </a:r>
                    </a:p>
                    <a:p>
                      <a:r>
                        <a:rPr lang="ca-ES" sz="1600" noProof="0" dirty="0">
                          <a:latin typeface="Calibri" pitchFamily="34" charset="0"/>
                        </a:rPr>
                        <a:t>Control factors de risc. </a:t>
                      </a:r>
                    </a:p>
                    <a:p>
                      <a:r>
                        <a:rPr lang="ca-ES" sz="1600" noProof="0" dirty="0">
                          <a:latin typeface="Calibri" pitchFamily="34" charset="0"/>
                        </a:rPr>
                        <a:t>Stop</a:t>
                      </a:r>
                      <a:r>
                        <a:rPr lang="ca-ES" sz="1600" baseline="0" noProof="0" dirty="0">
                          <a:latin typeface="Calibri" pitchFamily="34" charset="0"/>
                        </a:rPr>
                        <a:t> </a:t>
                      </a:r>
                      <a:r>
                        <a:rPr lang="ca-ES" sz="1600" noProof="0" dirty="0">
                          <a:latin typeface="Calibri" pitchFamily="34" charset="0"/>
                        </a:rPr>
                        <a:t>furosemida. </a:t>
                      </a:r>
                    </a:p>
                    <a:p>
                      <a:r>
                        <a:rPr lang="ca-ES" sz="1600" noProof="0" dirty="0">
                          <a:latin typeface="Calibri" pitchFamily="34" charset="0"/>
                        </a:rPr>
                        <a:t>Iniciar</a:t>
                      </a:r>
                      <a:r>
                        <a:rPr lang="ca-ES" sz="1600" baseline="0" noProof="0" dirty="0">
                          <a:latin typeface="Calibri" pitchFamily="34" charset="0"/>
                        </a:rPr>
                        <a:t> i</a:t>
                      </a:r>
                      <a:r>
                        <a:rPr lang="ca-ES" sz="1600" noProof="0" dirty="0">
                          <a:latin typeface="Calibri" pitchFamily="34" charset="0"/>
                        </a:rPr>
                        <a:t>SGLT2 10 mg/dia.</a:t>
                      </a:r>
                      <a:endParaRPr lang="ca-ES" sz="1600" b="1" noProof="0" dirty="0">
                        <a:latin typeface="Calibri" pitchFamily="34" charset="0"/>
                      </a:endParaRPr>
                    </a:p>
                  </a:txBody>
                  <a:tcPr/>
                </a:tc>
                <a:extLst>
                  <a:ext uri="{0D108BD9-81ED-4DB2-BD59-A6C34878D82A}">
                    <a16:rowId xmlns:a16="http://schemas.microsoft.com/office/drawing/2014/main" val="2838931287"/>
                  </a:ext>
                </a:extLst>
              </a:tr>
            </a:tbl>
          </a:graphicData>
        </a:graphic>
      </p:graphicFrame>
      <p:sp>
        <p:nvSpPr>
          <p:cNvPr id="5" name="4 CuadroTexto"/>
          <p:cNvSpPr txBox="1"/>
          <p:nvPr/>
        </p:nvSpPr>
        <p:spPr>
          <a:xfrm>
            <a:off x="1383771" y="2310106"/>
            <a:ext cx="2637623" cy="400110"/>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2000" noProof="0" dirty="0">
                <a:latin typeface="Calibri" pitchFamily="34" charset="0"/>
              </a:rPr>
              <a:t>NT-</a:t>
            </a:r>
            <a:r>
              <a:rPr lang="ca-ES" sz="2000" noProof="0" dirty="0" err="1">
                <a:latin typeface="Calibri" pitchFamily="34" charset="0"/>
              </a:rPr>
              <a:t>ProBNP</a:t>
            </a:r>
            <a:r>
              <a:rPr lang="ca-ES" sz="2000" noProof="0" dirty="0">
                <a:latin typeface="Calibri" pitchFamily="34" charset="0"/>
              </a:rPr>
              <a:t>  556 </a:t>
            </a:r>
            <a:r>
              <a:rPr lang="ca-ES" sz="2000" noProof="0" dirty="0" err="1">
                <a:latin typeface="Calibri" pitchFamily="34" charset="0"/>
              </a:rPr>
              <a:t>pg</a:t>
            </a:r>
            <a:r>
              <a:rPr lang="ca-ES" sz="2000" noProof="0" dirty="0">
                <a:latin typeface="Calibri" pitchFamily="34" charset="0"/>
              </a:rPr>
              <a:t>/ml</a:t>
            </a:r>
          </a:p>
        </p:txBody>
      </p:sp>
      <p:sp>
        <p:nvSpPr>
          <p:cNvPr id="6" name="5 CuadroTexto"/>
          <p:cNvSpPr txBox="1"/>
          <p:nvPr/>
        </p:nvSpPr>
        <p:spPr>
          <a:xfrm>
            <a:off x="1376517" y="1446526"/>
            <a:ext cx="2637623" cy="400110"/>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2000" noProof="0" dirty="0">
                <a:latin typeface="Calibri" pitchFamily="34" charset="0"/>
              </a:rPr>
              <a:t>Símptomes previs</a:t>
            </a:r>
          </a:p>
        </p:txBody>
      </p:sp>
      <p:sp>
        <p:nvSpPr>
          <p:cNvPr id="7" name="6 Más"/>
          <p:cNvSpPr/>
          <p:nvPr/>
        </p:nvSpPr>
        <p:spPr>
          <a:xfrm>
            <a:off x="2627084" y="1961769"/>
            <a:ext cx="333829" cy="26125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8" name="7 Flecha abajo"/>
          <p:cNvSpPr/>
          <p:nvPr/>
        </p:nvSpPr>
        <p:spPr>
          <a:xfrm>
            <a:off x="2467427" y="2783000"/>
            <a:ext cx="653143" cy="7257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9" name="Rectángulo 4"/>
          <p:cNvSpPr/>
          <p:nvPr/>
        </p:nvSpPr>
        <p:spPr>
          <a:xfrm>
            <a:off x="1252639" y="3591267"/>
            <a:ext cx="3213997" cy="4582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DIAGNÒSTIC  IC</a:t>
            </a:r>
          </a:p>
        </p:txBody>
      </p:sp>
      <p:graphicFrame>
        <p:nvGraphicFramePr>
          <p:cNvPr id="12" name="Tabla 1">
            <a:extLst>
              <a:ext uri="{FF2B5EF4-FFF2-40B4-BE49-F238E27FC236}">
                <a16:creationId xmlns:a16="http://schemas.microsoft.com/office/drawing/2014/main" id="{BA7E56F4-53F5-722D-8EA3-9A999733A9E4}"/>
              </a:ext>
            </a:extLst>
          </p:cNvPr>
          <p:cNvGraphicFramePr>
            <a:graphicFrameLocks noGrp="1"/>
          </p:cNvGraphicFramePr>
          <p:nvPr>
            <p:extLst>
              <p:ext uri="{D42A27DB-BD31-4B8C-83A1-F6EECF244321}">
                <p14:modId xmlns:p14="http://schemas.microsoft.com/office/powerpoint/2010/main" val="849329448"/>
              </p:ext>
            </p:extLst>
          </p:nvPr>
        </p:nvGraphicFramePr>
        <p:xfrm>
          <a:off x="6096000" y="2891159"/>
          <a:ext cx="5637161" cy="1645920"/>
        </p:xfrm>
        <a:graphic>
          <a:graphicData uri="http://schemas.openxmlformats.org/drawingml/2006/table">
            <a:tbl>
              <a:tblPr firstRow="1" bandRow="1">
                <a:tableStyleId>{5C22544A-7EE6-4342-B048-85BDC9FD1C3A}</a:tableStyleId>
              </a:tblPr>
              <a:tblGrid>
                <a:gridCol w="2154043">
                  <a:extLst>
                    <a:ext uri="{9D8B030D-6E8A-4147-A177-3AD203B41FA5}">
                      <a16:colId xmlns:a16="http://schemas.microsoft.com/office/drawing/2014/main" val="4280457720"/>
                    </a:ext>
                  </a:extLst>
                </a:gridCol>
                <a:gridCol w="3483118">
                  <a:extLst>
                    <a:ext uri="{9D8B030D-6E8A-4147-A177-3AD203B41FA5}">
                      <a16:colId xmlns:a16="http://schemas.microsoft.com/office/drawing/2014/main" val="1092393468"/>
                    </a:ext>
                  </a:extLst>
                </a:gridCol>
              </a:tblGrid>
              <a:tr h="0">
                <a:tc>
                  <a:txBody>
                    <a:bodyPr/>
                    <a:lstStyle/>
                    <a:p>
                      <a:r>
                        <a:rPr lang="ca-ES" sz="1600" b="1" noProof="0" dirty="0">
                          <a:solidFill>
                            <a:schemeClr val="tx1"/>
                          </a:solidFill>
                          <a:latin typeface="Calibri" pitchFamily="34" charset="0"/>
                        </a:rPr>
                        <a:t>Eco pulmonar (</a:t>
                      </a:r>
                      <a:r>
                        <a:rPr lang="ca-ES" sz="1600" b="1" noProof="0" dirty="0" err="1">
                          <a:solidFill>
                            <a:schemeClr val="tx1"/>
                          </a:solidFill>
                          <a:latin typeface="Calibri" pitchFamily="34" charset="0"/>
                        </a:rPr>
                        <a:t>PoCUS</a:t>
                      </a:r>
                      <a:r>
                        <a:rPr lang="ca-ES" sz="1600" b="1" noProof="0" dirty="0">
                          <a:solidFill>
                            <a:schemeClr val="tx1"/>
                          </a:solidFill>
                          <a:latin typeface="Calibri" pitchFamily="34" charset="0"/>
                        </a:rPr>
                        <a:t>)</a:t>
                      </a:r>
                    </a:p>
                  </a:txBody>
                  <a:tcPr>
                    <a:solidFill>
                      <a:schemeClr val="tx2">
                        <a:lumMod val="25000"/>
                        <a:lumOff val="75000"/>
                      </a:schemeClr>
                    </a:solidFill>
                  </a:tcPr>
                </a:tc>
                <a:tc>
                  <a:txBody>
                    <a:bodyPr/>
                    <a:lstStyle/>
                    <a:p>
                      <a:r>
                        <a:rPr lang="ca-ES" sz="1600" b="0" noProof="0" dirty="0">
                          <a:solidFill>
                            <a:schemeClr val="tx1"/>
                          </a:solidFill>
                          <a:latin typeface="Calibri" pitchFamily="34" charset="0"/>
                        </a:rPr>
                        <a:t>Línies A. Absència línies B. </a:t>
                      </a:r>
                    </a:p>
                  </a:txBody>
                  <a:tcPr>
                    <a:solidFill>
                      <a:schemeClr val="tx2">
                        <a:lumMod val="25000"/>
                        <a:lumOff val="75000"/>
                      </a:schemeClr>
                    </a:solidFill>
                  </a:tcPr>
                </a:tc>
                <a:extLst>
                  <a:ext uri="{0D108BD9-81ED-4DB2-BD59-A6C34878D82A}">
                    <a16:rowId xmlns:a16="http://schemas.microsoft.com/office/drawing/2014/main" val="373795579"/>
                  </a:ext>
                </a:extLst>
              </a:tr>
              <a:tr h="1302053">
                <a:tc>
                  <a:txBody>
                    <a:bodyPr/>
                    <a:lstStyle/>
                    <a:p>
                      <a:r>
                        <a:rPr lang="ca-ES" sz="1600" b="1" noProof="0" dirty="0">
                          <a:latin typeface="Calibri" pitchFamily="34" charset="0"/>
                        </a:rPr>
                        <a:t>ETT</a:t>
                      </a:r>
                    </a:p>
                  </a:txBody>
                  <a:tcPr/>
                </a:tc>
                <a:tc>
                  <a:txBody>
                    <a:bodyPr/>
                    <a:lstStyle/>
                    <a:p>
                      <a:r>
                        <a:rPr lang="ca-ES" sz="1600" noProof="0" dirty="0">
                          <a:latin typeface="Calibri" pitchFamily="34" charset="0"/>
                        </a:rPr>
                        <a:t>FEVE 51%</a:t>
                      </a:r>
                    </a:p>
                    <a:p>
                      <a:r>
                        <a:rPr lang="ca-ES" sz="1600" noProof="0" dirty="0">
                          <a:latin typeface="Calibri" pitchFamily="34" charset="0"/>
                        </a:rPr>
                        <a:t>Hipertrofia concèntrica VE (13 mm) </a:t>
                      </a:r>
                    </a:p>
                    <a:p>
                      <a:r>
                        <a:rPr lang="ca-ES" sz="1600" noProof="0" dirty="0">
                          <a:latin typeface="Calibri" pitchFamily="34" charset="0"/>
                        </a:rPr>
                        <a:t>AE lleugerament dilatada (39 ml/m2)</a:t>
                      </a:r>
                    </a:p>
                    <a:p>
                      <a:r>
                        <a:rPr lang="ca-ES" sz="1600" noProof="0" dirty="0" err="1">
                          <a:latin typeface="Calibri" pitchFamily="34" charset="0"/>
                        </a:rPr>
                        <a:t>EAo</a:t>
                      </a:r>
                      <a:r>
                        <a:rPr lang="ca-ES" sz="1600" noProof="0" dirty="0">
                          <a:latin typeface="Calibri" pitchFamily="34" charset="0"/>
                        </a:rPr>
                        <a:t> lleugera degenerativa. </a:t>
                      </a:r>
                    </a:p>
                    <a:p>
                      <a:pPr marL="0" marR="0" lvl="0" indent="0" algn="l" defTabSz="914400" rtl="0" eaLnBrk="1" fontAlgn="auto" latinLnBrk="0" hangingPunct="1">
                        <a:lnSpc>
                          <a:spcPct val="100000"/>
                        </a:lnSpc>
                        <a:spcBef>
                          <a:spcPts val="0"/>
                        </a:spcBef>
                        <a:spcAft>
                          <a:spcPts val="0"/>
                        </a:spcAft>
                        <a:buClrTx/>
                        <a:buSzTx/>
                        <a:buFontTx/>
                        <a:buNone/>
                        <a:tabLst/>
                        <a:defRPr/>
                      </a:pPr>
                      <a:r>
                        <a:rPr lang="ca-ES" sz="1600" noProof="0" dirty="0">
                          <a:latin typeface="Calibri" pitchFamily="34" charset="0"/>
                        </a:rPr>
                        <a:t>DD tipus II</a:t>
                      </a:r>
                    </a:p>
                  </a:txBody>
                  <a:tcPr/>
                </a:tc>
                <a:extLst>
                  <a:ext uri="{0D108BD9-81ED-4DB2-BD59-A6C34878D82A}">
                    <a16:rowId xmlns:a16="http://schemas.microsoft.com/office/drawing/2014/main" val="1734696434"/>
                  </a:ext>
                </a:extLst>
              </a:tr>
            </a:tbl>
          </a:graphicData>
        </a:graphic>
      </p:graphicFrame>
      <p:cxnSp>
        <p:nvCxnSpPr>
          <p:cNvPr id="14" name="13 Conector recto de flecha"/>
          <p:cNvCxnSpPr>
            <a:cxnSpLocks/>
          </p:cNvCxnSpPr>
          <p:nvPr/>
        </p:nvCxnSpPr>
        <p:spPr>
          <a:xfrm>
            <a:off x="4702610" y="3820393"/>
            <a:ext cx="1255738" cy="0"/>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grpSp>
        <p:nvGrpSpPr>
          <p:cNvPr id="3" name="Grupo 2">
            <a:extLst>
              <a:ext uri="{FF2B5EF4-FFF2-40B4-BE49-F238E27FC236}">
                <a16:creationId xmlns:a16="http://schemas.microsoft.com/office/drawing/2014/main" id="{1E6F1857-D3D5-B46B-2486-4253665B0A51}"/>
              </a:ext>
            </a:extLst>
          </p:cNvPr>
          <p:cNvGrpSpPr/>
          <p:nvPr/>
        </p:nvGrpSpPr>
        <p:grpSpPr>
          <a:xfrm>
            <a:off x="9120411" y="67284"/>
            <a:ext cx="2894609" cy="872019"/>
            <a:chOff x="9120411" y="67284"/>
            <a:chExt cx="2894609" cy="872019"/>
          </a:xfrm>
        </p:grpSpPr>
        <p:pic>
          <p:nvPicPr>
            <p:cNvPr id="11" name="Picture 5">
              <a:extLst>
                <a:ext uri="{FF2B5EF4-FFF2-40B4-BE49-F238E27FC236}">
                  <a16:creationId xmlns:a16="http://schemas.microsoft.com/office/drawing/2014/main" id="{B4537E71-5BA4-B2B5-6CDD-D2DE9D22B14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12 Imagen">
              <a:extLst>
                <a:ext uri="{FF2B5EF4-FFF2-40B4-BE49-F238E27FC236}">
                  <a16:creationId xmlns:a16="http://schemas.microsoft.com/office/drawing/2014/main" id="{628312A8-0980-7952-CD5F-7E87E8E361E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5" name="Imagen 14">
              <a:extLst>
                <a:ext uri="{FF2B5EF4-FFF2-40B4-BE49-F238E27FC236}">
                  <a16:creationId xmlns:a16="http://schemas.microsoft.com/office/drawing/2014/main" id="{893EA2BC-D1BB-9461-409F-6B73B51E8990}"/>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16" name="Rectángulo 15">
            <a:extLst>
              <a:ext uri="{FF2B5EF4-FFF2-40B4-BE49-F238E27FC236}">
                <a16:creationId xmlns:a16="http://schemas.microsoft.com/office/drawing/2014/main" id="{0847ADCA-0CE1-4DF7-DAD1-40657F2BED22}"/>
              </a:ext>
            </a:extLst>
          </p:cNvPr>
          <p:cNvSpPr/>
          <p:nvPr/>
        </p:nvSpPr>
        <p:spPr>
          <a:xfrm>
            <a:off x="0" y="991666"/>
            <a:ext cx="12192000" cy="30619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accent5">
                  <a:lumMod val="60000"/>
                  <a:lumOff val="40000"/>
                </a:schemeClr>
              </a:solidFill>
            </a:endParaRPr>
          </a:p>
        </p:txBody>
      </p:sp>
      <p:sp useBgFill="1">
        <p:nvSpPr>
          <p:cNvPr id="17" name="CuadroTexto 16">
            <a:extLst>
              <a:ext uri="{FF2B5EF4-FFF2-40B4-BE49-F238E27FC236}">
                <a16:creationId xmlns:a16="http://schemas.microsoft.com/office/drawing/2014/main" id="{2789AEB8-CC5E-75B8-246E-B44C0FA75974}"/>
              </a:ext>
            </a:extLst>
          </p:cNvPr>
          <p:cNvSpPr txBox="1"/>
          <p:nvPr/>
        </p:nvSpPr>
        <p:spPr>
          <a:xfrm>
            <a:off x="383458" y="245806"/>
            <a:ext cx="8327923" cy="584775"/>
          </a:xfrm>
          <a:prstGeom prst="rect">
            <a:avLst/>
          </a:prstGeom>
        </p:spPr>
        <p:txBody>
          <a:bodyPr wrap="square" rtlCol="0">
            <a:spAutoFit/>
          </a:bodyPr>
          <a:lstStyle/>
          <a:p>
            <a:r>
              <a:rPr lang="ca-ES" sz="3200" b="1" noProof="0" dirty="0">
                <a:solidFill>
                  <a:srgbClr val="0070C0"/>
                </a:solidFill>
                <a:latin typeface="Calibri" panose="020F0502020204030204" pitchFamily="34" charset="0"/>
                <a:ea typeface="Calibri" panose="020F0502020204030204" pitchFamily="34" charset="0"/>
                <a:cs typeface="Calibri" panose="020F0502020204030204" pitchFamily="34" charset="0"/>
              </a:rPr>
              <a:t>INSUFICIÈNCIA CARDÍACA: DIAGNÒSTIC</a:t>
            </a:r>
          </a:p>
        </p:txBody>
      </p:sp>
    </p:spTree>
    <p:extLst>
      <p:ext uri="{BB962C8B-B14F-4D97-AF65-F5344CB8AC3E}">
        <p14:creationId xmlns:p14="http://schemas.microsoft.com/office/powerpoint/2010/main" val="201881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87" name="Text Box 6"/>
          <p:cNvSpPr txBox="1">
            <a:spLocks noChangeArrowheads="1"/>
          </p:cNvSpPr>
          <p:nvPr/>
        </p:nvSpPr>
        <p:spPr bwMode="auto">
          <a:xfrm>
            <a:off x="1901079" y="1327566"/>
            <a:ext cx="8351837" cy="338554"/>
          </a:xfrm>
          <a:prstGeom prst="rect">
            <a:avLst/>
          </a:prstGeom>
          <a:solidFill>
            <a:schemeClr val="accent5">
              <a:lumMod val="20000"/>
              <a:lumOff val="80000"/>
            </a:schemeClr>
          </a:solidFill>
          <a:ln w="19050">
            <a:solidFill>
              <a:schemeClr val="tx1"/>
            </a:solidFill>
            <a:miter lim="800000"/>
            <a:headEnd/>
            <a:tailEnd/>
          </a:ln>
        </p:spPr>
        <p:txBody>
          <a:bodyPr>
            <a:spAutoFit/>
          </a:bodyPr>
          <a:lstStyle/>
          <a:p>
            <a:pPr algn="ctr"/>
            <a:r>
              <a:rPr lang="ca-ES" sz="1600" b="1" noProof="0" dirty="0">
                <a:latin typeface="Calibri" pitchFamily="34" charset="0"/>
              </a:rPr>
              <a:t>IC confirmada. </a:t>
            </a:r>
            <a:r>
              <a:rPr lang="ca-ES" sz="1400" noProof="0" dirty="0">
                <a:latin typeface="Calibri" pitchFamily="34" charset="0"/>
              </a:rPr>
              <a:t>Diagnòstic etiològic, tractaments IC, estudi comorbiditats, valoració fragilitat </a:t>
            </a:r>
            <a:endParaRPr lang="ca-ES" sz="1600" b="1" noProof="0" dirty="0">
              <a:latin typeface="Calibri" pitchFamily="34" charset="0"/>
            </a:endParaRPr>
          </a:p>
        </p:txBody>
      </p:sp>
      <p:sp>
        <p:nvSpPr>
          <p:cNvPr id="14353" name="CuadroTexto 14352">
            <a:extLst>
              <a:ext uri="{FF2B5EF4-FFF2-40B4-BE49-F238E27FC236}">
                <a16:creationId xmlns:a16="http://schemas.microsoft.com/office/drawing/2014/main" id="{78C076EE-91CC-CDC5-0DEE-C23FAD569F0B}"/>
              </a:ext>
            </a:extLst>
          </p:cNvPr>
          <p:cNvSpPr txBox="1"/>
          <p:nvPr/>
        </p:nvSpPr>
        <p:spPr>
          <a:xfrm>
            <a:off x="0" y="6564086"/>
            <a:ext cx="12191999" cy="307777"/>
          </a:xfrm>
          <a:prstGeom prst="rect">
            <a:avLst/>
          </a:prstGeom>
          <a:noFill/>
        </p:spPr>
        <p:txBody>
          <a:bodyPr wrap="square" rtlCol="0">
            <a:spAutoFit/>
          </a:bodyPr>
          <a:lstStyle/>
          <a:p>
            <a:r>
              <a:rPr lang="ca-ES" sz="1400" noProof="0" dirty="0">
                <a:latin typeface="Calibri" pitchFamily="34" charset="0"/>
              </a:rPr>
              <a:t>*Pacients ATDOM o institucionalitzats son candidats a seguiment compartit entre metge família i cardiologia. </a:t>
            </a:r>
          </a:p>
        </p:txBody>
      </p:sp>
      <p:cxnSp>
        <p:nvCxnSpPr>
          <p:cNvPr id="6" name="Conector recto 5">
            <a:extLst>
              <a:ext uri="{FF2B5EF4-FFF2-40B4-BE49-F238E27FC236}">
                <a16:creationId xmlns:a16="http://schemas.microsoft.com/office/drawing/2014/main" id="{81623D6C-4D62-258D-BC52-5EB532727D9E}"/>
              </a:ext>
            </a:extLst>
          </p:cNvPr>
          <p:cNvCxnSpPr>
            <a:cxnSpLocks/>
          </p:cNvCxnSpPr>
          <p:nvPr/>
        </p:nvCxnSpPr>
        <p:spPr>
          <a:xfrm flipV="1">
            <a:off x="2038048" y="1798019"/>
            <a:ext cx="8144543" cy="17911"/>
          </a:xfrm>
          <a:prstGeom prst="line">
            <a:avLst/>
          </a:prstGeom>
        </p:spPr>
        <p:style>
          <a:lnRef idx="1">
            <a:schemeClr val="dk1"/>
          </a:lnRef>
          <a:fillRef idx="0">
            <a:schemeClr val="dk1"/>
          </a:fillRef>
          <a:effectRef idx="0">
            <a:schemeClr val="dk1"/>
          </a:effectRef>
          <a:fontRef idx="minor">
            <a:schemeClr val="tx1"/>
          </a:fontRef>
        </p:style>
      </p:cxnSp>
      <p:cxnSp>
        <p:nvCxnSpPr>
          <p:cNvPr id="8" name="Conector recto 7">
            <a:extLst>
              <a:ext uri="{FF2B5EF4-FFF2-40B4-BE49-F238E27FC236}">
                <a16:creationId xmlns:a16="http://schemas.microsoft.com/office/drawing/2014/main" id="{EE7326FD-E926-358F-566E-ADD2915A4ABF}"/>
              </a:ext>
            </a:extLst>
          </p:cNvPr>
          <p:cNvCxnSpPr/>
          <p:nvPr/>
        </p:nvCxnSpPr>
        <p:spPr>
          <a:xfrm>
            <a:off x="2038048" y="1815931"/>
            <a:ext cx="0" cy="265764"/>
          </a:xfrm>
          <a:prstGeom prst="line">
            <a:avLst/>
          </a:prstGeom>
        </p:spPr>
        <p:style>
          <a:lnRef idx="1">
            <a:schemeClr val="dk1"/>
          </a:lnRef>
          <a:fillRef idx="0">
            <a:schemeClr val="dk1"/>
          </a:fillRef>
          <a:effectRef idx="0">
            <a:schemeClr val="dk1"/>
          </a:effectRef>
          <a:fontRef idx="minor">
            <a:schemeClr val="tx1"/>
          </a:fontRef>
        </p:style>
      </p:cxnSp>
      <p:cxnSp>
        <p:nvCxnSpPr>
          <p:cNvPr id="9" name="Conector recto 8">
            <a:extLst>
              <a:ext uri="{FF2B5EF4-FFF2-40B4-BE49-F238E27FC236}">
                <a16:creationId xmlns:a16="http://schemas.microsoft.com/office/drawing/2014/main" id="{E1E724FF-E65B-97DA-C7AB-6FACEB85068E}"/>
              </a:ext>
            </a:extLst>
          </p:cNvPr>
          <p:cNvCxnSpPr>
            <a:cxnSpLocks/>
          </p:cNvCxnSpPr>
          <p:nvPr/>
        </p:nvCxnSpPr>
        <p:spPr>
          <a:xfrm>
            <a:off x="6221400" y="1821654"/>
            <a:ext cx="0" cy="154319"/>
          </a:xfrm>
          <a:prstGeom prst="line">
            <a:avLst/>
          </a:prstGeom>
        </p:spPr>
        <p:style>
          <a:lnRef idx="1">
            <a:schemeClr val="dk1"/>
          </a:lnRef>
          <a:fillRef idx="0">
            <a:schemeClr val="dk1"/>
          </a:fillRef>
          <a:effectRef idx="0">
            <a:schemeClr val="dk1"/>
          </a:effectRef>
          <a:fontRef idx="minor">
            <a:schemeClr val="tx1"/>
          </a:fontRef>
        </p:style>
      </p:cxnSp>
      <p:cxnSp>
        <p:nvCxnSpPr>
          <p:cNvPr id="10" name="Conector recto 9">
            <a:extLst>
              <a:ext uri="{FF2B5EF4-FFF2-40B4-BE49-F238E27FC236}">
                <a16:creationId xmlns:a16="http://schemas.microsoft.com/office/drawing/2014/main" id="{CBF42AB5-1828-BD2C-568C-54FD2852219E}"/>
              </a:ext>
            </a:extLst>
          </p:cNvPr>
          <p:cNvCxnSpPr>
            <a:cxnSpLocks/>
          </p:cNvCxnSpPr>
          <p:nvPr/>
        </p:nvCxnSpPr>
        <p:spPr>
          <a:xfrm>
            <a:off x="10182592" y="1806296"/>
            <a:ext cx="0" cy="172522"/>
          </a:xfrm>
          <a:prstGeom prst="line">
            <a:avLst/>
          </a:prstGeom>
        </p:spPr>
        <p:style>
          <a:lnRef idx="1">
            <a:schemeClr val="dk1"/>
          </a:lnRef>
          <a:fillRef idx="0">
            <a:schemeClr val="dk1"/>
          </a:fillRef>
          <a:effectRef idx="0">
            <a:schemeClr val="dk1"/>
          </a:effectRef>
          <a:fontRef idx="minor">
            <a:schemeClr val="tx1"/>
          </a:fontRef>
        </p:style>
      </p:cxnSp>
      <p:sp>
        <p:nvSpPr>
          <p:cNvPr id="11" name="Text Box 4">
            <a:extLst>
              <a:ext uri="{FF2B5EF4-FFF2-40B4-BE49-F238E27FC236}">
                <a16:creationId xmlns:a16="http://schemas.microsoft.com/office/drawing/2014/main" id="{8D1560C7-CF2A-C026-3CA0-24D11654A8C3}"/>
              </a:ext>
            </a:extLst>
          </p:cNvPr>
          <p:cNvSpPr txBox="1">
            <a:spLocks noChangeArrowheads="1"/>
          </p:cNvSpPr>
          <p:nvPr/>
        </p:nvSpPr>
        <p:spPr bwMode="auto">
          <a:xfrm>
            <a:off x="757081" y="2081696"/>
            <a:ext cx="2568310" cy="268648"/>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Classe funcional NYHA I</a:t>
            </a:r>
          </a:p>
        </p:txBody>
      </p:sp>
      <p:sp>
        <p:nvSpPr>
          <p:cNvPr id="15" name="Text Box 4">
            <a:extLst>
              <a:ext uri="{FF2B5EF4-FFF2-40B4-BE49-F238E27FC236}">
                <a16:creationId xmlns:a16="http://schemas.microsoft.com/office/drawing/2014/main" id="{199A8E63-C71D-EFF4-CB67-1E5DAD0DD178}"/>
              </a:ext>
            </a:extLst>
          </p:cNvPr>
          <p:cNvSpPr txBox="1">
            <a:spLocks noChangeArrowheads="1"/>
          </p:cNvSpPr>
          <p:nvPr/>
        </p:nvSpPr>
        <p:spPr bwMode="auto">
          <a:xfrm>
            <a:off x="1039816" y="5164993"/>
            <a:ext cx="653798" cy="268648"/>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MF</a:t>
            </a:r>
          </a:p>
        </p:txBody>
      </p:sp>
      <p:cxnSp>
        <p:nvCxnSpPr>
          <p:cNvPr id="20" name="Conector recto de flecha 19">
            <a:extLst>
              <a:ext uri="{FF2B5EF4-FFF2-40B4-BE49-F238E27FC236}">
                <a16:creationId xmlns:a16="http://schemas.microsoft.com/office/drawing/2014/main" id="{0FE458C2-51E0-2DED-5CDA-DA9CBAAB5A53}"/>
              </a:ext>
            </a:extLst>
          </p:cNvPr>
          <p:cNvCxnSpPr>
            <a:cxnSpLocks/>
            <a:stCxn id="11" idx="2"/>
          </p:cNvCxnSpPr>
          <p:nvPr/>
        </p:nvCxnSpPr>
        <p:spPr>
          <a:xfrm flipH="1">
            <a:off x="1369015" y="2350341"/>
            <a:ext cx="672221" cy="3086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ector recto de flecha 29">
            <a:extLst>
              <a:ext uri="{FF2B5EF4-FFF2-40B4-BE49-F238E27FC236}">
                <a16:creationId xmlns:a16="http://schemas.microsoft.com/office/drawing/2014/main" id="{2FC5B306-816C-FED6-29DB-8740E8F9DEF5}"/>
              </a:ext>
            </a:extLst>
          </p:cNvPr>
          <p:cNvCxnSpPr>
            <a:cxnSpLocks/>
          </p:cNvCxnSpPr>
          <p:nvPr/>
        </p:nvCxnSpPr>
        <p:spPr>
          <a:xfrm>
            <a:off x="2038048" y="2353119"/>
            <a:ext cx="649140" cy="3058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Text Box 4">
            <a:extLst>
              <a:ext uri="{FF2B5EF4-FFF2-40B4-BE49-F238E27FC236}">
                <a16:creationId xmlns:a16="http://schemas.microsoft.com/office/drawing/2014/main" id="{9F10A5E9-F2AD-6330-60C0-7630F4F74906}"/>
              </a:ext>
            </a:extLst>
          </p:cNvPr>
          <p:cNvSpPr txBox="1">
            <a:spLocks noChangeArrowheads="1"/>
          </p:cNvSpPr>
          <p:nvPr/>
        </p:nvSpPr>
        <p:spPr bwMode="auto">
          <a:xfrm>
            <a:off x="757081" y="2703223"/>
            <a:ext cx="1223869" cy="268648"/>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ICFEP</a:t>
            </a:r>
          </a:p>
        </p:txBody>
      </p:sp>
      <p:sp>
        <p:nvSpPr>
          <p:cNvPr id="35" name="Text Box 4">
            <a:extLst>
              <a:ext uri="{FF2B5EF4-FFF2-40B4-BE49-F238E27FC236}">
                <a16:creationId xmlns:a16="http://schemas.microsoft.com/office/drawing/2014/main" id="{3FF64403-E013-91FD-8A07-7F8AD52B8E07}"/>
              </a:ext>
            </a:extLst>
          </p:cNvPr>
          <p:cNvSpPr txBox="1">
            <a:spLocks noChangeArrowheads="1"/>
          </p:cNvSpPr>
          <p:nvPr/>
        </p:nvSpPr>
        <p:spPr bwMode="auto">
          <a:xfrm>
            <a:off x="2136143" y="2706073"/>
            <a:ext cx="1223869" cy="268648"/>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ICFER/ICFELR</a:t>
            </a:r>
          </a:p>
        </p:txBody>
      </p:sp>
      <p:cxnSp>
        <p:nvCxnSpPr>
          <p:cNvPr id="38" name="Conector recto de flecha 37">
            <a:extLst>
              <a:ext uri="{FF2B5EF4-FFF2-40B4-BE49-F238E27FC236}">
                <a16:creationId xmlns:a16="http://schemas.microsoft.com/office/drawing/2014/main" id="{D8848559-C170-1700-A318-5D419AA3C629}"/>
              </a:ext>
            </a:extLst>
          </p:cNvPr>
          <p:cNvCxnSpPr>
            <a:cxnSpLocks/>
            <a:stCxn id="32" idx="2"/>
          </p:cNvCxnSpPr>
          <p:nvPr/>
        </p:nvCxnSpPr>
        <p:spPr>
          <a:xfrm>
            <a:off x="1369015" y="2971868"/>
            <a:ext cx="0" cy="21561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Conector recto de flecha 44">
            <a:extLst>
              <a:ext uri="{FF2B5EF4-FFF2-40B4-BE49-F238E27FC236}">
                <a16:creationId xmlns:a16="http://schemas.microsoft.com/office/drawing/2014/main" id="{90105A0F-92B3-14CE-ED02-ECF7244B125B}"/>
              </a:ext>
            </a:extLst>
          </p:cNvPr>
          <p:cNvCxnSpPr>
            <a:cxnSpLocks/>
            <a:stCxn id="35" idx="2"/>
          </p:cNvCxnSpPr>
          <p:nvPr/>
        </p:nvCxnSpPr>
        <p:spPr>
          <a:xfrm>
            <a:off x="2748077" y="2974718"/>
            <a:ext cx="0" cy="4513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Text Box 4">
            <a:extLst>
              <a:ext uri="{FF2B5EF4-FFF2-40B4-BE49-F238E27FC236}">
                <a16:creationId xmlns:a16="http://schemas.microsoft.com/office/drawing/2014/main" id="{81696BC3-ABF3-51B5-0FC8-A48F5338B0BE}"/>
              </a:ext>
            </a:extLst>
          </p:cNvPr>
          <p:cNvSpPr txBox="1">
            <a:spLocks noChangeArrowheads="1"/>
          </p:cNvSpPr>
          <p:nvPr/>
        </p:nvSpPr>
        <p:spPr bwMode="auto">
          <a:xfrm>
            <a:off x="2049588" y="3478962"/>
            <a:ext cx="1381943" cy="494876"/>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Estudi etiològic complet?</a:t>
            </a:r>
          </a:p>
        </p:txBody>
      </p:sp>
      <p:cxnSp>
        <p:nvCxnSpPr>
          <p:cNvPr id="51" name="Conector recto de flecha 50">
            <a:extLst>
              <a:ext uri="{FF2B5EF4-FFF2-40B4-BE49-F238E27FC236}">
                <a16:creationId xmlns:a16="http://schemas.microsoft.com/office/drawing/2014/main" id="{25A9A948-C85B-55B0-C642-1C4FBD626BD0}"/>
              </a:ext>
            </a:extLst>
          </p:cNvPr>
          <p:cNvCxnSpPr>
            <a:cxnSpLocks/>
          </p:cNvCxnSpPr>
          <p:nvPr/>
        </p:nvCxnSpPr>
        <p:spPr>
          <a:xfrm>
            <a:off x="2326857" y="3989194"/>
            <a:ext cx="0" cy="4513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3" name="Text Box 4">
            <a:extLst>
              <a:ext uri="{FF2B5EF4-FFF2-40B4-BE49-F238E27FC236}">
                <a16:creationId xmlns:a16="http://schemas.microsoft.com/office/drawing/2014/main" id="{6266FD89-08ED-6ECA-608B-FF8B5DD4F98B}"/>
              </a:ext>
            </a:extLst>
          </p:cNvPr>
          <p:cNvSpPr txBox="1">
            <a:spLocks noChangeArrowheads="1"/>
          </p:cNvSpPr>
          <p:nvPr/>
        </p:nvSpPr>
        <p:spPr bwMode="auto">
          <a:xfrm>
            <a:off x="2055358" y="4490223"/>
            <a:ext cx="529920" cy="268648"/>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SI</a:t>
            </a:r>
          </a:p>
        </p:txBody>
      </p:sp>
      <p:cxnSp>
        <p:nvCxnSpPr>
          <p:cNvPr id="55" name="Conector recto de flecha 54">
            <a:extLst>
              <a:ext uri="{FF2B5EF4-FFF2-40B4-BE49-F238E27FC236}">
                <a16:creationId xmlns:a16="http://schemas.microsoft.com/office/drawing/2014/main" id="{A35A8688-5070-DEE2-5F70-931CB55A93CE}"/>
              </a:ext>
            </a:extLst>
          </p:cNvPr>
          <p:cNvCxnSpPr>
            <a:cxnSpLocks/>
          </p:cNvCxnSpPr>
          <p:nvPr/>
        </p:nvCxnSpPr>
        <p:spPr>
          <a:xfrm>
            <a:off x="2321082" y="4763619"/>
            <a:ext cx="0" cy="3643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Text Box 4">
            <a:extLst>
              <a:ext uri="{FF2B5EF4-FFF2-40B4-BE49-F238E27FC236}">
                <a16:creationId xmlns:a16="http://schemas.microsoft.com/office/drawing/2014/main" id="{A744C487-2AEC-EACD-7DDA-6061AC17C7C0}"/>
              </a:ext>
            </a:extLst>
          </p:cNvPr>
          <p:cNvSpPr txBox="1">
            <a:spLocks noChangeArrowheads="1"/>
          </p:cNvSpPr>
          <p:nvPr/>
        </p:nvSpPr>
        <p:spPr bwMode="auto">
          <a:xfrm>
            <a:off x="2897805" y="4491658"/>
            <a:ext cx="529920" cy="268648"/>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NO</a:t>
            </a:r>
          </a:p>
        </p:txBody>
      </p:sp>
      <p:cxnSp>
        <p:nvCxnSpPr>
          <p:cNvPr id="58" name="Conector recto de flecha 57">
            <a:extLst>
              <a:ext uri="{FF2B5EF4-FFF2-40B4-BE49-F238E27FC236}">
                <a16:creationId xmlns:a16="http://schemas.microsoft.com/office/drawing/2014/main" id="{69FE189D-1137-7D64-08EA-430954039269}"/>
              </a:ext>
            </a:extLst>
          </p:cNvPr>
          <p:cNvCxnSpPr>
            <a:cxnSpLocks/>
          </p:cNvCxnSpPr>
          <p:nvPr/>
        </p:nvCxnSpPr>
        <p:spPr>
          <a:xfrm>
            <a:off x="3169300" y="3992048"/>
            <a:ext cx="0" cy="4513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Conector recto de flecha 58">
            <a:extLst>
              <a:ext uri="{FF2B5EF4-FFF2-40B4-BE49-F238E27FC236}">
                <a16:creationId xmlns:a16="http://schemas.microsoft.com/office/drawing/2014/main" id="{3D76F389-7A36-FAF8-0517-2732B86C00D9}"/>
              </a:ext>
            </a:extLst>
          </p:cNvPr>
          <p:cNvCxnSpPr>
            <a:cxnSpLocks/>
          </p:cNvCxnSpPr>
          <p:nvPr/>
        </p:nvCxnSpPr>
        <p:spPr>
          <a:xfrm flipH="1">
            <a:off x="3162765" y="4766471"/>
            <a:ext cx="763" cy="8001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1" name="Text Box 4">
            <a:extLst>
              <a:ext uri="{FF2B5EF4-FFF2-40B4-BE49-F238E27FC236}">
                <a16:creationId xmlns:a16="http://schemas.microsoft.com/office/drawing/2014/main" id="{C8967ECC-70F1-0B57-E97E-9740B9991643}"/>
              </a:ext>
            </a:extLst>
          </p:cNvPr>
          <p:cNvSpPr txBox="1">
            <a:spLocks noChangeArrowheads="1"/>
          </p:cNvSpPr>
          <p:nvPr/>
        </p:nvSpPr>
        <p:spPr bwMode="auto">
          <a:xfrm>
            <a:off x="2315010" y="5638271"/>
            <a:ext cx="1776353" cy="692497"/>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Cardiologia</a:t>
            </a:r>
          </a:p>
          <a:p>
            <a:pPr algn="ctr"/>
            <a:r>
              <a:rPr lang="ca-ES" sz="1400" noProof="0" dirty="0">
                <a:latin typeface="Calibri" pitchFamily="34" charset="0"/>
              </a:rPr>
              <a:t>Altres especialistes</a:t>
            </a:r>
          </a:p>
          <a:p>
            <a:pPr algn="ctr"/>
            <a:r>
              <a:rPr lang="ca-ES" sz="1400" noProof="0" dirty="0">
                <a:latin typeface="Calibri" pitchFamily="34" charset="0"/>
              </a:rPr>
              <a:t>(Derivació ordinària)</a:t>
            </a:r>
          </a:p>
        </p:txBody>
      </p:sp>
      <p:cxnSp>
        <p:nvCxnSpPr>
          <p:cNvPr id="63" name="Conector recto 62">
            <a:extLst>
              <a:ext uri="{FF2B5EF4-FFF2-40B4-BE49-F238E27FC236}">
                <a16:creationId xmlns:a16="http://schemas.microsoft.com/office/drawing/2014/main" id="{2AF86C67-84CA-C228-3020-79B6E14B433B}"/>
              </a:ext>
            </a:extLst>
          </p:cNvPr>
          <p:cNvCxnSpPr>
            <a:cxnSpLocks/>
          </p:cNvCxnSpPr>
          <p:nvPr/>
        </p:nvCxnSpPr>
        <p:spPr>
          <a:xfrm>
            <a:off x="1369015" y="5433639"/>
            <a:ext cx="0" cy="314656"/>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4338" name="Conector recto de flecha 14337">
            <a:extLst>
              <a:ext uri="{FF2B5EF4-FFF2-40B4-BE49-F238E27FC236}">
                <a16:creationId xmlns:a16="http://schemas.microsoft.com/office/drawing/2014/main" id="{AE7EEABE-9E20-9714-9608-0C1B0093D318}"/>
              </a:ext>
            </a:extLst>
          </p:cNvPr>
          <p:cNvCxnSpPr>
            <a:cxnSpLocks/>
          </p:cNvCxnSpPr>
          <p:nvPr/>
        </p:nvCxnSpPr>
        <p:spPr>
          <a:xfrm>
            <a:off x="1369015" y="5752377"/>
            <a:ext cx="876758" cy="0"/>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sp>
        <p:nvSpPr>
          <p:cNvPr id="14350" name="41 CuadroTexto">
            <a:extLst>
              <a:ext uri="{FF2B5EF4-FFF2-40B4-BE49-F238E27FC236}">
                <a16:creationId xmlns:a16="http://schemas.microsoft.com/office/drawing/2014/main" id="{C8450267-6BBC-BE92-6C20-6B097CBA9660}"/>
              </a:ext>
            </a:extLst>
          </p:cNvPr>
          <p:cNvSpPr txBox="1">
            <a:spLocks/>
          </p:cNvSpPr>
          <p:nvPr/>
        </p:nvSpPr>
        <p:spPr bwMode="auto">
          <a:xfrm>
            <a:off x="776998" y="5793211"/>
            <a:ext cx="1264818" cy="738664"/>
          </a:xfrm>
          <a:prstGeom prst="rect">
            <a:avLst/>
          </a:prstGeom>
          <a:solidFill>
            <a:schemeClr val="bg1"/>
          </a:solidFill>
          <a:ln w="9525">
            <a:solidFill>
              <a:schemeClr val="tx1"/>
            </a:solidFill>
            <a:miter lim="800000"/>
            <a:headEnd/>
            <a:tailEnd/>
          </a:ln>
        </p:spPr>
        <p:txBody>
          <a:bodyPr vert="horz" wrap="square" lIns="91440" tIns="45720" rIns="91440" bIns="45720" numCol="1" rtlCol="0" anchor="t" anchorCtr="0" compatLnSpc="1">
            <a:prstTxWarp prst="textNoShape">
              <a:avLst/>
            </a:prstTxWarp>
            <a:sp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ca-ES" sz="1400" noProof="0" dirty="0">
                <a:solidFill>
                  <a:schemeClr val="tx1"/>
                </a:solidFill>
                <a:latin typeface="Calibri" pitchFamily="34" charset="0"/>
              </a:rPr>
              <a:t>Si sospita etiologia específica</a:t>
            </a:r>
            <a:endParaRPr lang="ca-ES" sz="1400" b="1" noProof="0" dirty="0">
              <a:solidFill>
                <a:schemeClr val="tx1"/>
              </a:solidFill>
              <a:latin typeface="Calibri" pitchFamily="34" charset="0"/>
            </a:endParaRPr>
          </a:p>
        </p:txBody>
      </p:sp>
      <p:sp>
        <p:nvSpPr>
          <p:cNvPr id="14354" name="Text Box 4">
            <a:extLst>
              <a:ext uri="{FF2B5EF4-FFF2-40B4-BE49-F238E27FC236}">
                <a16:creationId xmlns:a16="http://schemas.microsoft.com/office/drawing/2014/main" id="{7B6DA322-4D46-C636-D93B-C2E6C8B586CA}"/>
              </a:ext>
            </a:extLst>
          </p:cNvPr>
          <p:cNvSpPr txBox="1">
            <a:spLocks noChangeArrowheads="1"/>
          </p:cNvSpPr>
          <p:nvPr/>
        </p:nvSpPr>
        <p:spPr bwMode="auto">
          <a:xfrm>
            <a:off x="4947637" y="1981669"/>
            <a:ext cx="2568310" cy="494876"/>
          </a:xfrm>
          <a:prstGeom prst="rect">
            <a:avLst/>
          </a:prstGeom>
          <a:solidFill>
            <a:schemeClr val="accent4">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Classe funcional NYHA II-III</a:t>
            </a:r>
          </a:p>
          <a:p>
            <a:pPr algn="ctr"/>
            <a:r>
              <a:rPr lang="ca-ES" sz="1400" noProof="0" dirty="0">
                <a:latin typeface="Calibri" pitchFamily="34" charset="0"/>
              </a:rPr>
              <a:t>Sense signes d’alarma</a:t>
            </a:r>
          </a:p>
        </p:txBody>
      </p:sp>
      <p:sp>
        <p:nvSpPr>
          <p:cNvPr id="14356" name="Text Box 4">
            <a:extLst>
              <a:ext uri="{FF2B5EF4-FFF2-40B4-BE49-F238E27FC236}">
                <a16:creationId xmlns:a16="http://schemas.microsoft.com/office/drawing/2014/main" id="{D42D7EBD-8233-FE3B-9923-7A282D2DE827}"/>
              </a:ext>
            </a:extLst>
          </p:cNvPr>
          <p:cNvSpPr txBox="1">
            <a:spLocks noChangeArrowheads="1"/>
          </p:cNvSpPr>
          <p:nvPr/>
        </p:nvSpPr>
        <p:spPr bwMode="auto">
          <a:xfrm>
            <a:off x="4755780" y="2843246"/>
            <a:ext cx="1223869" cy="268648"/>
          </a:xfrm>
          <a:prstGeom prst="rect">
            <a:avLst/>
          </a:prstGeom>
          <a:solidFill>
            <a:schemeClr val="accent4">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ICFEP</a:t>
            </a:r>
          </a:p>
        </p:txBody>
      </p:sp>
      <p:sp>
        <p:nvSpPr>
          <p:cNvPr id="14357" name="Text Box 4">
            <a:extLst>
              <a:ext uri="{FF2B5EF4-FFF2-40B4-BE49-F238E27FC236}">
                <a16:creationId xmlns:a16="http://schemas.microsoft.com/office/drawing/2014/main" id="{6BB771A4-916F-199C-BCE8-05B63A8FF190}"/>
              </a:ext>
            </a:extLst>
          </p:cNvPr>
          <p:cNvSpPr txBox="1">
            <a:spLocks noChangeArrowheads="1"/>
          </p:cNvSpPr>
          <p:nvPr/>
        </p:nvSpPr>
        <p:spPr bwMode="auto">
          <a:xfrm>
            <a:off x="6569053" y="2846097"/>
            <a:ext cx="1223869" cy="268648"/>
          </a:xfrm>
          <a:prstGeom prst="rect">
            <a:avLst/>
          </a:prstGeom>
          <a:solidFill>
            <a:schemeClr val="accent4">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ICFER/ICFELR</a:t>
            </a:r>
          </a:p>
        </p:txBody>
      </p:sp>
      <p:cxnSp>
        <p:nvCxnSpPr>
          <p:cNvPr id="14359" name="Conector recto de flecha 14358">
            <a:extLst>
              <a:ext uri="{FF2B5EF4-FFF2-40B4-BE49-F238E27FC236}">
                <a16:creationId xmlns:a16="http://schemas.microsoft.com/office/drawing/2014/main" id="{C0286EC0-62E6-AD39-745E-A357539267EF}"/>
              </a:ext>
            </a:extLst>
          </p:cNvPr>
          <p:cNvCxnSpPr>
            <a:cxnSpLocks/>
          </p:cNvCxnSpPr>
          <p:nvPr/>
        </p:nvCxnSpPr>
        <p:spPr>
          <a:xfrm flipH="1">
            <a:off x="5454569" y="2480365"/>
            <a:ext cx="767123" cy="2950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360" name="Conector recto de flecha 14359">
            <a:extLst>
              <a:ext uri="{FF2B5EF4-FFF2-40B4-BE49-F238E27FC236}">
                <a16:creationId xmlns:a16="http://schemas.microsoft.com/office/drawing/2014/main" id="{0859F0BC-410F-DE19-DDAA-70A5A610673A}"/>
              </a:ext>
            </a:extLst>
          </p:cNvPr>
          <p:cNvCxnSpPr>
            <a:cxnSpLocks/>
          </p:cNvCxnSpPr>
          <p:nvPr/>
        </p:nvCxnSpPr>
        <p:spPr>
          <a:xfrm>
            <a:off x="6218504" y="2483143"/>
            <a:ext cx="767123" cy="2686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367" name="Text Box 4">
            <a:extLst>
              <a:ext uri="{FF2B5EF4-FFF2-40B4-BE49-F238E27FC236}">
                <a16:creationId xmlns:a16="http://schemas.microsoft.com/office/drawing/2014/main" id="{3CBC12BB-042A-267F-726D-99A839872810}"/>
              </a:ext>
            </a:extLst>
          </p:cNvPr>
          <p:cNvSpPr txBox="1">
            <a:spLocks noChangeArrowheads="1"/>
          </p:cNvSpPr>
          <p:nvPr/>
        </p:nvSpPr>
        <p:spPr bwMode="auto">
          <a:xfrm>
            <a:off x="4422555" y="3654710"/>
            <a:ext cx="1930107" cy="692497"/>
          </a:xfrm>
          <a:prstGeom prst="rect">
            <a:avLst/>
          </a:prstGeom>
          <a:solidFill>
            <a:schemeClr val="accent4">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Metge família</a:t>
            </a:r>
          </a:p>
          <a:p>
            <a:pPr algn="ctr"/>
            <a:r>
              <a:rPr lang="ca-ES" sz="1400" noProof="0" dirty="0">
                <a:latin typeface="Calibri" pitchFamily="34" charset="0"/>
              </a:rPr>
              <a:t>Optimitzar tractament</a:t>
            </a:r>
          </a:p>
          <a:p>
            <a:pPr algn="ctr"/>
            <a:r>
              <a:rPr lang="ca-ES" sz="1400" noProof="0" dirty="0" err="1">
                <a:latin typeface="Calibri" pitchFamily="34" charset="0"/>
              </a:rPr>
              <a:t>Identif</a:t>
            </a:r>
            <a:r>
              <a:rPr lang="ca-ES" sz="1400" noProof="0" dirty="0">
                <a:latin typeface="Calibri" pitchFamily="34" charset="0"/>
              </a:rPr>
              <a:t>. desencadenant</a:t>
            </a:r>
          </a:p>
        </p:txBody>
      </p:sp>
      <p:cxnSp>
        <p:nvCxnSpPr>
          <p:cNvPr id="14368" name="Conector recto de flecha 14367">
            <a:extLst>
              <a:ext uri="{FF2B5EF4-FFF2-40B4-BE49-F238E27FC236}">
                <a16:creationId xmlns:a16="http://schemas.microsoft.com/office/drawing/2014/main" id="{7D85C3B2-A3D4-AE1F-C60B-BB97F947AF99}"/>
              </a:ext>
            </a:extLst>
          </p:cNvPr>
          <p:cNvCxnSpPr>
            <a:cxnSpLocks/>
          </p:cNvCxnSpPr>
          <p:nvPr/>
        </p:nvCxnSpPr>
        <p:spPr>
          <a:xfrm>
            <a:off x="5383582" y="3114744"/>
            <a:ext cx="0" cy="4513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369" name="Conector recto de flecha 14368">
            <a:extLst>
              <a:ext uri="{FF2B5EF4-FFF2-40B4-BE49-F238E27FC236}">
                <a16:creationId xmlns:a16="http://schemas.microsoft.com/office/drawing/2014/main" id="{1C0B305E-30FF-DBAC-B168-E0DBC6D3C20B}"/>
              </a:ext>
            </a:extLst>
          </p:cNvPr>
          <p:cNvCxnSpPr>
            <a:cxnSpLocks/>
          </p:cNvCxnSpPr>
          <p:nvPr/>
        </p:nvCxnSpPr>
        <p:spPr>
          <a:xfrm flipH="1">
            <a:off x="4863756" y="4380711"/>
            <a:ext cx="529920" cy="3615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370" name="Conector recto de flecha 14369">
            <a:extLst>
              <a:ext uri="{FF2B5EF4-FFF2-40B4-BE49-F238E27FC236}">
                <a16:creationId xmlns:a16="http://schemas.microsoft.com/office/drawing/2014/main" id="{301FAF8E-FCC3-3751-D0AF-B1EC89CA9619}"/>
              </a:ext>
            </a:extLst>
          </p:cNvPr>
          <p:cNvCxnSpPr>
            <a:cxnSpLocks/>
          </p:cNvCxnSpPr>
          <p:nvPr/>
        </p:nvCxnSpPr>
        <p:spPr>
          <a:xfrm>
            <a:off x="5390488" y="4383488"/>
            <a:ext cx="761665" cy="3615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375" name="Text Box 4">
            <a:extLst>
              <a:ext uri="{FF2B5EF4-FFF2-40B4-BE49-F238E27FC236}">
                <a16:creationId xmlns:a16="http://schemas.microsoft.com/office/drawing/2014/main" id="{E3D46B65-05EE-3A75-9FA1-B23EBAB913A2}"/>
              </a:ext>
            </a:extLst>
          </p:cNvPr>
          <p:cNvSpPr txBox="1">
            <a:spLocks noChangeArrowheads="1"/>
          </p:cNvSpPr>
          <p:nvPr/>
        </p:nvSpPr>
        <p:spPr bwMode="auto">
          <a:xfrm>
            <a:off x="4227361" y="4810284"/>
            <a:ext cx="1215581" cy="268648"/>
          </a:xfrm>
          <a:prstGeom prst="rect">
            <a:avLst/>
          </a:prstGeom>
          <a:solidFill>
            <a:schemeClr val="accent4">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Evolució +</a:t>
            </a:r>
          </a:p>
        </p:txBody>
      </p:sp>
      <p:sp>
        <p:nvSpPr>
          <p:cNvPr id="14379" name="Text Box 4">
            <a:extLst>
              <a:ext uri="{FF2B5EF4-FFF2-40B4-BE49-F238E27FC236}">
                <a16:creationId xmlns:a16="http://schemas.microsoft.com/office/drawing/2014/main" id="{FC8B9743-760E-D2E3-E5E1-B88CC3BE639B}"/>
              </a:ext>
            </a:extLst>
          </p:cNvPr>
          <p:cNvSpPr txBox="1">
            <a:spLocks noChangeArrowheads="1"/>
          </p:cNvSpPr>
          <p:nvPr/>
        </p:nvSpPr>
        <p:spPr bwMode="auto">
          <a:xfrm>
            <a:off x="4308767" y="5633865"/>
            <a:ext cx="1052766" cy="268648"/>
          </a:xfrm>
          <a:prstGeom prst="rect">
            <a:avLst/>
          </a:prstGeom>
          <a:solidFill>
            <a:schemeClr val="accent4">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MF</a:t>
            </a:r>
          </a:p>
        </p:txBody>
      </p:sp>
      <p:cxnSp>
        <p:nvCxnSpPr>
          <p:cNvPr id="14380" name="Conector recto de flecha 14379">
            <a:extLst>
              <a:ext uri="{FF2B5EF4-FFF2-40B4-BE49-F238E27FC236}">
                <a16:creationId xmlns:a16="http://schemas.microsoft.com/office/drawing/2014/main" id="{A057368A-F6CE-888A-1A18-9023253F53EC}"/>
              </a:ext>
            </a:extLst>
          </p:cNvPr>
          <p:cNvCxnSpPr>
            <a:cxnSpLocks/>
          </p:cNvCxnSpPr>
          <p:nvPr/>
        </p:nvCxnSpPr>
        <p:spPr>
          <a:xfrm>
            <a:off x="4815221" y="5083679"/>
            <a:ext cx="0" cy="482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384" name="Text Box 4">
            <a:extLst>
              <a:ext uri="{FF2B5EF4-FFF2-40B4-BE49-F238E27FC236}">
                <a16:creationId xmlns:a16="http://schemas.microsoft.com/office/drawing/2014/main" id="{E878114C-4FB3-6F33-DB96-C9A8475CF413}"/>
              </a:ext>
            </a:extLst>
          </p:cNvPr>
          <p:cNvSpPr txBox="1">
            <a:spLocks noChangeArrowheads="1"/>
          </p:cNvSpPr>
          <p:nvPr/>
        </p:nvSpPr>
        <p:spPr bwMode="auto">
          <a:xfrm>
            <a:off x="5509775" y="4810280"/>
            <a:ext cx="1457965" cy="494876"/>
          </a:xfrm>
          <a:prstGeom prst="rect">
            <a:avLst/>
          </a:prstGeom>
          <a:solidFill>
            <a:schemeClr val="accent4">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Evolució –</a:t>
            </a:r>
          </a:p>
          <a:p>
            <a:pPr algn="ctr"/>
            <a:r>
              <a:rPr lang="ca-ES" sz="1400" noProof="0" dirty="0">
                <a:latin typeface="Calibri" pitchFamily="34" charset="0"/>
              </a:rPr>
              <a:t>Dubte diagnòstic</a:t>
            </a:r>
          </a:p>
        </p:txBody>
      </p:sp>
      <p:cxnSp>
        <p:nvCxnSpPr>
          <p:cNvPr id="14385" name="Conector recto de flecha 14384">
            <a:extLst>
              <a:ext uri="{FF2B5EF4-FFF2-40B4-BE49-F238E27FC236}">
                <a16:creationId xmlns:a16="http://schemas.microsoft.com/office/drawing/2014/main" id="{9E53F94E-D344-A44E-9C29-CEDB9721505D}"/>
              </a:ext>
            </a:extLst>
          </p:cNvPr>
          <p:cNvCxnSpPr>
            <a:cxnSpLocks/>
          </p:cNvCxnSpPr>
          <p:nvPr/>
        </p:nvCxnSpPr>
        <p:spPr>
          <a:xfrm>
            <a:off x="6127926" y="5303721"/>
            <a:ext cx="0" cy="2872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389" name="Text Box 4">
            <a:extLst>
              <a:ext uri="{FF2B5EF4-FFF2-40B4-BE49-F238E27FC236}">
                <a16:creationId xmlns:a16="http://schemas.microsoft.com/office/drawing/2014/main" id="{823FDB17-BEF0-5056-8992-159E4DA97B87}"/>
              </a:ext>
            </a:extLst>
          </p:cNvPr>
          <p:cNvSpPr txBox="1">
            <a:spLocks noChangeArrowheads="1"/>
          </p:cNvSpPr>
          <p:nvPr/>
        </p:nvSpPr>
        <p:spPr bwMode="auto">
          <a:xfrm>
            <a:off x="5454569" y="5633865"/>
            <a:ext cx="1929507" cy="692497"/>
          </a:xfrm>
          <a:prstGeom prst="rect">
            <a:avLst/>
          </a:prstGeom>
          <a:solidFill>
            <a:schemeClr val="accent4">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Cardiologia/UIC</a:t>
            </a:r>
          </a:p>
          <a:p>
            <a:pPr algn="ctr"/>
            <a:r>
              <a:rPr lang="ca-ES" sz="1400" noProof="0" dirty="0">
                <a:latin typeface="Calibri" pitchFamily="34" charset="0"/>
              </a:rPr>
              <a:t>(Derivació preferent: presencial/telemàtica)</a:t>
            </a:r>
          </a:p>
        </p:txBody>
      </p:sp>
      <p:cxnSp>
        <p:nvCxnSpPr>
          <p:cNvPr id="14392" name="Conector recto de flecha 14391">
            <a:extLst>
              <a:ext uri="{FF2B5EF4-FFF2-40B4-BE49-F238E27FC236}">
                <a16:creationId xmlns:a16="http://schemas.microsoft.com/office/drawing/2014/main" id="{677C8CE9-EAD5-E8F8-1757-1F63D0D14452}"/>
              </a:ext>
            </a:extLst>
          </p:cNvPr>
          <p:cNvCxnSpPr>
            <a:cxnSpLocks/>
          </p:cNvCxnSpPr>
          <p:nvPr/>
        </p:nvCxnSpPr>
        <p:spPr>
          <a:xfrm>
            <a:off x="7144911" y="3111894"/>
            <a:ext cx="0" cy="24547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394" name="41 CuadroTexto">
            <a:extLst>
              <a:ext uri="{FF2B5EF4-FFF2-40B4-BE49-F238E27FC236}">
                <a16:creationId xmlns:a16="http://schemas.microsoft.com/office/drawing/2014/main" id="{FAD9B94B-4742-42BF-3316-67B8591861AA}"/>
              </a:ext>
            </a:extLst>
          </p:cNvPr>
          <p:cNvSpPr txBox="1">
            <a:spLocks/>
          </p:cNvSpPr>
          <p:nvPr/>
        </p:nvSpPr>
        <p:spPr bwMode="auto">
          <a:xfrm rot="16200000">
            <a:off x="6718742" y="4062239"/>
            <a:ext cx="1642083" cy="523220"/>
          </a:xfrm>
          <a:prstGeom prst="rect">
            <a:avLst/>
          </a:prstGeom>
          <a:noFill/>
          <a:ln w="9525">
            <a:solidFill>
              <a:schemeClr val="tx1"/>
            </a:solidFill>
            <a:miter lim="800000"/>
            <a:headEnd/>
            <a:tailEnd/>
          </a:ln>
        </p:spPr>
        <p:txBody>
          <a:bodyPr vert="horz" wrap="square" lIns="91440" tIns="45720" rIns="91440" bIns="45720" numCol="1" rtlCol="0" anchor="t" anchorCtr="0" compatLnSpc="1">
            <a:prstTxWarp prst="textNoShape">
              <a:avLst/>
            </a:prstTxWarp>
            <a:sp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ca-ES" sz="1400" noProof="0" dirty="0">
                <a:solidFill>
                  <a:schemeClr val="tx1"/>
                </a:solidFill>
                <a:latin typeface="Calibri" pitchFamily="34" charset="0"/>
              </a:rPr>
              <a:t>*Seguiment compartit</a:t>
            </a:r>
          </a:p>
        </p:txBody>
      </p:sp>
      <p:sp>
        <p:nvSpPr>
          <p:cNvPr id="14397" name="Text Box 4">
            <a:extLst>
              <a:ext uri="{FF2B5EF4-FFF2-40B4-BE49-F238E27FC236}">
                <a16:creationId xmlns:a16="http://schemas.microsoft.com/office/drawing/2014/main" id="{CA561FEA-00E0-1645-0039-B66374E371C7}"/>
              </a:ext>
            </a:extLst>
          </p:cNvPr>
          <p:cNvSpPr txBox="1">
            <a:spLocks noChangeArrowheads="1"/>
          </p:cNvSpPr>
          <p:nvPr/>
        </p:nvSpPr>
        <p:spPr bwMode="auto">
          <a:xfrm>
            <a:off x="8825161" y="1981670"/>
            <a:ext cx="2568310" cy="494876"/>
          </a:xfrm>
          <a:prstGeom prst="rect">
            <a:avLst/>
          </a:prstGeom>
          <a:solidFill>
            <a:srgbClr val="FF7C80"/>
          </a:solidFill>
          <a:ln w="9525">
            <a:solidFill>
              <a:schemeClr val="tx1"/>
            </a:solidFill>
            <a:miter lim="800000"/>
            <a:headEnd/>
            <a:tailEnd/>
          </a:ln>
        </p:spPr>
        <p:txBody>
          <a:bodyPr wrap="square" tIns="0">
            <a:spAutoFit/>
          </a:bodyPr>
          <a:lstStyle/>
          <a:p>
            <a:pPr algn="ctr"/>
            <a:r>
              <a:rPr lang="ca-ES" sz="1400" noProof="0" dirty="0">
                <a:latin typeface="Calibri" pitchFamily="34" charset="0"/>
              </a:rPr>
              <a:t>Classe funcional NYHA II-IV</a:t>
            </a:r>
          </a:p>
          <a:p>
            <a:pPr algn="ctr"/>
            <a:r>
              <a:rPr lang="ca-ES" sz="1400" noProof="0" dirty="0">
                <a:latin typeface="Calibri" pitchFamily="34" charset="0"/>
              </a:rPr>
              <a:t>Amb signes d’alarma</a:t>
            </a:r>
          </a:p>
        </p:txBody>
      </p:sp>
      <p:cxnSp>
        <p:nvCxnSpPr>
          <p:cNvPr id="66" name="Conector recto de flecha 65">
            <a:extLst>
              <a:ext uri="{FF2B5EF4-FFF2-40B4-BE49-F238E27FC236}">
                <a16:creationId xmlns:a16="http://schemas.microsoft.com/office/drawing/2014/main" id="{0348A76E-0B21-8A43-81A9-C66F9FE2B07D}"/>
              </a:ext>
            </a:extLst>
          </p:cNvPr>
          <p:cNvCxnSpPr>
            <a:cxnSpLocks/>
          </p:cNvCxnSpPr>
          <p:nvPr/>
        </p:nvCxnSpPr>
        <p:spPr>
          <a:xfrm>
            <a:off x="10180002" y="2474620"/>
            <a:ext cx="0" cy="4972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2" name="Text Box 4">
            <a:extLst>
              <a:ext uri="{FF2B5EF4-FFF2-40B4-BE49-F238E27FC236}">
                <a16:creationId xmlns:a16="http://schemas.microsoft.com/office/drawing/2014/main" id="{F3F56A45-BC17-5632-D352-3DB475A45860}"/>
              </a:ext>
            </a:extLst>
          </p:cNvPr>
          <p:cNvSpPr txBox="1">
            <a:spLocks noChangeArrowheads="1"/>
          </p:cNvSpPr>
          <p:nvPr/>
        </p:nvSpPr>
        <p:spPr bwMode="auto">
          <a:xfrm>
            <a:off x="9647496" y="5772782"/>
            <a:ext cx="1149332" cy="268648"/>
          </a:xfrm>
          <a:prstGeom prst="rect">
            <a:avLst/>
          </a:prstGeom>
          <a:solidFill>
            <a:schemeClr val="bg1"/>
          </a:solidFill>
          <a:ln w="9525">
            <a:solidFill>
              <a:schemeClr val="tx1"/>
            </a:solidFill>
            <a:miter lim="800000"/>
            <a:headEnd/>
            <a:tailEnd/>
          </a:ln>
        </p:spPr>
        <p:txBody>
          <a:bodyPr wrap="square" tIns="0">
            <a:spAutoFit/>
          </a:bodyPr>
          <a:lstStyle/>
          <a:p>
            <a:pPr algn="ctr"/>
            <a:r>
              <a:rPr lang="ca-ES" sz="1400" b="1" noProof="0" dirty="0">
                <a:latin typeface="Calibri" pitchFamily="34" charset="0"/>
              </a:rPr>
              <a:t>MF</a:t>
            </a:r>
          </a:p>
        </p:txBody>
      </p:sp>
      <p:sp>
        <p:nvSpPr>
          <p:cNvPr id="73" name="Text Box 4">
            <a:extLst>
              <a:ext uri="{FF2B5EF4-FFF2-40B4-BE49-F238E27FC236}">
                <a16:creationId xmlns:a16="http://schemas.microsoft.com/office/drawing/2014/main" id="{642596B0-E6E0-E53D-DDD0-7283A2EAB8D2}"/>
              </a:ext>
            </a:extLst>
          </p:cNvPr>
          <p:cNvSpPr txBox="1">
            <a:spLocks noChangeArrowheads="1"/>
          </p:cNvSpPr>
          <p:nvPr/>
        </p:nvSpPr>
        <p:spPr bwMode="auto">
          <a:xfrm>
            <a:off x="9099137" y="3054597"/>
            <a:ext cx="2180439" cy="907941"/>
          </a:xfrm>
          <a:prstGeom prst="rect">
            <a:avLst/>
          </a:prstGeom>
          <a:solidFill>
            <a:srgbClr val="FF7C80"/>
          </a:solidFill>
          <a:ln w="9525">
            <a:solidFill>
              <a:schemeClr val="tx1"/>
            </a:solidFill>
            <a:miter lim="800000"/>
            <a:headEnd/>
            <a:tailEnd/>
          </a:ln>
        </p:spPr>
        <p:txBody>
          <a:bodyPr wrap="square" tIns="0">
            <a:spAutoFit/>
          </a:bodyPr>
          <a:lstStyle/>
          <a:p>
            <a:pPr algn="ctr"/>
            <a:r>
              <a:rPr lang="ca-ES" sz="1400" noProof="0" dirty="0">
                <a:latin typeface="Calibri" pitchFamily="34" charset="0"/>
              </a:rPr>
              <a:t>1- Contactar urgent amb els dispositius disponibles segons el territori. </a:t>
            </a:r>
          </a:p>
          <a:p>
            <a:pPr algn="ctr"/>
            <a:r>
              <a:rPr lang="ca-ES" sz="1400" noProof="0" dirty="0">
                <a:latin typeface="Calibri" pitchFamily="34" charset="0"/>
              </a:rPr>
              <a:t>2- Derivar a urgències</a:t>
            </a:r>
          </a:p>
        </p:txBody>
      </p:sp>
      <p:cxnSp>
        <p:nvCxnSpPr>
          <p:cNvPr id="74" name="Conector recto de flecha 73">
            <a:extLst>
              <a:ext uri="{FF2B5EF4-FFF2-40B4-BE49-F238E27FC236}">
                <a16:creationId xmlns:a16="http://schemas.microsoft.com/office/drawing/2014/main" id="{F86F19F6-83D3-24E6-D7ED-BB92DECBD7F5}"/>
              </a:ext>
            </a:extLst>
          </p:cNvPr>
          <p:cNvCxnSpPr>
            <a:cxnSpLocks/>
          </p:cNvCxnSpPr>
          <p:nvPr/>
        </p:nvCxnSpPr>
        <p:spPr>
          <a:xfrm>
            <a:off x="10178449" y="4004908"/>
            <a:ext cx="0" cy="4513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6" name="Text Box 4">
            <a:extLst>
              <a:ext uri="{FF2B5EF4-FFF2-40B4-BE49-F238E27FC236}">
                <a16:creationId xmlns:a16="http://schemas.microsoft.com/office/drawing/2014/main" id="{E010125A-229F-7B9A-A6C5-1D2A66E5804D}"/>
              </a:ext>
            </a:extLst>
          </p:cNvPr>
          <p:cNvSpPr txBox="1">
            <a:spLocks noChangeArrowheads="1"/>
          </p:cNvSpPr>
          <p:nvPr/>
        </p:nvSpPr>
        <p:spPr bwMode="auto">
          <a:xfrm>
            <a:off x="9570060" y="4533554"/>
            <a:ext cx="1223869" cy="268648"/>
          </a:xfrm>
          <a:prstGeom prst="rect">
            <a:avLst/>
          </a:prstGeom>
          <a:solidFill>
            <a:srgbClr val="FF7C80"/>
          </a:solidFill>
          <a:ln w="9525">
            <a:solidFill>
              <a:schemeClr val="tx1"/>
            </a:solidFill>
            <a:miter lim="800000"/>
            <a:headEnd/>
            <a:tailEnd/>
          </a:ln>
        </p:spPr>
        <p:txBody>
          <a:bodyPr wrap="square" tIns="0">
            <a:spAutoFit/>
          </a:bodyPr>
          <a:lstStyle/>
          <a:p>
            <a:pPr algn="ctr"/>
            <a:r>
              <a:rPr lang="ca-ES" sz="1400" noProof="0" dirty="0">
                <a:latin typeface="Calibri" pitchFamily="34" charset="0"/>
              </a:rPr>
              <a:t>ALTA</a:t>
            </a:r>
          </a:p>
        </p:txBody>
      </p:sp>
      <p:cxnSp>
        <p:nvCxnSpPr>
          <p:cNvPr id="77" name="Conector recto de flecha 76">
            <a:extLst>
              <a:ext uri="{FF2B5EF4-FFF2-40B4-BE49-F238E27FC236}">
                <a16:creationId xmlns:a16="http://schemas.microsoft.com/office/drawing/2014/main" id="{1803236E-3725-6DB3-391B-EA6AB300D156}"/>
              </a:ext>
            </a:extLst>
          </p:cNvPr>
          <p:cNvCxnSpPr>
            <a:cxnSpLocks/>
          </p:cNvCxnSpPr>
          <p:nvPr/>
        </p:nvCxnSpPr>
        <p:spPr>
          <a:xfrm>
            <a:off x="7397360" y="5892400"/>
            <a:ext cx="2177924" cy="0"/>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sp>
        <p:nvSpPr>
          <p:cNvPr id="80" name="41 CuadroTexto">
            <a:extLst>
              <a:ext uri="{FF2B5EF4-FFF2-40B4-BE49-F238E27FC236}">
                <a16:creationId xmlns:a16="http://schemas.microsoft.com/office/drawing/2014/main" id="{F29087EB-38F6-45AF-AE4A-90803C56D125}"/>
              </a:ext>
            </a:extLst>
          </p:cNvPr>
          <p:cNvSpPr txBox="1">
            <a:spLocks/>
          </p:cNvSpPr>
          <p:nvPr/>
        </p:nvSpPr>
        <p:spPr bwMode="auto">
          <a:xfrm>
            <a:off x="7764831" y="5959871"/>
            <a:ext cx="1776353" cy="523220"/>
          </a:xfrm>
          <a:prstGeom prst="rect">
            <a:avLst/>
          </a:prstGeom>
          <a:solidFill>
            <a:schemeClr val="bg1"/>
          </a:solidFill>
          <a:ln w="9525">
            <a:solidFill>
              <a:schemeClr val="tx1"/>
            </a:solidFill>
            <a:miter lim="800000"/>
            <a:headEnd/>
            <a:tailEnd/>
          </a:ln>
        </p:spPr>
        <p:txBody>
          <a:bodyPr vert="horz" wrap="square" lIns="91440" tIns="45720" rIns="91440" bIns="45720" numCol="1" rtlCol="0" anchor="t" anchorCtr="0" compatLnSpc="1">
            <a:prstTxWarp prst="textNoShape">
              <a:avLst/>
            </a:prstTxWarp>
            <a:sp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ca-ES" sz="1400" noProof="0" dirty="0">
                <a:solidFill>
                  <a:schemeClr val="tx1"/>
                </a:solidFill>
                <a:latin typeface="Calibri" pitchFamily="34" charset="0"/>
              </a:rPr>
              <a:t>Valorar en pacient estabilitzat</a:t>
            </a:r>
          </a:p>
        </p:txBody>
      </p:sp>
      <p:cxnSp>
        <p:nvCxnSpPr>
          <p:cNvPr id="81" name="Conector recto de flecha 80">
            <a:extLst>
              <a:ext uri="{FF2B5EF4-FFF2-40B4-BE49-F238E27FC236}">
                <a16:creationId xmlns:a16="http://schemas.microsoft.com/office/drawing/2014/main" id="{0458BE26-E5CE-4F34-073A-3CE99CE01367}"/>
              </a:ext>
            </a:extLst>
          </p:cNvPr>
          <p:cNvCxnSpPr>
            <a:cxnSpLocks/>
          </p:cNvCxnSpPr>
          <p:nvPr/>
        </p:nvCxnSpPr>
        <p:spPr>
          <a:xfrm>
            <a:off x="10170758" y="4810279"/>
            <a:ext cx="0" cy="780686"/>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sp>
        <p:nvSpPr>
          <p:cNvPr id="86" name="41 CuadroTexto">
            <a:extLst>
              <a:ext uri="{FF2B5EF4-FFF2-40B4-BE49-F238E27FC236}">
                <a16:creationId xmlns:a16="http://schemas.microsoft.com/office/drawing/2014/main" id="{DFE7EB49-B8DC-EDAF-BE40-DA9963D9C61E}"/>
              </a:ext>
            </a:extLst>
          </p:cNvPr>
          <p:cNvSpPr txBox="1">
            <a:spLocks/>
          </p:cNvSpPr>
          <p:nvPr/>
        </p:nvSpPr>
        <p:spPr bwMode="auto">
          <a:xfrm>
            <a:off x="10268857" y="4913045"/>
            <a:ext cx="1634730" cy="738664"/>
          </a:xfrm>
          <a:prstGeom prst="rect">
            <a:avLst/>
          </a:prstGeom>
          <a:solidFill>
            <a:schemeClr val="bg1"/>
          </a:solidFill>
          <a:ln w="9525">
            <a:solidFill>
              <a:schemeClr val="tx1"/>
            </a:solidFill>
            <a:miter lim="800000"/>
            <a:headEnd/>
            <a:tailEnd/>
          </a:ln>
        </p:spPr>
        <p:txBody>
          <a:bodyPr vert="horz" wrap="square" lIns="91440" tIns="45720" rIns="91440" bIns="45720" numCol="1" rtlCol="0" anchor="t" anchorCtr="0" compatLnSpc="1">
            <a:prstTxWarp prst="textNoShape">
              <a:avLst/>
            </a:prstTxWarp>
            <a:sp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ca-ES" sz="1400" noProof="0" dirty="0">
                <a:solidFill>
                  <a:schemeClr val="tx1"/>
                </a:solidFill>
                <a:latin typeface="Calibri" pitchFamily="34" charset="0"/>
              </a:rPr>
              <a:t>Valorar vinculació dispositius de seguiment</a:t>
            </a:r>
            <a:endParaRPr lang="ca-ES" sz="1400" b="1" noProof="0" dirty="0">
              <a:solidFill>
                <a:schemeClr val="tx1"/>
              </a:solidFill>
              <a:latin typeface="Calibri" pitchFamily="34" charset="0"/>
            </a:endParaRPr>
          </a:p>
        </p:txBody>
      </p:sp>
      <p:sp>
        <p:nvSpPr>
          <p:cNvPr id="64" name="Text Box 4">
            <a:extLst>
              <a:ext uri="{FF2B5EF4-FFF2-40B4-BE49-F238E27FC236}">
                <a16:creationId xmlns:a16="http://schemas.microsoft.com/office/drawing/2014/main" id="{199A8E63-C71D-EFF4-CB67-1E5DAD0DD178}"/>
              </a:ext>
            </a:extLst>
          </p:cNvPr>
          <p:cNvSpPr txBox="1">
            <a:spLocks noChangeArrowheads="1"/>
          </p:cNvSpPr>
          <p:nvPr/>
        </p:nvSpPr>
        <p:spPr bwMode="auto">
          <a:xfrm>
            <a:off x="1996766" y="5164990"/>
            <a:ext cx="653800" cy="268648"/>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MF</a:t>
            </a:r>
          </a:p>
        </p:txBody>
      </p:sp>
      <p:cxnSp>
        <p:nvCxnSpPr>
          <p:cNvPr id="67" name="Conector recto 62">
            <a:extLst>
              <a:ext uri="{FF2B5EF4-FFF2-40B4-BE49-F238E27FC236}">
                <a16:creationId xmlns:a16="http://schemas.microsoft.com/office/drawing/2014/main" id="{2AF86C67-84CA-C228-3020-79B6E14B433B}"/>
              </a:ext>
            </a:extLst>
          </p:cNvPr>
          <p:cNvCxnSpPr>
            <a:cxnSpLocks/>
          </p:cNvCxnSpPr>
          <p:nvPr/>
        </p:nvCxnSpPr>
        <p:spPr>
          <a:xfrm>
            <a:off x="2781060" y="4622610"/>
            <a:ext cx="1626" cy="101796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9" name="Conector recto de flecha 14337">
            <a:extLst>
              <a:ext uri="{FF2B5EF4-FFF2-40B4-BE49-F238E27FC236}">
                <a16:creationId xmlns:a16="http://schemas.microsoft.com/office/drawing/2014/main" id="{AE7EEABE-9E20-9714-9608-0C1B0093D318}"/>
              </a:ext>
            </a:extLst>
          </p:cNvPr>
          <p:cNvCxnSpPr>
            <a:cxnSpLocks/>
            <a:endCxn id="53" idx="3"/>
          </p:cNvCxnSpPr>
          <p:nvPr/>
        </p:nvCxnSpPr>
        <p:spPr>
          <a:xfrm flipH="1">
            <a:off x="2585272" y="4611706"/>
            <a:ext cx="184911" cy="12703"/>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grpSp>
        <p:nvGrpSpPr>
          <p:cNvPr id="5" name="Grupo 4">
            <a:extLst>
              <a:ext uri="{FF2B5EF4-FFF2-40B4-BE49-F238E27FC236}">
                <a16:creationId xmlns:a16="http://schemas.microsoft.com/office/drawing/2014/main" id="{A5D46731-D22B-C492-16AB-6332B7325333}"/>
              </a:ext>
            </a:extLst>
          </p:cNvPr>
          <p:cNvGrpSpPr/>
          <p:nvPr/>
        </p:nvGrpSpPr>
        <p:grpSpPr>
          <a:xfrm>
            <a:off x="9448800" y="91967"/>
            <a:ext cx="2566220" cy="719514"/>
            <a:chOff x="9120411" y="67284"/>
            <a:chExt cx="2894609" cy="872019"/>
          </a:xfrm>
        </p:grpSpPr>
        <p:pic>
          <p:nvPicPr>
            <p:cNvPr id="7" name="Picture 5">
              <a:extLst>
                <a:ext uri="{FF2B5EF4-FFF2-40B4-BE49-F238E27FC236}">
                  <a16:creationId xmlns:a16="http://schemas.microsoft.com/office/drawing/2014/main" id="{FA23B80F-C7D9-3B83-DADC-2B426A68CD6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12 Imagen">
              <a:extLst>
                <a:ext uri="{FF2B5EF4-FFF2-40B4-BE49-F238E27FC236}">
                  <a16:creationId xmlns:a16="http://schemas.microsoft.com/office/drawing/2014/main" id="{BA2EAA36-C8F1-F6C4-4964-84E12BFE390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3" name="Imagen 12">
              <a:extLst>
                <a:ext uri="{FF2B5EF4-FFF2-40B4-BE49-F238E27FC236}">
                  <a16:creationId xmlns:a16="http://schemas.microsoft.com/office/drawing/2014/main" id="{72A7D1C4-8BA1-702D-30BB-30F34CA4167B}"/>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14" name="Rectángulo 13">
            <a:extLst>
              <a:ext uri="{FF2B5EF4-FFF2-40B4-BE49-F238E27FC236}">
                <a16:creationId xmlns:a16="http://schemas.microsoft.com/office/drawing/2014/main" id="{C2F5D208-63F1-9794-CD0E-A26BD46178DE}"/>
              </a:ext>
            </a:extLst>
          </p:cNvPr>
          <p:cNvSpPr/>
          <p:nvPr/>
        </p:nvSpPr>
        <p:spPr>
          <a:xfrm>
            <a:off x="0" y="883512"/>
            <a:ext cx="12192000" cy="200701"/>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accent5">
                  <a:lumMod val="60000"/>
                  <a:lumOff val="40000"/>
                </a:schemeClr>
              </a:solidFill>
            </a:endParaRPr>
          </a:p>
        </p:txBody>
      </p:sp>
      <p:sp useBgFill="1">
        <p:nvSpPr>
          <p:cNvPr id="16" name="CuadroTexto 15">
            <a:extLst>
              <a:ext uri="{FF2B5EF4-FFF2-40B4-BE49-F238E27FC236}">
                <a16:creationId xmlns:a16="http://schemas.microsoft.com/office/drawing/2014/main" id="{57A9B790-75F0-9525-A2B8-A3BAD1C1685D}"/>
              </a:ext>
            </a:extLst>
          </p:cNvPr>
          <p:cNvSpPr txBox="1"/>
          <p:nvPr/>
        </p:nvSpPr>
        <p:spPr>
          <a:xfrm>
            <a:off x="362282" y="187060"/>
            <a:ext cx="8327923" cy="584775"/>
          </a:xfrm>
          <a:prstGeom prst="rect">
            <a:avLst/>
          </a:prstGeom>
        </p:spPr>
        <p:txBody>
          <a:bodyPr wrap="square" rtlCol="0">
            <a:spAutoFit/>
          </a:bodyPr>
          <a:lstStyle/>
          <a:p>
            <a:r>
              <a:rPr lang="ca-ES" sz="3200" b="1" noProof="0" dirty="0">
                <a:solidFill>
                  <a:srgbClr val="0070C0"/>
                </a:solidFill>
                <a:latin typeface="Calibri" panose="020F0502020204030204" pitchFamily="34" charset="0"/>
                <a:ea typeface="Calibri" panose="020F0502020204030204" pitchFamily="34" charset="0"/>
                <a:cs typeface="Calibri" panose="020F0502020204030204" pitchFamily="34" charset="0"/>
              </a:rPr>
              <a:t>INSUFICIÈNCIA CARDÍACA: SEGUIMENT</a:t>
            </a:r>
          </a:p>
        </p:txBody>
      </p:sp>
      <p:sp>
        <p:nvSpPr>
          <p:cNvPr id="24" name="Elipse 23">
            <a:extLst>
              <a:ext uri="{FF2B5EF4-FFF2-40B4-BE49-F238E27FC236}">
                <a16:creationId xmlns:a16="http://schemas.microsoft.com/office/drawing/2014/main" id="{2C4265C5-DB7F-AC10-0FEA-7766699B7193}"/>
              </a:ext>
            </a:extLst>
          </p:cNvPr>
          <p:cNvSpPr/>
          <p:nvPr/>
        </p:nvSpPr>
        <p:spPr>
          <a:xfrm>
            <a:off x="184530" y="1593761"/>
            <a:ext cx="3807316" cy="52781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Tree>
    <p:extLst>
      <p:ext uri="{BB962C8B-B14F-4D97-AF65-F5344CB8AC3E}">
        <p14:creationId xmlns:p14="http://schemas.microsoft.com/office/powerpoint/2010/main" val="347003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3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35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3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3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35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35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36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36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36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436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437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37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37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438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38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38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438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439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439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439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6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7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6"/>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8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32" grpId="0" animBg="1"/>
      <p:bldP spid="35" grpId="0" animBg="1"/>
      <p:bldP spid="49" grpId="0" animBg="1"/>
      <p:bldP spid="53" grpId="0" animBg="1"/>
      <p:bldP spid="57" grpId="0" animBg="1"/>
      <p:bldP spid="61" grpId="0" animBg="1"/>
      <p:bldP spid="14350" grpId="0" animBg="1"/>
      <p:bldP spid="14354" grpId="0" animBg="1"/>
      <p:bldP spid="14356" grpId="0" animBg="1"/>
      <p:bldP spid="14357" grpId="0" animBg="1"/>
      <p:bldP spid="14367" grpId="0" animBg="1"/>
      <p:bldP spid="14375" grpId="0" animBg="1"/>
      <p:bldP spid="14379" grpId="0" animBg="1"/>
      <p:bldP spid="14384" grpId="0" animBg="1"/>
      <p:bldP spid="14389" grpId="0" animBg="1"/>
      <p:bldP spid="14394" grpId="0" animBg="1"/>
      <p:bldP spid="14397" grpId="0" animBg="1"/>
      <p:bldP spid="72" grpId="0" animBg="1"/>
      <p:bldP spid="73" grpId="0" animBg="1"/>
      <p:bldP spid="76" grpId="0" animBg="1"/>
      <p:bldP spid="80" grpId="0" animBg="1"/>
      <p:bldP spid="86" grpId="0" animBg="1"/>
      <p:bldP spid="64" grpId="0" animBg="1"/>
      <p:bldP spid="2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BA7E56F4-53F5-722D-8EA3-9A999733A9E4}"/>
              </a:ext>
            </a:extLst>
          </p:cNvPr>
          <p:cNvGraphicFramePr>
            <a:graphicFrameLocks noGrp="1"/>
          </p:cNvGraphicFramePr>
          <p:nvPr>
            <p:extLst>
              <p:ext uri="{D42A27DB-BD31-4B8C-83A1-F6EECF244321}">
                <p14:modId xmlns:p14="http://schemas.microsoft.com/office/powerpoint/2010/main" val="3361808580"/>
              </p:ext>
            </p:extLst>
          </p:nvPr>
        </p:nvGraphicFramePr>
        <p:xfrm>
          <a:off x="5928852" y="1857471"/>
          <a:ext cx="6086168" cy="4541520"/>
        </p:xfrm>
        <a:graphic>
          <a:graphicData uri="http://schemas.openxmlformats.org/drawingml/2006/table">
            <a:tbl>
              <a:tblPr firstRow="1" bandRow="1">
                <a:tableStyleId>{5C22544A-7EE6-4342-B048-85BDC9FD1C3A}</a:tableStyleId>
              </a:tblPr>
              <a:tblGrid>
                <a:gridCol w="2526293">
                  <a:extLst>
                    <a:ext uri="{9D8B030D-6E8A-4147-A177-3AD203B41FA5}">
                      <a16:colId xmlns:a16="http://schemas.microsoft.com/office/drawing/2014/main" val="4280457720"/>
                    </a:ext>
                  </a:extLst>
                </a:gridCol>
                <a:gridCol w="3559875">
                  <a:extLst>
                    <a:ext uri="{9D8B030D-6E8A-4147-A177-3AD203B41FA5}">
                      <a16:colId xmlns:a16="http://schemas.microsoft.com/office/drawing/2014/main" val="3644286691"/>
                    </a:ext>
                  </a:extLst>
                </a:gridCol>
              </a:tblGrid>
              <a:tr h="618371">
                <a:tc>
                  <a:txBody>
                    <a:bodyPr/>
                    <a:lstStyle/>
                    <a:p>
                      <a:r>
                        <a:rPr lang="ca-ES" sz="1800" b="1" noProof="0" dirty="0">
                          <a:latin typeface="Calibri" pitchFamily="34" charset="0"/>
                        </a:rPr>
                        <a:t>CLÍNICA i  EF</a:t>
                      </a:r>
                    </a:p>
                  </a:txBody>
                  <a:tcPr/>
                </a:tc>
                <a:tc>
                  <a:txBody>
                    <a:bodyPr/>
                    <a:lstStyle/>
                    <a:p>
                      <a:r>
                        <a:rPr lang="ca-ES" sz="1800" noProof="0" dirty="0">
                          <a:latin typeface="Calibri" pitchFamily="34" charset="0"/>
                        </a:rPr>
                        <a:t>Dispnea d’esforç NYHA II</a:t>
                      </a:r>
                    </a:p>
                    <a:p>
                      <a:r>
                        <a:rPr lang="ca-ES" sz="1800" noProof="0" dirty="0">
                          <a:latin typeface="Calibri" pitchFamily="34" charset="0"/>
                        </a:rPr>
                        <a:t>Crepitants.</a:t>
                      </a:r>
                      <a:r>
                        <a:rPr lang="ca-ES" sz="1800" baseline="0" noProof="0" dirty="0">
                          <a:latin typeface="Calibri" pitchFamily="34" charset="0"/>
                        </a:rPr>
                        <a:t> </a:t>
                      </a:r>
                      <a:r>
                        <a:rPr lang="ca-ES" sz="1800" noProof="0" dirty="0">
                          <a:latin typeface="Calibri" pitchFamily="34" charset="0"/>
                        </a:rPr>
                        <a:t>Edemes mal·leolars</a:t>
                      </a:r>
                    </a:p>
                  </a:txBody>
                  <a:tcPr/>
                </a:tc>
                <a:extLst>
                  <a:ext uri="{0D108BD9-81ED-4DB2-BD59-A6C34878D82A}">
                    <a16:rowId xmlns:a16="http://schemas.microsoft.com/office/drawing/2014/main" val="2385096470"/>
                  </a:ext>
                </a:extLst>
              </a:tr>
              <a:tr h="353355">
                <a:tc>
                  <a:txBody>
                    <a:bodyPr/>
                    <a:lstStyle/>
                    <a:p>
                      <a:r>
                        <a:rPr lang="ca-ES" sz="1800" b="1" noProof="0" dirty="0">
                          <a:latin typeface="Calibri" pitchFamily="34" charset="0"/>
                        </a:rPr>
                        <a:t>ECG</a:t>
                      </a:r>
                    </a:p>
                  </a:txBody>
                  <a:tcPr/>
                </a:tc>
                <a:tc>
                  <a:txBody>
                    <a:bodyPr/>
                    <a:lstStyle/>
                    <a:p>
                      <a:r>
                        <a:rPr lang="ca-ES" sz="1800" noProof="0" dirty="0">
                          <a:latin typeface="Calibri" pitchFamily="34" charset="0"/>
                        </a:rPr>
                        <a:t>RS 95</a:t>
                      </a:r>
                      <a:r>
                        <a:rPr lang="ca-ES" sz="1800" baseline="0" noProof="0" dirty="0">
                          <a:latin typeface="Calibri" pitchFamily="34" charset="0"/>
                        </a:rPr>
                        <a:t> </a:t>
                      </a:r>
                      <a:r>
                        <a:rPr lang="ca-ES" sz="1800" noProof="0" dirty="0" err="1">
                          <a:latin typeface="Calibri" pitchFamily="34" charset="0"/>
                        </a:rPr>
                        <a:t>bpm</a:t>
                      </a:r>
                      <a:r>
                        <a:rPr lang="ca-ES" sz="1800" noProof="0" dirty="0">
                          <a:latin typeface="Calibri" pitchFamily="34" charset="0"/>
                        </a:rPr>
                        <a:t>. HBSA. </a:t>
                      </a:r>
                    </a:p>
                    <a:p>
                      <a:r>
                        <a:rPr lang="ca-ES" sz="1800" noProof="0" dirty="0">
                          <a:latin typeface="Calibri" pitchFamily="34" charset="0"/>
                        </a:rPr>
                        <a:t>Descens</a:t>
                      </a:r>
                      <a:r>
                        <a:rPr lang="ca-ES" sz="1800" baseline="0" noProof="0" dirty="0">
                          <a:latin typeface="Calibri" pitchFamily="34" charset="0"/>
                        </a:rPr>
                        <a:t> asimètric ST cara lateral. </a:t>
                      </a:r>
                      <a:endParaRPr lang="ca-ES" sz="1800" noProof="0" dirty="0">
                        <a:latin typeface="Calibri" pitchFamily="34" charset="0"/>
                      </a:endParaRPr>
                    </a:p>
                  </a:txBody>
                  <a:tcPr/>
                </a:tc>
                <a:extLst>
                  <a:ext uri="{0D108BD9-81ED-4DB2-BD59-A6C34878D82A}">
                    <a16:rowId xmlns:a16="http://schemas.microsoft.com/office/drawing/2014/main" val="3744051430"/>
                  </a:ext>
                </a:extLst>
              </a:tr>
              <a:tr h="353355">
                <a:tc>
                  <a:txBody>
                    <a:bodyPr/>
                    <a:lstStyle/>
                    <a:p>
                      <a:r>
                        <a:rPr lang="ca-ES" sz="1800" b="1" noProof="0" dirty="0">
                          <a:latin typeface="Calibri" pitchFamily="34" charset="0"/>
                        </a:rPr>
                        <a:t>Analítica</a:t>
                      </a:r>
                    </a:p>
                  </a:txBody>
                  <a:tcPr/>
                </a:tc>
                <a:tc>
                  <a:txBody>
                    <a:bodyPr/>
                    <a:lstStyle/>
                    <a:p>
                      <a:r>
                        <a:rPr lang="ca-ES" sz="1800" noProof="0" dirty="0" err="1">
                          <a:latin typeface="Calibri" pitchFamily="34" charset="0"/>
                        </a:rPr>
                        <a:t>Hb</a:t>
                      </a:r>
                      <a:r>
                        <a:rPr lang="ca-ES" sz="1800" noProof="0" dirty="0">
                          <a:latin typeface="Calibri" pitchFamily="34" charset="0"/>
                        </a:rPr>
                        <a:t> 11,2.</a:t>
                      </a:r>
                      <a:r>
                        <a:rPr lang="ca-ES" sz="1800" baseline="0" noProof="0" dirty="0">
                          <a:latin typeface="Calibri" pitchFamily="34" charset="0"/>
                        </a:rPr>
                        <a:t> </a:t>
                      </a:r>
                      <a:r>
                        <a:rPr lang="ca-ES" sz="1800" b="1" baseline="0" noProof="0" dirty="0">
                          <a:latin typeface="Calibri" pitchFamily="34" charset="0"/>
                        </a:rPr>
                        <a:t>Ferropènia</a:t>
                      </a:r>
                      <a:r>
                        <a:rPr lang="ca-ES" sz="1800" baseline="0" noProof="0" dirty="0">
                          <a:latin typeface="Calibri" pitchFamily="34" charset="0"/>
                        </a:rPr>
                        <a:t>. FG 55. TSH N. </a:t>
                      </a:r>
                      <a:endParaRPr lang="ca-ES" sz="1800" noProof="0" dirty="0">
                        <a:latin typeface="Calibri" pitchFamily="34" charset="0"/>
                      </a:endParaRPr>
                    </a:p>
                  </a:txBody>
                  <a:tcPr/>
                </a:tc>
                <a:extLst>
                  <a:ext uri="{0D108BD9-81ED-4DB2-BD59-A6C34878D82A}">
                    <a16:rowId xmlns:a16="http://schemas.microsoft.com/office/drawing/2014/main" val="10003"/>
                  </a:ext>
                </a:extLst>
              </a:tr>
              <a:tr h="353355">
                <a:tc>
                  <a:txBody>
                    <a:bodyPr/>
                    <a:lstStyle/>
                    <a:p>
                      <a:r>
                        <a:rPr lang="ca-ES" sz="1800" b="1" noProof="0" dirty="0">
                          <a:latin typeface="Calibri" pitchFamily="34" charset="0"/>
                        </a:rPr>
                        <a:t>NT-</a:t>
                      </a:r>
                      <a:r>
                        <a:rPr lang="ca-ES" sz="1800" b="1" noProof="0" dirty="0" err="1">
                          <a:latin typeface="Calibri" pitchFamily="34" charset="0"/>
                        </a:rPr>
                        <a:t>ProBNP</a:t>
                      </a:r>
                      <a:endParaRPr lang="ca-ES" sz="1800" b="1" noProof="0" dirty="0">
                        <a:latin typeface="Calibri" pitchFamily="34" charset="0"/>
                      </a:endParaRPr>
                    </a:p>
                  </a:txBody>
                  <a:tcPr/>
                </a:tc>
                <a:tc>
                  <a:txBody>
                    <a:bodyPr/>
                    <a:lstStyle/>
                    <a:p>
                      <a:r>
                        <a:rPr lang="ca-ES" sz="1800" noProof="0" dirty="0">
                          <a:latin typeface="Calibri" pitchFamily="34" charset="0"/>
                        </a:rPr>
                        <a:t>2.196 </a:t>
                      </a:r>
                      <a:r>
                        <a:rPr lang="ca-ES" sz="1800" noProof="0" dirty="0" err="1">
                          <a:latin typeface="Calibri" pitchFamily="34" charset="0"/>
                        </a:rPr>
                        <a:t>pg</a:t>
                      </a:r>
                      <a:r>
                        <a:rPr lang="ca-ES" sz="1800" noProof="0" dirty="0">
                          <a:latin typeface="Calibri" pitchFamily="34" charset="0"/>
                        </a:rPr>
                        <a:t>/</a:t>
                      </a:r>
                      <a:r>
                        <a:rPr lang="ca-ES" sz="1800" noProof="0" dirty="0" err="1">
                          <a:latin typeface="Calibri" pitchFamily="34" charset="0"/>
                        </a:rPr>
                        <a:t>mL</a:t>
                      </a:r>
                      <a:r>
                        <a:rPr lang="ca-ES" sz="1800" noProof="0" dirty="0">
                          <a:latin typeface="Calibri" pitchFamily="34" charset="0"/>
                        </a:rPr>
                        <a:t>.</a:t>
                      </a:r>
                    </a:p>
                  </a:txBody>
                  <a:tcPr/>
                </a:tc>
                <a:extLst>
                  <a:ext uri="{0D108BD9-81ED-4DB2-BD59-A6C34878D82A}">
                    <a16:rowId xmlns:a16="http://schemas.microsoft.com/office/drawing/2014/main" val="3293820293"/>
                  </a:ext>
                </a:extLst>
              </a:tr>
              <a:tr h="353355">
                <a:tc>
                  <a:txBody>
                    <a:bodyPr/>
                    <a:lstStyle/>
                    <a:p>
                      <a:r>
                        <a:rPr lang="ca-ES" sz="1800" b="1" noProof="0" dirty="0">
                          <a:latin typeface="Calibri" pitchFamily="34" charset="0"/>
                        </a:rPr>
                        <a:t>Eco pulmonar (</a:t>
                      </a:r>
                      <a:r>
                        <a:rPr lang="ca-ES" sz="1800" b="1" noProof="0" dirty="0" err="1">
                          <a:latin typeface="Calibri" pitchFamily="34" charset="0"/>
                        </a:rPr>
                        <a:t>PoCUS</a:t>
                      </a:r>
                      <a:r>
                        <a:rPr lang="ca-ES" sz="1800" b="1" noProof="0" dirty="0">
                          <a:latin typeface="Calibri" pitchFamily="34" charset="0"/>
                        </a:rPr>
                        <a:t>)</a:t>
                      </a:r>
                    </a:p>
                  </a:txBody>
                  <a:tcPr/>
                </a:tc>
                <a:tc>
                  <a:txBody>
                    <a:bodyPr/>
                    <a:lstStyle/>
                    <a:p>
                      <a:r>
                        <a:rPr lang="ca-ES" sz="1800" noProof="0" dirty="0">
                          <a:latin typeface="Calibri" pitchFamily="34" charset="0"/>
                        </a:rPr>
                        <a:t>3-4 línies B </a:t>
                      </a:r>
                      <a:r>
                        <a:rPr lang="ca-ES" sz="1800" baseline="0" noProof="0" dirty="0">
                          <a:latin typeface="Calibri" pitchFamily="34" charset="0"/>
                        </a:rPr>
                        <a:t>en ambdues bases. </a:t>
                      </a:r>
                      <a:endParaRPr lang="ca-ES" sz="1800" noProof="0" dirty="0">
                        <a:latin typeface="Calibri" pitchFamily="34" charset="0"/>
                      </a:endParaRPr>
                    </a:p>
                  </a:txBody>
                  <a:tcPr/>
                </a:tc>
                <a:extLst>
                  <a:ext uri="{0D108BD9-81ED-4DB2-BD59-A6C34878D82A}">
                    <a16:rowId xmlns:a16="http://schemas.microsoft.com/office/drawing/2014/main" val="373795579"/>
                  </a:ext>
                </a:extLst>
              </a:tr>
              <a:tr h="1341050">
                <a:tc>
                  <a:txBody>
                    <a:bodyPr/>
                    <a:lstStyle/>
                    <a:p>
                      <a:r>
                        <a:rPr lang="ca-ES" sz="1800" b="1" noProof="0" dirty="0">
                          <a:latin typeface="Calibri" pitchFamily="34" charset="0"/>
                        </a:rPr>
                        <a:t>Ecocardiograma</a:t>
                      </a:r>
                    </a:p>
                  </a:txBody>
                  <a:tcPr/>
                </a:tc>
                <a:tc>
                  <a:txBody>
                    <a:bodyPr/>
                    <a:lstStyle/>
                    <a:p>
                      <a:r>
                        <a:rPr lang="ca-ES" sz="1800" noProof="0" dirty="0">
                          <a:latin typeface="Calibri" pitchFamily="34" charset="0"/>
                        </a:rPr>
                        <a:t>FEVE 37%. Dilatació VE</a:t>
                      </a:r>
                      <a:r>
                        <a:rPr lang="ca-ES" sz="1800" baseline="0" noProof="0" dirty="0">
                          <a:latin typeface="Calibri" pitchFamily="34" charset="0"/>
                        </a:rPr>
                        <a:t> (61 mm). </a:t>
                      </a:r>
                    </a:p>
                    <a:p>
                      <a:r>
                        <a:rPr lang="ca-ES" sz="1800" baseline="0" noProof="0" dirty="0">
                          <a:latin typeface="Calibri" pitchFamily="34" charset="0"/>
                        </a:rPr>
                        <a:t>AE dilatada (42 ml/m2).</a:t>
                      </a:r>
                      <a:endParaRPr lang="ca-ES" sz="1800" noProof="0" dirty="0">
                        <a:latin typeface="Calibri" pitchFamily="34" charset="0"/>
                      </a:endParaRPr>
                    </a:p>
                    <a:p>
                      <a:r>
                        <a:rPr lang="ca-ES" sz="1800" noProof="0" dirty="0">
                          <a:latin typeface="Calibri" pitchFamily="34" charset="0"/>
                        </a:rPr>
                        <a:t>VC dilatada poc </a:t>
                      </a:r>
                      <a:r>
                        <a:rPr lang="ca-ES" sz="1800" noProof="0" dirty="0" err="1">
                          <a:latin typeface="Calibri" pitchFamily="34" charset="0"/>
                        </a:rPr>
                        <a:t>col·lapsable</a:t>
                      </a:r>
                      <a:endParaRPr lang="ca-ES" sz="1800" noProof="0" dirty="0">
                        <a:latin typeface="Calibri" pitchFamily="34" charset="0"/>
                      </a:endParaRPr>
                    </a:p>
                    <a:p>
                      <a:r>
                        <a:rPr lang="ca-ES" sz="1800" noProof="0" dirty="0">
                          <a:latin typeface="Calibri" pitchFamily="34" charset="0"/>
                        </a:rPr>
                        <a:t>IT pressions pulmonars elevades</a:t>
                      </a:r>
                    </a:p>
                    <a:p>
                      <a:pPr marL="0" marR="0" lvl="0" indent="0" algn="l" defTabSz="914400" rtl="0" eaLnBrk="1" fontAlgn="auto" latinLnBrk="0" hangingPunct="1">
                        <a:lnSpc>
                          <a:spcPct val="100000"/>
                        </a:lnSpc>
                        <a:spcBef>
                          <a:spcPts val="0"/>
                        </a:spcBef>
                        <a:spcAft>
                          <a:spcPts val="0"/>
                        </a:spcAft>
                        <a:buClrTx/>
                        <a:buSzTx/>
                        <a:buFontTx/>
                        <a:buNone/>
                        <a:tabLst/>
                        <a:defRPr/>
                      </a:pPr>
                      <a:r>
                        <a:rPr lang="ca-ES" sz="1800" noProof="0" dirty="0">
                          <a:latin typeface="Calibri" pitchFamily="34" charset="0"/>
                        </a:rPr>
                        <a:t>DD tipus II.</a:t>
                      </a:r>
                    </a:p>
                  </a:txBody>
                  <a:tcPr/>
                </a:tc>
                <a:extLst>
                  <a:ext uri="{0D108BD9-81ED-4DB2-BD59-A6C34878D82A}">
                    <a16:rowId xmlns:a16="http://schemas.microsoft.com/office/drawing/2014/main" val="1734696434"/>
                  </a:ext>
                </a:extLst>
              </a:tr>
              <a:tr h="618371">
                <a:tc>
                  <a:txBody>
                    <a:bodyPr/>
                    <a:lstStyle/>
                    <a:p>
                      <a:r>
                        <a:rPr lang="ca-ES" sz="2400" b="1" noProof="0" dirty="0">
                          <a:solidFill>
                            <a:srgbClr val="C00000"/>
                          </a:solidFill>
                          <a:latin typeface="Calibri" pitchFamily="34" charset="0"/>
                        </a:rPr>
                        <a:t>DIAGNÒSTIC </a:t>
                      </a:r>
                    </a:p>
                  </a:txBody>
                  <a:tcPr/>
                </a:tc>
                <a:tc>
                  <a:txBody>
                    <a:bodyPr/>
                    <a:lstStyle/>
                    <a:p>
                      <a:r>
                        <a:rPr lang="ca-ES" sz="2000" b="1" noProof="0" dirty="0" err="1">
                          <a:solidFill>
                            <a:srgbClr val="C00000"/>
                          </a:solidFill>
                          <a:latin typeface="Calibri" pitchFamily="34" charset="0"/>
                        </a:rPr>
                        <a:t>ICFEr</a:t>
                      </a:r>
                      <a:r>
                        <a:rPr lang="ca-ES" sz="2000" b="1" noProof="0" dirty="0">
                          <a:solidFill>
                            <a:srgbClr val="C00000"/>
                          </a:solidFill>
                          <a:latin typeface="Calibri" pitchFamily="34" charset="0"/>
                        </a:rPr>
                        <a:t>. NYHA II.</a:t>
                      </a:r>
                      <a:r>
                        <a:rPr lang="ca-ES" sz="2000" b="1" baseline="0" noProof="0" dirty="0">
                          <a:solidFill>
                            <a:srgbClr val="C00000"/>
                          </a:solidFill>
                          <a:latin typeface="Calibri" pitchFamily="34" charset="0"/>
                        </a:rPr>
                        <a:t> HTA. DM.</a:t>
                      </a:r>
                      <a:r>
                        <a:rPr lang="ca-ES" sz="2000" b="1" noProof="0" dirty="0">
                          <a:solidFill>
                            <a:srgbClr val="C00000"/>
                          </a:solidFill>
                          <a:latin typeface="Calibri" pitchFamily="34" charset="0"/>
                        </a:rPr>
                        <a:t> </a:t>
                      </a:r>
                    </a:p>
                    <a:p>
                      <a:r>
                        <a:rPr lang="ca-ES" sz="2000" b="1" noProof="0" dirty="0">
                          <a:solidFill>
                            <a:srgbClr val="C00000"/>
                          </a:solidFill>
                          <a:latin typeface="Calibri" pitchFamily="34" charset="0"/>
                        </a:rPr>
                        <a:t>Etiologia isquèmica?</a:t>
                      </a:r>
                    </a:p>
                  </a:txBody>
                  <a:tcPr/>
                </a:tc>
                <a:extLst>
                  <a:ext uri="{0D108BD9-81ED-4DB2-BD59-A6C34878D82A}">
                    <a16:rowId xmlns:a16="http://schemas.microsoft.com/office/drawing/2014/main" val="2618823471"/>
                  </a:ext>
                </a:extLst>
              </a:tr>
            </a:tbl>
          </a:graphicData>
        </a:graphic>
      </p:graphicFrame>
      <p:sp>
        <p:nvSpPr>
          <p:cNvPr id="4" name="CuadroTexto 3">
            <a:extLst>
              <a:ext uri="{FF2B5EF4-FFF2-40B4-BE49-F238E27FC236}">
                <a16:creationId xmlns:a16="http://schemas.microsoft.com/office/drawing/2014/main" id="{AF0714C9-A29B-8561-B727-4D00333DD8A5}"/>
              </a:ext>
            </a:extLst>
          </p:cNvPr>
          <p:cNvSpPr txBox="1"/>
          <p:nvPr/>
        </p:nvSpPr>
        <p:spPr>
          <a:xfrm>
            <a:off x="297337" y="1759150"/>
            <a:ext cx="5801032" cy="3477875"/>
          </a:xfrm>
          <a:prstGeom prst="rect">
            <a:avLst/>
          </a:prstGeom>
          <a:noFill/>
        </p:spPr>
        <p:txBody>
          <a:bodyPr wrap="square">
            <a:spAutoFit/>
          </a:bodyPr>
          <a:lstStyle/>
          <a:p>
            <a:r>
              <a:rPr lang="ca-ES" sz="2000" noProof="0" dirty="0">
                <a:latin typeface="Calibri" pitchFamily="34" charset="0"/>
              </a:rPr>
              <a:t>Pau. 72 anys</a:t>
            </a:r>
          </a:p>
          <a:p>
            <a:endParaRPr lang="ca-ES" sz="2000" noProof="0" dirty="0">
              <a:latin typeface="Calibri" pitchFamily="34" charset="0"/>
            </a:endParaRPr>
          </a:p>
          <a:p>
            <a:r>
              <a:rPr lang="ca-ES" sz="2000" b="1" noProof="0" dirty="0">
                <a:latin typeface="Calibri" pitchFamily="34" charset="0"/>
              </a:rPr>
              <a:t>Ex-fumador </a:t>
            </a:r>
            <a:r>
              <a:rPr lang="ca-ES" sz="2000" noProof="0" dirty="0">
                <a:latin typeface="Calibri" pitchFamily="34" charset="0"/>
              </a:rPr>
              <a:t>d’1 </a:t>
            </a:r>
            <a:r>
              <a:rPr lang="ca-ES" sz="2000" noProof="0" dirty="0" err="1">
                <a:latin typeface="Calibri" pitchFamily="34" charset="0"/>
              </a:rPr>
              <a:t>paq</a:t>
            </a:r>
            <a:r>
              <a:rPr lang="ca-ES" sz="2000" noProof="0" dirty="0">
                <a:latin typeface="Calibri" pitchFamily="34" charset="0"/>
              </a:rPr>
              <a:t>/dia des de fa 3 anys.</a:t>
            </a:r>
          </a:p>
          <a:p>
            <a:r>
              <a:rPr lang="ca-ES" sz="2000" b="1" noProof="0" dirty="0">
                <a:latin typeface="Calibri" pitchFamily="34" charset="0"/>
              </a:rPr>
              <a:t>Sobrepès.</a:t>
            </a:r>
            <a:r>
              <a:rPr lang="ca-ES" sz="2000" noProof="0" dirty="0">
                <a:latin typeface="Calibri" pitchFamily="34" charset="0"/>
              </a:rPr>
              <a:t> IMC 28. </a:t>
            </a:r>
          </a:p>
          <a:p>
            <a:endParaRPr lang="ca-ES" sz="2000" b="1" noProof="0" dirty="0">
              <a:latin typeface="Calibri" pitchFamily="34" charset="0"/>
            </a:endParaRPr>
          </a:p>
          <a:p>
            <a:r>
              <a:rPr lang="ca-ES" sz="2000" b="1" noProof="0" dirty="0">
                <a:latin typeface="Calibri" pitchFamily="34" charset="0"/>
              </a:rPr>
              <a:t>HTA</a:t>
            </a:r>
            <a:r>
              <a:rPr lang="ca-ES" sz="2000" noProof="0" dirty="0">
                <a:latin typeface="Calibri" pitchFamily="34" charset="0"/>
              </a:rPr>
              <a:t> llarga evolució </a:t>
            </a:r>
          </a:p>
          <a:p>
            <a:r>
              <a:rPr lang="ca-ES" sz="2000" noProof="0" dirty="0" err="1">
                <a:latin typeface="Calibri" pitchFamily="34" charset="0"/>
              </a:rPr>
              <a:t>Ramipril</a:t>
            </a:r>
            <a:r>
              <a:rPr lang="ca-ES" sz="2000" noProof="0" dirty="0">
                <a:latin typeface="Calibri" pitchFamily="34" charset="0"/>
              </a:rPr>
              <a:t> 10 mg/dia.  </a:t>
            </a:r>
          </a:p>
          <a:p>
            <a:endParaRPr lang="ca-ES" sz="2000" b="1" noProof="0" dirty="0">
              <a:latin typeface="Calibri" pitchFamily="34" charset="0"/>
            </a:endParaRPr>
          </a:p>
          <a:p>
            <a:r>
              <a:rPr lang="ca-ES" sz="2000" b="1" noProof="0" dirty="0">
                <a:latin typeface="Calibri" pitchFamily="34" charset="0"/>
              </a:rPr>
              <a:t>DM2</a:t>
            </a:r>
            <a:r>
              <a:rPr lang="ca-ES" sz="2000" noProof="0" dirty="0">
                <a:latin typeface="Calibri" pitchFamily="34" charset="0"/>
              </a:rPr>
              <a:t> sense LOD. </a:t>
            </a:r>
          </a:p>
          <a:p>
            <a:r>
              <a:rPr lang="ca-ES" sz="2000" noProof="0" dirty="0" err="1">
                <a:latin typeface="Calibri" pitchFamily="34" charset="0"/>
              </a:rPr>
              <a:t>Metformina</a:t>
            </a:r>
            <a:r>
              <a:rPr lang="ca-ES" sz="2000" noProof="0" dirty="0">
                <a:latin typeface="Calibri" pitchFamily="34" charset="0"/>
              </a:rPr>
              <a:t> 850 mg/dia + iSGLT2 10 mg/dia. </a:t>
            </a:r>
          </a:p>
          <a:p>
            <a:endParaRPr lang="ca-ES" sz="2000" b="1" noProof="0" dirty="0">
              <a:latin typeface="Calibri" pitchFamily="34" charset="0"/>
            </a:endParaRPr>
          </a:p>
        </p:txBody>
      </p:sp>
      <p:sp>
        <p:nvSpPr>
          <p:cNvPr id="7" name="CuadroTexto 6">
            <a:extLst>
              <a:ext uri="{FF2B5EF4-FFF2-40B4-BE49-F238E27FC236}">
                <a16:creationId xmlns:a16="http://schemas.microsoft.com/office/drawing/2014/main" id="{27332DA4-412F-4BA4-24CA-0FC271E64ED4}"/>
              </a:ext>
            </a:extLst>
          </p:cNvPr>
          <p:cNvSpPr txBox="1"/>
          <p:nvPr/>
        </p:nvSpPr>
        <p:spPr>
          <a:xfrm>
            <a:off x="383458" y="5429057"/>
            <a:ext cx="4846314" cy="1015663"/>
          </a:xfrm>
          <a:prstGeom prst="rect">
            <a:avLst/>
          </a:prstGeom>
          <a:solidFill>
            <a:schemeClr val="tx2">
              <a:lumMod val="10000"/>
              <a:lumOff val="90000"/>
            </a:schemeClr>
          </a:solidFill>
        </p:spPr>
        <p:txBody>
          <a:bodyPr wrap="square">
            <a:spAutoFit/>
          </a:bodyPr>
          <a:lstStyle/>
          <a:p>
            <a:pPr algn="ctr"/>
            <a:r>
              <a:rPr lang="ca-ES" sz="2000" noProof="0" dirty="0">
                <a:latin typeface="Calibri" pitchFamily="34" charset="0"/>
              </a:rPr>
              <a:t>Clínica progressiva de dispnea d’esforç amb </a:t>
            </a:r>
            <a:r>
              <a:rPr lang="ca-ES" sz="2000" noProof="0" dirty="0" err="1">
                <a:latin typeface="Calibri" pitchFamily="34" charset="0"/>
              </a:rPr>
              <a:t>disconfort</a:t>
            </a:r>
            <a:r>
              <a:rPr lang="ca-ES" sz="2000" noProof="0" dirty="0">
                <a:latin typeface="Calibri" pitchFamily="34" charset="0"/>
              </a:rPr>
              <a:t> </a:t>
            </a:r>
            <a:r>
              <a:rPr lang="ca-ES" sz="2000" noProof="0" dirty="0" err="1">
                <a:latin typeface="Calibri" pitchFamily="34" charset="0"/>
              </a:rPr>
              <a:t>retroesternal</a:t>
            </a:r>
            <a:r>
              <a:rPr lang="ca-ES" sz="2000" noProof="0" dirty="0">
                <a:latin typeface="Calibri" pitchFamily="34" charset="0"/>
              </a:rPr>
              <a:t> i aparició d’edemes mal·leolars amb fòvea. </a:t>
            </a:r>
          </a:p>
        </p:txBody>
      </p:sp>
      <p:grpSp>
        <p:nvGrpSpPr>
          <p:cNvPr id="3" name="Grupo 2">
            <a:extLst>
              <a:ext uri="{FF2B5EF4-FFF2-40B4-BE49-F238E27FC236}">
                <a16:creationId xmlns:a16="http://schemas.microsoft.com/office/drawing/2014/main" id="{45032B1E-36FE-B1F4-58C9-B2C2E1B61A24}"/>
              </a:ext>
            </a:extLst>
          </p:cNvPr>
          <p:cNvGrpSpPr/>
          <p:nvPr/>
        </p:nvGrpSpPr>
        <p:grpSpPr>
          <a:xfrm>
            <a:off x="9120411" y="67284"/>
            <a:ext cx="2894609" cy="872019"/>
            <a:chOff x="9120411" y="67284"/>
            <a:chExt cx="2894609" cy="872019"/>
          </a:xfrm>
        </p:grpSpPr>
        <p:pic>
          <p:nvPicPr>
            <p:cNvPr id="6" name="Picture 5">
              <a:extLst>
                <a:ext uri="{FF2B5EF4-FFF2-40B4-BE49-F238E27FC236}">
                  <a16:creationId xmlns:a16="http://schemas.microsoft.com/office/drawing/2014/main" id="{98B35F3B-4C64-BB5C-19BE-45432E43453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12 Imagen">
              <a:extLst>
                <a:ext uri="{FF2B5EF4-FFF2-40B4-BE49-F238E27FC236}">
                  <a16:creationId xmlns:a16="http://schemas.microsoft.com/office/drawing/2014/main" id="{C230A733-A863-725B-BAAD-36B34163B6F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9" name="Imagen 8">
              <a:extLst>
                <a:ext uri="{FF2B5EF4-FFF2-40B4-BE49-F238E27FC236}">
                  <a16:creationId xmlns:a16="http://schemas.microsoft.com/office/drawing/2014/main" id="{D2AEFF97-232D-18DE-C915-31DBF8A90C2E}"/>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10" name="Rectángulo 9">
            <a:extLst>
              <a:ext uri="{FF2B5EF4-FFF2-40B4-BE49-F238E27FC236}">
                <a16:creationId xmlns:a16="http://schemas.microsoft.com/office/drawing/2014/main" id="{9693D04B-9123-B54F-7081-C18BB03BB07C}"/>
              </a:ext>
            </a:extLst>
          </p:cNvPr>
          <p:cNvSpPr/>
          <p:nvPr/>
        </p:nvSpPr>
        <p:spPr>
          <a:xfrm>
            <a:off x="0" y="991666"/>
            <a:ext cx="12192000" cy="30619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accent5">
                  <a:lumMod val="60000"/>
                  <a:lumOff val="40000"/>
                </a:schemeClr>
              </a:solidFill>
            </a:endParaRPr>
          </a:p>
        </p:txBody>
      </p:sp>
      <p:sp useBgFill="1">
        <p:nvSpPr>
          <p:cNvPr id="11" name="CuadroTexto 10">
            <a:extLst>
              <a:ext uri="{FF2B5EF4-FFF2-40B4-BE49-F238E27FC236}">
                <a16:creationId xmlns:a16="http://schemas.microsoft.com/office/drawing/2014/main" id="{BAA08A51-3B7E-30FF-96CE-EA00C356356F}"/>
              </a:ext>
            </a:extLst>
          </p:cNvPr>
          <p:cNvSpPr txBox="1"/>
          <p:nvPr/>
        </p:nvSpPr>
        <p:spPr>
          <a:xfrm>
            <a:off x="383458" y="245806"/>
            <a:ext cx="8327923" cy="584775"/>
          </a:xfrm>
          <a:prstGeom prst="rect">
            <a:avLst/>
          </a:prstGeom>
        </p:spPr>
        <p:txBody>
          <a:bodyPr wrap="square" rtlCol="0">
            <a:spAutoFit/>
          </a:bodyPr>
          <a:lstStyle/>
          <a:p>
            <a:r>
              <a:rPr lang="ca-ES" sz="3200" b="1" noProof="0" dirty="0">
                <a:solidFill>
                  <a:srgbClr val="0070C0"/>
                </a:solidFill>
                <a:latin typeface="Calibri" panose="020F0502020204030204" pitchFamily="34" charset="0"/>
                <a:ea typeface="Calibri" panose="020F0502020204030204" pitchFamily="34" charset="0"/>
                <a:cs typeface="Calibri" panose="020F0502020204030204" pitchFamily="34" charset="0"/>
              </a:rPr>
              <a:t>INSUFICIÈNCIA CARDÍACA: CAS 2</a:t>
            </a:r>
          </a:p>
        </p:txBody>
      </p:sp>
    </p:spTree>
    <p:extLst>
      <p:ext uri="{BB962C8B-B14F-4D97-AF65-F5344CB8AC3E}">
        <p14:creationId xmlns:p14="http://schemas.microsoft.com/office/powerpoint/2010/main" val="140175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87" name="Text Box 6"/>
          <p:cNvSpPr txBox="1">
            <a:spLocks noChangeArrowheads="1"/>
          </p:cNvSpPr>
          <p:nvPr/>
        </p:nvSpPr>
        <p:spPr bwMode="auto">
          <a:xfrm>
            <a:off x="1901079" y="1327566"/>
            <a:ext cx="8351837" cy="338554"/>
          </a:xfrm>
          <a:prstGeom prst="rect">
            <a:avLst/>
          </a:prstGeom>
          <a:solidFill>
            <a:schemeClr val="accent5">
              <a:lumMod val="20000"/>
              <a:lumOff val="80000"/>
            </a:schemeClr>
          </a:solidFill>
          <a:ln w="19050">
            <a:solidFill>
              <a:schemeClr val="tx1"/>
            </a:solidFill>
            <a:miter lim="800000"/>
            <a:headEnd/>
            <a:tailEnd/>
          </a:ln>
        </p:spPr>
        <p:txBody>
          <a:bodyPr>
            <a:spAutoFit/>
          </a:bodyPr>
          <a:lstStyle/>
          <a:p>
            <a:pPr algn="ctr"/>
            <a:r>
              <a:rPr lang="ca-ES" sz="1600" b="1" noProof="0" dirty="0">
                <a:latin typeface="Calibri" pitchFamily="34" charset="0"/>
              </a:rPr>
              <a:t>IC confirmada. </a:t>
            </a:r>
            <a:r>
              <a:rPr lang="ca-ES" sz="1400" noProof="0" dirty="0">
                <a:latin typeface="Calibri" pitchFamily="34" charset="0"/>
              </a:rPr>
              <a:t>Diagnòstic etiològic, tractaments IC, estudi comorbiditats, valoració fragilitat </a:t>
            </a:r>
            <a:endParaRPr lang="ca-ES" sz="1600" b="1" noProof="0" dirty="0">
              <a:latin typeface="Calibri" pitchFamily="34" charset="0"/>
            </a:endParaRPr>
          </a:p>
        </p:txBody>
      </p:sp>
      <p:sp>
        <p:nvSpPr>
          <p:cNvPr id="14353" name="CuadroTexto 14352">
            <a:extLst>
              <a:ext uri="{FF2B5EF4-FFF2-40B4-BE49-F238E27FC236}">
                <a16:creationId xmlns:a16="http://schemas.microsoft.com/office/drawing/2014/main" id="{78C076EE-91CC-CDC5-0DEE-C23FAD569F0B}"/>
              </a:ext>
            </a:extLst>
          </p:cNvPr>
          <p:cNvSpPr txBox="1"/>
          <p:nvPr/>
        </p:nvSpPr>
        <p:spPr>
          <a:xfrm>
            <a:off x="0" y="6564086"/>
            <a:ext cx="12191999" cy="307777"/>
          </a:xfrm>
          <a:prstGeom prst="rect">
            <a:avLst/>
          </a:prstGeom>
          <a:noFill/>
        </p:spPr>
        <p:txBody>
          <a:bodyPr wrap="square" rtlCol="0">
            <a:spAutoFit/>
          </a:bodyPr>
          <a:lstStyle/>
          <a:p>
            <a:r>
              <a:rPr lang="ca-ES" sz="1400" noProof="0" dirty="0">
                <a:latin typeface="Calibri" pitchFamily="34" charset="0"/>
              </a:rPr>
              <a:t>*Pacients ATDOM o institucionalitzats son candidats a seguiment compartit entre metge família i Cardiologia. </a:t>
            </a:r>
          </a:p>
        </p:txBody>
      </p:sp>
      <p:cxnSp>
        <p:nvCxnSpPr>
          <p:cNvPr id="6" name="Conector recto 5">
            <a:extLst>
              <a:ext uri="{FF2B5EF4-FFF2-40B4-BE49-F238E27FC236}">
                <a16:creationId xmlns:a16="http://schemas.microsoft.com/office/drawing/2014/main" id="{81623D6C-4D62-258D-BC52-5EB532727D9E}"/>
              </a:ext>
            </a:extLst>
          </p:cNvPr>
          <p:cNvCxnSpPr>
            <a:cxnSpLocks/>
          </p:cNvCxnSpPr>
          <p:nvPr/>
        </p:nvCxnSpPr>
        <p:spPr>
          <a:xfrm flipV="1">
            <a:off x="2038048" y="1798019"/>
            <a:ext cx="8144543" cy="17911"/>
          </a:xfrm>
          <a:prstGeom prst="line">
            <a:avLst/>
          </a:prstGeom>
        </p:spPr>
        <p:style>
          <a:lnRef idx="1">
            <a:schemeClr val="dk1"/>
          </a:lnRef>
          <a:fillRef idx="0">
            <a:schemeClr val="dk1"/>
          </a:fillRef>
          <a:effectRef idx="0">
            <a:schemeClr val="dk1"/>
          </a:effectRef>
          <a:fontRef idx="minor">
            <a:schemeClr val="tx1"/>
          </a:fontRef>
        </p:style>
      </p:cxnSp>
      <p:cxnSp>
        <p:nvCxnSpPr>
          <p:cNvPr id="8" name="Conector recto 7">
            <a:extLst>
              <a:ext uri="{FF2B5EF4-FFF2-40B4-BE49-F238E27FC236}">
                <a16:creationId xmlns:a16="http://schemas.microsoft.com/office/drawing/2014/main" id="{EE7326FD-E926-358F-566E-ADD2915A4ABF}"/>
              </a:ext>
            </a:extLst>
          </p:cNvPr>
          <p:cNvCxnSpPr/>
          <p:nvPr/>
        </p:nvCxnSpPr>
        <p:spPr>
          <a:xfrm>
            <a:off x="2038048" y="1815931"/>
            <a:ext cx="0" cy="265764"/>
          </a:xfrm>
          <a:prstGeom prst="line">
            <a:avLst/>
          </a:prstGeom>
        </p:spPr>
        <p:style>
          <a:lnRef idx="1">
            <a:schemeClr val="dk1"/>
          </a:lnRef>
          <a:fillRef idx="0">
            <a:schemeClr val="dk1"/>
          </a:fillRef>
          <a:effectRef idx="0">
            <a:schemeClr val="dk1"/>
          </a:effectRef>
          <a:fontRef idx="minor">
            <a:schemeClr val="tx1"/>
          </a:fontRef>
        </p:style>
      </p:cxnSp>
      <p:cxnSp>
        <p:nvCxnSpPr>
          <p:cNvPr id="9" name="Conector recto 8">
            <a:extLst>
              <a:ext uri="{FF2B5EF4-FFF2-40B4-BE49-F238E27FC236}">
                <a16:creationId xmlns:a16="http://schemas.microsoft.com/office/drawing/2014/main" id="{E1E724FF-E65B-97DA-C7AB-6FACEB85068E}"/>
              </a:ext>
            </a:extLst>
          </p:cNvPr>
          <p:cNvCxnSpPr>
            <a:cxnSpLocks/>
          </p:cNvCxnSpPr>
          <p:nvPr/>
        </p:nvCxnSpPr>
        <p:spPr>
          <a:xfrm>
            <a:off x="6221400" y="1821654"/>
            <a:ext cx="0" cy="154319"/>
          </a:xfrm>
          <a:prstGeom prst="line">
            <a:avLst/>
          </a:prstGeom>
        </p:spPr>
        <p:style>
          <a:lnRef idx="1">
            <a:schemeClr val="dk1"/>
          </a:lnRef>
          <a:fillRef idx="0">
            <a:schemeClr val="dk1"/>
          </a:fillRef>
          <a:effectRef idx="0">
            <a:schemeClr val="dk1"/>
          </a:effectRef>
          <a:fontRef idx="minor">
            <a:schemeClr val="tx1"/>
          </a:fontRef>
        </p:style>
      </p:cxnSp>
      <p:cxnSp>
        <p:nvCxnSpPr>
          <p:cNvPr id="10" name="Conector recto 9">
            <a:extLst>
              <a:ext uri="{FF2B5EF4-FFF2-40B4-BE49-F238E27FC236}">
                <a16:creationId xmlns:a16="http://schemas.microsoft.com/office/drawing/2014/main" id="{CBF42AB5-1828-BD2C-568C-54FD2852219E}"/>
              </a:ext>
            </a:extLst>
          </p:cNvPr>
          <p:cNvCxnSpPr>
            <a:cxnSpLocks/>
          </p:cNvCxnSpPr>
          <p:nvPr/>
        </p:nvCxnSpPr>
        <p:spPr>
          <a:xfrm>
            <a:off x="10182592" y="1806296"/>
            <a:ext cx="0" cy="172522"/>
          </a:xfrm>
          <a:prstGeom prst="line">
            <a:avLst/>
          </a:prstGeom>
        </p:spPr>
        <p:style>
          <a:lnRef idx="1">
            <a:schemeClr val="dk1"/>
          </a:lnRef>
          <a:fillRef idx="0">
            <a:schemeClr val="dk1"/>
          </a:fillRef>
          <a:effectRef idx="0">
            <a:schemeClr val="dk1"/>
          </a:effectRef>
          <a:fontRef idx="minor">
            <a:schemeClr val="tx1"/>
          </a:fontRef>
        </p:style>
      </p:cxnSp>
      <p:sp>
        <p:nvSpPr>
          <p:cNvPr id="11" name="Text Box 4">
            <a:extLst>
              <a:ext uri="{FF2B5EF4-FFF2-40B4-BE49-F238E27FC236}">
                <a16:creationId xmlns:a16="http://schemas.microsoft.com/office/drawing/2014/main" id="{8D1560C7-CF2A-C026-3CA0-24D11654A8C3}"/>
              </a:ext>
            </a:extLst>
          </p:cNvPr>
          <p:cNvSpPr txBox="1">
            <a:spLocks noChangeArrowheads="1"/>
          </p:cNvSpPr>
          <p:nvPr/>
        </p:nvSpPr>
        <p:spPr bwMode="auto">
          <a:xfrm>
            <a:off x="757081" y="2081696"/>
            <a:ext cx="2568310" cy="268648"/>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Classe funcional NYHA I</a:t>
            </a:r>
          </a:p>
        </p:txBody>
      </p:sp>
      <p:sp>
        <p:nvSpPr>
          <p:cNvPr id="15" name="Text Box 4">
            <a:extLst>
              <a:ext uri="{FF2B5EF4-FFF2-40B4-BE49-F238E27FC236}">
                <a16:creationId xmlns:a16="http://schemas.microsoft.com/office/drawing/2014/main" id="{199A8E63-C71D-EFF4-CB67-1E5DAD0DD178}"/>
              </a:ext>
            </a:extLst>
          </p:cNvPr>
          <p:cNvSpPr txBox="1">
            <a:spLocks noChangeArrowheads="1"/>
          </p:cNvSpPr>
          <p:nvPr/>
        </p:nvSpPr>
        <p:spPr bwMode="auto">
          <a:xfrm>
            <a:off x="1039816" y="5164993"/>
            <a:ext cx="653798" cy="268648"/>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MF</a:t>
            </a:r>
          </a:p>
        </p:txBody>
      </p:sp>
      <p:cxnSp>
        <p:nvCxnSpPr>
          <p:cNvPr id="20" name="Conector recto de flecha 19">
            <a:extLst>
              <a:ext uri="{FF2B5EF4-FFF2-40B4-BE49-F238E27FC236}">
                <a16:creationId xmlns:a16="http://schemas.microsoft.com/office/drawing/2014/main" id="{0FE458C2-51E0-2DED-5CDA-DA9CBAAB5A53}"/>
              </a:ext>
            </a:extLst>
          </p:cNvPr>
          <p:cNvCxnSpPr>
            <a:cxnSpLocks/>
            <a:stCxn id="11" idx="2"/>
          </p:cNvCxnSpPr>
          <p:nvPr/>
        </p:nvCxnSpPr>
        <p:spPr>
          <a:xfrm flipH="1">
            <a:off x="1369015" y="2350341"/>
            <a:ext cx="672221" cy="3086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ector recto de flecha 29">
            <a:extLst>
              <a:ext uri="{FF2B5EF4-FFF2-40B4-BE49-F238E27FC236}">
                <a16:creationId xmlns:a16="http://schemas.microsoft.com/office/drawing/2014/main" id="{2FC5B306-816C-FED6-29DB-8740E8F9DEF5}"/>
              </a:ext>
            </a:extLst>
          </p:cNvPr>
          <p:cNvCxnSpPr>
            <a:cxnSpLocks/>
          </p:cNvCxnSpPr>
          <p:nvPr/>
        </p:nvCxnSpPr>
        <p:spPr>
          <a:xfrm>
            <a:off x="2038048" y="2353119"/>
            <a:ext cx="649140" cy="3058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Text Box 4">
            <a:extLst>
              <a:ext uri="{FF2B5EF4-FFF2-40B4-BE49-F238E27FC236}">
                <a16:creationId xmlns:a16="http://schemas.microsoft.com/office/drawing/2014/main" id="{9F10A5E9-F2AD-6330-60C0-7630F4F74906}"/>
              </a:ext>
            </a:extLst>
          </p:cNvPr>
          <p:cNvSpPr txBox="1">
            <a:spLocks noChangeArrowheads="1"/>
          </p:cNvSpPr>
          <p:nvPr/>
        </p:nvSpPr>
        <p:spPr bwMode="auto">
          <a:xfrm>
            <a:off x="757081" y="2703223"/>
            <a:ext cx="1223869" cy="268648"/>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ICFEP</a:t>
            </a:r>
          </a:p>
        </p:txBody>
      </p:sp>
      <p:sp>
        <p:nvSpPr>
          <p:cNvPr id="35" name="Text Box 4">
            <a:extLst>
              <a:ext uri="{FF2B5EF4-FFF2-40B4-BE49-F238E27FC236}">
                <a16:creationId xmlns:a16="http://schemas.microsoft.com/office/drawing/2014/main" id="{3FF64403-E013-91FD-8A07-7F8AD52B8E07}"/>
              </a:ext>
            </a:extLst>
          </p:cNvPr>
          <p:cNvSpPr txBox="1">
            <a:spLocks noChangeArrowheads="1"/>
          </p:cNvSpPr>
          <p:nvPr/>
        </p:nvSpPr>
        <p:spPr bwMode="auto">
          <a:xfrm>
            <a:off x="2136143" y="2706073"/>
            <a:ext cx="1223869" cy="268648"/>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ICFER/ICFELR</a:t>
            </a:r>
          </a:p>
        </p:txBody>
      </p:sp>
      <p:cxnSp>
        <p:nvCxnSpPr>
          <p:cNvPr id="38" name="Conector recto de flecha 37">
            <a:extLst>
              <a:ext uri="{FF2B5EF4-FFF2-40B4-BE49-F238E27FC236}">
                <a16:creationId xmlns:a16="http://schemas.microsoft.com/office/drawing/2014/main" id="{D8848559-C170-1700-A318-5D419AA3C629}"/>
              </a:ext>
            </a:extLst>
          </p:cNvPr>
          <p:cNvCxnSpPr>
            <a:cxnSpLocks/>
            <a:stCxn id="32" idx="2"/>
          </p:cNvCxnSpPr>
          <p:nvPr/>
        </p:nvCxnSpPr>
        <p:spPr>
          <a:xfrm>
            <a:off x="1369015" y="2971868"/>
            <a:ext cx="0" cy="21561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Conector recto de flecha 44">
            <a:extLst>
              <a:ext uri="{FF2B5EF4-FFF2-40B4-BE49-F238E27FC236}">
                <a16:creationId xmlns:a16="http://schemas.microsoft.com/office/drawing/2014/main" id="{90105A0F-92B3-14CE-ED02-ECF7244B125B}"/>
              </a:ext>
            </a:extLst>
          </p:cNvPr>
          <p:cNvCxnSpPr>
            <a:cxnSpLocks/>
            <a:stCxn id="35" idx="2"/>
          </p:cNvCxnSpPr>
          <p:nvPr/>
        </p:nvCxnSpPr>
        <p:spPr>
          <a:xfrm>
            <a:off x="2748077" y="2974718"/>
            <a:ext cx="0" cy="4513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Text Box 4">
            <a:extLst>
              <a:ext uri="{FF2B5EF4-FFF2-40B4-BE49-F238E27FC236}">
                <a16:creationId xmlns:a16="http://schemas.microsoft.com/office/drawing/2014/main" id="{81696BC3-ABF3-51B5-0FC8-A48F5338B0BE}"/>
              </a:ext>
            </a:extLst>
          </p:cNvPr>
          <p:cNvSpPr txBox="1">
            <a:spLocks noChangeArrowheads="1"/>
          </p:cNvSpPr>
          <p:nvPr/>
        </p:nvSpPr>
        <p:spPr bwMode="auto">
          <a:xfrm>
            <a:off x="2049588" y="3478962"/>
            <a:ext cx="1381943" cy="494876"/>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Estudi etiològic complet?</a:t>
            </a:r>
          </a:p>
        </p:txBody>
      </p:sp>
      <p:cxnSp>
        <p:nvCxnSpPr>
          <p:cNvPr id="51" name="Conector recto de flecha 50">
            <a:extLst>
              <a:ext uri="{FF2B5EF4-FFF2-40B4-BE49-F238E27FC236}">
                <a16:creationId xmlns:a16="http://schemas.microsoft.com/office/drawing/2014/main" id="{25A9A948-C85B-55B0-C642-1C4FBD626BD0}"/>
              </a:ext>
            </a:extLst>
          </p:cNvPr>
          <p:cNvCxnSpPr>
            <a:cxnSpLocks/>
          </p:cNvCxnSpPr>
          <p:nvPr/>
        </p:nvCxnSpPr>
        <p:spPr>
          <a:xfrm>
            <a:off x="2326857" y="3989194"/>
            <a:ext cx="0" cy="4513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3" name="Text Box 4">
            <a:extLst>
              <a:ext uri="{FF2B5EF4-FFF2-40B4-BE49-F238E27FC236}">
                <a16:creationId xmlns:a16="http://schemas.microsoft.com/office/drawing/2014/main" id="{6266FD89-08ED-6ECA-608B-FF8B5DD4F98B}"/>
              </a:ext>
            </a:extLst>
          </p:cNvPr>
          <p:cNvSpPr txBox="1">
            <a:spLocks noChangeArrowheads="1"/>
          </p:cNvSpPr>
          <p:nvPr/>
        </p:nvSpPr>
        <p:spPr bwMode="auto">
          <a:xfrm>
            <a:off x="2055358" y="4490223"/>
            <a:ext cx="529920" cy="268648"/>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SI</a:t>
            </a:r>
          </a:p>
        </p:txBody>
      </p:sp>
      <p:cxnSp>
        <p:nvCxnSpPr>
          <p:cNvPr id="55" name="Conector recto de flecha 54">
            <a:extLst>
              <a:ext uri="{FF2B5EF4-FFF2-40B4-BE49-F238E27FC236}">
                <a16:creationId xmlns:a16="http://schemas.microsoft.com/office/drawing/2014/main" id="{A35A8688-5070-DEE2-5F70-931CB55A93CE}"/>
              </a:ext>
            </a:extLst>
          </p:cNvPr>
          <p:cNvCxnSpPr>
            <a:cxnSpLocks/>
          </p:cNvCxnSpPr>
          <p:nvPr/>
        </p:nvCxnSpPr>
        <p:spPr>
          <a:xfrm>
            <a:off x="2321082" y="4763619"/>
            <a:ext cx="0" cy="3643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Text Box 4">
            <a:extLst>
              <a:ext uri="{FF2B5EF4-FFF2-40B4-BE49-F238E27FC236}">
                <a16:creationId xmlns:a16="http://schemas.microsoft.com/office/drawing/2014/main" id="{A744C487-2AEC-EACD-7DDA-6061AC17C7C0}"/>
              </a:ext>
            </a:extLst>
          </p:cNvPr>
          <p:cNvSpPr txBox="1">
            <a:spLocks noChangeArrowheads="1"/>
          </p:cNvSpPr>
          <p:nvPr/>
        </p:nvSpPr>
        <p:spPr bwMode="auto">
          <a:xfrm>
            <a:off x="2897805" y="4491658"/>
            <a:ext cx="529920" cy="268648"/>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NO</a:t>
            </a:r>
          </a:p>
        </p:txBody>
      </p:sp>
      <p:cxnSp>
        <p:nvCxnSpPr>
          <p:cNvPr id="58" name="Conector recto de flecha 57">
            <a:extLst>
              <a:ext uri="{FF2B5EF4-FFF2-40B4-BE49-F238E27FC236}">
                <a16:creationId xmlns:a16="http://schemas.microsoft.com/office/drawing/2014/main" id="{69FE189D-1137-7D64-08EA-430954039269}"/>
              </a:ext>
            </a:extLst>
          </p:cNvPr>
          <p:cNvCxnSpPr>
            <a:cxnSpLocks/>
          </p:cNvCxnSpPr>
          <p:nvPr/>
        </p:nvCxnSpPr>
        <p:spPr>
          <a:xfrm>
            <a:off x="3169300" y="3992048"/>
            <a:ext cx="0" cy="4513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Conector recto de flecha 58">
            <a:extLst>
              <a:ext uri="{FF2B5EF4-FFF2-40B4-BE49-F238E27FC236}">
                <a16:creationId xmlns:a16="http://schemas.microsoft.com/office/drawing/2014/main" id="{3D76F389-7A36-FAF8-0517-2732B86C00D9}"/>
              </a:ext>
            </a:extLst>
          </p:cNvPr>
          <p:cNvCxnSpPr>
            <a:cxnSpLocks/>
          </p:cNvCxnSpPr>
          <p:nvPr/>
        </p:nvCxnSpPr>
        <p:spPr>
          <a:xfrm flipH="1">
            <a:off x="3162765" y="4766471"/>
            <a:ext cx="763" cy="8001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1" name="Text Box 4">
            <a:extLst>
              <a:ext uri="{FF2B5EF4-FFF2-40B4-BE49-F238E27FC236}">
                <a16:creationId xmlns:a16="http://schemas.microsoft.com/office/drawing/2014/main" id="{C8967ECC-70F1-0B57-E97E-9740B9991643}"/>
              </a:ext>
            </a:extLst>
          </p:cNvPr>
          <p:cNvSpPr txBox="1">
            <a:spLocks noChangeArrowheads="1"/>
          </p:cNvSpPr>
          <p:nvPr/>
        </p:nvSpPr>
        <p:spPr bwMode="auto">
          <a:xfrm>
            <a:off x="2315010" y="5638271"/>
            <a:ext cx="1776353" cy="692497"/>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Cardiologia</a:t>
            </a:r>
          </a:p>
          <a:p>
            <a:pPr algn="ctr"/>
            <a:r>
              <a:rPr lang="ca-ES" sz="1400" noProof="0" dirty="0">
                <a:latin typeface="Calibri" pitchFamily="34" charset="0"/>
              </a:rPr>
              <a:t>Altres especialistes</a:t>
            </a:r>
          </a:p>
          <a:p>
            <a:pPr algn="ctr"/>
            <a:r>
              <a:rPr lang="ca-ES" sz="1400" noProof="0" dirty="0">
                <a:latin typeface="Calibri" pitchFamily="34" charset="0"/>
              </a:rPr>
              <a:t>(Derivació ordinària)</a:t>
            </a:r>
          </a:p>
        </p:txBody>
      </p:sp>
      <p:cxnSp>
        <p:nvCxnSpPr>
          <p:cNvPr id="63" name="Conector recto 62">
            <a:extLst>
              <a:ext uri="{FF2B5EF4-FFF2-40B4-BE49-F238E27FC236}">
                <a16:creationId xmlns:a16="http://schemas.microsoft.com/office/drawing/2014/main" id="{2AF86C67-84CA-C228-3020-79B6E14B433B}"/>
              </a:ext>
            </a:extLst>
          </p:cNvPr>
          <p:cNvCxnSpPr>
            <a:cxnSpLocks/>
          </p:cNvCxnSpPr>
          <p:nvPr/>
        </p:nvCxnSpPr>
        <p:spPr>
          <a:xfrm>
            <a:off x="1369015" y="5433639"/>
            <a:ext cx="0" cy="314656"/>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4338" name="Conector recto de flecha 14337">
            <a:extLst>
              <a:ext uri="{FF2B5EF4-FFF2-40B4-BE49-F238E27FC236}">
                <a16:creationId xmlns:a16="http://schemas.microsoft.com/office/drawing/2014/main" id="{AE7EEABE-9E20-9714-9608-0C1B0093D318}"/>
              </a:ext>
            </a:extLst>
          </p:cNvPr>
          <p:cNvCxnSpPr>
            <a:cxnSpLocks/>
          </p:cNvCxnSpPr>
          <p:nvPr/>
        </p:nvCxnSpPr>
        <p:spPr>
          <a:xfrm>
            <a:off x="1369015" y="5752377"/>
            <a:ext cx="876758" cy="0"/>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sp>
        <p:nvSpPr>
          <p:cNvPr id="14350" name="41 CuadroTexto">
            <a:extLst>
              <a:ext uri="{FF2B5EF4-FFF2-40B4-BE49-F238E27FC236}">
                <a16:creationId xmlns:a16="http://schemas.microsoft.com/office/drawing/2014/main" id="{C8450267-6BBC-BE92-6C20-6B097CBA9660}"/>
              </a:ext>
            </a:extLst>
          </p:cNvPr>
          <p:cNvSpPr txBox="1">
            <a:spLocks/>
          </p:cNvSpPr>
          <p:nvPr/>
        </p:nvSpPr>
        <p:spPr bwMode="auto">
          <a:xfrm>
            <a:off x="776998" y="5793211"/>
            <a:ext cx="1264818" cy="738664"/>
          </a:xfrm>
          <a:prstGeom prst="rect">
            <a:avLst/>
          </a:prstGeom>
          <a:solidFill>
            <a:schemeClr val="bg1"/>
          </a:solidFill>
          <a:ln w="9525">
            <a:solidFill>
              <a:schemeClr val="tx1"/>
            </a:solidFill>
            <a:miter lim="800000"/>
            <a:headEnd/>
            <a:tailEnd/>
          </a:ln>
        </p:spPr>
        <p:txBody>
          <a:bodyPr vert="horz" wrap="square" lIns="91440" tIns="45720" rIns="91440" bIns="45720" numCol="1" rtlCol="0" anchor="t" anchorCtr="0" compatLnSpc="1">
            <a:prstTxWarp prst="textNoShape">
              <a:avLst/>
            </a:prstTxWarp>
            <a:sp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ca-ES" sz="1400" noProof="0" dirty="0">
                <a:solidFill>
                  <a:schemeClr val="tx1"/>
                </a:solidFill>
                <a:latin typeface="Calibri" pitchFamily="34" charset="0"/>
              </a:rPr>
              <a:t>Si sospita etiologia específica</a:t>
            </a:r>
            <a:endParaRPr lang="ca-ES" sz="1400" b="1" noProof="0" dirty="0">
              <a:solidFill>
                <a:schemeClr val="tx1"/>
              </a:solidFill>
              <a:latin typeface="Calibri" pitchFamily="34" charset="0"/>
            </a:endParaRPr>
          </a:p>
        </p:txBody>
      </p:sp>
      <p:sp>
        <p:nvSpPr>
          <p:cNvPr id="14354" name="Text Box 4">
            <a:extLst>
              <a:ext uri="{FF2B5EF4-FFF2-40B4-BE49-F238E27FC236}">
                <a16:creationId xmlns:a16="http://schemas.microsoft.com/office/drawing/2014/main" id="{7B6DA322-4D46-C636-D93B-C2E6C8B586CA}"/>
              </a:ext>
            </a:extLst>
          </p:cNvPr>
          <p:cNvSpPr txBox="1">
            <a:spLocks noChangeArrowheads="1"/>
          </p:cNvSpPr>
          <p:nvPr/>
        </p:nvSpPr>
        <p:spPr bwMode="auto">
          <a:xfrm>
            <a:off x="4947637" y="1981669"/>
            <a:ext cx="2568310" cy="494876"/>
          </a:xfrm>
          <a:prstGeom prst="rect">
            <a:avLst/>
          </a:prstGeom>
          <a:solidFill>
            <a:schemeClr val="accent4">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Classe funcional NYHA II-III</a:t>
            </a:r>
          </a:p>
          <a:p>
            <a:pPr algn="ctr"/>
            <a:r>
              <a:rPr lang="ca-ES" sz="1400" noProof="0" dirty="0">
                <a:latin typeface="Calibri" pitchFamily="34" charset="0"/>
              </a:rPr>
              <a:t>Sense signes d’alarma</a:t>
            </a:r>
          </a:p>
        </p:txBody>
      </p:sp>
      <p:sp>
        <p:nvSpPr>
          <p:cNvPr id="14356" name="Text Box 4">
            <a:extLst>
              <a:ext uri="{FF2B5EF4-FFF2-40B4-BE49-F238E27FC236}">
                <a16:creationId xmlns:a16="http://schemas.microsoft.com/office/drawing/2014/main" id="{D42D7EBD-8233-FE3B-9923-7A282D2DE827}"/>
              </a:ext>
            </a:extLst>
          </p:cNvPr>
          <p:cNvSpPr txBox="1">
            <a:spLocks noChangeArrowheads="1"/>
          </p:cNvSpPr>
          <p:nvPr/>
        </p:nvSpPr>
        <p:spPr bwMode="auto">
          <a:xfrm>
            <a:off x="4755780" y="2843246"/>
            <a:ext cx="1223869" cy="268648"/>
          </a:xfrm>
          <a:prstGeom prst="rect">
            <a:avLst/>
          </a:prstGeom>
          <a:solidFill>
            <a:schemeClr val="accent4">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ICFEP</a:t>
            </a:r>
          </a:p>
        </p:txBody>
      </p:sp>
      <p:sp>
        <p:nvSpPr>
          <p:cNvPr id="14357" name="Text Box 4">
            <a:extLst>
              <a:ext uri="{FF2B5EF4-FFF2-40B4-BE49-F238E27FC236}">
                <a16:creationId xmlns:a16="http://schemas.microsoft.com/office/drawing/2014/main" id="{6BB771A4-916F-199C-BCE8-05B63A8FF190}"/>
              </a:ext>
            </a:extLst>
          </p:cNvPr>
          <p:cNvSpPr txBox="1">
            <a:spLocks noChangeArrowheads="1"/>
          </p:cNvSpPr>
          <p:nvPr/>
        </p:nvSpPr>
        <p:spPr bwMode="auto">
          <a:xfrm>
            <a:off x="6569053" y="2846097"/>
            <a:ext cx="1223869" cy="268648"/>
          </a:xfrm>
          <a:prstGeom prst="rect">
            <a:avLst/>
          </a:prstGeom>
          <a:solidFill>
            <a:schemeClr val="accent4">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ICFER/ICFELR</a:t>
            </a:r>
          </a:p>
        </p:txBody>
      </p:sp>
      <p:cxnSp>
        <p:nvCxnSpPr>
          <p:cNvPr id="14359" name="Conector recto de flecha 14358">
            <a:extLst>
              <a:ext uri="{FF2B5EF4-FFF2-40B4-BE49-F238E27FC236}">
                <a16:creationId xmlns:a16="http://schemas.microsoft.com/office/drawing/2014/main" id="{C0286EC0-62E6-AD39-745E-A357539267EF}"/>
              </a:ext>
            </a:extLst>
          </p:cNvPr>
          <p:cNvCxnSpPr>
            <a:cxnSpLocks/>
          </p:cNvCxnSpPr>
          <p:nvPr/>
        </p:nvCxnSpPr>
        <p:spPr>
          <a:xfrm flipH="1">
            <a:off x="5454569" y="2480365"/>
            <a:ext cx="767123" cy="2950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360" name="Conector recto de flecha 14359">
            <a:extLst>
              <a:ext uri="{FF2B5EF4-FFF2-40B4-BE49-F238E27FC236}">
                <a16:creationId xmlns:a16="http://schemas.microsoft.com/office/drawing/2014/main" id="{0859F0BC-410F-DE19-DDAA-70A5A610673A}"/>
              </a:ext>
            </a:extLst>
          </p:cNvPr>
          <p:cNvCxnSpPr>
            <a:cxnSpLocks/>
          </p:cNvCxnSpPr>
          <p:nvPr/>
        </p:nvCxnSpPr>
        <p:spPr>
          <a:xfrm>
            <a:off x="6218504" y="2483143"/>
            <a:ext cx="767123" cy="2686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367" name="Text Box 4">
            <a:extLst>
              <a:ext uri="{FF2B5EF4-FFF2-40B4-BE49-F238E27FC236}">
                <a16:creationId xmlns:a16="http://schemas.microsoft.com/office/drawing/2014/main" id="{3CBC12BB-042A-267F-726D-99A839872810}"/>
              </a:ext>
            </a:extLst>
          </p:cNvPr>
          <p:cNvSpPr txBox="1">
            <a:spLocks noChangeArrowheads="1"/>
          </p:cNvSpPr>
          <p:nvPr/>
        </p:nvSpPr>
        <p:spPr bwMode="auto">
          <a:xfrm>
            <a:off x="4422555" y="3654710"/>
            <a:ext cx="1930107" cy="692497"/>
          </a:xfrm>
          <a:prstGeom prst="rect">
            <a:avLst/>
          </a:prstGeom>
          <a:solidFill>
            <a:schemeClr val="accent4">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Metge família</a:t>
            </a:r>
          </a:p>
          <a:p>
            <a:pPr algn="ctr"/>
            <a:r>
              <a:rPr lang="ca-ES" sz="1400" noProof="0" dirty="0">
                <a:latin typeface="Calibri" pitchFamily="34" charset="0"/>
              </a:rPr>
              <a:t>Optimitzar tractament</a:t>
            </a:r>
          </a:p>
          <a:p>
            <a:pPr algn="ctr"/>
            <a:r>
              <a:rPr lang="ca-ES" sz="1400" noProof="0" dirty="0" err="1">
                <a:latin typeface="Calibri" pitchFamily="34" charset="0"/>
              </a:rPr>
              <a:t>Identif</a:t>
            </a:r>
            <a:r>
              <a:rPr lang="ca-ES" sz="1400" noProof="0" dirty="0">
                <a:latin typeface="Calibri" pitchFamily="34" charset="0"/>
              </a:rPr>
              <a:t>. desencadenant</a:t>
            </a:r>
          </a:p>
        </p:txBody>
      </p:sp>
      <p:cxnSp>
        <p:nvCxnSpPr>
          <p:cNvPr id="14368" name="Conector recto de flecha 14367">
            <a:extLst>
              <a:ext uri="{FF2B5EF4-FFF2-40B4-BE49-F238E27FC236}">
                <a16:creationId xmlns:a16="http://schemas.microsoft.com/office/drawing/2014/main" id="{7D85C3B2-A3D4-AE1F-C60B-BB97F947AF99}"/>
              </a:ext>
            </a:extLst>
          </p:cNvPr>
          <p:cNvCxnSpPr>
            <a:cxnSpLocks/>
          </p:cNvCxnSpPr>
          <p:nvPr/>
        </p:nvCxnSpPr>
        <p:spPr>
          <a:xfrm>
            <a:off x="5383582" y="3114744"/>
            <a:ext cx="0" cy="4513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369" name="Conector recto de flecha 14368">
            <a:extLst>
              <a:ext uri="{FF2B5EF4-FFF2-40B4-BE49-F238E27FC236}">
                <a16:creationId xmlns:a16="http://schemas.microsoft.com/office/drawing/2014/main" id="{1C0B305E-30FF-DBAC-B168-E0DBC6D3C20B}"/>
              </a:ext>
            </a:extLst>
          </p:cNvPr>
          <p:cNvCxnSpPr>
            <a:cxnSpLocks/>
          </p:cNvCxnSpPr>
          <p:nvPr/>
        </p:nvCxnSpPr>
        <p:spPr>
          <a:xfrm flipH="1">
            <a:off x="4863756" y="4380711"/>
            <a:ext cx="529920" cy="3615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370" name="Conector recto de flecha 14369">
            <a:extLst>
              <a:ext uri="{FF2B5EF4-FFF2-40B4-BE49-F238E27FC236}">
                <a16:creationId xmlns:a16="http://schemas.microsoft.com/office/drawing/2014/main" id="{301FAF8E-FCC3-3751-D0AF-B1EC89CA9619}"/>
              </a:ext>
            </a:extLst>
          </p:cNvPr>
          <p:cNvCxnSpPr>
            <a:cxnSpLocks/>
          </p:cNvCxnSpPr>
          <p:nvPr/>
        </p:nvCxnSpPr>
        <p:spPr>
          <a:xfrm>
            <a:off x="5390488" y="4383488"/>
            <a:ext cx="761665" cy="3615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375" name="Text Box 4">
            <a:extLst>
              <a:ext uri="{FF2B5EF4-FFF2-40B4-BE49-F238E27FC236}">
                <a16:creationId xmlns:a16="http://schemas.microsoft.com/office/drawing/2014/main" id="{E3D46B65-05EE-3A75-9FA1-B23EBAB913A2}"/>
              </a:ext>
            </a:extLst>
          </p:cNvPr>
          <p:cNvSpPr txBox="1">
            <a:spLocks noChangeArrowheads="1"/>
          </p:cNvSpPr>
          <p:nvPr/>
        </p:nvSpPr>
        <p:spPr bwMode="auto">
          <a:xfrm>
            <a:off x="4227361" y="4810284"/>
            <a:ext cx="1215581" cy="268648"/>
          </a:xfrm>
          <a:prstGeom prst="rect">
            <a:avLst/>
          </a:prstGeom>
          <a:solidFill>
            <a:schemeClr val="accent4">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Evolució +</a:t>
            </a:r>
          </a:p>
        </p:txBody>
      </p:sp>
      <p:sp>
        <p:nvSpPr>
          <p:cNvPr id="14379" name="Text Box 4">
            <a:extLst>
              <a:ext uri="{FF2B5EF4-FFF2-40B4-BE49-F238E27FC236}">
                <a16:creationId xmlns:a16="http://schemas.microsoft.com/office/drawing/2014/main" id="{FC8B9743-760E-D2E3-E5E1-B88CC3BE639B}"/>
              </a:ext>
            </a:extLst>
          </p:cNvPr>
          <p:cNvSpPr txBox="1">
            <a:spLocks noChangeArrowheads="1"/>
          </p:cNvSpPr>
          <p:nvPr/>
        </p:nvSpPr>
        <p:spPr bwMode="auto">
          <a:xfrm>
            <a:off x="4308767" y="5633865"/>
            <a:ext cx="1052766" cy="268648"/>
          </a:xfrm>
          <a:prstGeom prst="rect">
            <a:avLst/>
          </a:prstGeom>
          <a:solidFill>
            <a:schemeClr val="accent4">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MF</a:t>
            </a:r>
          </a:p>
        </p:txBody>
      </p:sp>
      <p:cxnSp>
        <p:nvCxnSpPr>
          <p:cNvPr id="14380" name="Conector recto de flecha 14379">
            <a:extLst>
              <a:ext uri="{FF2B5EF4-FFF2-40B4-BE49-F238E27FC236}">
                <a16:creationId xmlns:a16="http://schemas.microsoft.com/office/drawing/2014/main" id="{A057368A-F6CE-888A-1A18-9023253F53EC}"/>
              </a:ext>
            </a:extLst>
          </p:cNvPr>
          <p:cNvCxnSpPr>
            <a:cxnSpLocks/>
          </p:cNvCxnSpPr>
          <p:nvPr/>
        </p:nvCxnSpPr>
        <p:spPr>
          <a:xfrm>
            <a:off x="4815221" y="5083679"/>
            <a:ext cx="0" cy="482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384" name="Text Box 4">
            <a:extLst>
              <a:ext uri="{FF2B5EF4-FFF2-40B4-BE49-F238E27FC236}">
                <a16:creationId xmlns:a16="http://schemas.microsoft.com/office/drawing/2014/main" id="{E878114C-4FB3-6F33-DB96-C9A8475CF413}"/>
              </a:ext>
            </a:extLst>
          </p:cNvPr>
          <p:cNvSpPr txBox="1">
            <a:spLocks noChangeArrowheads="1"/>
          </p:cNvSpPr>
          <p:nvPr/>
        </p:nvSpPr>
        <p:spPr bwMode="auto">
          <a:xfrm>
            <a:off x="5509775" y="4810280"/>
            <a:ext cx="1457965" cy="494876"/>
          </a:xfrm>
          <a:prstGeom prst="rect">
            <a:avLst/>
          </a:prstGeom>
          <a:solidFill>
            <a:schemeClr val="accent4">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Evolució –</a:t>
            </a:r>
          </a:p>
          <a:p>
            <a:pPr algn="ctr"/>
            <a:r>
              <a:rPr lang="ca-ES" sz="1400" noProof="0" dirty="0">
                <a:latin typeface="Calibri" pitchFamily="34" charset="0"/>
              </a:rPr>
              <a:t>Dubte diagnòstic</a:t>
            </a:r>
          </a:p>
        </p:txBody>
      </p:sp>
      <p:cxnSp>
        <p:nvCxnSpPr>
          <p:cNvPr id="14385" name="Conector recto de flecha 14384">
            <a:extLst>
              <a:ext uri="{FF2B5EF4-FFF2-40B4-BE49-F238E27FC236}">
                <a16:creationId xmlns:a16="http://schemas.microsoft.com/office/drawing/2014/main" id="{9E53F94E-D344-A44E-9C29-CEDB9721505D}"/>
              </a:ext>
            </a:extLst>
          </p:cNvPr>
          <p:cNvCxnSpPr>
            <a:cxnSpLocks/>
          </p:cNvCxnSpPr>
          <p:nvPr/>
        </p:nvCxnSpPr>
        <p:spPr>
          <a:xfrm>
            <a:off x="6127926" y="5303721"/>
            <a:ext cx="0" cy="2872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389" name="Text Box 4">
            <a:extLst>
              <a:ext uri="{FF2B5EF4-FFF2-40B4-BE49-F238E27FC236}">
                <a16:creationId xmlns:a16="http://schemas.microsoft.com/office/drawing/2014/main" id="{823FDB17-BEF0-5056-8992-159E4DA97B87}"/>
              </a:ext>
            </a:extLst>
          </p:cNvPr>
          <p:cNvSpPr txBox="1">
            <a:spLocks noChangeArrowheads="1"/>
          </p:cNvSpPr>
          <p:nvPr/>
        </p:nvSpPr>
        <p:spPr bwMode="auto">
          <a:xfrm>
            <a:off x="5454569" y="5633865"/>
            <a:ext cx="1929507" cy="692497"/>
          </a:xfrm>
          <a:prstGeom prst="rect">
            <a:avLst/>
          </a:prstGeom>
          <a:solidFill>
            <a:schemeClr val="accent4">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Cardiologia/UIC</a:t>
            </a:r>
          </a:p>
          <a:p>
            <a:pPr algn="ctr"/>
            <a:r>
              <a:rPr lang="ca-ES" sz="1400" noProof="0" dirty="0">
                <a:latin typeface="Calibri" pitchFamily="34" charset="0"/>
              </a:rPr>
              <a:t>(Derivació preferent: presencial/telemàtica)</a:t>
            </a:r>
          </a:p>
        </p:txBody>
      </p:sp>
      <p:cxnSp>
        <p:nvCxnSpPr>
          <p:cNvPr id="14392" name="Conector recto de flecha 14391">
            <a:extLst>
              <a:ext uri="{FF2B5EF4-FFF2-40B4-BE49-F238E27FC236}">
                <a16:creationId xmlns:a16="http://schemas.microsoft.com/office/drawing/2014/main" id="{677C8CE9-EAD5-E8F8-1757-1F63D0D14452}"/>
              </a:ext>
            </a:extLst>
          </p:cNvPr>
          <p:cNvCxnSpPr>
            <a:cxnSpLocks/>
          </p:cNvCxnSpPr>
          <p:nvPr/>
        </p:nvCxnSpPr>
        <p:spPr>
          <a:xfrm>
            <a:off x="7144911" y="3111894"/>
            <a:ext cx="0" cy="24547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394" name="41 CuadroTexto">
            <a:extLst>
              <a:ext uri="{FF2B5EF4-FFF2-40B4-BE49-F238E27FC236}">
                <a16:creationId xmlns:a16="http://schemas.microsoft.com/office/drawing/2014/main" id="{FAD9B94B-4742-42BF-3316-67B8591861AA}"/>
              </a:ext>
            </a:extLst>
          </p:cNvPr>
          <p:cNvSpPr txBox="1">
            <a:spLocks/>
          </p:cNvSpPr>
          <p:nvPr/>
        </p:nvSpPr>
        <p:spPr bwMode="auto">
          <a:xfrm rot="16200000">
            <a:off x="6718742" y="4062239"/>
            <a:ext cx="1642083" cy="523220"/>
          </a:xfrm>
          <a:prstGeom prst="rect">
            <a:avLst/>
          </a:prstGeom>
          <a:noFill/>
          <a:ln w="9525">
            <a:solidFill>
              <a:schemeClr val="tx1"/>
            </a:solidFill>
            <a:miter lim="800000"/>
            <a:headEnd/>
            <a:tailEnd/>
          </a:ln>
        </p:spPr>
        <p:txBody>
          <a:bodyPr vert="horz" wrap="square" lIns="91440" tIns="45720" rIns="91440" bIns="45720" numCol="1" rtlCol="0" anchor="t" anchorCtr="0" compatLnSpc="1">
            <a:prstTxWarp prst="textNoShape">
              <a:avLst/>
            </a:prstTxWarp>
            <a:sp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ca-ES" sz="1400" noProof="0" dirty="0">
                <a:solidFill>
                  <a:schemeClr val="tx1"/>
                </a:solidFill>
                <a:latin typeface="Calibri" pitchFamily="34" charset="0"/>
              </a:rPr>
              <a:t>*Seguiment compartit</a:t>
            </a:r>
          </a:p>
        </p:txBody>
      </p:sp>
      <p:sp>
        <p:nvSpPr>
          <p:cNvPr id="14397" name="Text Box 4">
            <a:extLst>
              <a:ext uri="{FF2B5EF4-FFF2-40B4-BE49-F238E27FC236}">
                <a16:creationId xmlns:a16="http://schemas.microsoft.com/office/drawing/2014/main" id="{CA561FEA-00E0-1645-0039-B66374E371C7}"/>
              </a:ext>
            </a:extLst>
          </p:cNvPr>
          <p:cNvSpPr txBox="1">
            <a:spLocks noChangeArrowheads="1"/>
          </p:cNvSpPr>
          <p:nvPr/>
        </p:nvSpPr>
        <p:spPr bwMode="auto">
          <a:xfrm>
            <a:off x="8825161" y="1981670"/>
            <a:ext cx="2568310" cy="494876"/>
          </a:xfrm>
          <a:prstGeom prst="rect">
            <a:avLst/>
          </a:prstGeom>
          <a:solidFill>
            <a:srgbClr val="FF7C80"/>
          </a:solidFill>
          <a:ln w="9525">
            <a:solidFill>
              <a:schemeClr val="tx1"/>
            </a:solidFill>
            <a:miter lim="800000"/>
            <a:headEnd/>
            <a:tailEnd/>
          </a:ln>
        </p:spPr>
        <p:txBody>
          <a:bodyPr wrap="square" tIns="0">
            <a:spAutoFit/>
          </a:bodyPr>
          <a:lstStyle/>
          <a:p>
            <a:pPr algn="ctr"/>
            <a:r>
              <a:rPr lang="ca-ES" sz="1400" noProof="0" dirty="0">
                <a:latin typeface="Calibri" pitchFamily="34" charset="0"/>
              </a:rPr>
              <a:t>Classe funcional NYHA II-IV</a:t>
            </a:r>
          </a:p>
          <a:p>
            <a:pPr algn="ctr"/>
            <a:r>
              <a:rPr lang="ca-ES" sz="1400" noProof="0" dirty="0">
                <a:latin typeface="Calibri" pitchFamily="34" charset="0"/>
              </a:rPr>
              <a:t>Amb signes d’alarma</a:t>
            </a:r>
          </a:p>
        </p:txBody>
      </p:sp>
      <p:cxnSp>
        <p:nvCxnSpPr>
          <p:cNvPr id="66" name="Conector recto de flecha 65">
            <a:extLst>
              <a:ext uri="{FF2B5EF4-FFF2-40B4-BE49-F238E27FC236}">
                <a16:creationId xmlns:a16="http://schemas.microsoft.com/office/drawing/2014/main" id="{0348A76E-0B21-8A43-81A9-C66F9FE2B07D}"/>
              </a:ext>
            </a:extLst>
          </p:cNvPr>
          <p:cNvCxnSpPr>
            <a:cxnSpLocks/>
          </p:cNvCxnSpPr>
          <p:nvPr/>
        </p:nvCxnSpPr>
        <p:spPr>
          <a:xfrm>
            <a:off x="10180002" y="2474620"/>
            <a:ext cx="0" cy="4972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2" name="Text Box 4">
            <a:extLst>
              <a:ext uri="{FF2B5EF4-FFF2-40B4-BE49-F238E27FC236}">
                <a16:creationId xmlns:a16="http://schemas.microsoft.com/office/drawing/2014/main" id="{F3F56A45-BC17-5632-D352-3DB475A45860}"/>
              </a:ext>
            </a:extLst>
          </p:cNvPr>
          <p:cNvSpPr txBox="1">
            <a:spLocks noChangeArrowheads="1"/>
          </p:cNvSpPr>
          <p:nvPr/>
        </p:nvSpPr>
        <p:spPr bwMode="auto">
          <a:xfrm>
            <a:off x="9647496" y="5772782"/>
            <a:ext cx="1149332" cy="268648"/>
          </a:xfrm>
          <a:prstGeom prst="rect">
            <a:avLst/>
          </a:prstGeom>
          <a:solidFill>
            <a:schemeClr val="bg1"/>
          </a:solidFill>
          <a:ln w="9525">
            <a:solidFill>
              <a:schemeClr val="tx1"/>
            </a:solidFill>
            <a:miter lim="800000"/>
            <a:headEnd/>
            <a:tailEnd/>
          </a:ln>
        </p:spPr>
        <p:txBody>
          <a:bodyPr wrap="square" tIns="0">
            <a:spAutoFit/>
          </a:bodyPr>
          <a:lstStyle/>
          <a:p>
            <a:pPr algn="ctr"/>
            <a:r>
              <a:rPr lang="ca-ES" sz="1400" b="1" noProof="0" dirty="0">
                <a:latin typeface="Calibri" pitchFamily="34" charset="0"/>
              </a:rPr>
              <a:t>MF</a:t>
            </a:r>
          </a:p>
        </p:txBody>
      </p:sp>
      <p:sp>
        <p:nvSpPr>
          <p:cNvPr id="73" name="Text Box 4">
            <a:extLst>
              <a:ext uri="{FF2B5EF4-FFF2-40B4-BE49-F238E27FC236}">
                <a16:creationId xmlns:a16="http://schemas.microsoft.com/office/drawing/2014/main" id="{642596B0-E6E0-E53D-DDD0-7283A2EAB8D2}"/>
              </a:ext>
            </a:extLst>
          </p:cNvPr>
          <p:cNvSpPr txBox="1">
            <a:spLocks noChangeArrowheads="1"/>
          </p:cNvSpPr>
          <p:nvPr/>
        </p:nvSpPr>
        <p:spPr bwMode="auto">
          <a:xfrm>
            <a:off x="9099137" y="3054597"/>
            <a:ext cx="2180439" cy="907941"/>
          </a:xfrm>
          <a:prstGeom prst="rect">
            <a:avLst/>
          </a:prstGeom>
          <a:solidFill>
            <a:srgbClr val="FF7C80"/>
          </a:solidFill>
          <a:ln w="9525">
            <a:solidFill>
              <a:schemeClr val="tx1"/>
            </a:solidFill>
            <a:miter lim="800000"/>
            <a:headEnd/>
            <a:tailEnd/>
          </a:ln>
        </p:spPr>
        <p:txBody>
          <a:bodyPr wrap="square" tIns="0">
            <a:spAutoFit/>
          </a:bodyPr>
          <a:lstStyle/>
          <a:p>
            <a:pPr algn="ctr"/>
            <a:r>
              <a:rPr lang="ca-ES" sz="1400" noProof="0" dirty="0">
                <a:latin typeface="Calibri" pitchFamily="34" charset="0"/>
              </a:rPr>
              <a:t>1- Contactar urgent amb els dispositius disponibles segons el territori. </a:t>
            </a:r>
          </a:p>
          <a:p>
            <a:pPr algn="ctr"/>
            <a:r>
              <a:rPr lang="ca-ES" sz="1400" noProof="0" dirty="0">
                <a:latin typeface="Calibri" pitchFamily="34" charset="0"/>
              </a:rPr>
              <a:t>2- Derivar a urgències</a:t>
            </a:r>
          </a:p>
        </p:txBody>
      </p:sp>
      <p:cxnSp>
        <p:nvCxnSpPr>
          <p:cNvPr id="74" name="Conector recto de flecha 73">
            <a:extLst>
              <a:ext uri="{FF2B5EF4-FFF2-40B4-BE49-F238E27FC236}">
                <a16:creationId xmlns:a16="http://schemas.microsoft.com/office/drawing/2014/main" id="{F86F19F6-83D3-24E6-D7ED-BB92DECBD7F5}"/>
              </a:ext>
            </a:extLst>
          </p:cNvPr>
          <p:cNvCxnSpPr>
            <a:cxnSpLocks/>
          </p:cNvCxnSpPr>
          <p:nvPr/>
        </p:nvCxnSpPr>
        <p:spPr>
          <a:xfrm>
            <a:off x="10178449" y="4004908"/>
            <a:ext cx="0" cy="4513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6" name="Text Box 4">
            <a:extLst>
              <a:ext uri="{FF2B5EF4-FFF2-40B4-BE49-F238E27FC236}">
                <a16:creationId xmlns:a16="http://schemas.microsoft.com/office/drawing/2014/main" id="{E010125A-229F-7B9A-A6C5-1D2A66E5804D}"/>
              </a:ext>
            </a:extLst>
          </p:cNvPr>
          <p:cNvSpPr txBox="1">
            <a:spLocks noChangeArrowheads="1"/>
          </p:cNvSpPr>
          <p:nvPr/>
        </p:nvSpPr>
        <p:spPr bwMode="auto">
          <a:xfrm>
            <a:off x="9570060" y="4533554"/>
            <a:ext cx="1223869" cy="268648"/>
          </a:xfrm>
          <a:prstGeom prst="rect">
            <a:avLst/>
          </a:prstGeom>
          <a:solidFill>
            <a:srgbClr val="FF7C80"/>
          </a:solidFill>
          <a:ln w="9525">
            <a:solidFill>
              <a:schemeClr val="tx1"/>
            </a:solidFill>
            <a:miter lim="800000"/>
            <a:headEnd/>
            <a:tailEnd/>
          </a:ln>
        </p:spPr>
        <p:txBody>
          <a:bodyPr wrap="square" tIns="0">
            <a:spAutoFit/>
          </a:bodyPr>
          <a:lstStyle/>
          <a:p>
            <a:pPr algn="ctr"/>
            <a:r>
              <a:rPr lang="ca-ES" sz="1400" noProof="0" dirty="0">
                <a:latin typeface="Calibri" pitchFamily="34" charset="0"/>
              </a:rPr>
              <a:t>ALTA</a:t>
            </a:r>
          </a:p>
        </p:txBody>
      </p:sp>
      <p:cxnSp>
        <p:nvCxnSpPr>
          <p:cNvPr id="77" name="Conector recto de flecha 76">
            <a:extLst>
              <a:ext uri="{FF2B5EF4-FFF2-40B4-BE49-F238E27FC236}">
                <a16:creationId xmlns:a16="http://schemas.microsoft.com/office/drawing/2014/main" id="{1803236E-3725-6DB3-391B-EA6AB300D156}"/>
              </a:ext>
            </a:extLst>
          </p:cNvPr>
          <p:cNvCxnSpPr>
            <a:cxnSpLocks/>
          </p:cNvCxnSpPr>
          <p:nvPr/>
        </p:nvCxnSpPr>
        <p:spPr>
          <a:xfrm>
            <a:off x="7397360" y="5892400"/>
            <a:ext cx="2177924" cy="0"/>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sp>
        <p:nvSpPr>
          <p:cNvPr id="80" name="41 CuadroTexto">
            <a:extLst>
              <a:ext uri="{FF2B5EF4-FFF2-40B4-BE49-F238E27FC236}">
                <a16:creationId xmlns:a16="http://schemas.microsoft.com/office/drawing/2014/main" id="{F29087EB-38F6-45AF-AE4A-90803C56D125}"/>
              </a:ext>
            </a:extLst>
          </p:cNvPr>
          <p:cNvSpPr txBox="1">
            <a:spLocks/>
          </p:cNvSpPr>
          <p:nvPr/>
        </p:nvSpPr>
        <p:spPr bwMode="auto">
          <a:xfrm>
            <a:off x="7764831" y="5959871"/>
            <a:ext cx="1776353" cy="523220"/>
          </a:xfrm>
          <a:prstGeom prst="rect">
            <a:avLst/>
          </a:prstGeom>
          <a:solidFill>
            <a:schemeClr val="bg1"/>
          </a:solidFill>
          <a:ln w="9525">
            <a:solidFill>
              <a:schemeClr val="tx1"/>
            </a:solidFill>
            <a:miter lim="800000"/>
            <a:headEnd/>
            <a:tailEnd/>
          </a:ln>
        </p:spPr>
        <p:txBody>
          <a:bodyPr vert="horz" wrap="square" lIns="91440" tIns="45720" rIns="91440" bIns="45720" numCol="1" rtlCol="0" anchor="t" anchorCtr="0" compatLnSpc="1">
            <a:prstTxWarp prst="textNoShape">
              <a:avLst/>
            </a:prstTxWarp>
            <a:sp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ca-ES" sz="1400" noProof="0" dirty="0">
                <a:solidFill>
                  <a:schemeClr val="tx1"/>
                </a:solidFill>
                <a:latin typeface="Calibri" pitchFamily="34" charset="0"/>
              </a:rPr>
              <a:t>Valorar en pacient estabilitzat</a:t>
            </a:r>
          </a:p>
        </p:txBody>
      </p:sp>
      <p:cxnSp>
        <p:nvCxnSpPr>
          <p:cNvPr id="81" name="Conector recto de flecha 80">
            <a:extLst>
              <a:ext uri="{FF2B5EF4-FFF2-40B4-BE49-F238E27FC236}">
                <a16:creationId xmlns:a16="http://schemas.microsoft.com/office/drawing/2014/main" id="{0458BE26-E5CE-4F34-073A-3CE99CE01367}"/>
              </a:ext>
            </a:extLst>
          </p:cNvPr>
          <p:cNvCxnSpPr>
            <a:cxnSpLocks/>
          </p:cNvCxnSpPr>
          <p:nvPr/>
        </p:nvCxnSpPr>
        <p:spPr>
          <a:xfrm>
            <a:off x="10170758" y="4810279"/>
            <a:ext cx="0" cy="780686"/>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sp>
        <p:nvSpPr>
          <p:cNvPr id="86" name="41 CuadroTexto">
            <a:extLst>
              <a:ext uri="{FF2B5EF4-FFF2-40B4-BE49-F238E27FC236}">
                <a16:creationId xmlns:a16="http://schemas.microsoft.com/office/drawing/2014/main" id="{DFE7EB49-B8DC-EDAF-BE40-DA9963D9C61E}"/>
              </a:ext>
            </a:extLst>
          </p:cNvPr>
          <p:cNvSpPr txBox="1">
            <a:spLocks/>
          </p:cNvSpPr>
          <p:nvPr/>
        </p:nvSpPr>
        <p:spPr bwMode="auto">
          <a:xfrm>
            <a:off x="10268857" y="4913045"/>
            <a:ext cx="1634730" cy="738664"/>
          </a:xfrm>
          <a:prstGeom prst="rect">
            <a:avLst/>
          </a:prstGeom>
          <a:solidFill>
            <a:schemeClr val="bg1"/>
          </a:solidFill>
          <a:ln w="9525">
            <a:solidFill>
              <a:schemeClr val="tx1"/>
            </a:solidFill>
            <a:miter lim="800000"/>
            <a:headEnd/>
            <a:tailEnd/>
          </a:ln>
        </p:spPr>
        <p:txBody>
          <a:bodyPr vert="horz" wrap="square" lIns="91440" tIns="45720" rIns="91440" bIns="45720" numCol="1" rtlCol="0" anchor="t" anchorCtr="0" compatLnSpc="1">
            <a:prstTxWarp prst="textNoShape">
              <a:avLst/>
            </a:prstTxWarp>
            <a:sp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ca-ES" sz="1400" noProof="0" dirty="0">
                <a:solidFill>
                  <a:schemeClr val="tx1"/>
                </a:solidFill>
                <a:latin typeface="Calibri" pitchFamily="34" charset="0"/>
              </a:rPr>
              <a:t>Valorar vinculació dispositius de seguiment</a:t>
            </a:r>
            <a:endParaRPr lang="ca-ES" sz="1400" b="1" noProof="0" dirty="0">
              <a:solidFill>
                <a:schemeClr val="tx1"/>
              </a:solidFill>
              <a:latin typeface="Calibri" pitchFamily="34" charset="0"/>
            </a:endParaRPr>
          </a:p>
        </p:txBody>
      </p:sp>
      <p:sp>
        <p:nvSpPr>
          <p:cNvPr id="64" name="Text Box 4">
            <a:extLst>
              <a:ext uri="{FF2B5EF4-FFF2-40B4-BE49-F238E27FC236}">
                <a16:creationId xmlns:a16="http://schemas.microsoft.com/office/drawing/2014/main" id="{199A8E63-C71D-EFF4-CB67-1E5DAD0DD178}"/>
              </a:ext>
            </a:extLst>
          </p:cNvPr>
          <p:cNvSpPr txBox="1">
            <a:spLocks noChangeArrowheads="1"/>
          </p:cNvSpPr>
          <p:nvPr/>
        </p:nvSpPr>
        <p:spPr bwMode="auto">
          <a:xfrm>
            <a:off x="1996766" y="5164990"/>
            <a:ext cx="653800" cy="268648"/>
          </a:xfrm>
          <a:prstGeom prst="rect">
            <a:avLst/>
          </a:prstGeom>
          <a:solidFill>
            <a:schemeClr val="accent6">
              <a:lumMod val="40000"/>
              <a:lumOff val="60000"/>
            </a:schemeClr>
          </a:solidFill>
          <a:ln w="9525">
            <a:solidFill>
              <a:schemeClr val="tx1"/>
            </a:solidFill>
            <a:miter lim="800000"/>
            <a:headEnd/>
            <a:tailEnd/>
          </a:ln>
        </p:spPr>
        <p:txBody>
          <a:bodyPr wrap="square" tIns="0">
            <a:spAutoFit/>
          </a:bodyPr>
          <a:lstStyle/>
          <a:p>
            <a:pPr algn="ctr"/>
            <a:r>
              <a:rPr lang="ca-ES" sz="1400" noProof="0" dirty="0">
                <a:latin typeface="Calibri" pitchFamily="34" charset="0"/>
              </a:rPr>
              <a:t>MF</a:t>
            </a:r>
          </a:p>
        </p:txBody>
      </p:sp>
      <p:cxnSp>
        <p:nvCxnSpPr>
          <p:cNvPr id="67" name="Conector recto 62">
            <a:extLst>
              <a:ext uri="{FF2B5EF4-FFF2-40B4-BE49-F238E27FC236}">
                <a16:creationId xmlns:a16="http://schemas.microsoft.com/office/drawing/2014/main" id="{2AF86C67-84CA-C228-3020-79B6E14B433B}"/>
              </a:ext>
            </a:extLst>
          </p:cNvPr>
          <p:cNvCxnSpPr>
            <a:cxnSpLocks/>
          </p:cNvCxnSpPr>
          <p:nvPr/>
        </p:nvCxnSpPr>
        <p:spPr>
          <a:xfrm>
            <a:off x="2781060" y="4622610"/>
            <a:ext cx="1626" cy="101796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9" name="Conector recto de flecha 14337">
            <a:extLst>
              <a:ext uri="{FF2B5EF4-FFF2-40B4-BE49-F238E27FC236}">
                <a16:creationId xmlns:a16="http://schemas.microsoft.com/office/drawing/2014/main" id="{AE7EEABE-9E20-9714-9608-0C1B0093D318}"/>
              </a:ext>
            </a:extLst>
          </p:cNvPr>
          <p:cNvCxnSpPr>
            <a:cxnSpLocks/>
            <a:endCxn id="53" idx="3"/>
          </p:cNvCxnSpPr>
          <p:nvPr/>
        </p:nvCxnSpPr>
        <p:spPr>
          <a:xfrm flipH="1">
            <a:off x="2585272" y="4611706"/>
            <a:ext cx="184911" cy="12703"/>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grpSp>
        <p:nvGrpSpPr>
          <p:cNvPr id="5" name="Grupo 4">
            <a:extLst>
              <a:ext uri="{FF2B5EF4-FFF2-40B4-BE49-F238E27FC236}">
                <a16:creationId xmlns:a16="http://schemas.microsoft.com/office/drawing/2014/main" id="{A5D46731-D22B-C492-16AB-6332B7325333}"/>
              </a:ext>
            </a:extLst>
          </p:cNvPr>
          <p:cNvGrpSpPr/>
          <p:nvPr/>
        </p:nvGrpSpPr>
        <p:grpSpPr>
          <a:xfrm>
            <a:off x="9448800" y="91967"/>
            <a:ext cx="2566220" cy="719514"/>
            <a:chOff x="9120411" y="67284"/>
            <a:chExt cx="2894609" cy="872019"/>
          </a:xfrm>
        </p:grpSpPr>
        <p:pic>
          <p:nvPicPr>
            <p:cNvPr id="7" name="Picture 5">
              <a:extLst>
                <a:ext uri="{FF2B5EF4-FFF2-40B4-BE49-F238E27FC236}">
                  <a16:creationId xmlns:a16="http://schemas.microsoft.com/office/drawing/2014/main" id="{FA23B80F-C7D9-3B83-DADC-2B426A68CD6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12 Imagen">
              <a:extLst>
                <a:ext uri="{FF2B5EF4-FFF2-40B4-BE49-F238E27FC236}">
                  <a16:creationId xmlns:a16="http://schemas.microsoft.com/office/drawing/2014/main" id="{BA2EAA36-C8F1-F6C4-4964-84E12BFE390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3" name="Imagen 12">
              <a:extLst>
                <a:ext uri="{FF2B5EF4-FFF2-40B4-BE49-F238E27FC236}">
                  <a16:creationId xmlns:a16="http://schemas.microsoft.com/office/drawing/2014/main" id="{72A7D1C4-8BA1-702D-30BB-30F34CA4167B}"/>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14" name="Rectángulo 13">
            <a:extLst>
              <a:ext uri="{FF2B5EF4-FFF2-40B4-BE49-F238E27FC236}">
                <a16:creationId xmlns:a16="http://schemas.microsoft.com/office/drawing/2014/main" id="{C2F5D208-63F1-9794-CD0E-A26BD46178DE}"/>
              </a:ext>
            </a:extLst>
          </p:cNvPr>
          <p:cNvSpPr/>
          <p:nvPr/>
        </p:nvSpPr>
        <p:spPr>
          <a:xfrm>
            <a:off x="0" y="883512"/>
            <a:ext cx="12192000" cy="200701"/>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accent5">
                  <a:lumMod val="60000"/>
                  <a:lumOff val="40000"/>
                </a:schemeClr>
              </a:solidFill>
            </a:endParaRPr>
          </a:p>
        </p:txBody>
      </p:sp>
      <p:sp useBgFill="1">
        <p:nvSpPr>
          <p:cNvPr id="16" name="CuadroTexto 15">
            <a:extLst>
              <a:ext uri="{FF2B5EF4-FFF2-40B4-BE49-F238E27FC236}">
                <a16:creationId xmlns:a16="http://schemas.microsoft.com/office/drawing/2014/main" id="{57A9B790-75F0-9525-A2B8-A3BAD1C1685D}"/>
              </a:ext>
            </a:extLst>
          </p:cNvPr>
          <p:cNvSpPr txBox="1"/>
          <p:nvPr/>
        </p:nvSpPr>
        <p:spPr>
          <a:xfrm>
            <a:off x="362282" y="187060"/>
            <a:ext cx="8327923" cy="584775"/>
          </a:xfrm>
          <a:prstGeom prst="rect">
            <a:avLst/>
          </a:prstGeom>
        </p:spPr>
        <p:txBody>
          <a:bodyPr wrap="square" rtlCol="0">
            <a:spAutoFit/>
          </a:bodyPr>
          <a:lstStyle/>
          <a:p>
            <a:r>
              <a:rPr lang="ca-ES" sz="3200" b="1" noProof="0" dirty="0">
                <a:solidFill>
                  <a:srgbClr val="0070C0"/>
                </a:solidFill>
                <a:latin typeface="Calibri" panose="020F0502020204030204" pitchFamily="34" charset="0"/>
                <a:ea typeface="Calibri" panose="020F0502020204030204" pitchFamily="34" charset="0"/>
                <a:cs typeface="Calibri" panose="020F0502020204030204" pitchFamily="34" charset="0"/>
              </a:rPr>
              <a:t>INSUFICIÈNCIA CARDÍACA: SEGUIMENT</a:t>
            </a:r>
          </a:p>
        </p:txBody>
      </p:sp>
      <p:sp>
        <p:nvSpPr>
          <p:cNvPr id="24" name="Elipse 23">
            <a:extLst>
              <a:ext uri="{FF2B5EF4-FFF2-40B4-BE49-F238E27FC236}">
                <a16:creationId xmlns:a16="http://schemas.microsoft.com/office/drawing/2014/main" id="{2C4265C5-DB7F-AC10-0FEA-7766699B7193}"/>
              </a:ext>
            </a:extLst>
          </p:cNvPr>
          <p:cNvSpPr/>
          <p:nvPr/>
        </p:nvSpPr>
        <p:spPr>
          <a:xfrm>
            <a:off x="4014439" y="1496843"/>
            <a:ext cx="4247122" cy="52781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Tree>
    <p:extLst>
      <p:ext uri="{BB962C8B-B14F-4D97-AF65-F5344CB8AC3E}">
        <p14:creationId xmlns:p14="http://schemas.microsoft.com/office/powerpoint/2010/main" val="346045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EA29C-9071-BE4C-F52D-C367E577A73D}"/>
            </a:ext>
          </a:extLst>
        </p:cNvPr>
        <p:cNvGrpSpPr/>
        <p:nvPr/>
      </p:nvGrpSpPr>
      <p:grpSpPr>
        <a:xfrm>
          <a:off x="0" y="0"/>
          <a:ext cx="0" cy="0"/>
          <a:chOff x="0" y="0"/>
          <a:chExt cx="0" cy="0"/>
        </a:xfrm>
      </p:grpSpPr>
      <p:pic>
        <p:nvPicPr>
          <p:cNvPr id="2050" name="Picture 2" descr="El 061 se vuelve a adjudicar a Ferrovial - El Periódico">
            <a:extLst>
              <a:ext uri="{FF2B5EF4-FFF2-40B4-BE49-F238E27FC236}">
                <a16:creationId xmlns:a16="http://schemas.microsoft.com/office/drawing/2014/main" id="{A93ABF1D-C956-8C58-FB2F-5CE325207FF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47419" y="5172827"/>
            <a:ext cx="2794786" cy="1572067"/>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121;p5">
            <a:extLst>
              <a:ext uri="{FF2B5EF4-FFF2-40B4-BE49-F238E27FC236}">
                <a16:creationId xmlns:a16="http://schemas.microsoft.com/office/drawing/2014/main" id="{86099FF8-5E68-A7ED-3AB1-D7C32774B0AB}"/>
              </a:ext>
            </a:extLst>
          </p:cNvPr>
          <p:cNvPicPr preferRelativeResize="0"/>
          <p:nvPr/>
        </p:nvPicPr>
        <p:blipFill rotWithShape="1">
          <a:blip r:embed="rId4">
            <a:alphaModFix/>
          </a:blip>
          <a:srcRect/>
          <a:stretch/>
        </p:blipFill>
        <p:spPr>
          <a:xfrm>
            <a:off x="3457575" y="3495264"/>
            <a:ext cx="8557445" cy="2002606"/>
          </a:xfrm>
          <a:prstGeom prst="rect">
            <a:avLst/>
          </a:prstGeom>
          <a:noFill/>
          <a:ln>
            <a:noFill/>
          </a:ln>
        </p:spPr>
      </p:pic>
      <p:sp>
        <p:nvSpPr>
          <p:cNvPr id="4" name="Rectángulo 3">
            <a:extLst>
              <a:ext uri="{FF2B5EF4-FFF2-40B4-BE49-F238E27FC236}">
                <a16:creationId xmlns:a16="http://schemas.microsoft.com/office/drawing/2014/main" id="{7DEC8DF1-8346-2388-602D-12614A10681C}"/>
              </a:ext>
            </a:extLst>
          </p:cNvPr>
          <p:cNvSpPr/>
          <p:nvPr/>
        </p:nvSpPr>
        <p:spPr>
          <a:xfrm>
            <a:off x="0" y="991666"/>
            <a:ext cx="12192000" cy="306192"/>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7413356-9ABF-0FCB-5616-7659D923E909}"/>
              </a:ext>
            </a:extLst>
          </p:cNvPr>
          <p:cNvSpPr txBox="1"/>
          <p:nvPr/>
        </p:nvSpPr>
        <p:spPr>
          <a:xfrm>
            <a:off x="383458" y="245806"/>
            <a:ext cx="832792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32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CARDIOPATIA ISQUÈMICA</a:t>
            </a:r>
          </a:p>
        </p:txBody>
      </p:sp>
      <p:grpSp>
        <p:nvGrpSpPr>
          <p:cNvPr id="2" name="Grupo 1">
            <a:extLst>
              <a:ext uri="{FF2B5EF4-FFF2-40B4-BE49-F238E27FC236}">
                <a16:creationId xmlns:a16="http://schemas.microsoft.com/office/drawing/2014/main" id="{C4889B57-3759-42C1-693A-EB3FE59C1CA6}"/>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DACF5D30-65F1-7203-8143-253929B7C7D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3B911647-B850-DF05-3CCF-C72543C2EB2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6FD4D801-F899-D7CA-8720-AAA1462420C7}"/>
                </a:ext>
              </a:extLst>
            </p:cNvPr>
            <p:cNvPicPr>
              <a:picLocks noChangeAspect="1"/>
            </p:cNvPicPr>
            <p:nvPr/>
          </p:nvPicPr>
          <p:blipFill>
            <a:blip r:embed="rId7"/>
            <a:srcRect l="26558" t="13346" r="27345" b="17370"/>
            <a:stretch/>
          </p:blipFill>
          <p:spPr>
            <a:xfrm>
              <a:off x="9120411" y="85877"/>
              <a:ext cx="993059" cy="840280"/>
            </a:xfrm>
            <a:prstGeom prst="rect">
              <a:avLst/>
            </a:prstGeom>
          </p:spPr>
        </p:pic>
      </p:grpSp>
      <p:pic>
        <p:nvPicPr>
          <p:cNvPr id="10" name="Google Shape;125;p5">
            <a:extLst>
              <a:ext uri="{FF2B5EF4-FFF2-40B4-BE49-F238E27FC236}">
                <a16:creationId xmlns:a16="http://schemas.microsoft.com/office/drawing/2014/main" id="{7B61FFFA-FBA1-7162-B92D-4ED1733E80F6}"/>
              </a:ext>
            </a:extLst>
          </p:cNvPr>
          <p:cNvPicPr preferRelativeResize="0"/>
          <p:nvPr/>
        </p:nvPicPr>
        <p:blipFill rotWithShape="1">
          <a:blip r:embed="rId8">
            <a:alphaModFix/>
          </a:blip>
          <a:srcRect l="4415" t="17724" b="19200"/>
          <a:stretch/>
        </p:blipFill>
        <p:spPr>
          <a:xfrm>
            <a:off x="2865748" y="1388144"/>
            <a:ext cx="5251839" cy="2665382"/>
          </a:xfrm>
          <a:prstGeom prst="rect">
            <a:avLst/>
          </a:prstGeom>
          <a:noFill/>
          <a:ln>
            <a:noFill/>
          </a:ln>
        </p:spPr>
      </p:pic>
      <p:pic>
        <p:nvPicPr>
          <p:cNvPr id="8" name="Google Shape;93;p2">
            <a:extLst>
              <a:ext uri="{FF2B5EF4-FFF2-40B4-BE49-F238E27FC236}">
                <a16:creationId xmlns:a16="http://schemas.microsoft.com/office/drawing/2014/main" id="{081D7D13-50D0-25DB-6411-64B98E6C9849}"/>
              </a:ext>
            </a:extLst>
          </p:cNvPr>
          <p:cNvPicPr/>
          <p:nvPr/>
        </p:nvPicPr>
        <p:blipFill rotWithShape="1">
          <a:blip r:embed="rId9">
            <a:alphaModFix/>
          </a:blip>
          <a:srcRect/>
          <a:stretch/>
        </p:blipFill>
        <p:spPr>
          <a:xfrm>
            <a:off x="266700" y="1601818"/>
            <a:ext cx="1352550" cy="1130263"/>
          </a:xfrm>
          <a:prstGeom prst="rect">
            <a:avLst/>
          </a:prstGeom>
          <a:noFill/>
          <a:ln>
            <a:noFill/>
          </a:ln>
        </p:spPr>
      </p:pic>
      <p:sp>
        <p:nvSpPr>
          <p:cNvPr id="9" name="CuadroTexto 8">
            <a:extLst>
              <a:ext uri="{FF2B5EF4-FFF2-40B4-BE49-F238E27FC236}">
                <a16:creationId xmlns:a16="http://schemas.microsoft.com/office/drawing/2014/main" id="{67917DA1-7A9C-FE6C-763F-B600262E84EC}"/>
              </a:ext>
            </a:extLst>
          </p:cNvPr>
          <p:cNvSpPr txBox="1"/>
          <p:nvPr/>
        </p:nvSpPr>
        <p:spPr>
          <a:xfrm>
            <a:off x="8117587" y="3572759"/>
            <a:ext cx="3760186" cy="1150070"/>
          </a:xfrm>
          <a:prstGeom prst="rect">
            <a:avLst/>
          </a:prstGeom>
          <a:noFill/>
          <a:ln w="38100">
            <a:solidFill>
              <a:schemeClr val="tx1"/>
            </a:solidFill>
          </a:ln>
          <a:effectLst>
            <a:glow rad="228600">
              <a:schemeClr val="accent4">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959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1">
            <a:extLst>
              <a:ext uri="{FF2B5EF4-FFF2-40B4-BE49-F238E27FC236}">
                <a16:creationId xmlns:a16="http://schemas.microsoft.com/office/drawing/2014/main" id="{BA7E56F4-53F5-722D-8EA3-9A999733A9E4}"/>
              </a:ext>
            </a:extLst>
          </p:cNvPr>
          <p:cNvGraphicFramePr>
            <a:graphicFrameLocks noGrp="1"/>
          </p:cNvGraphicFramePr>
          <p:nvPr>
            <p:extLst>
              <p:ext uri="{D42A27DB-BD31-4B8C-83A1-F6EECF244321}">
                <p14:modId xmlns:p14="http://schemas.microsoft.com/office/powerpoint/2010/main" val="2631185126"/>
              </p:ext>
            </p:extLst>
          </p:nvPr>
        </p:nvGraphicFramePr>
        <p:xfrm>
          <a:off x="639567" y="2192650"/>
          <a:ext cx="5692408" cy="2432050"/>
        </p:xfrm>
        <a:graphic>
          <a:graphicData uri="http://schemas.openxmlformats.org/drawingml/2006/table">
            <a:tbl>
              <a:tblPr firstRow="1" bandRow="1">
                <a:tableStyleId>{5C22544A-7EE6-4342-B048-85BDC9FD1C3A}</a:tableStyleId>
              </a:tblPr>
              <a:tblGrid>
                <a:gridCol w="2175154">
                  <a:extLst>
                    <a:ext uri="{9D8B030D-6E8A-4147-A177-3AD203B41FA5}">
                      <a16:colId xmlns:a16="http://schemas.microsoft.com/office/drawing/2014/main" val="4280457720"/>
                    </a:ext>
                  </a:extLst>
                </a:gridCol>
                <a:gridCol w="3517254">
                  <a:extLst>
                    <a:ext uri="{9D8B030D-6E8A-4147-A177-3AD203B41FA5}">
                      <a16:colId xmlns:a16="http://schemas.microsoft.com/office/drawing/2014/main" val="1092393468"/>
                    </a:ext>
                  </a:extLst>
                </a:gridCol>
              </a:tblGrid>
              <a:tr h="318833">
                <a:tc>
                  <a:txBody>
                    <a:bodyPr/>
                    <a:lstStyle/>
                    <a:p>
                      <a:endParaRPr lang="ca-ES" sz="1600" noProof="0" dirty="0">
                        <a:latin typeface="Calibri" pitchFamily="34" charset="0"/>
                      </a:endParaRPr>
                    </a:p>
                  </a:txBody>
                  <a:tcPr/>
                </a:tc>
                <a:tc>
                  <a:txBody>
                    <a:bodyPr/>
                    <a:lstStyle/>
                    <a:p>
                      <a:pPr algn="ctr"/>
                      <a:r>
                        <a:rPr lang="ca-ES" sz="1600" noProof="0" dirty="0">
                          <a:latin typeface="Calibri" pitchFamily="34" charset="0"/>
                        </a:rPr>
                        <a:t>CAS 2</a:t>
                      </a:r>
                    </a:p>
                  </a:txBody>
                  <a:tcPr/>
                </a:tc>
                <a:extLst>
                  <a:ext uri="{0D108BD9-81ED-4DB2-BD59-A6C34878D82A}">
                    <a16:rowId xmlns:a16="http://schemas.microsoft.com/office/drawing/2014/main" val="520219306"/>
                  </a:ext>
                </a:extLst>
              </a:tr>
              <a:tr h="786130">
                <a:tc>
                  <a:txBody>
                    <a:bodyPr/>
                    <a:lstStyle/>
                    <a:p>
                      <a:r>
                        <a:rPr lang="ca-ES" sz="1600" b="1" noProof="0" dirty="0">
                          <a:latin typeface="Calibri" pitchFamily="34" charset="0"/>
                        </a:rPr>
                        <a:t>TRACTAMENT</a:t>
                      </a:r>
                    </a:p>
                  </a:txBody>
                  <a:tcPr/>
                </a:tc>
                <a:tc>
                  <a:txBody>
                    <a:bodyPr/>
                    <a:lstStyle/>
                    <a:p>
                      <a:r>
                        <a:rPr lang="ca-ES" sz="1600" noProof="0" dirty="0">
                          <a:latin typeface="Calibri" pitchFamily="34" charset="0"/>
                        </a:rPr>
                        <a:t>Educació.</a:t>
                      </a:r>
                    </a:p>
                    <a:p>
                      <a:r>
                        <a:rPr lang="ca-ES" sz="1600" noProof="0" dirty="0">
                          <a:latin typeface="Calibri" pitchFamily="34" charset="0"/>
                        </a:rPr>
                        <a:t>Control factors de risc. </a:t>
                      </a:r>
                    </a:p>
                  </a:txBody>
                  <a:tcPr/>
                </a:tc>
                <a:extLst>
                  <a:ext uri="{0D108BD9-81ED-4DB2-BD59-A6C34878D82A}">
                    <a16:rowId xmlns:a16="http://schemas.microsoft.com/office/drawing/2014/main" val="2838931287"/>
                  </a:ext>
                </a:extLst>
              </a:tr>
              <a:tr h="1246347">
                <a:tc>
                  <a:txBody>
                    <a:bodyPr/>
                    <a:lstStyle/>
                    <a:p>
                      <a:r>
                        <a:rPr lang="ca-ES" sz="1600" b="1" noProof="0" dirty="0">
                          <a:latin typeface="Calibri" pitchFamily="34" charset="0"/>
                        </a:rPr>
                        <a:t>TRACTAMENT</a:t>
                      </a:r>
                      <a:r>
                        <a:rPr lang="ca-ES" sz="1600" b="1" baseline="0" noProof="0" dirty="0">
                          <a:latin typeface="Calibri" pitchFamily="34" charset="0"/>
                        </a:rPr>
                        <a:t> </a:t>
                      </a:r>
                    </a:p>
                    <a:p>
                      <a:r>
                        <a:rPr lang="ca-ES" sz="1600" b="1" baseline="0" noProof="0" dirty="0" err="1">
                          <a:latin typeface="Calibri" pitchFamily="34" charset="0"/>
                        </a:rPr>
                        <a:t>ICFEr</a:t>
                      </a:r>
                      <a:endParaRPr lang="ca-ES" sz="1600" b="1" noProof="0" dirty="0">
                        <a:latin typeface="Calibri" pitchFamily="34" charset="0"/>
                      </a:endParaRPr>
                    </a:p>
                  </a:txBody>
                  <a:tcPr/>
                </a:tc>
                <a:tc>
                  <a:txBody>
                    <a:bodyPr/>
                    <a:lstStyle/>
                    <a:p>
                      <a:r>
                        <a:rPr lang="ca-ES" sz="1600" noProof="0" dirty="0">
                          <a:latin typeface="Calibri" pitchFamily="34" charset="0"/>
                        </a:rPr>
                        <a:t>iSGLT2 </a:t>
                      </a:r>
                      <a:r>
                        <a:rPr lang="ca-ES" sz="1600" noProof="0" dirty="0">
                          <a:latin typeface="Calibri" pitchFamily="34" charset="0"/>
                          <a:sym typeface="Wingdings" pitchFamily="2" charset="2"/>
                        </a:rPr>
                        <a:t> </a:t>
                      </a:r>
                      <a:r>
                        <a:rPr lang="ca-ES" sz="1600" noProof="0" dirty="0" err="1">
                          <a:latin typeface="Calibri" pitchFamily="34" charset="0"/>
                          <a:sym typeface="Wingdings" pitchFamily="2" charset="2"/>
                        </a:rPr>
                        <a:t>ok</a:t>
                      </a:r>
                      <a:r>
                        <a:rPr lang="ca-ES" sz="1600" noProof="0" dirty="0">
                          <a:latin typeface="Calibri" pitchFamily="34" charset="0"/>
                          <a:sym typeface="Wingdings" pitchFamily="2" charset="2"/>
                        </a:rPr>
                        <a:t>. </a:t>
                      </a:r>
                    </a:p>
                    <a:p>
                      <a:r>
                        <a:rPr lang="ca-ES" sz="1600" noProof="0" dirty="0" err="1">
                          <a:latin typeface="Calibri" pitchFamily="34" charset="0"/>
                        </a:rPr>
                        <a:t>Ramipril</a:t>
                      </a:r>
                      <a:r>
                        <a:rPr lang="ca-ES" sz="1600" noProof="0" dirty="0">
                          <a:latin typeface="Calibri" pitchFamily="34" charset="0"/>
                        </a:rPr>
                        <a:t> 10 mg</a:t>
                      </a:r>
                      <a:r>
                        <a:rPr lang="ca-ES" sz="1600" baseline="0" noProof="0" dirty="0">
                          <a:latin typeface="Calibri" pitchFamily="34" charset="0"/>
                        </a:rPr>
                        <a:t> </a:t>
                      </a:r>
                      <a:r>
                        <a:rPr lang="ca-ES" sz="1600" noProof="0" dirty="0">
                          <a:latin typeface="Calibri" pitchFamily="34" charset="0"/>
                          <a:sym typeface="Wingdings" pitchFamily="2" charset="2"/>
                        </a:rPr>
                        <a:t> ARNI 49/51 mg/12h</a:t>
                      </a:r>
                    </a:p>
                    <a:p>
                      <a:r>
                        <a:rPr lang="ca-ES" sz="1600" noProof="0" dirty="0">
                          <a:latin typeface="Calibri" pitchFamily="34" charset="0"/>
                          <a:sym typeface="Wingdings" pitchFamily="2" charset="2"/>
                        </a:rPr>
                        <a:t>Inici</a:t>
                      </a:r>
                      <a:r>
                        <a:rPr lang="ca-ES" sz="1600" baseline="0" noProof="0" dirty="0">
                          <a:latin typeface="Calibri" pitchFamily="34" charset="0"/>
                          <a:sym typeface="Wingdings" pitchFamily="2" charset="2"/>
                        </a:rPr>
                        <a:t> de </a:t>
                      </a:r>
                      <a:r>
                        <a:rPr lang="ca-ES" sz="1600" baseline="0" noProof="0" dirty="0" err="1">
                          <a:latin typeface="Calibri" pitchFamily="34" charset="0"/>
                          <a:sym typeface="Wingdings" pitchFamily="2" charset="2"/>
                        </a:rPr>
                        <a:t>Betabloquejants</a:t>
                      </a:r>
                      <a:r>
                        <a:rPr lang="ca-ES" sz="1600" baseline="0" noProof="0" dirty="0">
                          <a:latin typeface="Calibri" pitchFamily="34" charset="0"/>
                          <a:sym typeface="Wingdings" pitchFamily="2" charset="2"/>
                        </a:rPr>
                        <a:t>. </a:t>
                      </a:r>
                    </a:p>
                    <a:p>
                      <a:r>
                        <a:rPr lang="ca-ES" sz="1600" baseline="0" noProof="0" dirty="0">
                          <a:latin typeface="Calibri" pitchFamily="34" charset="0"/>
                          <a:sym typeface="Wingdings" pitchFamily="2" charset="2"/>
                        </a:rPr>
                        <a:t>Inici seqüencial de </a:t>
                      </a:r>
                      <a:r>
                        <a:rPr lang="ca-ES" sz="1600" baseline="0" noProof="0" dirty="0" err="1">
                          <a:latin typeface="Calibri" pitchFamily="34" charset="0"/>
                          <a:sym typeface="Wingdings" pitchFamily="2" charset="2"/>
                        </a:rPr>
                        <a:t>Eplerenona</a:t>
                      </a:r>
                      <a:r>
                        <a:rPr lang="ca-ES" sz="1600" baseline="0" noProof="0" dirty="0">
                          <a:latin typeface="Calibri" pitchFamily="34" charset="0"/>
                          <a:sym typeface="Wingdings" pitchFamily="2" charset="2"/>
                        </a:rPr>
                        <a:t>. </a:t>
                      </a:r>
                    </a:p>
                    <a:p>
                      <a:pPr marL="0" marR="0" indent="0" algn="l" defTabSz="914400" rtl="0" eaLnBrk="1" fontAlgn="auto" latinLnBrk="0" hangingPunct="1">
                        <a:lnSpc>
                          <a:spcPct val="100000"/>
                        </a:lnSpc>
                        <a:spcBef>
                          <a:spcPts val="0"/>
                        </a:spcBef>
                        <a:spcAft>
                          <a:spcPts val="0"/>
                        </a:spcAft>
                        <a:buClrTx/>
                        <a:buSzTx/>
                        <a:buFontTx/>
                        <a:buNone/>
                        <a:tabLst/>
                        <a:defRPr/>
                      </a:pPr>
                      <a:r>
                        <a:rPr lang="ca-ES" sz="1600" noProof="0" dirty="0">
                          <a:latin typeface="Calibri" pitchFamily="34" charset="0"/>
                          <a:sym typeface="Wingdings" pitchFamily="2" charset="2"/>
                        </a:rPr>
                        <a:t>Inici</a:t>
                      </a:r>
                      <a:r>
                        <a:rPr lang="ca-ES" sz="1600" baseline="0" noProof="0" dirty="0">
                          <a:latin typeface="Calibri" pitchFamily="34" charset="0"/>
                          <a:sym typeface="Wingdings" pitchFamily="2" charset="2"/>
                        </a:rPr>
                        <a:t> de furosemida?</a:t>
                      </a:r>
                      <a:endParaRPr lang="ca-ES" sz="1600" noProof="0" dirty="0">
                        <a:latin typeface="Calibri" pitchFamily="34" charset="0"/>
                        <a:sym typeface="Wingdings" pitchFamily="2" charset="2"/>
                      </a:endParaRPr>
                    </a:p>
                  </a:txBody>
                  <a:tcPr/>
                </a:tc>
                <a:extLst>
                  <a:ext uri="{0D108BD9-81ED-4DB2-BD59-A6C34878D82A}">
                    <a16:rowId xmlns:a16="http://schemas.microsoft.com/office/drawing/2014/main" val="10002"/>
                  </a:ext>
                </a:extLst>
              </a:tr>
            </a:tbl>
          </a:graphicData>
        </a:graphic>
      </p:graphicFrame>
      <p:sp>
        <p:nvSpPr>
          <p:cNvPr id="8" name="Text Box 4"/>
          <p:cNvSpPr txBox="1">
            <a:spLocks noChangeArrowheads="1"/>
          </p:cNvSpPr>
          <p:nvPr/>
        </p:nvSpPr>
        <p:spPr bwMode="auto">
          <a:xfrm>
            <a:off x="7178345" y="1548462"/>
            <a:ext cx="4443385" cy="400110"/>
          </a:xfrm>
          <a:prstGeom prst="rect">
            <a:avLst/>
          </a:prstGeom>
          <a:solidFill>
            <a:schemeClr val="tx2">
              <a:lumMod val="10000"/>
              <a:lumOff val="90000"/>
            </a:schemeClr>
          </a:solidFill>
          <a:ln w="9525">
            <a:noFill/>
            <a:miter lim="800000"/>
            <a:headEnd/>
            <a:tailEnd/>
          </a:ln>
        </p:spPr>
        <p:txBody>
          <a:bodyPr wrap="square">
            <a:spAutoFit/>
          </a:bodyPr>
          <a:lstStyle/>
          <a:p>
            <a:pPr algn="ctr"/>
            <a:r>
              <a:rPr lang="ca-ES" sz="2000" b="1" noProof="0" dirty="0">
                <a:latin typeface="Calibri" pitchFamily="34" charset="0"/>
              </a:rPr>
              <a:t>IC amb FE reduïda</a:t>
            </a:r>
            <a:endParaRPr lang="ca-ES" sz="2000" b="1" noProof="0" dirty="0">
              <a:solidFill>
                <a:srgbClr val="FF0000"/>
              </a:solidFill>
              <a:latin typeface="Calibri" pitchFamily="34" charset="0"/>
            </a:endParaRPr>
          </a:p>
        </p:txBody>
      </p:sp>
      <p:graphicFrame>
        <p:nvGraphicFramePr>
          <p:cNvPr id="10" name="9 Tabla"/>
          <p:cNvGraphicFramePr>
            <a:graphicFrameLocks noGrp="1"/>
          </p:cNvGraphicFramePr>
          <p:nvPr>
            <p:extLst>
              <p:ext uri="{D42A27DB-BD31-4B8C-83A1-F6EECF244321}">
                <p14:modId xmlns:p14="http://schemas.microsoft.com/office/powerpoint/2010/main" val="3972553824"/>
              </p:ext>
            </p:extLst>
          </p:nvPr>
        </p:nvGraphicFramePr>
        <p:xfrm>
          <a:off x="7171142" y="1923050"/>
          <a:ext cx="4470253" cy="1008112"/>
        </p:xfrm>
        <a:graphic>
          <a:graphicData uri="http://schemas.openxmlformats.org/drawingml/2006/table">
            <a:tbl>
              <a:tblPr firstRow="1" bandRow="1">
                <a:tableStyleId>{5C22544A-7EE6-4342-B048-85BDC9FD1C3A}</a:tableStyleId>
              </a:tblPr>
              <a:tblGrid>
                <a:gridCol w="1909261">
                  <a:extLst>
                    <a:ext uri="{9D8B030D-6E8A-4147-A177-3AD203B41FA5}">
                      <a16:colId xmlns:a16="http://schemas.microsoft.com/office/drawing/2014/main" val="20000"/>
                    </a:ext>
                  </a:extLst>
                </a:gridCol>
                <a:gridCol w="1409145">
                  <a:extLst>
                    <a:ext uri="{9D8B030D-6E8A-4147-A177-3AD203B41FA5}">
                      <a16:colId xmlns:a16="http://schemas.microsoft.com/office/drawing/2014/main" val="20001"/>
                    </a:ext>
                  </a:extLst>
                </a:gridCol>
                <a:gridCol w="1151847">
                  <a:extLst>
                    <a:ext uri="{9D8B030D-6E8A-4147-A177-3AD203B41FA5}">
                      <a16:colId xmlns:a16="http://schemas.microsoft.com/office/drawing/2014/main" val="20002"/>
                    </a:ext>
                  </a:extLst>
                </a:gridCol>
              </a:tblGrid>
              <a:tr h="1008112">
                <a:tc>
                  <a:txBody>
                    <a:bodyPr/>
                    <a:lstStyle/>
                    <a:p>
                      <a:pPr algn="ctr"/>
                      <a:r>
                        <a:rPr lang="ca-ES" sz="1400" noProof="0" dirty="0">
                          <a:latin typeface="Calibri" pitchFamily="34" charset="0"/>
                        </a:rPr>
                        <a:t>NYHA</a:t>
                      </a:r>
                      <a:r>
                        <a:rPr lang="ca-ES" sz="1400" baseline="0" noProof="0" dirty="0">
                          <a:latin typeface="Calibri" pitchFamily="34" charset="0"/>
                        </a:rPr>
                        <a:t> II-IV</a:t>
                      </a:r>
                      <a:endParaRPr lang="ca-ES" sz="1400" noProof="0" dirty="0">
                        <a:latin typeface="Calibri" pitchFamily="34" charset="0"/>
                      </a:endParaRPr>
                    </a:p>
                  </a:txBody>
                  <a:tcPr anchor="ctr">
                    <a:solidFill>
                      <a:srgbClr val="77933C"/>
                    </a:solidFill>
                  </a:tcPr>
                </a:tc>
                <a:tc>
                  <a:txBody>
                    <a:bodyPr/>
                    <a:lstStyle/>
                    <a:p>
                      <a:pPr algn="ctr"/>
                      <a:r>
                        <a:rPr lang="ca-ES" sz="1400" noProof="0" dirty="0">
                          <a:solidFill>
                            <a:schemeClr val="tx1"/>
                          </a:solidFill>
                          <a:latin typeface="Calibri" pitchFamily="34" charset="0"/>
                        </a:rPr>
                        <a:t>iSGLT2</a:t>
                      </a:r>
                    </a:p>
                    <a:p>
                      <a:pPr algn="ctr"/>
                      <a:r>
                        <a:rPr lang="ca-ES" sz="1400" noProof="0" dirty="0">
                          <a:solidFill>
                            <a:schemeClr val="tx1"/>
                          </a:solidFill>
                          <a:latin typeface="Calibri" pitchFamily="34" charset="0"/>
                        </a:rPr>
                        <a:t>IECA/INRA</a:t>
                      </a:r>
                    </a:p>
                    <a:p>
                      <a:pPr algn="ctr"/>
                      <a:r>
                        <a:rPr lang="ca-ES" sz="1400" noProof="0" dirty="0">
                          <a:solidFill>
                            <a:schemeClr val="tx1"/>
                          </a:solidFill>
                          <a:latin typeface="Calibri" pitchFamily="34" charset="0"/>
                        </a:rPr>
                        <a:t>BB</a:t>
                      </a:r>
                    </a:p>
                    <a:p>
                      <a:pPr algn="ctr"/>
                      <a:r>
                        <a:rPr lang="ca-ES" sz="1400" noProof="0" dirty="0">
                          <a:solidFill>
                            <a:schemeClr val="tx1"/>
                          </a:solidFill>
                          <a:latin typeface="Calibri" pitchFamily="34" charset="0"/>
                        </a:rPr>
                        <a:t>ARM</a:t>
                      </a:r>
                    </a:p>
                  </a:txBody>
                  <a:tcPr>
                    <a:solidFill>
                      <a:srgbClr val="EBF2DF"/>
                    </a:solidFill>
                  </a:tcPr>
                </a:tc>
                <a:tc>
                  <a:txBody>
                    <a:bodyPr/>
                    <a:lstStyle/>
                    <a:p>
                      <a:pPr algn="ctr"/>
                      <a:r>
                        <a:rPr lang="ca-ES" sz="1400" noProof="0" dirty="0">
                          <a:solidFill>
                            <a:schemeClr val="tx1"/>
                          </a:solidFill>
                          <a:latin typeface="Calibri" pitchFamily="34" charset="0"/>
                        </a:rPr>
                        <a:t>Classe</a:t>
                      </a:r>
                    </a:p>
                    <a:p>
                      <a:pPr algn="ctr"/>
                      <a:endParaRPr lang="ca-ES" sz="1400" noProof="0" dirty="0">
                        <a:solidFill>
                          <a:schemeClr val="tx1"/>
                        </a:solidFill>
                        <a:latin typeface="Calibri" pitchFamily="34" charset="0"/>
                      </a:endParaRPr>
                    </a:p>
                    <a:p>
                      <a:pPr algn="ctr"/>
                      <a:r>
                        <a:rPr lang="ca-ES" sz="1400" noProof="0" dirty="0">
                          <a:solidFill>
                            <a:schemeClr val="tx1"/>
                          </a:solidFill>
                          <a:latin typeface="Calibri" pitchFamily="34" charset="0"/>
                        </a:rPr>
                        <a:t>I</a:t>
                      </a:r>
                      <a:endParaRPr lang="ca-ES" sz="1400" baseline="0" noProof="0" dirty="0">
                        <a:solidFill>
                          <a:schemeClr val="tx1"/>
                        </a:solidFill>
                        <a:latin typeface="Calibri" pitchFamily="34" charset="0"/>
                      </a:endParaRPr>
                    </a:p>
                  </a:txBody>
                  <a:tcPr>
                    <a:solidFill>
                      <a:srgbClr val="EBF2DF"/>
                    </a:solidFill>
                  </a:tcPr>
                </a:tc>
                <a:extLst>
                  <a:ext uri="{0D108BD9-81ED-4DB2-BD59-A6C34878D82A}">
                    <a16:rowId xmlns:a16="http://schemas.microsoft.com/office/drawing/2014/main" val="10000"/>
                  </a:ext>
                </a:extLst>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2122124898"/>
              </p:ext>
            </p:extLst>
          </p:nvPr>
        </p:nvGraphicFramePr>
        <p:xfrm>
          <a:off x="7171145" y="2931162"/>
          <a:ext cx="4458373" cy="1158240"/>
        </p:xfrm>
        <a:graphic>
          <a:graphicData uri="http://schemas.openxmlformats.org/drawingml/2006/table">
            <a:tbl>
              <a:tblPr firstRow="1" bandRow="1">
                <a:tableStyleId>{5C22544A-7EE6-4342-B048-85BDC9FD1C3A}</a:tableStyleId>
              </a:tblPr>
              <a:tblGrid>
                <a:gridCol w="1923608">
                  <a:extLst>
                    <a:ext uri="{9D8B030D-6E8A-4147-A177-3AD203B41FA5}">
                      <a16:colId xmlns:a16="http://schemas.microsoft.com/office/drawing/2014/main" val="20000"/>
                    </a:ext>
                  </a:extLst>
                </a:gridCol>
                <a:gridCol w="1299536">
                  <a:extLst>
                    <a:ext uri="{9D8B030D-6E8A-4147-A177-3AD203B41FA5}">
                      <a16:colId xmlns:a16="http://schemas.microsoft.com/office/drawing/2014/main" val="20001"/>
                    </a:ext>
                  </a:extLst>
                </a:gridCol>
                <a:gridCol w="1235229">
                  <a:extLst>
                    <a:ext uri="{9D8B030D-6E8A-4147-A177-3AD203B41FA5}">
                      <a16:colId xmlns:a16="http://schemas.microsoft.com/office/drawing/2014/main" val="20002"/>
                    </a:ext>
                  </a:extLst>
                </a:gridCol>
              </a:tblGrid>
              <a:tr h="948656">
                <a:tc>
                  <a:txBody>
                    <a:bodyPr/>
                    <a:lstStyle/>
                    <a:p>
                      <a:pPr algn="ctr"/>
                      <a:r>
                        <a:rPr lang="ca-ES" sz="1400" noProof="0" dirty="0">
                          <a:latin typeface="Calibri" pitchFamily="34" charset="0"/>
                        </a:rPr>
                        <a:t>NYHA</a:t>
                      </a:r>
                      <a:r>
                        <a:rPr lang="ca-ES" sz="1400" baseline="0" noProof="0" dirty="0">
                          <a:latin typeface="Calibri" pitchFamily="34" charset="0"/>
                        </a:rPr>
                        <a:t> II-IV</a:t>
                      </a:r>
                    </a:p>
                    <a:p>
                      <a:pPr algn="ctr">
                        <a:buFont typeface="Arial" pitchFamily="34" charset="0"/>
                        <a:buChar char="•"/>
                      </a:pPr>
                      <a:r>
                        <a:rPr lang="ca-ES" sz="1400" baseline="0" noProof="0" dirty="0">
                          <a:latin typeface="Calibri" pitchFamily="34" charset="0"/>
                        </a:rPr>
                        <a:t> RS &gt;70</a:t>
                      </a:r>
                    </a:p>
                    <a:p>
                      <a:pPr algn="ctr">
                        <a:buFont typeface="Arial" pitchFamily="34" charset="0"/>
                        <a:buChar char="•"/>
                      </a:pPr>
                      <a:r>
                        <a:rPr lang="ca-ES" sz="1400" baseline="0" noProof="0" dirty="0">
                          <a:latin typeface="Calibri" pitchFamily="34" charset="0"/>
                        </a:rPr>
                        <a:t> No </a:t>
                      </a:r>
                      <a:r>
                        <a:rPr lang="ca-ES" sz="1400" baseline="0" noProof="0" dirty="0" err="1">
                          <a:latin typeface="Calibri" pitchFamily="34" charset="0"/>
                        </a:rPr>
                        <a:t>iSRAA</a:t>
                      </a:r>
                      <a:r>
                        <a:rPr lang="ca-ES" sz="1400" baseline="0" noProof="0" dirty="0">
                          <a:latin typeface="Calibri" pitchFamily="34" charset="0"/>
                        </a:rPr>
                        <a:t> - Raça negra</a:t>
                      </a:r>
                    </a:p>
                    <a:p>
                      <a:pPr algn="ctr">
                        <a:buFont typeface="Arial" pitchFamily="34" charset="0"/>
                        <a:buChar char="•"/>
                      </a:pPr>
                      <a:r>
                        <a:rPr lang="ca-ES" sz="1400" baseline="0" noProof="0" dirty="0">
                          <a:latin typeface="Calibri" pitchFamily="34" charset="0"/>
                        </a:rPr>
                        <a:t> </a:t>
                      </a:r>
                      <a:r>
                        <a:rPr lang="ca-ES" sz="1400" baseline="0" noProof="0" dirty="0" err="1">
                          <a:latin typeface="Calibri" pitchFamily="34" charset="0"/>
                        </a:rPr>
                        <a:t>Descomp</a:t>
                      </a:r>
                      <a:r>
                        <a:rPr lang="ca-ES" sz="1400" baseline="0" noProof="0" dirty="0">
                          <a:latin typeface="Calibri" pitchFamily="34" charset="0"/>
                        </a:rPr>
                        <a:t> IC</a:t>
                      </a:r>
                      <a:endParaRPr lang="ca-ES" sz="1400" noProof="0" dirty="0">
                        <a:latin typeface="Calibri" pitchFamily="34" charset="0"/>
                      </a:endParaRPr>
                    </a:p>
                  </a:txBody>
                  <a:tcPr>
                    <a:solidFill>
                      <a:srgbClr val="FF6600"/>
                    </a:solidFill>
                  </a:tcPr>
                </a:tc>
                <a:tc>
                  <a:txBody>
                    <a:bodyPr/>
                    <a:lstStyle/>
                    <a:p>
                      <a:pPr algn="ctr"/>
                      <a:endParaRPr lang="ca-ES" sz="1400" noProof="0" dirty="0">
                        <a:solidFill>
                          <a:schemeClr val="tx1"/>
                        </a:solidFill>
                        <a:latin typeface="Calibri" pitchFamily="34" charset="0"/>
                      </a:endParaRPr>
                    </a:p>
                    <a:p>
                      <a:pPr algn="ctr"/>
                      <a:r>
                        <a:rPr lang="ca-ES" sz="1400" noProof="0" dirty="0" err="1">
                          <a:solidFill>
                            <a:schemeClr val="tx1"/>
                          </a:solidFill>
                          <a:latin typeface="Calibri" pitchFamily="34" charset="0"/>
                        </a:rPr>
                        <a:t>Ivabradina</a:t>
                      </a:r>
                      <a:endParaRPr lang="ca-ES" sz="1400" noProof="0" dirty="0">
                        <a:solidFill>
                          <a:schemeClr val="tx1"/>
                        </a:solidFill>
                        <a:latin typeface="Calibri" pitchFamily="34" charset="0"/>
                      </a:endParaRPr>
                    </a:p>
                    <a:p>
                      <a:pPr algn="ctr"/>
                      <a:r>
                        <a:rPr lang="ca-ES" sz="1400" noProof="0" dirty="0" err="1">
                          <a:solidFill>
                            <a:schemeClr val="tx1"/>
                          </a:solidFill>
                          <a:latin typeface="Calibri" pitchFamily="34" charset="0"/>
                        </a:rPr>
                        <a:t>Hidralazina</a:t>
                      </a:r>
                      <a:endParaRPr lang="ca-ES" sz="1400" noProof="0" dirty="0">
                        <a:solidFill>
                          <a:schemeClr val="tx1"/>
                        </a:solidFill>
                        <a:latin typeface="Calibri" pitchFamily="34" charset="0"/>
                      </a:endParaRPr>
                    </a:p>
                    <a:p>
                      <a:pPr algn="ctr"/>
                      <a:r>
                        <a:rPr lang="ca-ES" sz="1400" noProof="0" dirty="0">
                          <a:solidFill>
                            <a:schemeClr val="tx1"/>
                          </a:solidFill>
                          <a:latin typeface="Calibri" pitchFamily="34" charset="0"/>
                        </a:rPr>
                        <a:t>+ </a:t>
                      </a:r>
                      <a:r>
                        <a:rPr lang="ca-ES" sz="1400" noProof="0" dirty="0" err="1">
                          <a:solidFill>
                            <a:schemeClr val="tx1"/>
                          </a:solidFill>
                          <a:latin typeface="Calibri" pitchFamily="34" charset="0"/>
                        </a:rPr>
                        <a:t>Isosorbide</a:t>
                      </a:r>
                      <a:endParaRPr lang="ca-ES" sz="1400" noProof="0" dirty="0">
                        <a:solidFill>
                          <a:schemeClr val="tx1"/>
                        </a:solidFill>
                        <a:latin typeface="Calibri" pitchFamily="34" charset="0"/>
                      </a:endParaRPr>
                    </a:p>
                    <a:p>
                      <a:pPr algn="ctr"/>
                      <a:r>
                        <a:rPr lang="ca-ES" sz="1400" noProof="0" dirty="0" err="1">
                          <a:solidFill>
                            <a:schemeClr val="tx1"/>
                          </a:solidFill>
                          <a:latin typeface="Calibri" pitchFamily="34" charset="0"/>
                        </a:rPr>
                        <a:t>Vericiguat</a:t>
                      </a:r>
                      <a:endParaRPr lang="ca-ES" sz="1400" noProof="0" dirty="0">
                        <a:solidFill>
                          <a:schemeClr val="tx1"/>
                        </a:solidFill>
                        <a:latin typeface="Calibri" pitchFamily="34" charset="0"/>
                      </a:endParaRPr>
                    </a:p>
                  </a:txBody>
                  <a:tcPr>
                    <a:solidFill>
                      <a:srgbClr val="FFFCCC"/>
                    </a:solidFill>
                  </a:tcPr>
                </a:tc>
                <a:tc>
                  <a:txBody>
                    <a:bodyPr/>
                    <a:lstStyle/>
                    <a:p>
                      <a:pPr algn="ctr"/>
                      <a:r>
                        <a:rPr lang="ca-ES" sz="1400" noProof="0" dirty="0">
                          <a:solidFill>
                            <a:schemeClr val="tx1"/>
                          </a:solidFill>
                          <a:latin typeface="Calibri" pitchFamily="34" charset="0"/>
                        </a:rPr>
                        <a:t>Classe</a:t>
                      </a:r>
                    </a:p>
                    <a:p>
                      <a:pPr algn="ctr"/>
                      <a:r>
                        <a:rPr lang="ca-ES" sz="1400" noProof="0" dirty="0" err="1">
                          <a:solidFill>
                            <a:schemeClr val="tx1"/>
                          </a:solidFill>
                          <a:latin typeface="Calibri" pitchFamily="34" charset="0"/>
                        </a:rPr>
                        <a:t>I</a:t>
                      </a:r>
                      <a:r>
                        <a:rPr lang="ca-ES" sz="1400" baseline="0" noProof="0" dirty="0" err="1">
                          <a:solidFill>
                            <a:schemeClr val="tx1"/>
                          </a:solidFill>
                          <a:latin typeface="Calibri" pitchFamily="34" charset="0"/>
                        </a:rPr>
                        <a:t>Ia</a:t>
                      </a:r>
                      <a:endParaRPr lang="ca-ES" sz="1400" baseline="0" noProof="0" dirty="0">
                        <a:solidFill>
                          <a:schemeClr val="tx1"/>
                        </a:solidFill>
                        <a:latin typeface="Calibri" pitchFamily="34" charset="0"/>
                      </a:endParaRPr>
                    </a:p>
                    <a:p>
                      <a:pPr algn="ctr"/>
                      <a:r>
                        <a:rPr lang="ca-ES" sz="1400" noProof="0" dirty="0" err="1">
                          <a:solidFill>
                            <a:schemeClr val="tx1"/>
                          </a:solidFill>
                          <a:latin typeface="Calibri" pitchFamily="34" charset="0"/>
                        </a:rPr>
                        <a:t>IIb</a:t>
                      </a:r>
                      <a:endParaRPr lang="ca-ES" sz="1400" noProof="0" dirty="0">
                        <a:solidFill>
                          <a:schemeClr val="tx1"/>
                        </a:solidFill>
                        <a:latin typeface="Calibri" pitchFamily="34" charset="0"/>
                      </a:endParaRPr>
                    </a:p>
                    <a:p>
                      <a:pPr algn="ctr"/>
                      <a:endParaRPr lang="ca-ES" sz="1400" noProof="0" dirty="0">
                        <a:solidFill>
                          <a:schemeClr val="tx1"/>
                        </a:solidFill>
                        <a:latin typeface="Calibri" pitchFamily="34" charset="0"/>
                      </a:endParaRPr>
                    </a:p>
                    <a:p>
                      <a:pPr algn="ctr"/>
                      <a:r>
                        <a:rPr lang="ca-ES" sz="1400" noProof="0" dirty="0" err="1">
                          <a:solidFill>
                            <a:schemeClr val="tx1"/>
                          </a:solidFill>
                          <a:latin typeface="Calibri" pitchFamily="34" charset="0"/>
                        </a:rPr>
                        <a:t>IIb</a:t>
                      </a:r>
                      <a:endParaRPr lang="ca-ES" sz="1400" noProof="0" dirty="0">
                        <a:solidFill>
                          <a:schemeClr val="tx1"/>
                        </a:solidFill>
                        <a:latin typeface="Calibri" pitchFamily="34" charset="0"/>
                      </a:endParaRPr>
                    </a:p>
                  </a:txBody>
                  <a:tcPr>
                    <a:solidFill>
                      <a:srgbClr val="FFFCCC"/>
                    </a:solidFill>
                  </a:tcPr>
                </a:tc>
                <a:extLst>
                  <a:ext uri="{0D108BD9-81ED-4DB2-BD59-A6C34878D82A}">
                    <a16:rowId xmlns:a16="http://schemas.microsoft.com/office/drawing/2014/main" val="10000"/>
                  </a:ext>
                </a:extLst>
              </a:tr>
            </a:tbl>
          </a:graphicData>
        </a:graphic>
      </p:graphicFrame>
      <p:graphicFrame>
        <p:nvGraphicFramePr>
          <p:cNvPr id="12" name="11 Tabla"/>
          <p:cNvGraphicFramePr>
            <a:graphicFrameLocks noGrp="1"/>
          </p:cNvGraphicFramePr>
          <p:nvPr>
            <p:extLst>
              <p:ext uri="{D42A27DB-BD31-4B8C-83A1-F6EECF244321}">
                <p14:modId xmlns:p14="http://schemas.microsoft.com/office/powerpoint/2010/main" val="2640244995"/>
              </p:ext>
            </p:extLst>
          </p:nvPr>
        </p:nvGraphicFramePr>
        <p:xfrm>
          <a:off x="7183021" y="4027266"/>
          <a:ext cx="4458373" cy="1371600"/>
        </p:xfrm>
        <a:graphic>
          <a:graphicData uri="http://schemas.openxmlformats.org/drawingml/2006/table">
            <a:tbl>
              <a:tblPr firstRow="1" bandRow="1">
                <a:tableStyleId>{5C22544A-7EE6-4342-B048-85BDC9FD1C3A}</a:tableStyleId>
              </a:tblPr>
              <a:tblGrid>
                <a:gridCol w="1901985">
                  <a:extLst>
                    <a:ext uri="{9D8B030D-6E8A-4147-A177-3AD203B41FA5}">
                      <a16:colId xmlns:a16="http://schemas.microsoft.com/office/drawing/2014/main" val="20000"/>
                    </a:ext>
                  </a:extLst>
                </a:gridCol>
                <a:gridCol w="1452337">
                  <a:extLst>
                    <a:ext uri="{9D8B030D-6E8A-4147-A177-3AD203B41FA5}">
                      <a16:colId xmlns:a16="http://schemas.microsoft.com/office/drawing/2014/main" val="20001"/>
                    </a:ext>
                  </a:extLst>
                </a:gridCol>
                <a:gridCol w="1104051">
                  <a:extLst>
                    <a:ext uri="{9D8B030D-6E8A-4147-A177-3AD203B41FA5}">
                      <a16:colId xmlns:a16="http://schemas.microsoft.com/office/drawing/2014/main" val="20002"/>
                    </a:ext>
                  </a:extLst>
                </a:gridCol>
              </a:tblGrid>
              <a:tr h="504056">
                <a:tc>
                  <a:txBody>
                    <a:bodyPr/>
                    <a:lstStyle/>
                    <a:p>
                      <a:pPr algn="ctr"/>
                      <a:r>
                        <a:rPr lang="ca-ES" sz="1400" noProof="0" dirty="0">
                          <a:latin typeface="Calibri" pitchFamily="34" charset="0"/>
                        </a:rPr>
                        <a:t>NYHA</a:t>
                      </a:r>
                      <a:r>
                        <a:rPr lang="ca-ES" sz="1400" baseline="0" noProof="0" dirty="0">
                          <a:latin typeface="Calibri" pitchFamily="34" charset="0"/>
                        </a:rPr>
                        <a:t> II-IV</a:t>
                      </a:r>
                    </a:p>
                    <a:p>
                      <a:pPr algn="ctr">
                        <a:buFont typeface="Arial" pitchFamily="34" charset="0"/>
                        <a:buChar char="•"/>
                      </a:pPr>
                      <a:r>
                        <a:rPr lang="ca-ES" sz="1400" baseline="0" noProof="0" dirty="0">
                          <a:latin typeface="Calibri" pitchFamily="34" charset="0"/>
                        </a:rPr>
                        <a:t> FA</a:t>
                      </a:r>
                    </a:p>
                    <a:p>
                      <a:pPr algn="ctr">
                        <a:buFont typeface="Arial" pitchFamily="34" charset="0"/>
                        <a:buChar char="•"/>
                      </a:pPr>
                      <a:r>
                        <a:rPr lang="ca-ES" sz="1400" baseline="0" noProof="0" dirty="0">
                          <a:latin typeface="Calibri" pitchFamily="34" charset="0"/>
                        </a:rPr>
                        <a:t> FEVE ≤ 35%</a:t>
                      </a:r>
                    </a:p>
                    <a:p>
                      <a:pPr algn="ctr">
                        <a:buFont typeface="Arial" pitchFamily="34" charset="0"/>
                        <a:buChar char="•"/>
                      </a:pPr>
                      <a:r>
                        <a:rPr lang="ca-ES" sz="1400" baseline="0" noProof="0" dirty="0">
                          <a:latin typeface="Calibri" pitchFamily="34" charset="0"/>
                        </a:rPr>
                        <a:t> BBE QRS &gt;150</a:t>
                      </a:r>
                    </a:p>
                    <a:p>
                      <a:pPr algn="ctr">
                        <a:buFont typeface="Arial" pitchFamily="34" charset="0"/>
                        <a:buChar char="•"/>
                      </a:pPr>
                      <a:r>
                        <a:rPr lang="ca-ES" sz="1400" baseline="0" noProof="0" dirty="0">
                          <a:latin typeface="Calibri" pitchFamily="34" charset="0"/>
                        </a:rPr>
                        <a:t> BBE QRS &gt;130</a:t>
                      </a:r>
                    </a:p>
                    <a:p>
                      <a:pPr algn="ctr">
                        <a:buFont typeface="Arial" pitchFamily="34" charset="0"/>
                        <a:buChar char="•"/>
                      </a:pPr>
                      <a:r>
                        <a:rPr lang="ca-ES" sz="1400" baseline="0" noProof="0" dirty="0">
                          <a:latin typeface="Calibri" pitchFamily="34" charset="0"/>
                        </a:rPr>
                        <a:t> IM severa</a:t>
                      </a:r>
                    </a:p>
                  </a:txBody>
                  <a:tcPr>
                    <a:solidFill>
                      <a:srgbClr val="C00000"/>
                    </a:solidFill>
                  </a:tcPr>
                </a:tc>
                <a:tc>
                  <a:txBody>
                    <a:bodyPr/>
                    <a:lstStyle/>
                    <a:p>
                      <a:pPr algn="ctr"/>
                      <a:endParaRPr lang="ca-ES" sz="1400" noProof="0" dirty="0">
                        <a:solidFill>
                          <a:schemeClr val="tx1"/>
                        </a:solidFill>
                        <a:latin typeface="Calibri" pitchFamily="34" charset="0"/>
                      </a:endParaRPr>
                    </a:p>
                    <a:p>
                      <a:pPr algn="ctr"/>
                      <a:r>
                        <a:rPr lang="ca-ES" sz="1400" noProof="0" dirty="0">
                          <a:solidFill>
                            <a:schemeClr val="tx1"/>
                          </a:solidFill>
                          <a:latin typeface="Calibri" pitchFamily="34" charset="0"/>
                        </a:rPr>
                        <a:t>Ablació </a:t>
                      </a:r>
                    </a:p>
                    <a:p>
                      <a:pPr algn="ctr"/>
                      <a:r>
                        <a:rPr lang="ca-ES" sz="1400" noProof="0" dirty="0">
                          <a:solidFill>
                            <a:schemeClr val="tx1"/>
                          </a:solidFill>
                          <a:latin typeface="Calibri" pitchFamily="34" charset="0"/>
                        </a:rPr>
                        <a:t>DAI</a:t>
                      </a:r>
                    </a:p>
                    <a:p>
                      <a:pPr algn="ctr"/>
                      <a:r>
                        <a:rPr lang="ca-ES" sz="1400" noProof="0" dirty="0">
                          <a:solidFill>
                            <a:schemeClr val="tx1"/>
                          </a:solidFill>
                          <a:latin typeface="Calibri" pitchFamily="34" charset="0"/>
                        </a:rPr>
                        <a:t>TRC</a:t>
                      </a:r>
                    </a:p>
                    <a:p>
                      <a:pPr algn="ctr"/>
                      <a:r>
                        <a:rPr lang="ca-ES" sz="1400" noProof="0" dirty="0">
                          <a:solidFill>
                            <a:schemeClr val="tx1"/>
                          </a:solidFill>
                          <a:latin typeface="Calibri" pitchFamily="34" charset="0"/>
                        </a:rPr>
                        <a:t>TRC</a:t>
                      </a:r>
                    </a:p>
                    <a:p>
                      <a:pPr algn="ctr"/>
                      <a:r>
                        <a:rPr lang="ca-ES" sz="1400" noProof="0" dirty="0" err="1">
                          <a:solidFill>
                            <a:schemeClr val="tx1"/>
                          </a:solidFill>
                          <a:latin typeface="Calibri" pitchFamily="34" charset="0"/>
                        </a:rPr>
                        <a:t>Mitraclip</a:t>
                      </a:r>
                      <a:endParaRPr lang="ca-ES" sz="1400" noProof="0" dirty="0">
                        <a:solidFill>
                          <a:schemeClr val="tx1"/>
                        </a:solidFill>
                        <a:latin typeface="Calibri" pitchFamily="34" charset="0"/>
                      </a:endParaRPr>
                    </a:p>
                  </a:txBody>
                  <a:tcPr>
                    <a:solidFill>
                      <a:srgbClr val="FCEA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a-ES" sz="1400" noProof="0" dirty="0">
                          <a:solidFill>
                            <a:schemeClr val="tx1"/>
                          </a:solidFill>
                          <a:latin typeface="Calibri" pitchFamily="34" charset="0"/>
                        </a:rPr>
                        <a:t>Classe</a:t>
                      </a:r>
                    </a:p>
                    <a:p>
                      <a:pPr algn="ctr"/>
                      <a:r>
                        <a:rPr lang="ca-ES" sz="1400" noProof="0" dirty="0" err="1">
                          <a:solidFill>
                            <a:schemeClr val="tx1"/>
                          </a:solidFill>
                          <a:latin typeface="Calibri" pitchFamily="34" charset="0"/>
                        </a:rPr>
                        <a:t>IIa</a:t>
                      </a:r>
                      <a:endParaRPr lang="ca-ES" sz="1400" noProof="0" dirty="0">
                        <a:solidFill>
                          <a:schemeClr val="tx1"/>
                        </a:solidFill>
                        <a:latin typeface="Calibri" pitchFamily="34" charset="0"/>
                      </a:endParaRPr>
                    </a:p>
                    <a:p>
                      <a:pPr algn="ctr"/>
                      <a:r>
                        <a:rPr lang="ca-ES" sz="1400" noProof="0" dirty="0">
                          <a:solidFill>
                            <a:schemeClr val="tx1"/>
                          </a:solidFill>
                          <a:latin typeface="Calibri" pitchFamily="34" charset="0"/>
                        </a:rPr>
                        <a:t>I/</a:t>
                      </a:r>
                      <a:r>
                        <a:rPr lang="ca-ES" sz="1400" noProof="0" dirty="0" err="1">
                          <a:solidFill>
                            <a:schemeClr val="tx1"/>
                          </a:solidFill>
                          <a:latin typeface="Calibri" pitchFamily="34" charset="0"/>
                        </a:rPr>
                        <a:t>IIa</a:t>
                      </a:r>
                      <a:endParaRPr lang="ca-ES" sz="1400" noProof="0" dirty="0">
                        <a:solidFill>
                          <a:schemeClr val="tx1"/>
                        </a:solidFill>
                        <a:latin typeface="Calibri" pitchFamily="34" charset="0"/>
                      </a:endParaRPr>
                    </a:p>
                    <a:p>
                      <a:pPr algn="ctr"/>
                      <a:r>
                        <a:rPr lang="ca-ES" sz="1400" noProof="0" dirty="0">
                          <a:solidFill>
                            <a:schemeClr val="tx1"/>
                          </a:solidFill>
                          <a:latin typeface="Calibri" pitchFamily="34" charset="0"/>
                        </a:rPr>
                        <a:t>I</a:t>
                      </a:r>
                    </a:p>
                    <a:p>
                      <a:pPr algn="ctr"/>
                      <a:r>
                        <a:rPr lang="ca-ES" sz="1400" noProof="0" dirty="0" err="1">
                          <a:solidFill>
                            <a:schemeClr val="tx1"/>
                          </a:solidFill>
                          <a:latin typeface="Calibri" pitchFamily="34" charset="0"/>
                        </a:rPr>
                        <a:t>IIa</a:t>
                      </a:r>
                      <a:endParaRPr lang="ca-ES" sz="1400" noProof="0" dirty="0">
                        <a:solidFill>
                          <a:schemeClr val="tx1"/>
                        </a:solidFill>
                        <a:latin typeface="Calibri" pitchFamily="34" charset="0"/>
                      </a:endParaRPr>
                    </a:p>
                    <a:p>
                      <a:pPr algn="ctr"/>
                      <a:r>
                        <a:rPr lang="ca-ES" sz="1400" noProof="0" dirty="0" err="1">
                          <a:solidFill>
                            <a:schemeClr val="tx1"/>
                          </a:solidFill>
                          <a:latin typeface="Calibri" pitchFamily="34" charset="0"/>
                        </a:rPr>
                        <a:t>IIa</a:t>
                      </a:r>
                      <a:endParaRPr lang="ca-ES" sz="1400" noProof="0" dirty="0">
                        <a:solidFill>
                          <a:schemeClr val="tx1"/>
                        </a:solidFill>
                        <a:latin typeface="Calibri" pitchFamily="34" charset="0"/>
                      </a:endParaRPr>
                    </a:p>
                  </a:txBody>
                  <a:tcPr>
                    <a:solidFill>
                      <a:srgbClr val="FCEADB"/>
                    </a:solidFill>
                  </a:tcPr>
                </a:tc>
                <a:extLst>
                  <a:ext uri="{0D108BD9-81ED-4DB2-BD59-A6C34878D82A}">
                    <a16:rowId xmlns:a16="http://schemas.microsoft.com/office/drawing/2014/main" val="10000"/>
                  </a:ext>
                </a:extLst>
              </a:tr>
            </a:tbl>
          </a:graphicData>
        </a:graphic>
      </p:graphicFrame>
      <p:sp>
        <p:nvSpPr>
          <p:cNvPr id="15" name="14 CuadroTexto"/>
          <p:cNvSpPr txBox="1"/>
          <p:nvPr/>
        </p:nvSpPr>
        <p:spPr>
          <a:xfrm>
            <a:off x="7714424" y="5615833"/>
            <a:ext cx="3463693" cy="1077218"/>
          </a:xfrm>
          <a:prstGeom prst="rect">
            <a:avLst/>
          </a:prstGeom>
          <a:solidFill>
            <a:schemeClr val="tx2">
              <a:lumMod val="10000"/>
              <a:lumOff val="90000"/>
            </a:schemeClr>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ca-ES" sz="1600" noProof="0" dirty="0">
                <a:latin typeface="Calibri" pitchFamily="34" charset="0"/>
              </a:rPr>
              <a:t>Seguiment estructurat si cal</a:t>
            </a:r>
          </a:p>
          <a:p>
            <a:pPr algn="ctr"/>
            <a:r>
              <a:rPr lang="ca-ES" sz="1600" noProof="0" dirty="0">
                <a:latin typeface="Calibri" pitchFamily="34" charset="0"/>
              </a:rPr>
              <a:t>Correcció de la ferropènia</a:t>
            </a:r>
          </a:p>
          <a:p>
            <a:pPr algn="ctr"/>
            <a:r>
              <a:rPr lang="ca-ES" sz="1600" noProof="0" dirty="0">
                <a:latin typeface="Calibri" pitchFamily="34" charset="0"/>
              </a:rPr>
              <a:t>Completar titulació farmacològica</a:t>
            </a:r>
          </a:p>
          <a:p>
            <a:pPr algn="ctr"/>
            <a:r>
              <a:rPr lang="ca-ES" sz="1600" noProof="0" dirty="0">
                <a:latin typeface="Calibri" pitchFamily="34" charset="0"/>
              </a:rPr>
              <a:t>Estudi etiològic específic</a:t>
            </a:r>
          </a:p>
        </p:txBody>
      </p:sp>
      <p:sp>
        <p:nvSpPr>
          <p:cNvPr id="16" name="15 Flecha abajo"/>
          <p:cNvSpPr/>
          <p:nvPr/>
        </p:nvSpPr>
        <p:spPr>
          <a:xfrm>
            <a:off x="2546099" y="4802658"/>
            <a:ext cx="629587" cy="5996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17" name="16 CuadroTexto"/>
          <p:cNvSpPr txBox="1"/>
          <p:nvPr/>
        </p:nvSpPr>
        <p:spPr>
          <a:xfrm>
            <a:off x="1601891" y="5580223"/>
            <a:ext cx="253331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2400" b="1" noProof="0" dirty="0">
                <a:latin typeface="Calibri" pitchFamily="34" charset="0"/>
              </a:rPr>
              <a:t>CARDIOLOGIA</a:t>
            </a:r>
          </a:p>
        </p:txBody>
      </p:sp>
      <p:grpSp>
        <p:nvGrpSpPr>
          <p:cNvPr id="2" name="Grupo 1">
            <a:extLst>
              <a:ext uri="{FF2B5EF4-FFF2-40B4-BE49-F238E27FC236}">
                <a16:creationId xmlns:a16="http://schemas.microsoft.com/office/drawing/2014/main" id="{D68A953B-0B2F-2178-1A02-08FEFA087438}"/>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ED973930-C0DB-97E8-133C-C1B338A7EE7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12 Imagen">
              <a:extLst>
                <a:ext uri="{FF2B5EF4-FFF2-40B4-BE49-F238E27FC236}">
                  <a16:creationId xmlns:a16="http://schemas.microsoft.com/office/drawing/2014/main" id="{541E48C4-AB4C-FE99-5C89-EECC70DB04E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5" name="Imagen 4">
              <a:extLst>
                <a:ext uri="{FF2B5EF4-FFF2-40B4-BE49-F238E27FC236}">
                  <a16:creationId xmlns:a16="http://schemas.microsoft.com/office/drawing/2014/main" id="{FFDEFBE5-0AA5-0CA7-30B5-40AA11C59B46}"/>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7" name="Rectángulo 6">
            <a:extLst>
              <a:ext uri="{FF2B5EF4-FFF2-40B4-BE49-F238E27FC236}">
                <a16:creationId xmlns:a16="http://schemas.microsoft.com/office/drawing/2014/main" id="{56480F6D-1CEE-39B2-5CF3-3C76713524B8}"/>
              </a:ext>
            </a:extLst>
          </p:cNvPr>
          <p:cNvSpPr/>
          <p:nvPr/>
        </p:nvSpPr>
        <p:spPr>
          <a:xfrm>
            <a:off x="0" y="991666"/>
            <a:ext cx="12192000" cy="30619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accent5">
                  <a:lumMod val="60000"/>
                  <a:lumOff val="40000"/>
                </a:schemeClr>
              </a:solidFill>
            </a:endParaRPr>
          </a:p>
        </p:txBody>
      </p:sp>
      <p:sp useBgFill="1">
        <p:nvSpPr>
          <p:cNvPr id="9" name="CuadroTexto 8">
            <a:extLst>
              <a:ext uri="{FF2B5EF4-FFF2-40B4-BE49-F238E27FC236}">
                <a16:creationId xmlns:a16="http://schemas.microsoft.com/office/drawing/2014/main" id="{D228BE54-7F66-0EE8-F37E-C452427AD449}"/>
              </a:ext>
            </a:extLst>
          </p:cNvPr>
          <p:cNvSpPr txBox="1"/>
          <p:nvPr/>
        </p:nvSpPr>
        <p:spPr>
          <a:xfrm>
            <a:off x="383458" y="245806"/>
            <a:ext cx="8327923" cy="584775"/>
          </a:xfrm>
          <a:prstGeom prst="rect">
            <a:avLst/>
          </a:prstGeom>
        </p:spPr>
        <p:txBody>
          <a:bodyPr wrap="square" rtlCol="0">
            <a:spAutoFit/>
          </a:bodyPr>
          <a:lstStyle/>
          <a:p>
            <a:r>
              <a:rPr lang="ca-ES" sz="3200" b="1" noProof="0" dirty="0">
                <a:solidFill>
                  <a:srgbClr val="0070C0"/>
                </a:solidFill>
                <a:latin typeface="Calibri" panose="020F0502020204030204" pitchFamily="34" charset="0"/>
                <a:ea typeface="Calibri" panose="020F0502020204030204" pitchFamily="34" charset="0"/>
                <a:cs typeface="Calibri" panose="020F0502020204030204" pitchFamily="34" charset="0"/>
              </a:rPr>
              <a:t>INSUFICIÈNCIA CARDÍACA: TRACTAMENT </a:t>
            </a:r>
            <a:r>
              <a:rPr lang="ca-ES" sz="3200" b="1" noProof="0" dirty="0" err="1">
                <a:solidFill>
                  <a:srgbClr val="0070C0"/>
                </a:solidFill>
                <a:latin typeface="Calibri" panose="020F0502020204030204" pitchFamily="34" charset="0"/>
                <a:ea typeface="Calibri" panose="020F0502020204030204" pitchFamily="34" charset="0"/>
                <a:cs typeface="Calibri" panose="020F0502020204030204" pitchFamily="34" charset="0"/>
              </a:rPr>
              <a:t>ICFEr</a:t>
            </a:r>
            <a:endParaRPr lang="ca-ES" sz="3200" b="1" noProof="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039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P spid="1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4">
            <a:extLst>
              <a:ext uri="{FF2B5EF4-FFF2-40B4-BE49-F238E27FC236}">
                <a16:creationId xmlns:a16="http://schemas.microsoft.com/office/drawing/2014/main" id="{EAC7036F-CA11-461F-98D5-B3276A8224CA}"/>
              </a:ext>
            </a:extLst>
          </p:cNvPr>
          <p:cNvSpPr txBox="1"/>
          <p:nvPr/>
        </p:nvSpPr>
        <p:spPr>
          <a:xfrm>
            <a:off x="1729671" y="902279"/>
            <a:ext cx="1853392" cy="1077218"/>
          </a:xfrm>
          <a:prstGeom prst="rect">
            <a:avLst/>
          </a:prstGeom>
          <a:noFill/>
        </p:spPr>
        <p:txBody>
          <a:bodyPr wrap="none" rtlCol="0">
            <a:spAutoFit/>
          </a:bodyPr>
          <a:lstStyle/>
          <a:p>
            <a:endParaRPr lang="ca-ES" sz="3200" u="sng" noProof="0" dirty="0">
              <a:solidFill>
                <a:srgbClr val="FF0000"/>
              </a:solidFill>
              <a:latin typeface="Calibri" pitchFamily="34" charset="0"/>
            </a:endParaRPr>
          </a:p>
          <a:p>
            <a:r>
              <a:rPr lang="ca-ES" sz="3200" u="sng" noProof="0" dirty="0">
                <a:solidFill>
                  <a:srgbClr val="FF0000"/>
                </a:solidFill>
                <a:latin typeface="Calibri" pitchFamily="34" charset="0"/>
              </a:rPr>
              <a:t>+ 4 mesos</a:t>
            </a:r>
            <a:endParaRPr lang="ca-ES" sz="4000" u="sng" noProof="0" dirty="0">
              <a:solidFill>
                <a:srgbClr val="FF0000"/>
              </a:solidFill>
              <a:latin typeface="Calibri" pitchFamily="34" charset="0"/>
            </a:endParaRPr>
          </a:p>
        </p:txBody>
      </p:sp>
      <p:sp>
        <p:nvSpPr>
          <p:cNvPr id="16" name="15 CuadroTexto"/>
          <p:cNvSpPr txBox="1"/>
          <p:nvPr/>
        </p:nvSpPr>
        <p:spPr>
          <a:xfrm>
            <a:off x="653141" y="2240816"/>
            <a:ext cx="4586514"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ca-ES" sz="2400" noProof="0" dirty="0" err="1">
                <a:latin typeface="Calibri" pitchFamily="34" charset="0"/>
              </a:rPr>
              <a:t>Coros</a:t>
            </a:r>
            <a:r>
              <a:rPr lang="ca-ES" sz="2400" noProof="0" dirty="0">
                <a:latin typeface="Calibri" pitchFamily="34" charset="0"/>
              </a:rPr>
              <a:t>: </a:t>
            </a:r>
            <a:r>
              <a:rPr lang="ca-ES" sz="2400" noProof="0" dirty="0" err="1">
                <a:latin typeface="Calibri" pitchFamily="34" charset="0"/>
              </a:rPr>
              <a:t>DAm</a:t>
            </a:r>
            <a:r>
              <a:rPr lang="ca-ES" sz="2400" noProof="0" dirty="0">
                <a:latin typeface="Calibri" pitchFamily="34" charset="0"/>
              </a:rPr>
              <a:t> 80% i </a:t>
            </a:r>
            <a:r>
              <a:rPr lang="ca-ES" sz="2400" noProof="0" dirty="0" err="1">
                <a:latin typeface="Calibri" pitchFamily="34" charset="0"/>
              </a:rPr>
              <a:t>CDm</a:t>
            </a:r>
            <a:r>
              <a:rPr lang="ca-ES" sz="2400" noProof="0" dirty="0">
                <a:latin typeface="Calibri" pitchFamily="34" charset="0"/>
              </a:rPr>
              <a:t> 90%</a:t>
            </a:r>
          </a:p>
          <a:p>
            <a:pPr algn="ctr"/>
            <a:r>
              <a:rPr lang="ca-ES" sz="2400" noProof="0" dirty="0">
                <a:latin typeface="Calibri" pitchFamily="34" charset="0"/>
              </a:rPr>
              <a:t>Angioplàstia amb 2 </a:t>
            </a:r>
            <a:r>
              <a:rPr lang="ca-ES" sz="2400" noProof="0" dirty="0" err="1">
                <a:latin typeface="Calibri" pitchFamily="34" charset="0"/>
              </a:rPr>
              <a:t>stents</a:t>
            </a:r>
            <a:r>
              <a:rPr lang="ca-ES" sz="2400" noProof="0" dirty="0">
                <a:latin typeface="Calibri" pitchFamily="34" charset="0"/>
              </a:rPr>
              <a:t>. </a:t>
            </a:r>
          </a:p>
        </p:txBody>
      </p:sp>
      <p:sp>
        <p:nvSpPr>
          <p:cNvPr id="17" name="16 CuadroTexto"/>
          <p:cNvSpPr txBox="1"/>
          <p:nvPr/>
        </p:nvSpPr>
        <p:spPr>
          <a:xfrm>
            <a:off x="645887" y="3249542"/>
            <a:ext cx="4586514"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ca-ES" sz="2400" noProof="0" dirty="0"/>
              <a:t>Rehabilitació cardíaca</a:t>
            </a:r>
          </a:p>
        </p:txBody>
      </p:sp>
      <p:sp>
        <p:nvSpPr>
          <p:cNvPr id="18" name="17 CuadroTexto"/>
          <p:cNvSpPr txBox="1"/>
          <p:nvPr/>
        </p:nvSpPr>
        <p:spPr>
          <a:xfrm>
            <a:off x="660401" y="3902672"/>
            <a:ext cx="4586514"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ca-ES" sz="2400" noProof="0" dirty="0">
                <a:latin typeface="Calibri" pitchFamily="34" charset="0"/>
              </a:rPr>
              <a:t>Canvis estil de vida:</a:t>
            </a:r>
          </a:p>
          <a:p>
            <a:pPr algn="ctr">
              <a:buFont typeface="Arial" pitchFamily="34" charset="0"/>
              <a:buChar char="•"/>
            </a:pPr>
            <a:r>
              <a:rPr lang="ca-ES" sz="2400" noProof="0" dirty="0">
                <a:latin typeface="Calibri" pitchFamily="34" charset="0"/>
              </a:rPr>
              <a:t> Perd pes </a:t>
            </a:r>
            <a:r>
              <a:rPr lang="ca-ES" sz="2400" noProof="0" dirty="0">
                <a:latin typeface="Calibri" pitchFamily="34" charset="0"/>
                <a:sym typeface="Wingdings" pitchFamily="2" charset="2"/>
              </a:rPr>
              <a:t> IMC 26. </a:t>
            </a:r>
          </a:p>
          <a:p>
            <a:pPr algn="ctr">
              <a:buFont typeface="Arial" pitchFamily="34" charset="0"/>
              <a:buChar char="•"/>
            </a:pPr>
            <a:r>
              <a:rPr lang="ca-ES" sz="2400" noProof="0" dirty="0">
                <a:latin typeface="Calibri" pitchFamily="34" charset="0"/>
                <a:sym typeface="Wingdings" pitchFamily="2" charset="2"/>
              </a:rPr>
              <a:t> Camina 60 min/dia.</a:t>
            </a:r>
          </a:p>
          <a:p>
            <a:pPr algn="ctr">
              <a:buFont typeface="Arial" pitchFamily="34" charset="0"/>
              <a:buChar char="•"/>
            </a:pPr>
            <a:r>
              <a:rPr lang="ca-ES" sz="2400" noProof="0" dirty="0">
                <a:latin typeface="Calibri" pitchFamily="34" charset="0"/>
                <a:sym typeface="Wingdings" pitchFamily="2" charset="2"/>
              </a:rPr>
              <a:t> Menja amb poca sal. </a:t>
            </a:r>
            <a:endParaRPr lang="ca-ES" sz="2400" noProof="0" dirty="0">
              <a:latin typeface="Calibri" pitchFamily="34" charset="0"/>
            </a:endParaRPr>
          </a:p>
        </p:txBody>
      </p:sp>
      <p:sp>
        <p:nvSpPr>
          <p:cNvPr id="19" name="18 CuadroTexto"/>
          <p:cNvSpPr txBox="1"/>
          <p:nvPr/>
        </p:nvSpPr>
        <p:spPr>
          <a:xfrm>
            <a:off x="6538450" y="1450844"/>
            <a:ext cx="4586514" cy="1938992"/>
          </a:xfrm>
          <a:prstGeom prst="rect">
            <a:avLst/>
          </a:prstGeom>
          <a:solidFill>
            <a:schemeClr val="tx2">
              <a:lumMod val="10000"/>
              <a:lumOff val="9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ca-ES" sz="2000" noProof="0" dirty="0">
                <a:solidFill>
                  <a:schemeClr val="tx1"/>
                </a:solidFill>
                <a:latin typeface="Calibri" pitchFamily="34" charset="0"/>
              </a:rPr>
              <a:t>Titulació farmacològica: </a:t>
            </a:r>
          </a:p>
          <a:p>
            <a:pPr algn="ctr">
              <a:buFont typeface="Arial" pitchFamily="34" charset="0"/>
              <a:buChar char="•"/>
            </a:pPr>
            <a:r>
              <a:rPr lang="ca-ES" sz="2000" noProof="0" dirty="0">
                <a:solidFill>
                  <a:schemeClr val="tx1"/>
                </a:solidFill>
                <a:latin typeface="Calibri" pitchFamily="34" charset="0"/>
              </a:rPr>
              <a:t> ISGLT2 dosi objectiu.</a:t>
            </a:r>
          </a:p>
          <a:p>
            <a:pPr algn="ctr">
              <a:buFont typeface="Arial" pitchFamily="34" charset="0"/>
              <a:buChar char="•"/>
            </a:pPr>
            <a:r>
              <a:rPr lang="ca-ES" sz="2000" noProof="0" dirty="0">
                <a:solidFill>
                  <a:schemeClr val="tx1"/>
                </a:solidFill>
                <a:latin typeface="Calibri" pitchFamily="34" charset="0"/>
              </a:rPr>
              <a:t> ARNI a dosi màxima. </a:t>
            </a:r>
          </a:p>
          <a:p>
            <a:pPr algn="ctr">
              <a:buFont typeface="Arial" pitchFamily="34" charset="0"/>
              <a:buChar char="•"/>
            </a:pPr>
            <a:r>
              <a:rPr lang="ca-ES" sz="2000" noProof="0" dirty="0">
                <a:solidFill>
                  <a:schemeClr val="tx1"/>
                </a:solidFill>
                <a:latin typeface="Calibri" pitchFamily="34" charset="0"/>
              </a:rPr>
              <a:t> BB a dosis mitja per FC. </a:t>
            </a:r>
          </a:p>
          <a:p>
            <a:pPr algn="ctr">
              <a:buFont typeface="Arial" pitchFamily="34" charset="0"/>
              <a:buChar char="•"/>
            </a:pPr>
            <a:r>
              <a:rPr lang="ca-ES" sz="2000" noProof="0" dirty="0">
                <a:solidFill>
                  <a:schemeClr val="tx1"/>
                </a:solidFill>
                <a:latin typeface="Calibri" pitchFamily="34" charset="0"/>
              </a:rPr>
              <a:t> ARM 25 mg/24h.</a:t>
            </a:r>
          </a:p>
          <a:p>
            <a:pPr algn="ctr">
              <a:buFont typeface="Arial" pitchFamily="34" charset="0"/>
              <a:buChar char="•"/>
            </a:pPr>
            <a:r>
              <a:rPr lang="ca-ES" sz="2000" noProof="0" dirty="0">
                <a:solidFill>
                  <a:schemeClr val="tx1"/>
                </a:solidFill>
                <a:latin typeface="Calibri" pitchFamily="34" charset="0"/>
              </a:rPr>
              <a:t> Sense furosemida.</a:t>
            </a:r>
          </a:p>
        </p:txBody>
      </p:sp>
      <p:graphicFrame>
        <p:nvGraphicFramePr>
          <p:cNvPr id="21" name="20 Tabla"/>
          <p:cNvGraphicFramePr>
            <a:graphicFrameLocks noGrp="1"/>
          </p:cNvGraphicFramePr>
          <p:nvPr>
            <p:extLst>
              <p:ext uri="{D42A27DB-BD31-4B8C-83A1-F6EECF244321}">
                <p14:modId xmlns:p14="http://schemas.microsoft.com/office/powerpoint/2010/main" val="4095680541"/>
              </p:ext>
            </p:extLst>
          </p:nvPr>
        </p:nvGraphicFramePr>
        <p:xfrm>
          <a:off x="5976374" y="3518174"/>
          <a:ext cx="5555225" cy="3200400"/>
        </p:xfrm>
        <a:graphic>
          <a:graphicData uri="http://schemas.openxmlformats.org/drawingml/2006/table">
            <a:tbl>
              <a:tblPr firstRow="1" bandRow="1">
                <a:tableStyleId>{5C22544A-7EE6-4342-B048-85BDC9FD1C3A}</a:tableStyleId>
              </a:tblPr>
              <a:tblGrid>
                <a:gridCol w="2025445">
                  <a:extLst>
                    <a:ext uri="{9D8B030D-6E8A-4147-A177-3AD203B41FA5}">
                      <a16:colId xmlns:a16="http://schemas.microsoft.com/office/drawing/2014/main" val="20000"/>
                    </a:ext>
                  </a:extLst>
                </a:gridCol>
                <a:gridCol w="3529780">
                  <a:extLst>
                    <a:ext uri="{9D8B030D-6E8A-4147-A177-3AD203B41FA5}">
                      <a16:colId xmlns:a16="http://schemas.microsoft.com/office/drawing/2014/main" val="20001"/>
                    </a:ext>
                  </a:extLst>
                </a:gridCol>
              </a:tblGrid>
              <a:tr h="353355">
                <a:tc>
                  <a:txBody>
                    <a:bodyPr/>
                    <a:lstStyle/>
                    <a:p>
                      <a:endParaRPr lang="ca-ES" sz="1800" noProof="0" dirty="0">
                        <a:latin typeface="Calibri" pitchFamily="34" charset="0"/>
                      </a:endParaRPr>
                    </a:p>
                  </a:txBody>
                  <a:tcPr/>
                </a:tc>
                <a:tc>
                  <a:txBody>
                    <a:bodyPr/>
                    <a:lstStyle/>
                    <a:p>
                      <a:pPr algn="ctr"/>
                      <a:r>
                        <a:rPr lang="ca-ES" sz="1800" noProof="0" dirty="0">
                          <a:latin typeface="Calibri" pitchFamily="34" charset="0"/>
                        </a:rPr>
                        <a:t>CAS 2</a:t>
                      </a:r>
                    </a:p>
                  </a:txBody>
                  <a:tcPr/>
                </a:tc>
                <a:extLst>
                  <a:ext uri="{0D108BD9-81ED-4DB2-BD59-A6C34878D82A}">
                    <a16:rowId xmlns:a16="http://schemas.microsoft.com/office/drawing/2014/main" val="10000"/>
                  </a:ext>
                </a:extLst>
              </a:tr>
              <a:tr h="618371">
                <a:tc>
                  <a:txBody>
                    <a:bodyPr/>
                    <a:lstStyle/>
                    <a:p>
                      <a:r>
                        <a:rPr lang="ca-ES" sz="1800" b="1" noProof="0" dirty="0">
                          <a:latin typeface="Calibri" pitchFamily="34" charset="0"/>
                        </a:rPr>
                        <a:t>CLÍNICA</a:t>
                      </a:r>
                    </a:p>
                  </a:txBody>
                  <a:tcPr/>
                </a:tc>
                <a:tc>
                  <a:txBody>
                    <a:bodyPr/>
                    <a:lstStyle/>
                    <a:p>
                      <a:r>
                        <a:rPr lang="ca-ES" sz="1800" noProof="0" dirty="0">
                          <a:latin typeface="Calibri" pitchFamily="34" charset="0"/>
                        </a:rPr>
                        <a:t>Asimptomàtic.</a:t>
                      </a:r>
                      <a:r>
                        <a:rPr lang="ca-ES" sz="1800" baseline="0" noProof="0" dirty="0">
                          <a:latin typeface="Calibri" pitchFamily="34" charset="0"/>
                        </a:rPr>
                        <a:t> CF NYHA I</a:t>
                      </a:r>
                    </a:p>
                    <a:p>
                      <a:r>
                        <a:rPr lang="ca-ES" sz="1800" baseline="0" noProof="0" dirty="0">
                          <a:latin typeface="Calibri" pitchFamily="34" charset="0"/>
                        </a:rPr>
                        <a:t>Absència de signes congestius. </a:t>
                      </a:r>
                      <a:endParaRPr lang="ca-ES" sz="1800" noProof="0" dirty="0">
                        <a:latin typeface="Calibri" pitchFamily="34" charset="0"/>
                      </a:endParaRPr>
                    </a:p>
                  </a:txBody>
                  <a:tcPr/>
                </a:tc>
                <a:extLst>
                  <a:ext uri="{0D108BD9-81ED-4DB2-BD59-A6C34878D82A}">
                    <a16:rowId xmlns:a16="http://schemas.microsoft.com/office/drawing/2014/main" val="10001"/>
                  </a:ext>
                </a:extLst>
              </a:tr>
              <a:tr h="353355">
                <a:tc>
                  <a:txBody>
                    <a:bodyPr/>
                    <a:lstStyle/>
                    <a:p>
                      <a:r>
                        <a:rPr lang="ca-ES" sz="1800" b="1" noProof="0" dirty="0">
                          <a:latin typeface="Calibri" pitchFamily="34" charset="0"/>
                        </a:rPr>
                        <a:t>Analítica</a:t>
                      </a:r>
                    </a:p>
                  </a:txBody>
                  <a:tcPr/>
                </a:tc>
                <a:tc>
                  <a:txBody>
                    <a:bodyPr/>
                    <a:lstStyle/>
                    <a:p>
                      <a:r>
                        <a:rPr lang="ca-ES" sz="1800" noProof="0" dirty="0" err="1">
                          <a:latin typeface="Calibri" pitchFamily="34" charset="0"/>
                        </a:rPr>
                        <a:t>Hb</a:t>
                      </a:r>
                      <a:r>
                        <a:rPr lang="ca-ES" sz="1800" noProof="0" dirty="0">
                          <a:latin typeface="Calibri" pitchFamily="34" charset="0"/>
                        </a:rPr>
                        <a:t> 13,5.</a:t>
                      </a:r>
                      <a:r>
                        <a:rPr lang="ca-ES" sz="1800" baseline="0" noProof="0" dirty="0">
                          <a:latin typeface="Calibri" pitchFamily="34" charset="0"/>
                        </a:rPr>
                        <a:t> Ferro </a:t>
                      </a:r>
                      <a:r>
                        <a:rPr lang="ca-ES" sz="1800" baseline="0" noProof="0" dirty="0" err="1">
                          <a:latin typeface="Calibri" pitchFamily="34" charset="0"/>
                        </a:rPr>
                        <a:t>ok</a:t>
                      </a:r>
                      <a:r>
                        <a:rPr lang="ca-ES" sz="1800" baseline="0" noProof="0" dirty="0">
                          <a:latin typeface="Calibri" pitchFamily="34" charset="0"/>
                        </a:rPr>
                        <a:t>. FG 65. LDL 62. </a:t>
                      </a:r>
                      <a:endParaRPr lang="ca-ES" sz="1800" noProof="0" dirty="0">
                        <a:latin typeface="Calibri" pitchFamily="34" charset="0"/>
                      </a:endParaRPr>
                    </a:p>
                  </a:txBody>
                  <a:tcPr/>
                </a:tc>
                <a:extLst>
                  <a:ext uri="{0D108BD9-81ED-4DB2-BD59-A6C34878D82A}">
                    <a16:rowId xmlns:a16="http://schemas.microsoft.com/office/drawing/2014/main" val="10002"/>
                  </a:ext>
                </a:extLst>
              </a:tr>
              <a:tr h="353355">
                <a:tc>
                  <a:txBody>
                    <a:bodyPr/>
                    <a:lstStyle/>
                    <a:p>
                      <a:r>
                        <a:rPr lang="ca-ES" sz="1800" b="1" noProof="0" dirty="0">
                          <a:latin typeface="Calibri" pitchFamily="34" charset="0"/>
                        </a:rPr>
                        <a:t>NT-</a:t>
                      </a:r>
                      <a:r>
                        <a:rPr lang="ca-ES" sz="1800" b="1" noProof="0" dirty="0" err="1">
                          <a:latin typeface="Calibri" pitchFamily="34" charset="0"/>
                        </a:rPr>
                        <a:t>ProBNP</a:t>
                      </a:r>
                      <a:endParaRPr lang="ca-ES" sz="1800" b="1" noProof="0" dirty="0">
                        <a:latin typeface="Calibri" pitchFamily="34" charset="0"/>
                      </a:endParaRPr>
                    </a:p>
                  </a:txBody>
                  <a:tcPr/>
                </a:tc>
                <a:tc>
                  <a:txBody>
                    <a:bodyPr/>
                    <a:lstStyle/>
                    <a:p>
                      <a:r>
                        <a:rPr lang="ca-ES" sz="1800" noProof="0" dirty="0">
                          <a:latin typeface="Calibri" pitchFamily="34" charset="0"/>
                        </a:rPr>
                        <a:t>253 </a:t>
                      </a:r>
                      <a:r>
                        <a:rPr lang="ca-ES" sz="1800" noProof="0" dirty="0" err="1">
                          <a:latin typeface="Calibri" pitchFamily="34" charset="0"/>
                        </a:rPr>
                        <a:t>pg</a:t>
                      </a:r>
                      <a:r>
                        <a:rPr lang="ca-ES" sz="1800" noProof="0" dirty="0">
                          <a:latin typeface="Calibri" pitchFamily="34" charset="0"/>
                        </a:rPr>
                        <a:t>/</a:t>
                      </a:r>
                      <a:r>
                        <a:rPr lang="ca-ES" sz="1800" noProof="0" dirty="0" err="1">
                          <a:latin typeface="Calibri" pitchFamily="34" charset="0"/>
                        </a:rPr>
                        <a:t>mL</a:t>
                      </a:r>
                      <a:r>
                        <a:rPr lang="ca-ES" sz="1800" noProof="0" dirty="0">
                          <a:latin typeface="Calibri" pitchFamily="34" charset="0"/>
                        </a:rPr>
                        <a:t>.</a:t>
                      </a:r>
                    </a:p>
                  </a:txBody>
                  <a:tcPr/>
                </a:tc>
                <a:extLst>
                  <a:ext uri="{0D108BD9-81ED-4DB2-BD59-A6C34878D82A}">
                    <a16:rowId xmlns:a16="http://schemas.microsoft.com/office/drawing/2014/main" val="10003"/>
                  </a:ext>
                </a:extLst>
              </a:tr>
              <a:tr h="1341050">
                <a:tc>
                  <a:txBody>
                    <a:bodyPr/>
                    <a:lstStyle/>
                    <a:p>
                      <a:r>
                        <a:rPr lang="ca-ES" sz="1800" b="1" noProof="0" dirty="0">
                          <a:latin typeface="Calibri" pitchFamily="34" charset="0"/>
                        </a:rPr>
                        <a:t>ETT</a:t>
                      </a:r>
                    </a:p>
                  </a:txBody>
                  <a:tcPr/>
                </a:tc>
                <a:tc>
                  <a:txBody>
                    <a:bodyPr/>
                    <a:lstStyle/>
                    <a:p>
                      <a:r>
                        <a:rPr lang="ca-ES" sz="1800" noProof="0" dirty="0">
                          <a:latin typeface="Calibri" pitchFamily="34" charset="0"/>
                        </a:rPr>
                        <a:t>FEVE 51%. DD tipus I.</a:t>
                      </a:r>
                    </a:p>
                    <a:p>
                      <a:r>
                        <a:rPr lang="ca-ES" sz="1800" noProof="0" dirty="0">
                          <a:latin typeface="Calibri" pitchFamily="34" charset="0"/>
                        </a:rPr>
                        <a:t>Milloria VE</a:t>
                      </a:r>
                      <a:r>
                        <a:rPr lang="ca-ES" sz="1800" baseline="0" noProof="0" dirty="0">
                          <a:latin typeface="Calibri" pitchFamily="34" charset="0"/>
                        </a:rPr>
                        <a:t> (56 mm). </a:t>
                      </a:r>
                    </a:p>
                    <a:p>
                      <a:r>
                        <a:rPr lang="ca-ES" sz="1800" baseline="0" noProof="0" dirty="0">
                          <a:latin typeface="Calibri" pitchFamily="34" charset="0"/>
                        </a:rPr>
                        <a:t>AE dilatada (42 ml/m2).</a:t>
                      </a:r>
                      <a:endParaRPr lang="ca-ES" sz="1800" noProof="0" dirty="0">
                        <a:latin typeface="Calibri" pitchFamily="34" charset="0"/>
                      </a:endParaRPr>
                    </a:p>
                    <a:p>
                      <a:r>
                        <a:rPr lang="ca-ES" sz="1800" noProof="0" dirty="0">
                          <a:latin typeface="Calibri" pitchFamily="34" charset="0"/>
                        </a:rPr>
                        <a:t>VC no dilatada i </a:t>
                      </a:r>
                      <a:r>
                        <a:rPr lang="ca-ES" sz="1800" noProof="0" dirty="0" err="1">
                          <a:latin typeface="Calibri" pitchFamily="34" charset="0"/>
                        </a:rPr>
                        <a:t>col·lapsable</a:t>
                      </a:r>
                      <a:r>
                        <a:rPr lang="ca-ES" sz="1800" noProof="0" dirty="0">
                          <a:latin typeface="Calibri" pitchFamily="34" charset="0"/>
                        </a:rPr>
                        <a:t>.</a:t>
                      </a:r>
                    </a:p>
                    <a:p>
                      <a:r>
                        <a:rPr lang="ca-ES" sz="1800" noProof="0" dirty="0">
                          <a:latin typeface="Calibri" pitchFamily="34" charset="0"/>
                        </a:rPr>
                        <a:t>IT pressions pulmonars normals.</a:t>
                      </a:r>
                    </a:p>
                  </a:txBody>
                  <a:tcPr/>
                </a:tc>
                <a:extLst>
                  <a:ext uri="{0D108BD9-81ED-4DB2-BD59-A6C34878D82A}">
                    <a16:rowId xmlns:a16="http://schemas.microsoft.com/office/drawing/2014/main" val="10004"/>
                  </a:ext>
                </a:extLst>
              </a:tr>
            </a:tbl>
          </a:graphicData>
        </a:graphic>
      </p:graphicFrame>
      <p:sp>
        <p:nvSpPr>
          <p:cNvPr id="8" name="7 Flecha izquierda"/>
          <p:cNvSpPr/>
          <p:nvPr/>
        </p:nvSpPr>
        <p:spPr>
          <a:xfrm>
            <a:off x="4751882" y="5816184"/>
            <a:ext cx="1004341" cy="73451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9" name="8 CuadroTexto"/>
          <p:cNvSpPr txBox="1"/>
          <p:nvPr/>
        </p:nvSpPr>
        <p:spPr>
          <a:xfrm>
            <a:off x="3573359" y="5898746"/>
            <a:ext cx="1013621"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ca-ES" sz="3200" b="1" noProof="0" dirty="0">
                <a:latin typeface="Calibri" pitchFamily="34" charset="0"/>
              </a:rPr>
              <a:t>MF?</a:t>
            </a:r>
            <a:endParaRPr lang="ca-ES" sz="2400" b="1" noProof="0" dirty="0">
              <a:latin typeface="Calibri" pitchFamily="34" charset="0"/>
            </a:endParaRPr>
          </a:p>
        </p:txBody>
      </p:sp>
      <p:grpSp>
        <p:nvGrpSpPr>
          <p:cNvPr id="2" name="Grupo 1">
            <a:extLst>
              <a:ext uri="{FF2B5EF4-FFF2-40B4-BE49-F238E27FC236}">
                <a16:creationId xmlns:a16="http://schemas.microsoft.com/office/drawing/2014/main" id="{32C95609-6853-FE21-552B-3323BE512AC2}"/>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08F735E6-A1A4-9E8B-3625-638EC3F0DBD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12 Imagen">
              <a:extLst>
                <a:ext uri="{FF2B5EF4-FFF2-40B4-BE49-F238E27FC236}">
                  <a16:creationId xmlns:a16="http://schemas.microsoft.com/office/drawing/2014/main" id="{25488A40-3358-CDD2-142F-C565104E8FF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5" name="Imagen 4">
              <a:extLst>
                <a:ext uri="{FF2B5EF4-FFF2-40B4-BE49-F238E27FC236}">
                  <a16:creationId xmlns:a16="http://schemas.microsoft.com/office/drawing/2014/main" id="{4A1F10BB-7CA7-B1A1-EBA8-2DEA4FEB1962}"/>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6" name="Rectángulo 5">
            <a:extLst>
              <a:ext uri="{FF2B5EF4-FFF2-40B4-BE49-F238E27FC236}">
                <a16:creationId xmlns:a16="http://schemas.microsoft.com/office/drawing/2014/main" id="{4739D65E-1E54-6085-4DFA-E6AF3C47A58C}"/>
              </a:ext>
            </a:extLst>
          </p:cNvPr>
          <p:cNvSpPr/>
          <p:nvPr/>
        </p:nvSpPr>
        <p:spPr>
          <a:xfrm>
            <a:off x="0" y="991666"/>
            <a:ext cx="12192000" cy="30619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accent5">
                  <a:lumMod val="60000"/>
                  <a:lumOff val="40000"/>
                </a:schemeClr>
              </a:solidFill>
            </a:endParaRPr>
          </a:p>
        </p:txBody>
      </p:sp>
      <p:sp useBgFill="1">
        <p:nvSpPr>
          <p:cNvPr id="7" name="CuadroTexto 6">
            <a:extLst>
              <a:ext uri="{FF2B5EF4-FFF2-40B4-BE49-F238E27FC236}">
                <a16:creationId xmlns:a16="http://schemas.microsoft.com/office/drawing/2014/main" id="{426786E3-3CD9-3671-86E5-E909C5972FDE}"/>
              </a:ext>
            </a:extLst>
          </p:cNvPr>
          <p:cNvSpPr txBox="1"/>
          <p:nvPr/>
        </p:nvSpPr>
        <p:spPr>
          <a:xfrm>
            <a:off x="383458" y="245806"/>
            <a:ext cx="8327923" cy="584775"/>
          </a:xfrm>
          <a:prstGeom prst="rect">
            <a:avLst/>
          </a:prstGeom>
        </p:spPr>
        <p:txBody>
          <a:bodyPr wrap="square" rtlCol="0">
            <a:spAutoFit/>
          </a:bodyPr>
          <a:lstStyle/>
          <a:p>
            <a:r>
              <a:rPr lang="ca-ES" sz="3200" b="1" noProof="0" dirty="0">
                <a:solidFill>
                  <a:srgbClr val="0070C0"/>
                </a:solidFill>
                <a:latin typeface="Calibri" panose="020F0502020204030204" pitchFamily="34" charset="0"/>
                <a:ea typeface="Calibri" panose="020F0502020204030204" pitchFamily="34" charset="0"/>
                <a:cs typeface="Calibri" panose="020F0502020204030204" pitchFamily="34" charset="0"/>
              </a:rPr>
              <a:t>INSUFICIÈNCIA CARDÍACA</a:t>
            </a:r>
          </a:p>
        </p:txBody>
      </p:sp>
    </p:spTree>
    <p:extLst>
      <p:ext uri="{BB962C8B-B14F-4D97-AF65-F5344CB8AC3E}">
        <p14:creationId xmlns:p14="http://schemas.microsoft.com/office/powerpoint/2010/main" val="262705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BA7E56F4-53F5-722D-8EA3-9A999733A9E4}"/>
              </a:ext>
            </a:extLst>
          </p:cNvPr>
          <p:cNvGraphicFramePr>
            <a:graphicFrameLocks noGrp="1"/>
          </p:cNvGraphicFramePr>
          <p:nvPr>
            <p:extLst>
              <p:ext uri="{D42A27DB-BD31-4B8C-83A1-F6EECF244321}">
                <p14:modId xmlns:p14="http://schemas.microsoft.com/office/powerpoint/2010/main" val="1398725645"/>
              </p:ext>
            </p:extLst>
          </p:nvPr>
        </p:nvGraphicFramePr>
        <p:xfrm>
          <a:off x="6056671" y="1871531"/>
          <a:ext cx="5555225" cy="3636872"/>
        </p:xfrm>
        <a:graphic>
          <a:graphicData uri="http://schemas.openxmlformats.org/drawingml/2006/table">
            <a:tbl>
              <a:tblPr firstRow="1" bandRow="1">
                <a:tableStyleId>{5C22544A-7EE6-4342-B048-85BDC9FD1C3A}</a:tableStyleId>
              </a:tblPr>
              <a:tblGrid>
                <a:gridCol w="2025445">
                  <a:extLst>
                    <a:ext uri="{9D8B030D-6E8A-4147-A177-3AD203B41FA5}">
                      <a16:colId xmlns:a16="http://schemas.microsoft.com/office/drawing/2014/main" val="4280457720"/>
                    </a:ext>
                  </a:extLst>
                </a:gridCol>
                <a:gridCol w="3529780">
                  <a:extLst>
                    <a:ext uri="{9D8B030D-6E8A-4147-A177-3AD203B41FA5}">
                      <a16:colId xmlns:a16="http://schemas.microsoft.com/office/drawing/2014/main" val="3644286691"/>
                    </a:ext>
                  </a:extLst>
                </a:gridCol>
              </a:tblGrid>
              <a:tr h="561016">
                <a:tc>
                  <a:txBody>
                    <a:bodyPr/>
                    <a:lstStyle/>
                    <a:p>
                      <a:r>
                        <a:rPr lang="ca-ES" sz="1800" b="1" noProof="0" dirty="0">
                          <a:latin typeface="Calibri" pitchFamily="34" charset="0"/>
                        </a:rPr>
                        <a:t>CLÍNICA</a:t>
                      </a:r>
                    </a:p>
                  </a:txBody>
                  <a:tcPr/>
                </a:tc>
                <a:tc>
                  <a:txBody>
                    <a:bodyPr/>
                    <a:lstStyle/>
                    <a:p>
                      <a:r>
                        <a:rPr lang="ca-ES" sz="1800" noProof="0" dirty="0">
                          <a:latin typeface="Calibri" pitchFamily="34" charset="0"/>
                        </a:rPr>
                        <a:t>Dispnea d’esforç NYHA III</a:t>
                      </a:r>
                    </a:p>
                    <a:p>
                      <a:r>
                        <a:rPr lang="ca-ES" sz="1800" noProof="0" dirty="0">
                          <a:latin typeface="Calibri" pitchFamily="34" charset="0"/>
                        </a:rPr>
                        <a:t>Crepitants. IY++</a:t>
                      </a:r>
                      <a:r>
                        <a:rPr lang="ca-ES" sz="1800" baseline="0" noProof="0" dirty="0">
                          <a:latin typeface="Calibri" pitchFamily="34" charset="0"/>
                        </a:rPr>
                        <a:t> </a:t>
                      </a:r>
                      <a:r>
                        <a:rPr lang="ca-ES" sz="1800" noProof="0" dirty="0">
                          <a:latin typeface="Calibri" pitchFamily="34" charset="0"/>
                        </a:rPr>
                        <a:t>Edemes mal·leolars</a:t>
                      </a:r>
                    </a:p>
                  </a:txBody>
                  <a:tcPr/>
                </a:tc>
                <a:extLst>
                  <a:ext uri="{0D108BD9-81ED-4DB2-BD59-A6C34878D82A}">
                    <a16:rowId xmlns:a16="http://schemas.microsoft.com/office/drawing/2014/main" val="2385096470"/>
                  </a:ext>
                </a:extLst>
              </a:tr>
              <a:tr h="320581">
                <a:tc>
                  <a:txBody>
                    <a:bodyPr/>
                    <a:lstStyle/>
                    <a:p>
                      <a:r>
                        <a:rPr lang="ca-ES" sz="1800" b="1" noProof="0" dirty="0">
                          <a:latin typeface="Calibri" pitchFamily="34" charset="0"/>
                        </a:rPr>
                        <a:t>ECG</a:t>
                      </a:r>
                    </a:p>
                  </a:txBody>
                  <a:tcPr/>
                </a:tc>
                <a:tc>
                  <a:txBody>
                    <a:bodyPr/>
                    <a:lstStyle/>
                    <a:p>
                      <a:r>
                        <a:rPr lang="ca-ES" sz="1800" baseline="0" noProof="0" dirty="0">
                          <a:latin typeface="Calibri" pitchFamily="34" charset="0"/>
                        </a:rPr>
                        <a:t>FA a 110 </a:t>
                      </a:r>
                      <a:r>
                        <a:rPr lang="ca-ES" sz="1800" noProof="0" dirty="0" err="1">
                          <a:latin typeface="Calibri" pitchFamily="34" charset="0"/>
                        </a:rPr>
                        <a:t>bpm</a:t>
                      </a:r>
                      <a:r>
                        <a:rPr lang="ca-ES" sz="1800" noProof="0" dirty="0">
                          <a:latin typeface="Calibri" pitchFamily="34" charset="0"/>
                        </a:rPr>
                        <a:t>. Ona</a:t>
                      </a:r>
                      <a:r>
                        <a:rPr lang="ca-ES" sz="1800" baseline="0" noProof="0" dirty="0">
                          <a:latin typeface="Calibri" pitchFamily="34" charset="0"/>
                        </a:rPr>
                        <a:t> Q inferior. </a:t>
                      </a:r>
                      <a:endParaRPr lang="ca-ES" sz="1800" noProof="0" dirty="0">
                        <a:latin typeface="Calibri" pitchFamily="34" charset="0"/>
                      </a:endParaRPr>
                    </a:p>
                  </a:txBody>
                  <a:tcPr/>
                </a:tc>
                <a:extLst>
                  <a:ext uri="{0D108BD9-81ED-4DB2-BD59-A6C34878D82A}">
                    <a16:rowId xmlns:a16="http://schemas.microsoft.com/office/drawing/2014/main" val="3744051430"/>
                  </a:ext>
                </a:extLst>
              </a:tr>
              <a:tr h="320581">
                <a:tc>
                  <a:txBody>
                    <a:bodyPr/>
                    <a:lstStyle/>
                    <a:p>
                      <a:r>
                        <a:rPr lang="ca-ES" sz="1800" b="1" noProof="0" dirty="0">
                          <a:latin typeface="Calibri" pitchFamily="34" charset="0"/>
                        </a:rPr>
                        <a:t>Analítica</a:t>
                      </a:r>
                    </a:p>
                  </a:txBody>
                  <a:tcPr/>
                </a:tc>
                <a:tc>
                  <a:txBody>
                    <a:bodyPr/>
                    <a:lstStyle/>
                    <a:p>
                      <a:r>
                        <a:rPr lang="ca-ES" sz="1800" noProof="0" dirty="0" err="1">
                          <a:latin typeface="Calibri" pitchFamily="34" charset="0"/>
                        </a:rPr>
                        <a:t>Hb</a:t>
                      </a:r>
                      <a:r>
                        <a:rPr lang="ca-ES" sz="1800" noProof="0" dirty="0">
                          <a:latin typeface="Calibri" pitchFamily="34" charset="0"/>
                        </a:rPr>
                        <a:t> 11,2.</a:t>
                      </a:r>
                      <a:r>
                        <a:rPr lang="ca-ES" sz="1800" baseline="0" noProof="0" dirty="0">
                          <a:latin typeface="Calibri" pitchFamily="34" charset="0"/>
                        </a:rPr>
                        <a:t> </a:t>
                      </a:r>
                      <a:r>
                        <a:rPr lang="ca-ES" sz="1800" baseline="0" noProof="0" dirty="0" err="1">
                          <a:latin typeface="Calibri" pitchFamily="34" charset="0"/>
                        </a:rPr>
                        <a:t>Ferropenia</a:t>
                      </a:r>
                      <a:r>
                        <a:rPr lang="ca-ES" sz="1800" baseline="0" noProof="0" dirty="0">
                          <a:latin typeface="Calibri" pitchFamily="34" charset="0"/>
                        </a:rPr>
                        <a:t>. FG 35. </a:t>
                      </a:r>
                      <a:r>
                        <a:rPr lang="ca-ES" sz="1800" baseline="0" noProof="0" dirty="0" err="1">
                          <a:latin typeface="Calibri" pitchFamily="34" charset="0"/>
                        </a:rPr>
                        <a:t>BilT</a:t>
                      </a:r>
                      <a:r>
                        <a:rPr lang="ca-ES" sz="1800" baseline="0" noProof="0" dirty="0">
                          <a:latin typeface="Calibri" pitchFamily="34" charset="0"/>
                        </a:rPr>
                        <a:t> 1.7.  </a:t>
                      </a:r>
                      <a:endParaRPr lang="ca-ES" sz="1800" noProof="0" dirty="0">
                        <a:latin typeface="Calibri" pitchFamily="34" charset="0"/>
                      </a:endParaRPr>
                    </a:p>
                  </a:txBody>
                  <a:tcPr/>
                </a:tc>
                <a:extLst>
                  <a:ext uri="{0D108BD9-81ED-4DB2-BD59-A6C34878D82A}">
                    <a16:rowId xmlns:a16="http://schemas.microsoft.com/office/drawing/2014/main" val="10003"/>
                  </a:ext>
                </a:extLst>
              </a:tr>
              <a:tr h="320581">
                <a:tc>
                  <a:txBody>
                    <a:bodyPr/>
                    <a:lstStyle/>
                    <a:p>
                      <a:r>
                        <a:rPr lang="ca-ES" sz="1800" b="1" noProof="0" dirty="0">
                          <a:latin typeface="Calibri" pitchFamily="34" charset="0"/>
                        </a:rPr>
                        <a:t>NT-</a:t>
                      </a:r>
                      <a:r>
                        <a:rPr lang="ca-ES" sz="1800" b="1" noProof="0" dirty="0" err="1">
                          <a:latin typeface="Calibri" pitchFamily="34" charset="0"/>
                        </a:rPr>
                        <a:t>ProBNP</a:t>
                      </a:r>
                      <a:endParaRPr lang="ca-ES" sz="1800" b="1" noProof="0" dirty="0">
                        <a:latin typeface="Calibri" pitchFamily="34" charset="0"/>
                      </a:endParaRPr>
                    </a:p>
                  </a:txBody>
                  <a:tcPr/>
                </a:tc>
                <a:tc>
                  <a:txBody>
                    <a:bodyPr/>
                    <a:lstStyle/>
                    <a:p>
                      <a:r>
                        <a:rPr lang="ca-ES" sz="1800" noProof="0" dirty="0">
                          <a:latin typeface="Calibri" pitchFamily="34" charset="0"/>
                        </a:rPr>
                        <a:t>8356 </a:t>
                      </a:r>
                      <a:r>
                        <a:rPr lang="ca-ES" sz="1800" noProof="0" dirty="0" err="1">
                          <a:latin typeface="Calibri" pitchFamily="34" charset="0"/>
                        </a:rPr>
                        <a:t>pg</a:t>
                      </a:r>
                      <a:r>
                        <a:rPr lang="ca-ES" sz="1800" noProof="0" dirty="0">
                          <a:latin typeface="Calibri" pitchFamily="34" charset="0"/>
                        </a:rPr>
                        <a:t>/</a:t>
                      </a:r>
                      <a:r>
                        <a:rPr lang="ca-ES" sz="1800" noProof="0" dirty="0" err="1">
                          <a:latin typeface="Calibri" pitchFamily="34" charset="0"/>
                        </a:rPr>
                        <a:t>mL</a:t>
                      </a:r>
                      <a:r>
                        <a:rPr lang="ca-ES" sz="1800" noProof="0" dirty="0">
                          <a:latin typeface="Calibri" pitchFamily="34" charset="0"/>
                        </a:rPr>
                        <a:t>.</a:t>
                      </a:r>
                    </a:p>
                  </a:txBody>
                  <a:tcPr/>
                </a:tc>
                <a:extLst>
                  <a:ext uri="{0D108BD9-81ED-4DB2-BD59-A6C34878D82A}">
                    <a16:rowId xmlns:a16="http://schemas.microsoft.com/office/drawing/2014/main" val="3293820293"/>
                  </a:ext>
                </a:extLst>
              </a:tr>
              <a:tr h="408526">
                <a:tc>
                  <a:txBody>
                    <a:bodyPr/>
                    <a:lstStyle/>
                    <a:p>
                      <a:r>
                        <a:rPr lang="ca-ES" sz="1800" b="1" noProof="0" dirty="0">
                          <a:latin typeface="Calibri" pitchFamily="34" charset="0"/>
                        </a:rPr>
                        <a:t>Eco Pulmonar </a:t>
                      </a:r>
                    </a:p>
                  </a:txBody>
                  <a:tcPr/>
                </a:tc>
                <a:tc>
                  <a:txBody>
                    <a:bodyPr/>
                    <a:lstStyle/>
                    <a:p>
                      <a:r>
                        <a:rPr lang="ca-ES" sz="1800" noProof="0" dirty="0">
                          <a:latin typeface="Calibri" pitchFamily="34" charset="0"/>
                        </a:rPr>
                        <a:t>&gt;3 línies B difuses.</a:t>
                      </a:r>
                      <a:r>
                        <a:rPr lang="ca-ES" sz="1800" baseline="0" noProof="0" dirty="0">
                          <a:latin typeface="Calibri" pitchFamily="34" charset="0"/>
                        </a:rPr>
                        <a:t> </a:t>
                      </a:r>
                      <a:endParaRPr lang="ca-ES" sz="1800" noProof="0" dirty="0">
                        <a:latin typeface="Calibri" pitchFamily="34" charset="0"/>
                      </a:endParaRPr>
                    </a:p>
                  </a:txBody>
                  <a:tcPr/>
                </a:tc>
                <a:extLst>
                  <a:ext uri="{0D108BD9-81ED-4DB2-BD59-A6C34878D82A}">
                    <a16:rowId xmlns:a16="http://schemas.microsoft.com/office/drawing/2014/main" val="373795579"/>
                  </a:ext>
                </a:extLst>
              </a:tr>
              <a:tr h="1216666">
                <a:tc>
                  <a:txBody>
                    <a:bodyPr/>
                    <a:lstStyle/>
                    <a:p>
                      <a:r>
                        <a:rPr lang="ca-ES" sz="1800" b="1" noProof="0" dirty="0">
                          <a:latin typeface="Calibri" pitchFamily="34" charset="0"/>
                        </a:rPr>
                        <a:t>ETT</a:t>
                      </a:r>
                    </a:p>
                  </a:txBody>
                  <a:tcPr/>
                </a:tc>
                <a:tc>
                  <a:txBody>
                    <a:bodyPr/>
                    <a:lstStyle/>
                    <a:p>
                      <a:r>
                        <a:rPr lang="ca-ES" sz="1800" noProof="0" dirty="0">
                          <a:latin typeface="Calibri" pitchFamily="34" charset="0"/>
                        </a:rPr>
                        <a:t>FEVE 30%. VE</a:t>
                      </a:r>
                      <a:r>
                        <a:rPr lang="ca-ES" sz="1800" baseline="0" noProof="0" dirty="0">
                          <a:latin typeface="Calibri" pitchFamily="34" charset="0"/>
                        </a:rPr>
                        <a:t> dilatat (63 mm). </a:t>
                      </a:r>
                    </a:p>
                    <a:p>
                      <a:r>
                        <a:rPr lang="ca-ES" sz="1800" baseline="0" noProof="0" dirty="0">
                          <a:latin typeface="Calibri" pitchFamily="34" charset="0"/>
                        </a:rPr>
                        <a:t>AE dilatada (55 ml/m2). IM II. </a:t>
                      </a:r>
                      <a:endParaRPr lang="ca-ES" sz="1800" noProof="0" dirty="0">
                        <a:latin typeface="Calibri" pitchFamily="34" charset="0"/>
                      </a:endParaRPr>
                    </a:p>
                    <a:p>
                      <a:r>
                        <a:rPr lang="ca-ES" sz="1800" noProof="0" dirty="0">
                          <a:latin typeface="Calibri" pitchFamily="34" charset="0"/>
                        </a:rPr>
                        <a:t>VC dilatada poc </a:t>
                      </a:r>
                      <a:r>
                        <a:rPr lang="ca-ES" sz="1800" noProof="0" dirty="0" err="1">
                          <a:latin typeface="Calibri" pitchFamily="34" charset="0"/>
                        </a:rPr>
                        <a:t>col·lapsable</a:t>
                      </a:r>
                      <a:endParaRPr lang="ca-ES" sz="1800" noProof="0" dirty="0">
                        <a:latin typeface="Calibri" pitchFamily="34" charset="0"/>
                      </a:endParaRPr>
                    </a:p>
                    <a:p>
                      <a:r>
                        <a:rPr lang="ca-ES" sz="1800" noProof="0" dirty="0">
                          <a:latin typeface="Calibri" pitchFamily="34" charset="0"/>
                        </a:rPr>
                        <a:t>IT pressions pulmonars elevades</a:t>
                      </a:r>
                    </a:p>
                  </a:txBody>
                  <a:tcPr/>
                </a:tc>
                <a:extLst>
                  <a:ext uri="{0D108BD9-81ED-4DB2-BD59-A6C34878D82A}">
                    <a16:rowId xmlns:a16="http://schemas.microsoft.com/office/drawing/2014/main" val="1734696434"/>
                  </a:ext>
                </a:extLst>
              </a:tr>
            </a:tbl>
          </a:graphicData>
        </a:graphic>
      </p:graphicFrame>
      <p:sp>
        <p:nvSpPr>
          <p:cNvPr id="4" name="CuadroTexto 3">
            <a:extLst>
              <a:ext uri="{FF2B5EF4-FFF2-40B4-BE49-F238E27FC236}">
                <a16:creationId xmlns:a16="http://schemas.microsoft.com/office/drawing/2014/main" id="{AF0714C9-A29B-8561-B727-4D00333DD8A5}"/>
              </a:ext>
            </a:extLst>
          </p:cNvPr>
          <p:cNvSpPr txBox="1"/>
          <p:nvPr/>
        </p:nvSpPr>
        <p:spPr>
          <a:xfrm>
            <a:off x="249998" y="1865455"/>
            <a:ext cx="5801032" cy="3170099"/>
          </a:xfrm>
          <a:prstGeom prst="rect">
            <a:avLst/>
          </a:prstGeom>
          <a:noFill/>
        </p:spPr>
        <p:txBody>
          <a:bodyPr wrap="square">
            <a:spAutoFit/>
          </a:bodyPr>
          <a:lstStyle/>
          <a:p>
            <a:r>
              <a:rPr lang="ca-ES" sz="2000" noProof="0" dirty="0">
                <a:latin typeface="Calibri" pitchFamily="34" charset="0"/>
              </a:rPr>
              <a:t>Pau. 80 anys</a:t>
            </a:r>
          </a:p>
          <a:p>
            <a:endParaRPr lang="ca-ES" sz="2000" b="1" noProof="0" dirty="0">
              <a:latin typeface="Calibri" pitchFamily="34" charset="0"/>
            </a:endParaRPr>
          </a:p>
          <a:p>
            <a:r>
              <a:rPr lang="ca-ES" sz="2000" b="1" noProof="0" dirty="0">
                <a:latin typeface="Calibri" pitchFamily="34" charset="0"/>
              </a:rPr>
              <a:t>Depressió</a:t>
            </a:r>
            <a:r>
              <a:rPr lang="ca-ES" sz="2000" noProof="0" dirty="0">
                <a:latin typeface="Calibri" pitchFamily="34" charset="0"/>
              </a:rPr>
              <a:t>. La dona morí de càncer fa 4 anys. </a:t>
            </a:r>
          </a:p>
          <a:p>
            <a:r>
              <a:rPr lang="ca-ES" sz="2000" noProof="0" dirty="0">
                <a:latin typeface="Calibri" pitchFamily="34" charset="0"/>
              </a:rPr>
              <a:t>No es cuida, a vegades no pren els tractaments... </a:t>
            </a:r>
          </a:p>
          <a:p>
            <a:endParaRPr lang="ca-ES" sz="2000" noProof="0" dirty="0">
              <a:latin typeface="Calibri" pitchFamily="34" charset="0"/>
            </a:endParaRPr>
          </a:p>
          <a:p>
            <a:r>
              <a:rPr lang="ca-ES" sz="2000" b="1" noProof="0" dirty="0">
                <a:latin typeface="Calibri" pitchFamily="34" charset="0"/>
              </a:rPr>
              <a:t>Sobrepès.</a:t>
            </a:r>
            <a:r>
              <a:rPr lang="ca-ES" sz="2000" noProof="0" dirty="0">
                <a:latin typeface="Calibri" pitchFamily="34" charset="0"/>
              </a:rPr>
              <a:t> IMC 29. </a:t>
            </a:r>
            <a:r>
              <a:rPr lang="ca-ES" sz="2000" b="1" noProof="0" dirty="0">
                <a:latin typeface="Calibri" pitchFamily="34" charset="0"/>
              </a:rPr>
              <a:t>Fumador actiu </a:t>
            </a:r>
            <a:r>
              <a:rPr lang="ca-ES" sz="2000" noProof="0" dirty="0">
                <a:latin typeface="Calibri" pitchFamily="34" charset="0"/>
              </a:rPr>
              <a:t>de nou. </a:t>
            </a:r>
          </a:p>
          <a:p>
            <a:r>
              <a:rPr lang="ca-ES" sz="2000" b="1" noProof="0" dirty="0">
                <a:latin typeface="Calibri" pitchFamily="34" charset="0"/>
              </a:rPr>
              <a:t>LDL</a:t>
            </a:r>
            <a:r>
              <a:rPr lang="ca-ES" sz="2000" noProof="0" dirty="0">
                <a:latin typeface="Calibri" pitchFamily="34" charset="0"/>
              </a:rPr>
              <a:t> mal controlat. LDL 100. </a:t>
            </a:r>
          </a:p>
          <a:p>
            <a:r>
              <a:rPr lang="ca-ES" sz="2000" b="1" noProof="0" dirty="0">
                <a:latin typeface="Calibri" pitchFamily="34" charset="0"/>
              </a:rPr>
              <a:t>DM2</a:t>
            </a:r>
            <a:r>
              <a:rPr lang="ca-ES" sz="2000" noProof="0" dirty="0">
                <a:latin typeface="Calibri" pitchFamily="34" charset="0"/>
              </a:rPr>
              <a:t> mal controlada. HbA1c 8%. Albuminúria.</a:t>
            </a:r>
          </a:p>
          <a:p>
            <a:r>
              <a:rPr lang="ca-ES" sz="2000" b="1" noProof="0" dirty="0">
                <a:latin typeface="Calibri" pitchFamily="34" charset="0"/>
              </a:rPr>
              <a:t>MRC</a:t>
            </a:r>
            <a:r>
              <a:rPr lang="ca-ES" sz="2000" noProof="0" dirty="0">
                <a:latin typeface="Calibri" pitchFamily="34" charset="0"/>
              </a:rPr>
              <a:t> estadi IIIB. FG 40. </a:t>
            </a:r>
          </a:p>
          <a:p>
            <a:r>
              <a:rPr lang="ca-ES" sz="2000" b="1" noProof="0" dirty="0">
                <a:latin typeface="Calibri" pitchFamily="34" charset="0"/>
              </a:rPr>
              <a:t>Anèmia ferropènica. </a:t>
            </a:r>
            <a:r>
              <a:rPr lang="ca-ES" sz="2000" noProof="0" dirty="0">
                <a:latin typeface="Calibri" pitchFamily="34" charset="0"/>
              </a:rPr>
              <a:t>Pòlips </a:t>
            </a:r>
            <a:r>
              <a:rPr lang="ca-ES" sz="2000" noProof="0" dirty="0" err="1">
                <a:latin typeface="Calibri" pitchFamily="34" charset="0"/>
              </a:rPr>
              <a:t>colònics</a:t>
            </a:r>
            <a:r>
              <a:rPr lang="ca-ES" sz="2000" noProof="0" dirty="0">
                <a:latin typeface="Calibri" pitchFamily="34" charset="0"/>
              </a:rPr>
              <a:t>. </a:t>
            </a:r>
          </a:p>
        </p:txBody>
      </p:sp>
      <p:sp>
        <p:nvSpPr>
          <p:cNvPr id="7" name="CuadroTexto 6">
            <a:extLst>
              <a:ext uri="{FF2B5EF4-FFF2-40B4-BE49-F238E27FC236}">
                <a16:creationId xmlns:a16="http://schemas.microsoft.com/office/drawing/2014/main" id="{27332DA4-412F-4BA4-24CA-0FC271E64ED4}"/>
              </a:ext>
            </a:extLst>
          </p:cNvPr>
          <p:cNvSpPr txBox="1"/>
          <p:nvPr/>
        </p:nvSpPr>
        <p:spPr>
          <a:xfrm>
            <a:off x="249998" y="5303617"/>
            <a:ext cx="4784118" cy="1323439"/>
          </a:xfrm>
          <a:prstGeom prst="rect">
            <a:avLst/>
          </a:prstGeom>
          <a:solidFill>
            <a:schemeClr val="tx2">
              <a:lumMod val="10000"/>
              <a:lumOff val="90000"/>
            </a:schemeClr>
          </a:solidFill>
        </p:spPr>
        <p:txBody>
          <a:bodyPr wrap="square">
            <a:spAutoFit/>
          </a:bodyPr>
          <a:lstStyle/>
          <a:p>
            <a:pPr algn="ctr"/>
            <a:r>
              <a:rPr lang="ca-ES" sz="2000" noProof="0" dirty="0">
                <a:latin typeface="Calibri" pitchFamily="34" charset="0"/>
              </a:rPr>
              <a:t>En context de lumbociatàlgia i pressa </a:t>
            </a:r>
            <a:r>
              <a:rPr lang="ca-ES" sz="2000" noProof="0" dirty="0" err="1">
                <a:latin typeface="Calibri" pitchFamily="34" charset="0"/>
              </a:rPr>
              <a:t>d’AINEs</a:t>
            </a:r>
            <a:r>
              <a:rPr lang="ca-ES" sz="2000" noProof="0" dirty="0">
                <a:latin typeface="Calibri" pitchFamily="34" charset="0"/>
              </a:rPr>
              <a:t> comença amb dispnea progressiva, distensió abdominal i edemes a extremitats. No clar dolor toràcic</a:t>
            </a:r>
            <a:r>
              <a:rPr lang="ca-ES" noProof="0" dirty="0"/>
              <a:t>. </a:t>
            </a:r>
          </a:p>
        </p:txBody>
      </p:sp>
      <p:sp>
        <p:nvSpPr>
          <p:cNvPr id="6" name="5 Flecha abajo"/>
          <p:cNvSpPr/>
          <p:nvPr/>
        </p:nvSpPr>
        <p:spPr>
          <a:xfrm>
            <a:off x="8675593" y="5709641"/>
            <a:ext cx="392004" cy="4638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8" name="7 CuadroTexto"/>
          <p:cNvSpPr txBox="1"/>
          <p:nvPr/>
        </p:nvSpPr>
        <p:spPr>
          <a:xfrm>
            <a:off x="7492181" y="6237850"/>
            <a:ext cx="281388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2400" noProof="0" dirty="0">
                <a:latin typeface="Calibri" pitchFamily="34" charset="0"/>
              </a:rPr>
              <a:t>Ingrés Hospitalari</a:t>
            </a:r>
          </a:p>
        </p:txBody>
      </p:sp>
      <p:sp>
        <p:nvSpPr>
          <p:cNvPr id="3" name="CuadroTexto 4">
            <a:extLst>
              <a:ext uri="{FF2B5EF4-FFF2-40B4-BE49-F238E27FC236}">
                <a16:creationId xmlns:a16="http://schemas.microsoft.com/office/drawing/2014/main" id="{EC0E5A70-4D4C-AE11-F727-D66CF193EDAA}"/>
              </a:ext>
            </a:extLst>
          </p:cNvPr>
          <p:cNvSpPr txBox="1"/>
          <p:nvPr/>
        </p:nvSpPr>
        <p:spPr>
          <a:xfrm>
            <a:off x="2216449" y="1297858"/>
            <a:ext cx="1532599" cy="584775"/>
          </a:xfrm>
          <a:prstGeom prst="rect">
            <a:avLst/>
          </a:prstGeom>
          <a:noFill/>
        </p:spPr>
        <p:txBody>
          <a:bodyPr wrap="none" rtlCol="0">
            <a:spAutoFit/>
          </a:bodyPr>
          <a:lstStyle/>
          <a:p>
            <a:r>
              <a:rPr lang="ca-ES" sz="3200" u="sng" noProof="0" dirty="0">
                <a:solidFill>
                  <a:srgbClr val="FF0000"/>
                </a:solidFill>
                <a:latin typeface="Calibri" pitchFamily="34" charset="0"/>
              </a:rPr>
              <a:t>+ 8 anys</a:t>
            </a:r>
            <a:endParaRPr lang="ca-ES" sz="4000" u="sng" noProof="0" dirty="0">
              <a:solidFill>
                <a:srgbClr val="FF0000"/>
              </a:solidFill>
              <a:latin typeface="Calibri" pitchFamily="34" charset="0"/>
            </a:endParaRPr>
          </a:p>
        </p:txBody>
      </p:sp>
      <p:grpSp>
        <p:nvGrpSpPr>
          <p:cNvPr id="9" name="Grupo 8">
            <a:extLst>
              <a:ext uri="{FF2B5EF4-FFF2-40B4-BE49-F238E27FC236}">
                <a16:creationId xmlns:a16="http://schemas.microsoft.com/office/drawing/2014/main" id="{7CC53980-F1D4-5207-65F3-B8B5ECD17F01}"/>
              </a:ext>
            </a:extLst>
          </p:cNvPr>
          <p:cNvGrpSpPr/>
          <p:nvPr/>
        </p:nvGrpSpPr>
        <p:grpSpPr>
          <a:xfrm>
            <a:off x="9120411" y="67284"/>
            <a:ext cx="2894609" cy="872019"/>
            <a:chOff x="9120411" y="67284"/>
            <a:chExt cx="2894609" cy="872019"/>
          </a:xfrm>
        </p:grpSpPr>
        <p:pic>
          <p:nvPicPr>
            <p:cNvPr id="10" name="Picture 5">
              <a:extLst>
                <a:ext uri="{FF2B5EF4-FFF2-40B4-BE49-F238E27FC236}">
                  <a16:creationId xmlns:a16="http://schemas.microsoft.com/office/drawing/2014/main" id="{5B249CE6-D197-239E-D0D6-47D939C327B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12 Imagen">
              <a:extLst>
                <a:ext uri="{FF2B5EF4-FFF2-40B4-BE49-F238E27FC236}">
                  <a16:creationId xmlns:a16="http://schemas.microsoft.com/office/drawing/2014/main" id="{9008BE3A-A52C-FC50-1809-21A8FBFAF1E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2" name="Imagen 11">
              <a:extLst>
                <a:ext uri="{FF2B5EF4-FFF2-40B4-BE49-F238E27FC236}">
                  <a16:creationId xmlns:a16="http://schemas.microsoft.com/office/drawing/2014/main" id="{56AFF278-E9F4-8189-29C3-65E89195F176}"/>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13" name="Rectángulo 12">
            <a:extLst>
              <a:ext uri="{FF2B5EF4-FFF2-40B4-BE49-F238E27FC236}">
                <a16:creationId xmlns:a16="http://schemas.microsoft.com/office/drawing/2014/main" id="{B5DA30E5-FFF5-13A8-C1A0-A0DD2074DE3C}"/>
              </a:ext>
            </a:extLst>
          </p:cNvPr>
          <p:cNvSpPr/>
          <p:nvPr/>
        </p:nvSpPr>
        <p:spPr>
          <a:xfrm>
            <a:off x="0" y="991666"/>
            <a:ext cx="12192000" cy="30619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accent5">
                  <a:lumMod val="60000"/>
                  <a:lumOff val="40000"/>
                </a:schemeClr>
              </a:solidFill>
            </a:endParaRPr>
          </a:p>
        </p:txBody>
      </p:sp>
      <p:sp useBgFill="1">
        <p:nvSpPr>
          <p:cNvPr id="14" name="CuadroTexto 13">
            <a:extLst>
              <a:ext uri="{FF2B5EF4-FFF2-40B4-BE49-F238E27FC236}">
                <a16:creationId xmlns:a16="http://schemas.microsoft.com/office/drawing/2014/main" id="{E09A4E7E-57F5-7D87-D04D-FBFE62203C86}"/>
              </a:ext>
            </a:extLst>
          </p:cNvPr>
          <p:cNvSpPr txBox="1"/>
          <p:nvPr/>
        </p:nvSpPr>
        <p:spPr>
          <a:xfrm>
            <a:off x="383458" y="245806"/>
            <a:ext cx="8327923" cy="584775"/>
          </a:xfrm>
          <a:prstGeom prst="rect">
            <a:avLst/>
          </a:prstGeom>
        </p:spPr>
        <p:txBody>
          <a:bodyPr wrap="square" rtlCol="0">
            <a:spAutoFit/>
          </a:bodyPr>
          <a:lstStyle/>
          <a:p>
            <a:r>
              <a:rPr lang="ca-ES" sz="3200" b="1" noProof="0" dirty="0">
                <a:solidFill>
                  <a:srgbClr val="0070C0"/>
                </a:solidFill>
                <a:latin typeface="Calibri" panose="020F0502020204030204" pitchFamily="34" charset="0"/>
                <a:ea typeface="Calibri" panose="020F0502020204030204" pitchFamily="34" charset="0"/>
                <a:cs typeface="Calibri" panose="020F0502020204030204" pitchFamily="34" charset="0"/>
              </a:rPr>
              <a:t>INSUFICIÈNCIA CARDÍACA</a:t>
            </a:r>
          </a:p>
        </p:txBody>
      </p:sp>
    </p:spTree>
    <p:extLst>
      <p:ext uri="{BB962C8B-B14F-4D97-AF65-F5344CB8AC3E}">
        <p14:creationId xmlns:p14="http://schemas.microsoft.com/office/powerpoint/2010/main" val="122331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CuadroTexto"/>
          <p:cNvSpPr txBox="1"/>
          <p:nvPr/>
        </p:nvSpPr>
        <p:spPr>
          <a:xfrm>
            <a:off x="638151" y="2220868"/>
            <a:ext cx="4586514"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ca-ES" sz="2400" b="1" noProof="0" dirty="0" err="1">
                <a:latin typeface="Calibri" pitchFamily="34" charset="0"/>
              </a:rPr>
              <a:t>Coros</a:t>
            </a:r>
            <a:r>
              <a:rPr lang="ca-ES" sz="2400" b="1" noProof="0" dirty="0">
                <a:latin typeface="Calibri" pitchFamily="34" charset="0"/>
              </a:rPr>
              <a:t>: malaltia difusa no </a:t>
            </a:r>
            <a:r>
              <a:rPr lang="ca-ES" sz="2400" b="1" noProof="0" dirty="0" err="1">
                <a:latin typeface="Calibri" pitchFamily="34" charset="0"/>
              </a:rPr>
              <a:t>revascularitzable</a:t>
            </a:r>
            <a:r>
              <a:rPr lang="ca-ES" sz="2400" b="1" noProof="0" dirty="0">
                <a:latin typeface="Calibri" pitchFamily="34" charset="0"/>
              </a:rPr>
              <a:t>. </a:t>
            </a:r>
          </a:p>
        </p:txBody>
      </p:sp>
      <p:sp>
        <p:nvSpPr>
          <p:cNvPr id="17" name="16 CuadroTexto"/>
          <p:cNvSpPr txBox="1"/>
          <p:nvPr/>
        </p:nvSpPr>
        <p:spPr>
          <a:xfrm>
            <a:off x="630897" y="3229594"/>
            <a:ext cx="4615660"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ca-ES" sz="2400" b="1" noProof="0" dirty="0">
                <a:latin typeface="Calibri" pitchFamily="34" charset="0"/>
              </a:rPr>
              <a:t>Poc suport. Fragilitat. </a:t>
            </a:r>
          </a:p>
        </p:txBody>
      </p:sp>
      <p:sp>
        <p:nvSpPr>
          <p:cNvPr id="19" name="18 CuadroTexto"/>
          <p:cNvSpPr txBox="1"/>
          <p:nvPr/>
        </p:nvSpPr>
        <p:spPr>
          <a:xfrm>
            <a:off x="644577" y="3833626"/>
            <a:ext cx="4616970"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ca-ES" sz="2400" b="1" noProof="0" dirty="0">
                <a:latin typeface="Calibri" pitchFamily="34" charset="0"/>
              </a:rPr>
              <a:t>Tolera poca medicació IC. </a:t>
            </a:r>
          </a:p>
        </p:txBody>
      </p:sp>
      <p:sp>
        <p:nvSpPr>
          <p:cNvPr id="8" name="7 CuadroTexto"/>
          <p:cNvSpPr txBox="1"/>
          <p:nvPr/>
        </p:nvSpPr>
        <p:spPr>
          <a:xfrm>
            <a:off x="639815" y="1608463"/>
            <a:ext cx="458651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2000" noProof="0" dirty="0">
                <a:latin typeface="Calibri" pitchFamily="34" charset="0"/>
              </a:rPr>
              <a:t>Bona evolució amb diürètic EV</a:t>
            </a:r>
          </a:p>
        </p:txBody>
      </p:sp>
      <p:grpSp>
        <p:nvGrpSpPr>
          <p:cNvPr id="9" name="8 Grupo"/>
          <p:cNvGrpSpPr/>
          <p:nvPr/>
        </p:nvGrpSpPr>
        <p:grpSpPr>
          <a:xfrm>
            <a:off x="5951095" y="1534606"/>
            <a:ext cx="5591331" cy="1966177"/>
            <a:chOff x="5986837" y="1360017"/>
            <a:chExt cx="5472778" cy="1880595"/>
          </a:xfrm>
        </p:grpSpPr>
        <p:sp>
          <p:nvSpPr>
            <p:cNvPr id="10" name="Text Box 4">
              <a:extLst>
                <a:ext uri="{FF2B5EF4-FFF2-40B4-BE49-F238E27FC236}">
                  <a16:creationId xmlns:a16="http://schemas.microsoft.com/office/drawing/2014/main" id="{EC127F1B-4557-81AF-74F2-CAE1EDC735AA}"/>
                </a:ext>
              </a:extLst>
            </p:cNvPr>
            <p:cNvSpPr txBox="1">
              <a:spLocks noChangeArrowheads="1"/>
            </p:cNvSpPr>
            <p:nvPr/>
          </p:nvSpPr>
          <p:spPr bwMode="auto">
            <a:xfrm>
              <a:off x="5986837" y="1360017"/>
              <a:ext cx="5458106" cy="353256"/>
            </a:xfrm>
            <a:prstGeom prst="rect">
              <a:avLst/>
            </a:prstGeom>
            <a:solidFill>
              <a:srgbClr val="0070C0"/>
            </a:solidFill>
            <a:ln w="9525">
              <a:solidFill>
                <a:schemeClr val="tx1"/>
              </a:solidFill>
              <a:miter lim="800000"/>
              <a:headEnd/>
              <a:tailEnd/>
            </a:ln>
          </p:spPr>
          <p:txBody>
            <a:bodyPr wrap="square">
              <a:spAutoFit/>
            </a:bodyPr>
            <a:lstStyle/>
            <a:p>
              <a:pPr algn="ctr"/>
              <a:r>
                <a:rPr lang="ca-ES" b="1" noProof="0" dirty="0">
                  <a:solidFill>
                    <a:schemeClr val="bg1"/>
                  </a:solidFill>
                  <a:latin typeface="Calibri" pitchFamily="34" charset="0"/>
                </a:rPr>
                <a:t>Educació sanitària infermeria ingrés</a:t>
              </a:r>
            </a:p>
          </p:txBody>
        </p:sp>
        <p:sp>
          <p:nvSpPr>
            <p:cNvPr id="11" name="142 Rectángulo">
              <a:extLst>
                <a:ext uri="{FF2B5EF4-FFF2-40B4-BE49-F238E27FC236}">
                  <a16:creationId xmlns:a16="http://schemas.microsoft.com/office/drawing/2014/main" id="{556C5EC4-8D7A-0627-FBE7-FF244B56B321}"/>
                </a:ext>
              </a:extLst>
            </p:cNvPr>
            <p:cNvSpPr/>
            <p:nvPr/>
          </p:nvSpPr>
          <p:spPr>
            <a:xfrm>
              <a:off x="6001510" y="1739274"/>
              <a:ext cx="5458105" cy="1501338"/>
            </a:xfrm>
            <a:prstGeom prst="rect">
              <a:avLst/>
            </a:prstGeom>
            <a:ln>
              <a:solidFill>
                <a:srgbClr val="0070C0"/>
              </a:solidFill>
            </a:ln>
          </p:spPr>
          <p:txBody>
            <a:bodyPr wrap="square">
              <a:spAutoFit/>
            </a:bodyPr>
            <a:lstStyle/>
            <a:p>
              <a:pPr algn="ctr">
                <a:defRPr/>
              </a:pPr>
              <a:r>
                <a:rPr lang="ca-ES" sz="1600" noProof="0" dirty="0">
                  <a:latin typeface="Calibri" pitchFamily="34" charset="0"/>
                </a:rPr>
                <a:t>Dieta i activitat física</a:t>
              </a:r>
            </a:p>
            <a:p>
              <a:pPr algn="ctr">
                <a:defRPr/>
              </a:pPr>
              <a:r>
                <a:rPr lang="ca-ES" sz="1600" noProof="0" dirty="0">
                  <a:latin typeface="Calibri" pitchFamily="34" charset="0"/>
                </a:rPr>
                <a:t>Fomentar </a:t>
              </a:r>
              <a:r>
                <a:rPr lang="ca-ES" sz="1600" noProof="0" dirty="0" err="1">
                  <a:latin typeface="Calibri" pitchFamily="34" charset="0"/>
                </a:rPr>
                <a:t>autocura</a:t>
              </a:r>
              <a:r>
                <a:rPr lang="ca-ES" sz="1600" noProof="0" dirty="0">
                  <a:latin typeface="Calibri" pitchFamily="34" charset="0"/>
                </a:rPr>
                <a:t> i </a:t>
              </a:r>
              <a:r>
                <a:rPr lang="ca-ES" sz="1600" noProof="0" dirty="0" err="1">
                  <a:latin typeface="Calibri" pitchFamily="34" charset="0"/>
                </a:rPr>
                <a:t>empoderament</a:t>
              </a:r>
              <a:r>
                <a:rPr lang="ca-ES" sz="1600" noProof="0" dirty="0">
                  <a:latin typeface="Calibri" pitchFamily="34" charset="0"/>
                </a:rPr>
                <a:t> del pacient</a:t>
              </a:r>
            </a:p>
            <a:p>
              <a:pPr algn="ctr">
                <a:defRPr/>
              </a:pPr>
              <a:r>
                <a:rPr lang="ca-ES" sz="1600" noProof="0" dirty="0">
                  <a:latin typeface="Calibri" pitchFamily="34" charset="0"/>
                </a:rPr>
                <a:t>Reconeixement signes d’alarma de descompensació</a:t>
              </a:r>
            </a:p>
            <a:p>
              <a:pPr algn="ctr">
                <a:defRPr/>
              </a:pPr>
              <a:r>
                <a:rPr lang="ca-ES" sz="1600" noProof="0" dirty="0">
                  <a:latin typeface="Calibri" pitchFamily="34" charset="0"/>
                </a:rPr>
                <a:t>Educació sobre pauta flexible diürètics</a:t>
              </a:r>
            </a:p>
            <a:p>
              <a:pPr algn="ctr">
                <a:defRPr/>
              </a:pPr>
              <a:r>
                <a:rPr lang="ca-ES" sz="1600" noProof="0" dirty="0">
                  <a:latin typeface="Calibri" pitchFamily="34" charset="0"/>
                </a:rPr>
                <a:t>Valoració social i funcional</a:t>
              </a:r>
            </a:p>
            <a:p>
              <a:pPr algn="ctr">
                <a:defRPr/>
              </a:pPr>
              <a:r>
                <a:rPr lang="ca-ES" sz="1600" noProof="0" dirty="0">
                  <a:latin typeface="Calibri" pitchFamily="34" charset="0"/>
                </a:rPr>
                <a:t>Formació a cuidadors principals</a:t>
              </a:r>
              <a:endParaRPr lang="ca-ES" sz="1400" noProof="0" dirty="0">
                <a:latin typeface="Calibri" pitchFamily="34" charset="0"/>
              </a:endParaRPr>
            </a:p>
          </p:txBody>
        </p:sp>
      </p:grpSp>
      <p:grpSp>
        <p:nvGrpSpPr>
          <p:cNvPr id="12" name="11 Grupo"/>
          <p:cNvGrpSpPr/>
          <p:nvPr/>
        </p:nvGrpSpPr>
        <p:grpSpPr>
          <a:xfrm>
            <a:off x="7078711" y="3667731"/>
            <a:ext cx="3492744" cy="1214620"/>
            <a:chOff x="1686099" y="3704158"/>
            <a:chExt cx="3492744" cy="1214620"/>
          </a:xfrm>
        </p:grpSpPr>
        <p:sp>
          <p:nvSpPr>
            <p:cNvPr id="14" name="Text Box 4">
              <a:extLst>
                <a:ext uri="{FF2B5EF4-FFF2-40B4-BE49-F238E27FC236}">
                  <a16:creationId xmlns:a16="http://schemas.microsoft.com/office/drawing/2014/main" id="{D3638CFF-47C3-E1BE-BF21-D67B631B33D4}"/>
                </a:ext>
              </a:extLst>
            </p:cNvPr>
            <p:cNvSpPr txBox="1">
              <a:spLocks noChangeArrowheads="1"/>
            </p:cNvSpPr>
            <p:nvPr/>
          </p:nvSpPr>
          <p:spPr bwMode="auto">
            <a:xfrm>
              <a:off x="1686100" y="3704158"/>
              <a:ext cx="3492743" cy="369332"/>
            </a:xfrm>
            <a:prstGeom prst="rect">
              <a:avLst/>
            </a:prstGeom>
            <a:solidFill>
              <a:schemeClr val="accent1"/>
            </a:solidFill>
            <a:ln w="9525">
              <a:solidFill>
                <a:schemeClr val="tx1"/>
              </a:solidFill>
              <a:miter lim="800000"/>
              <a:headEnd/>
              <a:tailEnd/>
            </a:ln>
          </p:spPr>
          <p:txBody>
            <a:bodyPr wrap="square">
              <a:spAutoFit/>
            </a:bodyPr>
            <a:lstStyle/>
            <a:p>
              <a:pPr algn="ctr"/>
              <a:r>
                <a:rPr lang="ca-ES" b="1" noProof="0" dirty="0">
                  <a:solidFill>
                    <a:schemeClr val="bg1"/>
                  </a:solidFill>
                  <a:latin typeface="Calibri" pitchFamily="34" charset="0"/>
                </a:rPr>
                <a:t>Valoració congestió </a:t>
              </a:r>
              <a:r>
                <a:rPr lang="ca-ES" b="1" noProof="0" dirty="0" err="1">
                  <a:solidFill>
                    <a:schemeClr val="bg1"/>
                  </a:solidFill>
                  <a:latin typeface="Calibri" pitchFamily="34" charset="0"/>
                </a:rPr>
                <a:t>pre</a:t>
              </a:r>
              <a:r>
                <a:rPr lang="ca-ES" b="1" noProof="0" dirty="0">
                  <a:solidFill>
                    <a:schemeClr val="bg1"/>
                  </a:solidFill>
                  <a:latin typeface="Calibri" pitchFamily="34" charset="0"/>
                </a:rPr>
                <a:t>-alta</a:t>
              </a:r>
            </a:p>
          </p:txBody>
        </p:sp>
        <p:sp>
          <p:nvSpPr>
            <p:cNvPr id="15" name="142 Rectángulo">
              <a:extLst>
                <a:ext uri="{FF2B5EF4-FFF2-40B4-BE49-F238E27FC236}">
                  <a16:creationId xmlns:a16="http://schemas.microsoft.com/office/drawing/2014/main" id="{268BE407-E215-38DC-6F07-FEE8032CD85B}"/>
                </a:ext>
              </a:extLst>
            </p:cNvPr>
            <p:cNvSpPr/>
            <p:nvPr/>
          </p:nvSpPr>
          <p:spPr>
            <a:xfrm>
              <a:off x="1686099" y="4087781"/>
              <a:ext cx="3492743" cy="830997"/>
            </a:xfrm>
            <a:prstGeom prst="rect">
              <a:avLst/>
            </a:prstGeom>
            <a:ln>
              <a:solidFill>
                <a:schemeClr val="accent1"/>
              </a:solidFill>
            </a:ln>
          </p:spPr>
          <p:txBody>
            <a:bodyPr wrap="square">
              <a:spAutoFit/>
            </a:bodyPr>
            <a:lstStyle/>
            <a:p>
              <a:pPr algn="ctr">
                <a:defRPr/>
              </a:pPr>
              <a:r>
                <a:rPr lang="ca-ES" sz="1600" noProof="0" dirty="0">
                  <a:latin typeface="Calibri" pitchFamily="34" charset="0"/>
                </a:rPr>
                <a:t>Valoració clínica</a:t>
              </a:r>
            </a:p>
            <a:p>
              <a:pPr algn="ctr">
                <a:defRPr/>
              </a:pPr>
              <a:r>
                <a:rPr lang="ca-ES" sz="1600" noProof="0" dirty="0">
                  <a:latin typeface="Calibri" pitchFamily="34" charset="0"/>
                </a:rPr>
                <a:t>Variació NT-</a:t>
              </a:r>
              <a:r>
                <a:rPr lang="ca-ES" sz="1600" noProof="0" dirty="0" err="1">
                  <a:latin typeface="Calibri" pitchFamily="34" charset="0"/>
                </a:rPr>
                <a:t>proBNP</a:t>
              </a:r>
              <a:r>
                <a:rPr lang="ca-ES" sz="1600" noProof="0" dirty="0">
                  <a:latin typeface="Calibri" pitchFamily="34" charset="0"/>
                </a:rPr>
                <a:t> </a:t>
              </a:r>
            </a:p>
            <a:p>
              <a:pPr algn="ctr">
                <a:defRPr/>
              </a:pPr>
              <a:r>
                <a:rPr lang="ca-ES" sz="1600" noProof="0" dirty="0">
                  <a:latin typeface="Calibri" pitchFamily="34" charset="0"/>
                </a:rPr>
                <a:t>Tècniques ecogràfiques</a:t>
              </a:r>
            </a:p>
          </p:txBody>
        </p:sp>
      </p:grpSp>
      <p:grpSp>
        <p:nvGrpSpPr>
          <p:cNvPr id="18" name="17 Grupo"/>
          <p:cNvGrpSpPr/>
          <p:nvPr/>
        </p:nvGrpSpPr>
        <p:grpSpPr>
          <a:xfrm>
            <a:off x="2818157" y="5280087"/>
            <a:ext cx="6925456" cy="1508161"/>
            <a:chOff x="3372787" y="4931765"/>
            <a:chExt cx="6925456" cy="1508161"/>
          </a:xfrm>
        </p:grpSpPr>
        <p:sp>
          <p:nvSpPr>
            <p:cNvPr id="22" name="Text Box 4">
              <a:extLst>
                <a:ext uri="{FF2B5EF4-FFF2-40B4-BE49-F238E27FC236}">
                  <a16:creationId xmlns:a16="http://schemas.microsoft.com/office/drawing/2014/main" id="{63D9AB5D-A100-F8E3-B652-88EF0053D6A8}"/>
                </a:ext>
              </a:extLst>
            </p:cNvPr>
            <p:cNvSpPr txBox="1">
              <a:spLocks noChangeArrowheads="1"/>
            </p:cNvSpPr>
            <p:nvPr/>
          </p:nvSpPr>
          <p:spPr bwMode="auto">
            <a:xfrm>
              <a:off x="3387777" y="4931765"/>
              <a:ext cx="6910466" cy="661720"/>
            </a:xfrm>
            <a:prstGeom prst="rect">
              <a:avLst/>
            </a:prstGeom>
            <a:solidFill>
              <a:srgbClr val="004080"/>
            </a:solidFill>
            <a:ln w="9525">
              <a:solidFill>
                <a:schemeClr val="tx1"/>
              </a:solidFill>
              <a:miter lim="800000"/>
              <a:headEnd/>
              <a:tailEnd/>
            </a:ln>
          </p:spPr>
          <p:txBody>
            <a:bodyPr wrap="square" anchor="ctr">
              <a:spAutoFit/>
            </a:bodyPr>
            <a:lstStyle/>
            <a:p>
              <a:pPr algn="ctr"/>
              <a:endParaRPr lang="ca-ES" sz="700" b="1" noProof="0" dirty="0">
                <a:solidFill>
                  <a:schemeClr val="bg1"/>
                </a:solidFill>
                <a:latin typeface="Calibri" pitchFamily="34" charset="0"/>
              </a:endParaRPr>
            </a:p>
            <a:p>
              <a:pPr algn="ctr"/>
              <a:r>
                <a:rPr lang="ca-ES" b="1" noProof="0" dirty="0">
                  <a:solidFill>
                    <a:schemeClr val="bg1"/>
                  </a:solidFill>
                  <a:latin typeface="Calibri" pitchFamily="34" charset="0"/>
                </a:rPr>
                <a:t>Via seguiment estructurat post-alta</a:t>
              </a:r>
            </a:p>
            <a:p>
              <a:pPr algn="ctr"/>
              <a:endParaRPr lang="ca-ES" sz="1200" b="1" noProof="0" dirty="0">
                <a:solidFill>
                  <a:schemeClr val="bg1"/>
                </a:solidFill>
                <a:latin typeface="Calibri" pitchFamily="34" charset="0"/>
              </a:endParaRPr>
            </a:p>
          </p:txBody>
        </p:sp>
        <p:sp>
          <p:nvSpPr>
            <p:cNvPr id="23" name="142 Rectángulo">
              <a:extLst>
                <a:ext uri="{FF2B5EF4-FFF2-40B4-BE49-F238E27FC236}">
                  <a16:creationId xmlns:a16="http://schemas.microsoft.com/office/drawing/2014/main" id="{8DED1541-25E2-1C30-8400-799B91A89A61}"/>
                </a:ext>
              </a:extLst>
            </p:cNvPr>
            <p:cNvSpPr/>
            <p:nvPr/>
          </p:nvSpPr>
          <p:spPr>
            <a:xfrm>
              <a:off x="3372787" y="5608929"/>
              <a:ext cx="6919883" cy="830997"/>
            </a:xfrm>
            <a:prstGeom prst="rect">
              <a:avLst/>
            </a:prstGeom>
            <a:ln>
              <a:solidFill>
                <a:srgbClr val="004080"/>
              </a:solidFill>
            </a:ln>
          </p:spPr>
          <p:txBody>
            <a:bodyPr wrap="square">
              <a:spAutoFit/>
            </a:bodyPr>
            <a:lstStyle/>
            <a:p>
              <a:pPr algn="ctr">
                <a:defRPr/>
              </a:pPr>
              <a:r>
                <a:rPr lang="ca-ES" sz="1600" noProof="0" dirty="0">
                  <a:latin typeface="Calibri" pitchFamily="34" charset="0"/>
                </a:rPr>
                <a:t>Triar en funció de les característiques del pacient: AP, AP+UIC, </a:t>
              </a:r>
              <a:r>
                <a:rPr lang="ca-ES" sz="1600" noProof="0" dirty="0" err="1">
                  <a:latin typeface="Calibri" pitchFamily="34" charset="0"/>
                </a:rPr>
                <a:t>AP+Cardiologia</a:t>
              </a:r>
              <a:endParaRPr lang="ca-ES" sz="1600" noProof="0" dirty="0">
                <a:latin typeface="Calibri" pitchFamily="34" charset="0"/>
              </a:endParaRPr>
            </a:p>
            <a:p>
              <a:pPr algn="ctr">
                <a:defRPr/>
              </a:pPr>
              <a:r>
                <a:rPr lang="ca-ES" sz="1600" noProof="0" dirty="0">
                  <a:latin typeface="Calibri" pitchFamily="34" charset="0"/>
                </a:rPr>
                <a:t>Contacte amb GC AP </a:t>
              </a:r>
              <a:r>
                <a:rPr lang="ca-ES" sz="1600" noProof="0" dirty="0" err="1">
                  <a:latin typeface="Calibri" pitchFamily="34" charset="0"/>
                </a:rPr>
                <a:t>prealta</a:t>
              </a:r>
              <a:r>
                <a:rPr lang="ca-ES" sz="1600" noProof="0" dirty="0">
                  <a:latin typeface="Calibri" pitchFamily="34" charset="0"/>
                </a:rPr>
                <a:t> (</a:t>
              </a:r>
              <a:r>
                <a:rPr lang="ca-ES" sz="1600" noProof="0" dirty="0" err="1">
                  <a:latin typeface="Calibri" pitchFamily="34" charset="0"/>
                </a:rPr>
                <a:t>prealt</a:t>
              </a:r>
              <a:r>
                <a:rPr lang="ca-ES" sz="1600" noProof="0" dirty="0">
                  <a:latin typeface="Calibri" pitchFamily="34" charset="0"/>
                </a:rPr>
                <a:t>, telefònicament, </a:t>
              </a:r>
              <a:r>
                <a:rPr lang="ca-ES" sz="1600" noProof="0" dirty="0" err="1">
                  <a:latin typeface="Calibri" pitchFamily="34" charset="0"/>
                </a:rPr>
                <a:t>mail</a:t>
              </a:r>
              <a:r>
                <a:rPr lang="ca-ES" sz="1600" noProof="0" dirty="0">
                  <a:latin typeface="Calibri" pitchFamily="34" charset="0"/>
                </a:rPr>
                <a:t> o reunió de transició)</a:t>
              </a:r>
            </a:p>
            <a:p>
              <a:pPr algn="ctr">
                <a:defRPr/>
              </a:pPr>
              <a:r>
                <a:rPr lang="ca-ES" sz="1600" noProof="0" dirty="0">
                  <a:latin typeface="Calibri" pitchFamily="34" charset="0"/>
                </a:rPr>
                <a:t>Derivació a altres serveis si indicat</a:t>
              </a:r>
            </a:p>
          </p:txBody>
        </p:sp>
      </p:grpSp>
      <p:grpSp>
        <p:nvGrpSpPr>
          <p:cNvPr id="2" name="Grupo 1">
            <a:extLst>
              <a:ext uri="{FF2B5EF4-FFF2-40B4-BE49-F238E27FC236}">
                <a16:creationId xmlns:a16="http://schemas.microsoft.com/office/drawing/2014/main" id="{ABD5A4B9-B58C-72EC-F319-130B971ED54E}"/>
              </a:ext>
            </a:extLst>
          </p:cNvPr>
          <p:cNvGrpSpPr/>
          <p:nvPr/>
        </p:nvGrpSpPr>
        <p:grpSpPr>
          <a:xfrm>
            <a:off x="9120411" y="67284"/>
            <a:ext cx="2894609" cy="872019"/>
            <a:chOff x="9120411" y="67284"/>
            <a:chExt cx="2894609" cy="872019"/>
          </a:xfrm>
        </p:grpSpPr>
        <p:pic>
          <p:nvPicPr>
            <p:cNvPr id="3" name="Picture 5">
              <a:extLst>
                <a:ext uri="{FF2B5EF4-FFF2-40B4-BE49-F238E27FC236}">
                  <a16:creationId xmlns:a16="http://schemas.microsoft.com/office/drawing/2014/main" id="{15632B98-B552-1738-51F2-B11C8CA49AD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12 Imagen">
              <a:extLst>
                <a:ext uri="{FF2B5EF4-FFF2-40B4-BE49-F238E27FC236}">
                  <a16:creationId xmlns:a16="http://schemas.microsoft.com/office/drawing/2014/main" id="{FC09A6BE-C95B-1FFE-B8CC-2851C325C2D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5" name="Imagen 4">
              <a:extLst>
                <a:ext uri="{FF2B5EF4-FFF2-40B4-BE49-F238E27FC236}">
                  <a16:creationId xmlns:a16="http://schemas.microsoft.com/office/drawing/2014/main" id="{05111E97-7EB1-0BFD-76FC-678B3501D1E7}"/>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6" name="Rectángulo 5">
            <a:extLst>
              <a:ext uri="{FF2B5EF4-FFF2-40B4-BE49-F238E27FC236}">
                <a16:creationId xmlns:a16="http://schemas.microsoft.com/office/drawing/2014/main" id="{3D0323BE-12E7-AD9D-D5F4-79620C607E36}"/>
              </a:ext>
            </a:extLst>
          </p:cNvPr>
          <p:cNvSpPr/>
          <p:nvPr/>
        </p:nvSpPr>
        <p:spPr>
          <a:xfrm>
            <a:off x="0" y="991666"/>
            <a:ext cx="12192000" cy="30619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accent5">
                  <a:lumMod val="60000"/>
                  <a:lumOff val="40000"/>
                </a:schemeClr>
              </a:solidFill>
            </a:endParaRPr>
          </a:p>
        </p:txBody>
      </p:sp>
      <p:sp useBgFill="1">
        <p:nvSpPr>
          <p:cNvPr id="7" name="CuadroTexto 6">
            <a:extLst>
              <a:ext uri="{FF2B5EF4-FFF2-40B4-BE49-F238E27FC236}">
                <a16:creationId xmlns:a16="http://schemas.microsoft.com/office/drawing/2014/main" id="{79892824-FEFF-C0E7-EB1A-3AB8B30BD4B8}"/>
              </a:ext>
            </a:extLst>
          </p:cNvPr>
          <p:cNvSpPr txBox="1"/>
          <p:nvPr/>
        </p:nvSpPr>
        <p:spPr>
          <a:xfrm>
            <a:off x="383458" y="245806"/>
            <a:ext cx="8327923" cy="584775"/>
          </a:xfrm>
          <a:prstGeom prst="rect">
            <a:avLst/>
          </a:prstGeom>
        </p:spPr>
        <p:txBody>
          <a:bodyPr wrap="square" rtlCol="0">
            <a:spAutoFit/>
          </a:bodyPr>
          <a:lstStyle/>
          <a:p>
            <a:r>
              <a:rPr lang="ca-ES" sz="3200" b="1" noProof="0" dirty="0">
                <a:solidFill>
                  <a:srgbClr val="0070C0"/>
                </a:solidFill>
                <a:latin typeface="Calibri" panose="020F0502020204030204" pitchFamily="34" charset="0"/>
                <a:ea typeface="Calibri" panose="020F0502020204030204" pitchFamily="34" charset="0"/>
                <a:cs typeface="Calibri" panose="020F0502020204030204" pitchFamily="34" charset="0"/>
              </a:rPr>
              <a:t>INSUFICIÈNCIA CARDÍACA</a:t>
            </a:r>
          </a:p>
        </p:txBody>
      </p:sp>
    </p:spTree>
    <p:extLst>
      <p:ext uri="{BB962C8B-B14F-4D97-AF65-F5344CB8AC3E}">
        <p14:creationId xmlns:p14="http://schemas.microsoft.com/office/powerpoint/2010/main" val="365362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9B9E1-82E0-154D-03BC-50EBC3F23865}"/>
            </a:ext>
          </a:extLst>
        </p:cNvPr>
        <p:cNvGrpSpPr/>
        <p:nvPr/>
      </p:nvGrpSpPr>
      <p:grpSpPr>
        <a:xfrm>
          <a:off x="0" y="0"/>
          <a:ext cx="0" cy="0"/>
          <a:chOff x="0" y="0"/>
          <a:chExt cx="0" cy="0"/>
        </a:xfrm>
      </p:grpSpPr>
      <p:sp>
        <p:nvSpPr>
          <p:cNvPr id="18" name="Text Box 4">
            <a:extLst>
              <a:ext uri="{FF2B5EF4-FFF2-40B4-BE49-F238E27FC236}">
                <a16:creationId xmlns:a16="http://schemas.microsoft.com/office/drawing/2014/main" id="{8DE7A595-C2E0-781E-7316-19A743F1D266}"/>
              </a:ext>
            </a:extLst>
          </p:cNvPr>
          <p:cNvSpPr txBox="1">
            <a:spLocks noChangeArrowheads="1"/>
          </p:cNvSpPr>
          <p:nvPr/>
        </p:nvSpPr>
        <p:spPr bwMode="auto">
          <a:xfrm>
            <a:off x="689549" y="4206748"/>
            <a:ext cx="5060313" cy="369332"/>
          </a:xfrm>
          <a:prstGeom prst="rect">
            <a:avLst/>
          </a:prstGeom>
          <a:solidFill>
            <a:srgbClr val="0070C0"/>
          </a:solidFill>
          <a:ln w="9525">
            <a:solidFill>
              <a:schemeClr val="tx1"/>
            </a:solidFill>
            <a:miter lim="800000"/>
            <a:headEnd/>
            <a:tailEnd/>
          </a:ln>
        </p:spPr>
        <p:txBody>
          <a:bodyPr wrap="square">
            <a:spAutoFit/>
          </a:bodyPr>
          <a:lstStyle/>
          <a:p>
            <a:pPr algn="ctr"/>
            <a:r>
              <a:rPr lang="ca-ES" b="1" noProof="0" dirty="0">
                <a:solidFill>
                  <a:schemeClr val="bg1"/>
                </a:solidFill>
                <a:latin typeface="Calibri" pitchFamily="34" charset="0"/>
              </a:rPr>
              <a:t>SEGUIMENT POSTALTA ATENCIÓ PRIMÀRIA</a:t>
            </a:r>
          </a:p>
        </p:txBody>
      </p:sp>
      <p:sp>
        <p:nvSpPr>
          <p:cNvPr id="19" name="Text Box 4">
            <a:extLst>
              <a:ext uri="{FF2B5EF4-FFF2-40B4-BE49-F238E27FC236}">
                <a16:creationId xmlns:a16="http://schemas.microsoft.com/office/drawing/2014/main" id="{4F045D45-4ABC-577A-10B3-A5192F3550D1}"/>
              </a:ext>
            </a:extLst>
          </p:cNvPr>
          <p:cNvSpPr txBox="1">
            <a:spLocks noChangeArrowheads="1"/>
          </p:cNvSpPr>
          <p:nvPr/>
        </p:nvSpPr>
        <p:spPr bwMode="auto">
          <a:xfrm>
            <a:off x="6102258" y="4198793"/>
            <a:ext cx="5695001" cy="369332"/>
          </a:xfrm>
          <a:prstGeom prst="rect">
            <a:avLst/>
          </a:prstGeom>
          <a:solidFill>
            <a:srgbClr val="0070C0"/>
          </a:solidFill>
          <a:ln w="9525">
            <a:solidFill>
              <a:schemeClr val="tx1"/>
            </a:solidFill>
            <a:miter lim="800000"/>
            <a:headEnd/>
            <a:tailEnd/>
          </a:ln>
        </p:spPr>
        <p:txBody>
          <a:bodyPr wrap="square">
            <a:spAutoFit/>
          </a:bodyPr>
          <a:lstStyle/>
          <a:p>
            <a:pPr algn="ctr"/>
            <a:r>
              <a:rPr lang="ca-ES" b="1" noProof="0" dirty="0">
                <a:solidFill>
                  <a:schemeClr val="bg1"/>
                </a:solidFill>
                <a:latin typeface="Calibri" pitchFamily="34" charset="0"/>
              </a:rPr>
              <a:t>SEGUIMENT POSTALTA UIC/CARDIOLOGIA HOSPITALARIA</a:t>
            </a:r>
          </a:p>
        </p:txBody>
      </p:sp>
      <p:sp>
        <p:nvSpPr>
          <p:cNvPr id="20" name="142 Rectángulo">
            <a:extLst>
              <a:ext uri="{FF2B5EF4-FFF2-40B4-BE49-F238E27FC236}">
                <a16:creationId xmlns:a16="http://schemas.microsoft.com/office/drawing/2014/main" id="{AD2F33E0-9AD9-F5AB-3A0F-2A7C5205F89D}"/>
              </a:ext>
            </a:extLst>
          </p:cNvPr>
          <p:cNvSpPr/>
          <p:nvPr/>
        </p:nvSpPr>
        <p:spPr>
          <a:xfrm>
            <a:off x="659569" y="4595980"/>
            <a:ext cx="5090294" cy="1077218"/>
          </a:xfrm>
          <a:prstGeom prst="rect">
            <a:avLst/>
          </a:prstGeom>
          <a:ln>
            <a:solidFill>
              <a:srgbClr val="0070C0"/>
            </a:solidFill>
          </a:ln>
        </p:spPr>
        <p:txBody>
          <a:bodyPr wrap="square">
            <a:spAutoFit/>
          </a:bodyPr>
          <a:lstStyle/>
          <a:p>
            <a:pPr algn="ctr">
              <a:defRPr/>
            </a:pPr>
            <a:r>
              <a:rPr lang="ca-ES" sz="1600" noProof="0" dirty="0">
                <a:latin typeface="Calibri" pitchFamily="34" charset="0"/>
              </a:rPr>
              <a:t>Valoració infermera AP &lt;7d</a:t>
            </a:r>
          </a:p>
          <a:p>
            <a:pPr algn="ctr">
              <a:defRPr/>
            </a:pPr>
            <a:r>
              <a:rPr lang="ca-ES" sz="1600" noProof="0" dirty="0">
                <a:latin typeface="Calibri" pitchFamily="34" charset="0"/>
              </a:rPr>
              <a:t>Valoració metge família &lt;15d</a:t>
            </a:r>
          </a:p>
          <a:p>
            <a:pPr algn="ctr">
              <a:defRPr/>
            </a:pPr>
            <a:r>
              <a:rPr lang="ca-ES" sz="1600" noProof="0" dirty="0">
                <a:latin typeface="Calibri" pitchFamily="34" charset="0"/>
              </a:rPr>
              <a:t>Inici titulació atenció primària &lt;30d</a:t>
            </a:r>
          </a:p>
          <a:p>
            <a:pPr algn="ctr">
              <a:defRPr/>
            </a:pPr>
            <a:r>
              <a:rPr lang="ca-ES" sz="1600" noProof="0" dirty="0">
                <a:latin typeface="Calibri" pitchFamily="34" charset="0"/>
              </a:rPr>
              <a:t>Revisió vinculació via seguiment estructurat hospitalària</a:t>
            </a:r>
          </a:p>
        </p:txBody>
      </p:sp>
      <p:sp>
        <p:nvSpPr>
          <p:cNvPr id="21" name="142 Rectángulo">
            <a:extLst>
              <a:ext uri="{FF2B5EF4-FFF2-40B4-BE49-F238E27FC236}">
                <a16:creationId xmlns:a16="http://schemas.microsoft.com/office/drawing/2014/main" id="{F841719C-5744-4569-C937-179D0ADF44ED}"/>
              </a:ext>
            </a:extLst>
          </p:cNvPr>
          <p:cNvSpPr/>
          <p:nvPr/>
        </p:nvSpPr>
        <p:spPr>
          <a:xfrm>
            <a:off x="6115274" y="4601619"/>
            <a:ext cx="5666996" cy="1077218"/>
          </a:xfrm>
          <a:prstGeom prst="rect">
            <a:avLst/>
          </a:prstGeom>
          <a:ln>
            <a:solidFill>
              <a:srgbClr val="0070C0"/>
            </a:solidFill>
          </a:ln>
        </p:spPr>
        <p:txBody>
          <a:bodyPr wrap="square">
            <a:spAutoFit/>
          </a:bodyPr>
          <a:lstStyle/>
          <a:p>
            <a:pPr algn="ctr">
              <a:defRPr/>
            </a:pPr>
            <a:r>
              <a:rPr lang="ca-ES" sz="1600" noProof="0" dirty="0">
                <a:latin typeface="Calibri" pitchFamily="34" charset="0"/>
              </a:rPr>
              <a:t>Valoració presencial infermeria educació sanitària UIC &lt;7d</a:t>
            </a:r>
          </a:p>
          <a:p>
            <a:pPr algn="ctr">
              <a:defRPr/>
            </a:pPr>
            <a:r>
              <a:rPr lang="ca-ES" sz="1600" noProof="0" dirty="0">
                <a:latin typeface="Calibri" pitchFamily="34" charset="0"/>
              </a:rPr>
              <a:t>Valoració presencial metge UIC/cardiologia &lt;15d</a:t>
            </a:r>
          </a:p>
          <a:p>
            <a:pPr algn="ctr">
              <a:defRPr/>
            </a:pPr>
            <a:r>
              <a:rPr lang="ca-ES" sz="1600" noProof="0" dirty="0">
                <a:latin typeface="Calibri" pitchFamily="34" charset="0"/>
              </a:rPr>
              <a:t>Inici titulació hospital de dia &lt;30d</a:t>
            </a:r>
          </a:p>
          <a:p>
            <a:pPr algn="ctr">
              <a:defRPr/>
            </a:pPr>
            <a:r>
              <a:rPr lang="ca-ES" sz="1600" noProof="0" dirty="0">
                <a:latin typeface="Calibri" pitchFamily="34" charset="0"/>
              </a:rPr>
              <a:t>Coordinació amb l’equip d’atenció primària</a:t>
            </a:r>
          </a:p>
        </p:txBody>
      </p:sp>
      <p:sp>
        <p:nvSpPr>
          <p:cNvPr id="46" name="Text Box 4">
            <a:extLst>
              <a:ext uri="{FF2B5EF4-FFF2-40B4-BE49-F238E27FC236}">
                <a16:creationId xmlns:a16="http://schemas.microsoft.com/office/drawing/2014/main" id="{6741992C-2AD7-72C9-6991-8CDA6EA00077}"/>
              </a:ext>
            </a:extLst>
          </p:cNvPr>
          <p:cNvSpPr txBox="1">
            <a:spLocks noChangeArrowheads="1"/>
          </p:cNvSpPr>
          <p:nvPr/>
        </p:nvSpPr>
        <p:spPr bwMode="auto">
          <a:xfrm>
            <a:off x="1184223" y="6007484"/>
            <a:ext cx="4706911" cy="707886"/>
          </a:xfrm>
          <a:prstGeom prst="rect">
            <a:avLst/>
          </a:prstGeom>
          <a:solidFill>
            <a:schemeClr val="accent1"/>
          </a:solidFill>
          <a:ln w="9525">
            <a:solidFill>
              <a:schemeClr val="tx1"/>
            </a:solidFill>
            <a:miter lim="800000"/>
            <a:headEnd/>
            <a:tailEnd/>
          </a:ln>
        </p:spPr>
        <p:txBody>
          <a:bodyPr wrap="square">
            <a:spAutoFit/>
          </a:bodyPr>
          <a:lstStyle/>
          <a:p>
            <a:pPr algn="ctr"/>
            <a:r>
              <a:rPr lang="ca-ES" sz="2000" b="1" noProof="0" dirty="0">
                <a:solidFill>
                  <a:schemeClr val="bg1"/>
                </a:solidFill>
                <a:latin typeface="Calibri" pitchFamily="34" charset="0"/>
              </a:rPr>
              <a:t>RECONEIXEMENT DE LA DESCOMPENSACIÓ</a:t>
            </a:r>
          </a:p>
        </p:txBody>
      </p:sp>
      <p:sp>
        <p:nvSpPr>
          <p:cNvPr id="47" name="Text Box 4">
            <a:extLst>
              <a:ext uri="{FF2B5EF4-FFF2-40B4-BE49-F238E27FC236}">
                <a16:creationId xmlns:a16="http://schemas.microsoft.com/office/drawing/2014/main" id="{008F9300-3AB4-13FE-6219-25F235E6B90F}"/>
              </a:ext>
            </a:extLst>
          </p:cNvPr>
          <p:cNvSpPr txBox="1">
            <a:spLocks noChangeArrowheads="1"/>
          </p:cNvSpPr>
          <p:nvPr/>
        </p:nvSpPr>
        <p:spPr bwMode="auto">
          <a:xfrm>
            <a:off x="6595672" y="6185981"/>
            <a:ext cx="4377128" cy="400110"/>
          </a:xfrm>
          <a:prstGeom prst="rect">
            <a:avLst/>
          </a:prstGeom>
          <a:solidFill>
            <a:schemeClr val="accent1"/>
          </a:solidFill>
          <a:ln w="9525">
            <a:solidFill>
              <a:schemeClr val="tx1"/>
            </a:solidFill>
            <a:miter lim="800000"/>
            <a:headEnd/>
            <a:tailEnd/>
          </a:ln>
        </p:spPr>
        <p:txBody>
          <a:bodyPr wrap="square">
            <a:spAutoFit/>
          </a:bodyPr>
          <a:lstStyle/>
          <a:p>
            <a:pPr algn="ctr"/>
            <a:r>
              <a:rPr lang="ca-ES" sz="2000" b="1" noProof="0" dirty="0">
                <a:solidFill>
                  <a:schemeClr val="bg1"/>
                </a:solidFill>
                <a:latin typeface="Calibri" pitchFamily="34" charset="0"/>
              </a:rPr>
              <a:t>TRACTAMENTS HOSPITAL DE DIA UIC</a:t>
            </a:r>
          </a:p>
        </p:txBody>
      </p:sp>
      <p:grpSp>
        <p:nvGrpSpPr>
          <p:cNvPr id="29" name="28 Grupo"/>
          <p:cNvGrpSpPr/>
          <p:nvPr/>
        </p:nvGrpSpPr>
        <p:grpSpPr>
          <a:xfrm>
            <a:off x="1631504" y="1312010"/>
            <a:ext cx="9059991" cy="2548737"/>
            <a:chOff x="1631504" y="725796"/>
            <a:chExt cx="9059991" cy="2548737"/>
          </a:xfrm>
        </p:grpSpPr>
        <p:sp>
          <p:nvSpPr>
            <p:cNvPr id="48" name="Text Box 4">
              <a:extLst>
                <a:ext uri="{FF2B5EF4-FFF2-40B4-BE49-F238E27FC236}">
                  <a16:creationId xmlns:a16="http://schemas.microsoft.com/office/drawing/2014/main" id="{C0D5A6EB-A619-FF64-6305-C063D3B19870}"/>
                </a:ext>
              </a:extLst>
            </p:cNvPr>
            <p:cNvSpPr txBox="1">
              <a:spLocks noChangeArrowheads="1"/>
            </p:cNvSpPr>
            <p:nvPr/>
          </p:nvSpPr>
          <p:spPr bwMode="auto">
            <a:xfrm>
              <a:off x="1631504" y="1505079"/>
              <a:ext cx="1986528" cy="646331"/>
            </a:xfrm>
            <a:prstGeom prst="rect">
              <a:avLst/>
            </a:prstGeom>
            <a:solidFill>
              <a:srgbClr val="004080"/>
            </a:solidFill>
            <a:ln w="9525">
              <a:solidFill>
                <a:schemeClr val="tx1"/>
              </a:solidFill>
              <a:miter lim="800000"/>
              <a:headEnd/>
              <a:tailEnd/>
            </a:ln>
          </p:spPr>
          <p:txBody>
            <a:bodyPr wrap="square">
              <a:spAutoFit/>
            </a:bodyPr>
            <a:lstStyle/>
            <a:p>
              <a:pPr algn="ctr"/>
              <a:r>
                <a:rPr lang="ca-ES" b="1" noProof="0" dirty="0">
                  <a:solidFill>
                    <a:schemeClr val="bg1"/>
                  </a:solidFill>
                  <a:latin typeface="Calibri" pitchFamily="34" charset="0"/>
                </a:rPr>
                <a:t>MONITORITZACIÓ </a:t>
              </a:r>
            </a:p>
            <a:p>
              <a:pPr algn="ctr"/>
              <a:r>
                <a:rPr lang="ca-ES" b="1" noProof="0" dirty="0">
                  <a:solidFill>
                    <a:schemeClr val="bg1"/>
                  </a:solidFill>
                  <a:latin typeface="Calibri" pitchFamily="34" charset="0"/>
                </a:rPr>
                <a:t>FASE VULNERABLE</a:t>
              </a:r>
            </a:p>
          </p:txBody>
        </p:sp>
        <p:sp>
          <p:nvSpPr>
            <p:cNvPr id="57" name="Text Box 4">
              <a:extLst>
                <a:ext uri="{FF2B5EF4-FFF2-40B4-BE49-F238E27FC236}">
                  <a16:creationId xmlns:a16="http://schemas.microsoft.com/office/drawing/2014/main" id="{CBFD3A3D-131B-B8D4-AE85-E11516F335FA}"/>
                </a:ext>
              </a:extLst>
            </p:cNvPr>
            <p:cNvSpPr txBox="1">
              <a:spLocks noChangeArrowheads="1"/>
            </p:cNvSpPr>
            <p:nvPr/>
          </p:nvSpPr>
          <p:spPr bwMode="auto">
            <a:xfrm>
              <a:off x="4079777" y="931668"/>
              <a:ext cx="2306033" cy="369332"/>
            </a:xfrm>
            <a:prstGeom prst="rect">
              <a:avLst/>
            </a:prstGeom>
            <a:solidFill>
              <a:srgbClr val="004080"/>
            </a:solidFill>
            <a:ln w="9525">
              <a:solidFill>
                <a:schemeClr val="tx1"/>
              </a:solidFill>
              <a:miter lim="800000"/>
              <a:headEnd/>
              <a:tailEnd/>
            </a:ln>
          </p:spPr>
          <p:txBody>
            <a:bodyPr wrap="square">
              <a:spAutoFit/>
            </a:bodyPr>
            <a:lstStyle/>
            <a:p>
              <a:pPr algn="ctr"/>
              <a:r>
                <a:rPr lang="ca-ES" b="1" noProof="0" dirty="0">
                  <a:solidFill>
                    <a:schemeClr val="bg1"/>
                  </a:solidFill>
                  <a:latin typeface="Calibri" pitchFamily="34" charset="0"/>
                </a:rPr>
                <a:t>AVALUACIÓ CLÍNICA</a:t>
              </a:r>
            </a:p>
          </p:txBody>
        </p:sp>
        <p:sp>
          <p:nvSpPr>
            <p:cNvPr id="58" name="142 Rectángulo">
              <a:extLst>
                <a:ext uri="{FF2B5EF4-FFF2-40B4-BE49-F238E27FC236}">
                  <a16:creationId xmlns:a16="http://schemas.microsoft.com/office/drawing/2014/main" id="{ED0BBBB5-709C-54A0-B3E3-2967EC591794}"/>
                </a:ext>
              </a:extLst>
            </p:cNvPr>
            <p:cNvSpPr/>
            <p:nvPr/>
          </p:nvSpPr>
          <p:spPr>
            <a:xfrm>
              <a:off x="6465948" y="725796"/>
              <a:ext cx="4223418" cy="830997"/>
            </a:xfrm>
            <a:prstGeom prst="rect">
              <a:avLst/>
            </a:prstGeom>
            <a:ln>
              <a:solidFill>
                <a:srgbClr val="004080"/>
              </a:solidFill>
            </a:ln>
          </p:spPr>
          <p:txBody>
            <a:bodyPr wrap="square">
              <a:spAutoFit/>
            </a:bodyPr>
            <a:lstStyle/>
            <a:p>
              <a:pPr algn="ctr"/>
              <a:r>
                <a:rPr lang="ca-ES" sz="1200" kern="100" noProof="0" dirty="0">
                  <a:latin typeface="Calibri" panose="020F0502020204030204" pitchFamily="34" charset="0"/>
                  <a:ea typeface="Calibri" panose="020F0502020204030204" pitchFamily="34" charset="0"/>
                  <a:cs typeface="Times New Roman" panose="02020603050405020304" pitchFamily="18" charset="0"/>
                </a:rPr>
                <a:t>Recollida de constants vitals i pes diari</a:t>
              </a:r>
            </a:p>
            <a:p>
              <a:pPr algn="ctr"/>
              <a:r>
                <a:rPr lang="ca-ES" sz="1200" kern="100" noProof="0" dirty="0">
                  <a:latin typeface="Calibri" panose="020F0502020204030204" pitchFamily="34" charset="0"/>
                  <a:ea typeface="Calibri" panose="020F0502020204030204" pitchFamily="34" charset="0"/>
                  <a:cs typeface="Times New Roman" panose="02020603050405020304" pitchFamily="18" charset="0"/>
                </a:rPr>
                <a:t>Interrogar sobre signes i símptomes d’alarma: valorar necessitat règim flexible de diürètics i/o derivació urgent a l’Hospital de Dia </a:t>
              </a:r>
            </a:p>
            <a:p>
              <a:pPr algn="ctr"/>
              <a:r>
                <a:rPr lang="ca-ES" sz="1200" kern="100" noProof="0" dirty="0">
                  <a:latin typeface="Calibri" panose="020F0502020204030204" pitchFamily="34" charset="0"/>
                  <a:ea typeface="Calibri" panose="020F0502020204030204" pitchFamily="34" charset="0"/>
                  <a:cs typeface="Times New Roman" panose="02020603050405020304" pitchFamily="18" charset="0"/>
                </a:rPr>
                <a:t>Control d’esdeveniments adversos</a:t>
              </a:r>
            </a:p>
          </p:txBody>
        </p:sp>
        <p:sp>
          <p:nvSpPr>
            <p:cNvPr id="63" name="Text Box 4">
              <a:extLst>
                <a:ext uri="{FF2B5EF4-FFF2-40B4-BE49-F238E27FC236}">
                  <a16:creationId xmlns:a16="http://schemas.microsoft.com/office/drawing/2014/main" id="{63A98395-A156-EFEF-632C-27F4131F2394}"/>
                </a:ext>
              </a:extLst>
            </p:cNvPr>
            <p:cNvSpPr txBox="1">
              <a:spLocks noChangeArrowheads="1"/>
            </p:cNvSpPr>
            <p:nvPr/>
          </p:nvSpPr>
          <p:spPr bwMode="auto">
            <a:xfrm>
              <a:off x="4079777" y="1628801"/>
              <a:ext cx="2321023" cy="369332"/>
            </a:xfrm>
            <a:prstGeom prst="rect">
              <a:avLst/>
            </a:prstGeom>
            <a:solidFill>
              <a:srgbClr val="004080"/>
            </a:solidFill>
            <a:ln w="9525">
              <a:solidFill>
                <a:schemeClr val="tx1"/>
              </a:solidFill>
              <a:miter lim="800000"/>
              <a:headEnd/>
              <a:tailEnd/>
            </a:ln>
          </p:spPr>
          <p:txBody>
            <a:bodyPr wrap="square">
              <a:spAutoFit/>
            </a:bodyPr>
            <a:lstStyle/>
            <a:p>
              <a:pPr algn="ctr"/>
              <a:r>
                <a:rPr lang="ca-ES" b="1" noProof="0" dirty="0">
                  <a:solidFill>
                    <a:schemeClr val="bg1"/>
                  </a:solidFill>
                  <a:latin typeface="Calibri" pitchFamily="34" charset="0"/>
                </a:rPr>
                <a:t>AVALUACIÓ SOCIAL</a:t>
              </a:r>
            </a:p>
          </p:txBody>
        </p:sp>
        <p:sp>
          <p:nvSpPr>
            <p:cNvPr id="64" name="142 Rectángulo">
              <a:extLst>
                <a:ext uri="{FF2B5EF4-FFF2-40B4-BE49-F238E27FC236}">
                  <a16:creationId xmlns:a16="http://schemas.microsoft.com/office/drawing/2014/main" id="{18847E64-E650-ADF8-26E4-5ADBC4C0491E}"/>
                </a:ext>
              </a:extLst>
            </p:cNvPr>
            <p:cNvSpPr/>
            <p:nvPr/>
          </p:nvSpPr>
          <p:spPr>
            <a:xfrm>
              <a:off x="6461666" y="1599184"/>
              <a:ext cx="4223418" cy="461665"/>
            </a:xfrm>
            <a:prstGeom prst="rect">
              <a:avLst/>
            </a:prstGeom>
            <a:ln>
              <a:solidFill>
                <a:srgbClr val="004080"/>
              </a:solidFill>
            </a:ln>
          </p:spPr>
          <p:txBody>
            <a:bodyPr wrap="square">
              <a:spAutoFit/>
            </a:bodyPr>
            <a:lstStyle/>
            <a:p>
              <a:pPr algn="ctr"/>
              <a:r>
                <a:rPr lang="ca-ES" sz="1200" kern="100" noProof="0" dirty="0">
                  <a:latin typeface="Calibri" panose="020F0502020204030204" pitchFamily="34" charset="0"/>
                  <a:ea typeface="Calibri" panose="020F0502020204030204" pitchFamily="34" charset="0"/>
                  <a:cs typeface="Times New Roman" panose="02020603050405020304" pitchFamily="18" charset="0"/>
                </a:rPr>
                <a:t>Interrogatori sobre convivents a domicili i suport social</a:t>
              </a:r>
            </a:p>
            <a:p>
              <a:pPr algn="ctr"/>
              <a:r>
                <a:rPr lang="ca-ES" sz="1200" kern="100" noProof="0" dirty="0">
                  <a:latin typeface="Calibri" panose="020F0502020204030204" pitchFamily="34" charset="0"/>
                  <a:ea typeface="Calibri" panose="020F0502020204030204" pitchFamily="34" charset="0"/>
                  <a:cs typeface="Times New Roman" panose="02020603050405020304" pitchFamily="18" charset="0"/>
                </a:rPr>
                <a:t>Contacte telefònic amb el cuidador principal en pacients (si cal)</a:t>
              </a:r>
            </a:p>
          </p:txBody>
        </p:sp>
        <p:sp>
          <p:nvSpPr>
            <p:cNvPr id="70" name="Text Box 4">
              <a:extLst>
                <a:ext uri="{FF2B5EF4-FFF2-40B4-BE49-F238E27FC236}">
                  <a16:creationId xmlns:a16="http://schemas.microsoft.com/office/drawing/2014/main" id="{FC2068EA-30EA-D96E-8750-D9A876702C61}"/>
                </a:ext>
              </a:extLst>
            </p:cNvPr>
            <p:cNvSpPr txBox="1">
              <a:spLocks noChangeArrowheads="1"/>
            </p:cNvSpPr>
            <p:nvPr/>
          </p:nvSpPr>
          <p:spPr bwMode="auto">
            <a:xfrm>
              <a:off x="4079774" y="2154342"/>
              <a:ext cx="2321025" cy="369332"/>
            </a:xfrm>
            <a:prstGeom prst="rect">
              <a:avLst/>
            </a:prstGeom>
            <a:solidFill>
              <a:srgbClr val="004080"/>
            </a:solidFill>
            <a:ln w="9525">
              <a:solidFill>
                <a:schemeClr val="tx1"/>
              </a:solidFill>
              <a:miter lim="800000"/>
              <a:headEnd/>
              <a:tailEnd/>
            </a:ln>
          </p:spPr>
          <p:txBody>
            <a:bodyPr wrap="square">
              <a:spAutoFit/>
            </a:bodyPr>
            <a:lstStyle/>
            <a:p>
              <a:pPr algn="ctr"/>
              <a:r>
                <a:rPr lang="ca-ES" b="1" noProof="0" dirty="0">
                  <a:solidFill>
                    <a:schemeClr val="bg1"/>
                  </a:solidFill>
                  <a:latin typeface="Calibri" pitchFamily="34" charset="0"/>
                </a:rPr>
                <a:t>REVISIÓ TRACTAMENT</a:t>
              </a:r>
            </a:p>
          </p:txBody>
        </p:sp>
        <p:sp>
          <p:nvSpPr>
            <p:cNvPr id="72" name="142 Rectángulo">
              <a:extLst>
                <a:ext uri="{FF2B5EF4-FFF2-40B4-BE49-F238E27FC236}">
                  <a16:creationId xmlns:a16="http://schemas.microsoft.com/office/drawing/2014/main" id="{6F55EA69-2989-3749-FBC7-58FFBA112020}"/>
                </a:ext>
              </a:extLst>
            </p:cNvPr>
            <p:cNvSpPr/>
            <p:nvPr/>
          </p:nvSpPr>
          <p:spPr>
            <a:xfrm>
              <a:off x="6468077" y="2102956"/>
              <a:ext cx="4223418" cy="461665"/>
            </a:xfrm>
            <a:prstGeom prst="rect">
              <a:avLst/>
            </a:prstGeom>
            <a:ln>
              <a:solidFill>
                <a:srgbClr val="004080"/>
              </a:solidFill>
            </a:ln>
          </p:spPr>
          <p:txBody>
            <a:bodyPr wrap="square">
              <a:spAutoFit/>
            </a:bodyPr>
            <a:lstStyle/>
            <a:p>
              <a:pPr algn="ctr"/>
              <a:r>
                <a:rPr lang="ca-ES" sz="1200" kern="100" noProof="0" dirty="0">
                  <a:latin typeface="Calibri" panose="020F0502020204030204" pitchFamily="34" charset="0"/>
                  <a:ea typeface="Calibri" panose="020F0502020204030204" pitchFamily="34" charset="0"/>
                  <a:cs typeface="Times New Roman" panose="02020603050405020304" pitchFamily="18" charset="0"/>
                </a:rPr>
                <a:t>Comprovar compliment terapèutic (amb pacient i/o cuidador)</a:t>
              </a:r>
            </a:p>
            <a:p>
              <a:pPr algn="ctr"/>
              <a:r>
                <a:rPr lang="ca-ES" sz="1200" kern="100" noProof="0" dirty="0">
                  <a:latin typeface="Calibri" panose="020F0502020204030204" pitchFamily="34" charset="0"/>
                  <a:ea typeface="Calibri" panose="020F0502020204030204" pitchFamily="34" charset="0"/>
                  <a:cs typeface="Times New Roman" panose="02020603050405020304" pitchFamily="18" charset="0"/>
                </a:rPr>
                <a:t>Interrogar per intoleràncies o efectes adversos farmacològics</a:t>
              </a:r>
            </a:p>
          </p:txBody>
        </p:sp>
        <p:sp>
          <p:nvSpPr>
            <p:cNvPr id="74" name="Text Box 4">
              <a:extLst>
                <a:ext uri="{FF2B5EF4-FFF2-40B4-BE49-F238E27FC236}">
                  <a16:creationId xmlns:a16="http://schemas.microsoft.com/office/drawing/2014/main" id="{BFB790CE-653A-FE1A-78B9-9EB578CD89F3}"/>
                </a:ext>
              </a:extLst>
            </p:cNvPr>
            <p:cNvSpPr txBox="1">
              <a:spLocks noChangeArrowheads="1"/>
            </p:cNvSpPr>
            <p:nvPr/>
          </p:nvSpPr>
          <p:spPr bwMode="auto">
            <a:xfrm>
              <a:off x="4079777" y="2700209"/>
              <a:ext cx="2321023" cy="369332"/>
            </a:xfrm>
            <a:prstGeom prst="rect">
              <a:avLst/>
            </a:prstGeom>
            <a:solidFill>
              <a:srgbClr val="004080"/>
            </a:solidFill>
            <a:ln w="9525">
              <a:solidFill>
                <a:schemeClr val="tx1"/>
              </a:solidFill>
              <a:miter lim="800000"/>
              <a:headEnd/>
              <a:tailEnd/>
            </a:ln>
          </p:spPr>
          <p:txBody>
            <a:bodyPr wrap="square">
              <a:spAutoFit/>
            </a:bodyPr>
            <a:lstStyle/>
            <a:p>
              <a:pPr algn="ctr"/>
              <a:r>
                <a:rPr lang="ca-ES" b="1" noProof="0" dirty="0">
                  <a:solidFill>
                    <a:schemeClr val="bg1"/>
                  </a:solidFill>
                  <a:latin typeface="Calibri" pitchFamily="34" charset="0"/>
                </a:rPr>
                <a:t>EDUCACIÓ SANITÀRIA</a:t>
              </a:r>
            </a:p>
          </p:txBody>
        </p:sp>
        <p:sp>
          <p:nvSpPr>
            <p:cNvPr id="87" name="142 Rectángulo">
              <a:extLst>
                <a:ext uri="{FF2B5EF4-FFF2-40B4-BE49-F238E27FC236}">
                  <a16:creationId xmlns:a16="http://schemas.microsoft.com/office/drawing/2014/main" id="{C0D58A16-22E1-6F58-7682-DFA7F6D64333}"/>
                </a:ext>
              </a:extLst>
            </p:cNvPr>
            <p:cNvSpPr/>
            <p:nvPr/>
          </p:nvSpPr>
          <p:spPr>
            <a:xfrm>
              <a:off x="6454203" y="2628202"/>
              <a:ext cx="4223418" cy="646331"/>
            </a:xfrm>
            <a:prstGeom prst="rect">
              <a:avLst/>
            </a:prstGeom>
            <a:ln>
              <a:solidFill>
                <a:srgbClr val="004080"/>
              </a:solidFill>
            </a:ln>
          </p:spPr>
          <p:txBody>
            <a:bodyPr wrap="square">
              <a:spAutoFit/>
            </a:bodyPr>
            <a:lstStyle/>
            <a:p>
              <a:pPr algn="ctr"/>
              <a:r>
                <a:rPr lang="ca-ES" sz="1200" kern="100" noProof="0" dirty="0">
                  <a:latin typeface="Calibri" panose="020F0502020204030204" pitchFamily="34" charset="0"/>
                  <a:ea typeface="Calibri" panose="020F0502020204030204" pitchFamily="34" charset="0"/>
                  <a:cs typeface="Times New Roman" panose="02020603050405020304" pitchFamily="18" charset="0"/>
                </a:rPr>
                <a:t>Reforç educatiu sobre la malaltia, dieta i activitat física</a:t>
              </a:r>
            </a:p>
            <a:p>
              <a:pPr algn="ctr"/>
              <a:r>
                <a:rPr lang="ca-ES" sz="1200" kern="100" noProof="0" dirty="0">
                  <a:latin typeface="Calibri" panose="020F0502020204030204" pitchFamily="34" charset="0"/>
                  <a:ea typeface="Calibri" panose="020F0502020204030204" pitchFamily="34" charset="0"/>
                  <a:cs typeface="Times New Roman" panose="02020603050405020304" pitchFamily="18" charset="0"/>
                </a:rPr>
                <a:t>Recordar algoritme del règim flexible de diürètics</a:t>
              </a:r>
            </a:p>
            <a:p>
              <a:pPr algn="ctr"/>
              <a:r>
                <a:rPr lang="ca-ES" sz="1200" kern="100" noProof="0" dirty="0">
                  <a:latin typeface="Calibri" panose="020F0502020204030204" pitchFamily="34" charset="0"/>
                  <a:ea typeface="Calibri" panose="020F0502020204030204" pitchFamily="34" charset="0"/>
                  <a:cs typeface="Times New Roman" panose="02020603050405020304" pitchFamily="18" charset="0"/>
                </a:rPr>
                <a:t>Resoldre dubtes i recordar telèfons/</a:t>
              </a:r>
              <a:r>
                <a:rPr lang="ca-ES" sz="1200" kern="100" noProof="0" dirty="0" err="1">
                  <a:latin typeface="Calibri" panose="020F0502020204030204" pitchFamily="34" charset="0"/>
                  <a:ea typeface="Calibri" panose="020F0502020204030204" pitchFamily="34" charset="0"/>
                  <a:cs typeface="Times New Roman" panose="02020603050405020304" pitchFamily="18" charset="0"/>
                </a:rPr>
                <a:t>mails</a:t>
              </a:r>
              <a:r>
                <a:rPr lang="ca-ES" sz="1200" kern="100" noProof="0" dirty="0">
                  <a:latin typeface="Calibri" panose="020F0502020204030204" pitchFamily="34" charset="0"/>
                  <a:ea typeface="Calibri" panose="020F0502020204030204" pitchFamily="34" charset="0"/>
                  <a:cs typeface="Times New Roman" panose="02020603050405020304" pitchFamily="18" charset="0"/>
                </a:rPr>
                <a:t> de contacte</a:t>
              </a:r>
            </a:p>
          </p:txBody>
        </p:sp>
        <p:cxnSp>
          <p:nvCxnSpPr>
            <p:cNvPr id="14" name="Conector recto de flecha 13">
              <a:extLst>
                <a:ext uri="{FF2B5EF4-FFF2-40B4-BE49-F238E27FC236}">
                  <a16:creationId xmlns:a16="http://schemas.microsoft.com/office/drawing/2014/main" id="{35FC46E3-249A-BE18-82C0-C5DE722D7F91}"/>
                </a:ext>
              </a:extLst>
            </p:cNvPr>
            <p:cNvCxnSpPr>
              <a:cxnSpLocks/>
            </p:cNvCxnSpPr>
            <p:nvPr/>
          </p:nvCxnSpPr>
          <p:spPr>
            <a:xfrm>
              <a:off x="3791745" y="2852936"/>
              <a:ext cx="2721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Conector recto de flecha 3">
              <a:extLst>
                <a:ext uri="{FF2B5EF4-FFF2-40B4-BE49-F238E27FC236}">
                  <a16:creationId xmlns:a16="http://schemas.microsoft.com/office/drawing/2014/main" id="{BD6B2344-1293-7927-E9E9-0043891F8822}"/>
                </a:ext>
              </a:extLst>
            </p:cNvPr>
            <p:cNvCxnSpPr>
              <a:cxnSpLocks/>
            </p:cNvCxnSpPr>
            <p:nvPr/>
          </p:nvCxnSpPr>
          <p:spPr>
            <a:xfrm>
              <a:off x="3791745" y="1052736"/>
              <a:ext cx="2721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ABBA0B73-2C56-F756-1A73-F8E729370ED9}"/>
                </a:ext>
              </a:extLst>
            </p:cNvPr>
            <p:cNvCxnSpPr>
              <a:cxnSpLocks/>
            </p:cNvCxnSpPr>
            <p:nvPr/>
          </p:nvCxnSpPr>
          <p:spPr>
            <a:xfrm>
              <a:off x="3618032" y="1844824"/>
              <a:ext cx="173712" cy="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EE232F19-1E59-6E52-872B-8E78CFE6A3AA}"/>
                </a:ext>
              </a:extLst>
            </p:cNvPr>
            <p:cNvCxnSpPr>
              <a:cxnSpLocks/>
            </p:cNvCxnSpPr>
            <p:nvPr/>
          </p:nvCxnSpPr>
          <p:spPr>
            <a:xfrm>
              <a:off x="3791744" y="1052736"/>
              <a:ext cx="0" cy="18002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62A7FD02-94F2-2270-BDE8-B2C0D6F9CB95}"/>
                </a:ext>
              </a:extLst>
            </p:cNvPr>
            <p:cNvCxnSpPr>
              <a:cxnSpLocks/>
            </p:cNvCxnSpPr>
            <p:nvPr/>
          </p:nvCxnSpPr>
          <p:spPr>
            <a:xfrm>
              <a:off x="3791745" y="1844824"/>
              <a:ext cx="2721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B9D78DA1-B3E7-DFA8-1D75-A69188581416}"/>
                </a:ext>
              </a:extLst>
            </p:cNvPr>
            <p:cNvCxnSpPr>
              <a:cxnSpLocks/>
            </p:cNvCxnSpPr>
            <p:nvPr/>
          </p:nvCxnSpPr>
          <p:spPr>
            <a:xfrm>
              <a:off x="3791745" y="2348880"/>
              <a:ext cx="2721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 name="Grupo 1">
            <a:extLst>
              <a:ext uri="{FF2B5EF4-FFF2-40B4-BE49-F238E27FC236}">
                <a16:creationId xmlns:a16="http://schemas.microsoft.com/office/drawing/2014/main" id="{380D20AA-32EC-F77E-33AE-3735A3CE5264}"/>
              </a:ext>
            </a:extLst>
          </p:cNvPr>
          <p:cNvGrpSpPr/>
          <p:nvPr/>
        </p:nvGrpSpPr>
        <p:grpSpPr>
          <a:xfrm>
            <a:off x="9448800" y="91967"/>
            <a:ext cx="2566220" cy="719514"/>
            <a:chOff x="9120411" y="67284"/>
            <a:chExt cx="2894609" cy="872019"/>
          </a:xfrm>
        </p:grpSpPr>
        <p:pic>
          <p:nvPicPr>
            <p:cNvPr id="3" name="Picture 5">
              <a:extLst>
                <a:ext uri="{FF2B5EF4-FFF2-40B4-BE49-F238E27FC236}">
                  <a16:creationId xmlns:a16="http://schemas.microsoft.com/office/drawing/2014/main" id="{09B78B3D-4CBD-6F08-17C6-4C049151A6B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12 Imagen">
              <a:extLst>
                <a:ext uri="{FF2B5EF4-FFF2-40B4-BE49-F238E27FC236}">
                  <a16:creationId xmlns:a16="http://schemas.microsoft.com/office/drawing/2014/main" id="{4FB06CE8-D9FA-9198-62C6-D5E321349CA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6" name="Imagen 5">
              <a:extLst>
                <a:ext uri="{FF2B5EF4-FFF2-40B4-BE49-F238E27FC236}">
                  <a16:creationId xmlns:a16="http://schemas.microsoft.com/office/drawing/2014/main" id="{1C689CF8-F919-7C4E-E1CC-A63A750EF3A2}"/>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7" name="Rectángulo 6">
            <a:extLst>
              <a:ext uri="{FF2B5EF4-FFF2-40B4-BE49-F238E27FC236}">
                <a16:creationId xmlns:a16="http://schemas.microsoft.com/office/drawing/2014/main" id="{917A1834-120E-FB87-BB8F-2F39F472A126}"/>
              </a:ext>
            </a:extLst>
          </p:cNvPr>
          <p:cNvSpPr/>
          <p:nvPr/>
        </p:nvSpPr>
        <p:spPr>
          <a:xfrm>
            <a:off x="0" y="883512"/>
            <a:ext cx="12192000" cy="200701"/>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accent5">
                  <a:lumMod val="60000"/>
                  <a:lumOff val="40000"/>
                </a:schemeClr>
              </a:solidFill>
            </a:endParaRPr>
          </a:p>
        </p:txBody>
      </p:sp>
      <p:sp useBgFill="1">
        <p:nvSpPr>
          <p:cNvPr id="8" name="CuadroTexto 7">
            <a:extLst>
              <a:ext uri="{FF2B5EF4-FFF2-40B4-BE49-F238E27FC236}">
                <a16:creationId xmlns:a16="http://schemas.microsoft.com/office/drawing/2014/main" id="{E0BDBA67-927F-87AB-C0B8-B48562697581}"/>
              </a:ext>
            </a:extLst>
          </p:cNvPr>
          <p:cNvSpPr txBox="1"/>
          <p:nvPr/>
        </p:nvSpPr>
        <p:spPr>
          <a:xfrm>
            <a:off x="362282" y="187060"/>
            <a:ext cx="8327923" cy="584775"/>
          </a:xfrm>
          <a:prstGeom prst="rect">
            <a:avLst/>
          </a:prstGeom>
        </p:spPr>
        <p:txBody>
          <a:bodyPr wrap="square" rtlCol="0">
            <a:spAutoFit/>
          </a:bodyPr>
          <a:lstStyle/>
          <a:p>
            <a:r>
              <a:rPr lang="ca-ES" sz="3200" b="1" noProof="0" dirty="0">
                <a:solidFill>
                  <a:srgbClr val="0070C0"/>
                </a:solidFill>
                <a:latin typeface="Calibri" panose="020F0502020204030204" pitchFamily="34" charset="0"/>
                <a:ea typeface="Calibri" panose="020F0502020204030204" pitchFamily="34" charset="0"/>
                <a:cs typeface="Calibri" panose="020F0502020204030204" pitchFamily="34" charset="0"/>
              </a:rPr>
              <a:t>INSUFICIÈNCIA CARDÍACA: TRANSICIÓ A L’ALTA</a:t>
            </a:r>
          </a:p>
        </p:txBody>
      </p:sp>
    </p:spTree>
    <p:extLst>
      <p:ext uri="{BB962C8B-B14F-4D97-AF65-F5344CB8AC3E}">
        <p14:creationId xmlns:p14="http://schemas.microsoft.com/office/powerpoint/2010/main" val="321498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46" grpId="0" animBg="1"/>
      <p:bldP spid="4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BA7E56F4-53F5-722D-8EA3-9A999733A9E4}"/>
              </a:ext>
            </a:extLst>
          </p:cNvPr>
          <p:cNvGraphicFramePr>
            <a:graphicFrameLocks noGrp="1"/>
          </p:cNvGraphicFramePr>
          <p:nvPr>
            <p:extLst>
              <p:ext uri="{D42A27DB-BD31-4B8C-83A1-F6EECF244321}">
                <p14:modId xmlns:p14="http://schemas.microsoft.com/office/powerpoint/2010/main" val="1424713282"/>
              </p:ext>
            </p:extLst>
          </p:nvPr>
        </p:nvGraphicFramePr>
        <p:xfrm>
          <a:off x="5614219" y="1725570"/>
          <a:ext cx="6263149" cy="3504736"/>
        </p:xfrm>
        <a:graphic>
          <a:graphicData uri="http://schemas.openxmlformats.org/drawingml/2006/table">
            <a:tbl>
              <a:tblPr firstRow="1" bandRow="1">
                <a:tableStyleId>{5C22544A-7EE6-4342-B048-85BDC9FD1C3A}</a:tableStyleId>
              </a:tblPr>
              <a:tblGrid>
                <a:gridCol w="2458065">
                  <a:extLst>
                    <a:ext uri="{9D8B030D-6E8A-4147-A177-3AD203B41FA5}">
                      <a16:colId xmlns:a16="http://schemas.microsoft.com/office/drawing/2014/main" val="4280457720"/>
                    </a:ext>
                  </a:extLst>
                </a:gridCol>
                <a:gridCol w="3805084">
                  <a:extLst>
                    <a:ext uri="{9D8B030D-6E8A-4147-A177-3AD203B41FA5}">
                      <a16:colId xmlns:a16="http://schemas.microsoft.com/office/drawing/2014/main" val="3644286691"/>
                    </a:ext>
                  </a:extLst>
                </a:gridCol>
              </a:tblGrid>
              <a:tr h="561016">
                <a:tc>
                  <a:txBody>
                    <a:bodyPr/>
                    <a:lstStyle/>
                    <a:p>
                      <a:r>
                        <a:rPr lang="ca-ES" sz="1800" b="1" noProof="0" dirty="0">
                          <a:latin typeface="Calibri" pitchFamily="34" charset="0"/>
                        </a:rPr>
                        <a:t>CLÍNICA</a:t>
                      </a:r>
                    </a:p>
                  </a:txBody>
                  <a:tcPr/>
                </a:tc>
                <a:tc>
                  <a:txBody>
                    <a:bodyPr/>
                    <a:lstStyle/>
                    <a:p>
                      <a:r>
                        <a:rPr lang="ca-ES" sz="1800" noProof="0" dirty="0">
                          <a:latin typeface="Calibri" pitchFamily="34" charset="0"/>
                        </a:rPr>
                        <a:t>Dispnea d’esforç NYHA III</a:t>
                      </a:r>
                    </a:p>
                    <a:p>
                      <a:r>
                        <a:rPr lang="ca-ES" sz="1800" noProof="0" dirty="0">
                          <a:latin typeface="Calibri" pitchFamily="34" charset="0"/>
                        </a:rPr>
                        <a:t>Crepitants. IY++</a:t>
                      </a:r>
                      <a:r>
                        <a:rPr lang="ca-ES" sz="1800" baseline="0" noProof="0" dirty="0">
                          <a:latin typeface="Calibri" pitchFamily="34" charset="0"/>
                        </a:rPr>
                        <a:t> </a:t>
                      </a:r>
                      <a:r>
                        <a:rPr lang="ca-ES" sz="1800" noProof="0" dirty="0">
                          <a:latin typeface="Calibri" pitchFamily="34" charset="0"/>
                        </a:rPr>
                        <a:t>Edemes</a:t>
                      </a:r>
                      <a:r>
                        <a:rPr lang="ca-ES" sz="1800" baseline="0" noProof="0" dirty="0">
                          <a:latin typeface="Calibri" pitchFamily="34" charset="0"/>
                        </a:rPr>
                        <a:t> </a:t>
                      </a:r>
                      <a:r>
                        <a:rPr lang="ca-ES" sz="1800" noProof="0" dirty="0">
                          <a:latin typeface="Calibri" pitchFamily="34" charset="0"/>
                        </a:rPr>
                        <a:t>mal·leolars</a:t>
                      </a:r>
                    </a:p>
                  </a:txBody>
                  <a:tcPr/>
                </a:tc>
                <a:extLst>
                  <a:ext uri="{0D108BD9-81ED-4DB2-BD59-A6C34878D82A}">
                    <a16:rowId xmlns:a16="http://schemas.microsoft.com/office/drawing/2014/main" val="2385096470"/>
                  </a:ext>
                </a:extLst>
              </a:tr>
              <a:tr h="320581">
                <a:tc>
                  <a:txBody>
                    <a:bodyPr/>
                    <a:lstStyle/>
                    <a:p>
                      <a:r>
                        <a:rPr lang="ca-ES" sz="1800" b="1" noProof="0" dirty="0">
                          <a:latin typeface="Calibri" pitchFamily="34" charset="0"/>
                        </a:rPr>
                        <a:t>ECG</a:t>
                      </a:r>
                    </a:p>
                  </a:txBody>
                  <a:tcPr/>
                </a:tc>
                <a:tc>
                  <a:txBody>
                    <a:bodyPr/>
                    <a:lstStyle/>
                    <a:p>
                      <a:r>
                        <a:rPr lang="ca-ES" sz="1800" baseline="0" noProof="0" dirty="0">
                          <a:latin typeface="Calibri" pitchFamily="34" charset="0"/>
                        </a:rPr>
                        <a:t>FA  a 70 </a:t>
                      </a:r>
                      <a:r>
                        <a:rPr lang="ca-ES" sz="1800" noProof="0" dirty="0" err="1">
                          <a:latin typeface="Calibri" pitchFamily="34" charset="0"/>
                        </a:rPr>
                        <a:t>bpm</a:t>
                      </a:r>
                      <a:r>
                        <a:rPr lang="ca-ES" sz="1800" noProof="0" dirty="0">
                          <a:latin typeface="Calibri" pitchFamily="34" charset="0"/>
                        </a:rPr>
                        <a:t>. Ona</a:t>
                      </a:r>
                      <a:r>
                        <a:rPr lang="ca-ES" sz="1800" baseline="0" noProof="0" dirty="0">
                          <a:latin typeface="Calibri" pitchFamily="34" charset="0"/>
                        </a:rPr>
                        <a:t> Q inferior. </a:t>
                      </a:r>
                      <a:endParaRPr lang="ca-ES" sz="1800" noProof="0" dirty="0">
                        <a:latin typeface="Calibri" pitchFamily="34" charset="0"/>
                      </a:endParaRPr>
                    </a:p>
                  </a:txBody>
                  <a:tcPr/>
                </a:tc>
                <a:extLst>
                  <a:ext uri="{0D108BD9-81ED-4DB2-BD59-A6C34878D82A}">
                    <a16:rowId xmlns:a16="http://schemas.microsoft.com/office/drawing/2014/main" val="3744051430"/>
                  </a:ext>
                </a:extLst>
              </a:tr>
              <a:tr h="320581">
                <a:tc>
                  <a:txBody>
                    <a:bodyPr/>
                    <a:lstStyle/>
                    <a:p>
                      <a:r>
                        <a:rPr lang="ca-ES" sz="1800" b="1" noProof="0" dirty="0">
                          <a:latin typeface="Calibri" pitchFamily="34" charset="0"/>
                        </a:rPr>
                        <a:t>Analítica</a:t>
                      </a:r>
                    </a:p>
                  </a:txBody>
                  <a:tcPr/>
                </a:tc>
                <a:tc>
                  <a:txBody>
                    <a:bodyPr/>
                    <a:lstStyle/>
                    <a:p>
                      <a:r>
                        <a:rPr lang="ca-ES" sz="1800" noProof="0" dirty="0" err="1">
                          <a:latin typeface="Calibri" pitchFamily="34" charset="0"/>
                        </a:rPr>
                        <a:t>Hb</a:t>
                      </a:r>
                      <a:r>
                        <a:rPr lang="ca-ES" sz="1800" noProof="0" dirty="0">
                          <a:latin typeface="Calibri" pitchFamily="34" charset="0"/>
                        </a:rPr>
                        <a:t> 112</a:t>
                      </a:r>
                      <a:r>
                        <a:rPr lang="ca-ES" sz="1800" baseline="0" noProof="0" dirty="0">
                          <a:latin typeface="Calibri" pitchFamily="34" charset="0"/>
                        </a:rPr>
                        <a:t>. FG 28. </a:t>
                      </a:r>
                      <a:r>
                        <a:rPr lang="ca-ES" sz="1800" baseline="0" noProof="0" dirty="0" err="1">
                          <a:latin typeface="Calibri" pitchFamily="34" charset="0"/>
                        </a:rPr>
                        <a:t>BilT</a:t>
                      </a:r>
                      <a:r>
                        <a:rPr lang="ca-ES" sz="1800" baseline="0" noProof="0" dirty="0">
                          <a:latin typeface="Calibri" pitchFamily="34" charset="0"/>
                        </a:rPr>
                        <a:t> 2.  </a:t>
                      </a:r>
                      <a:endParaRPr lang="ca-ES" sz="1800" noProof="0" dirty="0">
                        <a:latin typeface="Calibri" pitchFamily="34" charset="0"/>
                      </a:endParaRPr>
                    </a:p>
                  </a:txBody>
                  <a:tcPr/>
                </a:tc>
                <a:extLst>
                  <a:ext uri="{0D108BD9-81ED-4DB2-BD59-A6C34878D82A}">
                    <a16:rowId xmlns:a16="http://schemas.microsoft.com/office/drawing/2014/main" val="10003"/>
                  </a:ext>
                </a:extLst>
              </a:tr>
              <a:tr h="320581">
                <a:tc>
                  <a:txBody>
                    <a:bodyPr/>
                    <a:lstStyle/>
                    <a:p>
                      <a:r>
                        <a:rPr lang="ca-ES" sz="1800" b="1" noProof="0" dirty="0">
                          <a:latin typeface="Calibri" pitchFamily="34" charset="0"/>
                        </a:rPr>
                        <a:t>NT-</a:t>
                      </a:r>
                      <a:r>
                        <a:rPr lang="ca-ES" sz="1800" b="1" noProof="0" dirty="0" err="1">
                          <a:latin typeface="Calibri" pitchFamily="34" charset="0"/>
                        </a:rPr>
                        <a:t>ProBNP</a:t>
                      </a:r>
                      <a:endParaRPr lang="ca-ES" sz="1800" b="1" noProof="0" dirty="0">
                        <a:latin typeface="Calibri" pitchFamily="34" charset="0"/>
                      </a:endParaRPr>
                    </a:p>
                  </a:txBody>
                  <a:tcPr/>
                </a:tc>
                <a:tc>
                  <a:txBody>
                    <a:bodyPr/>
                    <a:lstStyle/>
                    <a:p>
                      <a:r>
                        <a:rPr lang="ca-ES" sz="1800" b="1" noProof="0" dirty="0">
                          <a:latin typeface="Calibri" pitchFamily="34" charset="0"/>
                        </a:rPr>
                        <a:t>12000 </a:t>
                      </a:r>
                      <a:r>
                        <a:rPr lang="ca-ES" sz="1800" b="1" noProof="0" dirty="0" err="1">
                          <a:latin typeface="Calibri" pitchFamily="34" charset="0"/>
                        </a:rPr>
                        <a:t>pg</a:t>
                      </a:r>
                      <a:r>
                        <a:rPr lang="ca-ES" sz="1800" b="1" noProof="0" dirty="0">
                          <a:latin typeface="Calibri" pitchFamily="34" charset="0"/>
                        </a:rPr>
                        <a:t>/</a:t>
                      </a:r>
                      <a:r>
                        <a:rPr lang="ca-ES" sz="1800" b="1" noProof="0" dirty="0" err="1">
                          <a:latin typeface="Calibri" pitchFamily="34" charset="0"/>
                        </a:rPr>
                        <a:t>mL</a:t>
                      </a:r>
                      <a:r>
                        <a:rPr lang="ca-ES" sz="1800" b="1" noProof="0" dirty="0">
                          <a:latin typeface="Calibri" pitchFamily="34" charset="0"/>
                        </a:rPr>
                        <a:t>.</a:t>
                      </a:r>
                    </a:p>
                  </a:txBody>
                  <a:tcPr/>
                </a:tc>
                <a:extLst>
                  <a:ext uri="{0D108BD9-81ED-4DB2-BD59-A6C34878D82A}">
                    <a16:rowId xmlns:a16="http://schemas.microsoft.com/office/drawing/2014/main" val="3293820293"/>
                  </a:ext>
                </a:extLst>
              </a:tr>
              <a:tr h="550710">
                <a:tc>
                  <a:txBody>
                    <a:bodyPr/>
                    <a:lstStyle/>
                    <a:p>
                      <a:r>
                        <a:rPr lang="ca-ES" sz="1800" b="1" noProof="0" dirty="0">
                          <a:latin typeface="Calibri" pitchFamily="34" charset="0"/>
                        </a:rPr>
                        <a:t>Eco Pulmonar (POCUS)</a:t>
                      </a:r>
                    </a:p>
                  </a:txBody>
                  <a:tcPr/>
                </a:tc>
                <a:tc>
                  <a:txBody>
                    <a:bodyPr/>
                    <a:lstStyle/>
                    <a:p>
                      <a:r>
                        <a:rPr lang="ca-ES" sz="1800" noProof="0" dirty="0">
                          <a:latin typeface="Calibri" pitchFamily="34" charset="0"/>
                        </a:rPr>
                        <a:t>Línies B &gt;3 difuses.</a:t>
                      </a:r>
                      <a:r>
                        <a:rPr lang="ca-ES" sz="1800" baseline="0" noProof="0" dirty="0">
                          <a:latin typeface="Calibri" pitchFamily="34" charset="0"/>
                        </a:rPr>
                        <a:t> </a:t>
                      </a:r>
                      <a:endParaRPr lang="ca-ES" sz="1800" noProof="0" dirty="0">
                        <a:latin typeface="Calibri" pitchFamily="34" charset="0"/>
                      </a:endParaRPr>
                    </a:p>
                  </a:txBody>
                  <a:tcPr/>
                </a:tc>
                <a:extLst>
                  <a:ext uri="{0D108BD9-81ED-4DB2-BD59-A6C34878D82A}">
                    <a16:rowId xmlns:a16="http://schemas.microsoft.com/office/drawing/2014/main" val="373795579"/>
                  </a:ext>
                </a:extLst>
              </a:tr>
              <a:tr h="1216666">
                <a:tc>
                  <a:txBody>
                    <a:bodyPr/>
                    <a:lstStyle/>
                    <a:p>
                      <a:r>
                        <a:rPr lang="ca-ES" sz="1800" b="1" noProof="0" dirty="0">
                          <a:latin typeface="Calibri" pitchFamily="34" charset="0"/>
                        </a:rPr>
                        <a:t>ETT</a:t>
                      </a:r>
                    </a:p>
                  </a:txBody>
                  <a:tcPr/>
                </a:tc>
                <a:tc>
                  <a:txBody>
                    <a:bodyPr/>
                    <a:lstStyle/>
                    <a:p>
                      <a:r>
                        <a:rPr lang="ca-ES" sz="1800" noProof="0" dirty="0">
                          <a:latin typeface="Calibri" pitchFamily="34" charset="0"/>
                        </a:rPr>
                        <a:t>FEVE 30%. VE</a:t>
                      </a:r>
                      <a:r>
                        <a:rPr lang="ca-ES" sz="1800" baseline="0" noProof="0" dirty="0">
                          <a:latin typeface="Calibri" pitchFamily="34" charset="0"/>
                        </a:rPr>
                        <a:t> dilatat (65 mm). </a:t>
                      </a:r>
                    </a:p>
                    <a:p>
                      <a:r>
                        <a:rPr lang="ca-ES" sz="1800" baseline="0" noProof="0" dirty="0">
                          <a:latin typeface="Calibri" pitchFamily="34" charset="0"/>
                        </a:rPr>
                        <a:t>AE dilatada (55 ml/m2). IM II. </a:t>
                      </a:r>
                      <a:endParaRPr lang="ca-ES" sz="1800" noProof="0" dirty="0">
                        <a:latin typeface="Calibri" pitchFamily="34" charset="0"/>
                      </a:endParaRPr>
                    </a:p>
                    <a:p>
                      <a:r>
                        <a:rPr lang="ca-ES" sz="1800" noProof="0" dirty="0">
                          <a:latin typeface="Calibri" pitchFamily="34" charset="0"/>
                        </a:rPr>
                        <a:t>VC dilatada poc </a:t>
                      </a:r>
                      <a:r>
                        <a:rPr lang="ca-ES" sz="1800" noProof="0" dirty="0" err="1">
                          <a:latin typeface="Calibri" pitchFamily="34" charset="0"/>
                        </a:rPr>
                        <a:t>col·lapsable</a:t>
                      </a:r>
                      <a:endParaRPr lang="ca-ES" sz="1800" noProof="0" dirty="0">
                        <a:latin typeface="Calibri" pitchFamily="34" charset="0"/>
                      </a:endParaRPr>
                    </a:p>
                    <a:p>
                      <a:r>
                        <a:rPr lang="ca-ES" sz="1800" noProof="0" dirty="0">
                          <a:latin typeface="Calibri" pitchFamily="34" charset="0"/>
                        </a:rPr>
                        <a:t>IT pressions pulmonars elevades</a:t>
                      </a:r>
                    </a:p>
                  </a:txBody>
                  <a:tcPr/>
                </a:tc>
                <a:extLst>
                  <a:ext uri="{0D108BD9-81ED-4DB2-BD59-A6C34878D82A}">
                    <a16:rowId xmlns:a16="http://schemas.microsoft.com/office/drawing/2014/main" val="1734696434"/>
                  </a:ext>
                </a:extLst>
              </a:tr>
            </a:tbl>
          </a:graphicData>
        </a:graphic>
      </p:graphicFrame>
      <p:sp>
        <p:nvSpPr>
          <p:cNvPr id="4" name="CuadroTexto 3">
            <a:extLst>
              <a:ext uri="{FF2B5EF4-FFF2-40B4-BE49-F238E27FC236}">
                <a16:creationId xmlns:a16="http://schemas.microsoft.com/office/drawing/2014/main" id="{AF0714C9-A29B-8561-B727-4D00333DD8A5}"/>
              </a:ext>
            </a:extLst>
          </p:cNvPr>
          <p:cNvSpPr txBox="1"/>
          <p:nvPr/>
        </p:nvSpPr>
        <p:spPr>
          <a:xfrm>
            <a:off x="314632" y="2480857"/>
            <a:ext cx="4981570" cy="3477875"/>
          </a:xfrm>
          <a:prstGeom prst="rect">
            <a:avLst/>
          </a:prstGeom>
          <a:noFill/>
        </p:spPr>
        <p:txBody>
          <a:bodyPr wrap="square">
            <a:spAutoFit/>
          </a:bodyPr>
          <a:lstStyle/>
          <a:p>
            <a:r>
              <a:rPr lang="ca-ES" sz="2000" noProof="0" dirty="0">
                <a:latin typeface="Calibri" pitchFamily="34" charset="0"/>
              </a:rPr>
              <a:t>Pau. 82 anys</a:t>
            </a:r>
          </a:p>
          <a:p>
            <a:endParaRPr lang="ca-ES" sz="2000" noProof="0" dirty="0">
              <a:latin typeface="Calibri" pitchFamily="34" charset="0"/>
            </a:endParaRPr>
          </a:p>
          <a:p>
            <a:r>
              <a:rPr lang="ca-ES" sz="2000" noProof="0" dirty="0">
                <a:latin typeface="Calibri" pitchFamily="34" charset="0"/>
              </a:rPr>
              <a:t>Depressió. </a:t>
            </a:r>
          </a:p>
          <a:p>
            <a:r>
              <a:rPr lang="ca-ES" sz="2000" noProof="0" dirty="0">
                <a:latin typeface="Calibri" pitchFamily="34" charset="0"/>
              </a:rPr>
              <a:t>Pèrdua de pes. IMC 24. </a:t>
            </a:r>
          </a:p>
          <a:p>
            <a:r>
              <a:rPr lang="ca-ES" sz="2000" noProof="0" dirty="0">
                <a:latin typeface="Calibri" pitchFamily="34" charset="0"/>
              </a:rPr>
              <a:t>Ex fumador novament. </a:t>
            </a:r>
          </a:p>
          <a:p>
            <a:r>
              <a:rPr lang="ca-ES" sz="2000" noProof="0" dirty="0">
                <a:latin typeface="Calibri" pitchFamily="34" charset="0"/>
              </a:rPr>
              <a:t>LDL 80. HbA1c 8%. FG 30</a:t>
            </a:r>
          </a:p>
          <a:p>
            <a:endParaRPr lang="ca-ES" sz="2000" noProof="0" dirty="0">
              <a:latin typeface="Calibri" pitchFamily="34" charset="0"/>
            </a:endParaRPr>
          </a:p>
          <a:p>
            <a:r>
              <a:rPr lang="ca-ES" sz="2000" noProof="0" dirty="0">
                <a:latin typeface="Calibri" pitchFamily="34" charset="0"/>
              </a:rPr>
              <a:t>Dispnea </a:t>
            </a:r>
            <a:r>
              <a:rPr lang="ca-ES" sz="2000" b="1" noProof="0" dirty="0">
                <a:latin typeface="Calibri" pitchFamily="34" charset="0"/>
              </a:rPr>
              <a:t>CF III</a:t>
            </a:r>
            <a:r>
              <a:rPr lang="ca-ES" sz="2000" noProof="0" dirty="0">
                <a:latin typeface="Calibri" pitchFamily="34" charset="0"/>
              </a:rPr>
              <a:t>. </a:t>
            </a:r>
          </a:p>
          <a:p>
            <a:r>
              <a:rPr lang="ca-ES" sz="2000" b="1" noProof="0" dirty="0">
                <a:latin typeface="Calibri" pitchFamily="34" charset="0"/>
              </a:rPr>
              <a:t>3 ingressos </a:t>
            </a:r>
            <a:r>
              <a:rPr lang="ca-ES" sz="2000" noProof="0" dirty="0">
                <a:latin typeface="Calibri" pitchFamily="34" charset="0"/>
              </a:rPr>
              <a:t>per IC últim any.</a:t>
            </a:r>
          </a:p>
          <a:p>
            <a:r>
              <a:rPr lang="ca-ES" sz="2000" noProof="0" dirty="0">
                <a:latin typeface="Calibri" pitchFamily="34" charset="0"/>
              </a:rPr>
              <a:t>Algun ingrés amb </a:t>
            </a:r>
            <a:r>
              <a:rPr lang="ca-ES" sz="2000" b="1" noProof="0" dirty="0" err="1">
                <a:latin typeface="Calibri" pitchFamily="34" charset="0"/>
              </a:rPr>
              <a:t>Levosimendan</a:t>
            </a:r>
            <a:r>
              <a:rPr lang="ca-ES" sz="2000" noProof="0" dirty="0">
                <a:latin typeface="Calibri" pitchFamily="34" charset="0"/>
              </a:rPr>
              <a:t> (no efecte)</a:t>
            </a:r>
          </a:p>
          <a:p>
            <a:r>
              <a:rPr lang="ca-ES" sz="2000" b="1" noProof="0" dirty="0">
                <a:latin typeface="Calibri" pitchFamily="34" charset="0"/>
              </a:rPr>
              <a:t>No tolera fàrmacs pronòstics.</a:t>
            </a:r>
            <a:r>
              <a:rPr lang="ca-ES" sz="2000" noProof="0" dirty="0">
                <a:latin typeface="Calibri" pitchFamily="34" charset="0"/>
              </a:rPr>
              <a:t> </a:t>
            </a:r>
          </a:p>
        </p:txBody>
      </p:sp>
      <p:sp>
        <p:nvSpPr>
          <p:cNvPr id="6" name="5 Flecha abajo"/>
          <p:cNvSpPr/>
          <p:nvPr/>
        </p:nvSpPr>
        <p:spPr>
          <a:xfrm>
            <a:off x="8548525" y="5470535"/>
            <a:ext cx="571886" cy="508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noProof="0" dirty="0"/>
          </a:p>
        </p:txBody>
      </p:sp>
      <p:sp>
        <p:nvSpPr>
          <p:cNvPr id="8" name="7 CuadroTexto"/>
          <p:cNvSpPr txBox="1"/>
          <p:nvPr/>
        </p:nvSpPr>
        <p:spPr>
          <a:xfrm>
            <a:off x="7284957" y="6088974"/>
            <a:ext cx="3099021"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a-ES" sz="2800" b="1" noProof="0" dirty="0">
                <a:latin typeface="Calibri" pitchFamily="34" charset="0"/>
              </a:rPr>
              <a:t>IC Terminal</a:t>
            </a:r>
          </a:p>
        </p:txBody>
      </p:sp>
      <p:sp>
        <p:nvSpPr>
          <p:cNvPr id="3" name="CuadroTexto 4">
            <a:extLst>
              <a:ext uri="{FF2B5EF4-FFF2-40B4-BE49-F238E27FC236}">
                <a16:creationId xmlns:a16="http://schemas.microsoft.com/office/drawing/2014/main" id="{713FB707-3BD4-4EA2-172A-124943A69C4D}"/>
              </a:ext>
            </a:extLst>
          </p:cNvPr>
          <p:cNvSpPr txBox="1"/>
          <p:nvPr/>
        </p:nvSpPr>
        <p:spPr>
          <a:xfrm>
            <a:off x="1597017" y="1506461"/>
            <a:ext cx="1740989" cy="584775"/>
          </a:xfrm>
          <a:prstGeom prst="rect">
            <a:avLst/>
          </a:prstGeom>
          <a:noFill/>
        </p:spPr>
        <p:txBody>
          <a:bodyPr wrap="none" rtlCol="0">
            <a:spAutoFit/>
          </a:bodyPr>
          <a:lstStyle/>
          <a:p>
            <a:r>
              <a:rPr lang="ca-ES" sz="3200" u="sng" noProof="0" dirty="0">
                <a:solidFill>
                  <a:srgbClr val="FF0000"/>
                </a:solidFill>
                <a:latin typeface="Calibri" pitchFamily="34" charset="0"/>
              </a:rPr>
              <a:t>+ 10 anys</a:t>
            </a:r>
            <a:endParaRPr lang="ca-ES" sz="4000" u="sng" noProof="0" dirty="0">
              <a:solidFill>
                <a:srgbClr val="FF0000"/>
              </a:solidFill>
              <a:latin typeface="Calibri" pitchFamily="34" charset="0"/>
            </a:endParaRPr>
          </a:p>
        </p:txBody>
      </p:sp>
      <p:grpSp>
        <p:nvGrpSpPr>
          <p:cNvPr id="7" name="Grupo 6">
            <a:extLst>
              <a:ext uri="{FF2B5EF4-FFF2-40B4-BE49-F238E27FC236}">
                <a16:creationId xmlns:a16="http://schemas.microsoft.com/office/drawing/2014/main" id="{0B675875-25FB-989B-0DD2-53969CEC251A}"/>
              </a:ext>
            </a:extLst>
          </p:cNvPr>
          <p:cNvGrpSpPr/>
          <p:nvPr/>
        </p:nvGrpSpPr>
        <p:grpSpPr>
          <a:xfrm>
            <a:off x="9120411" y="67284"/>
            <a:ext cx="2894609" cy="872019"/>
            <a:chOff x="9120411" y="67284"/>
            <a:chExt cx="2894609" cy="872019"/>
          </a:xfrm>
        </p:grpSpPr>
        <p:pic>
          <p:nvPicPr>
            <p:cNvPr id="9" name="Picture 5">
              <a:extLst>
                <a:ext uri="{FF2B5EF4-FFF2-40B4-BE49-F238E27FC236}">
                  <a16:creationId xmlns:a16="http://schemas.microsoft.com/office/drawing/2014/main" id="{057B32EF-5B34-A036-E744-8E309190E9D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12 Imagen">
              <a:extLst>
                <a:ext uri="{FF2B5EF4-FFF2-40B4-BE49-F238E27FC236}">
                  <a16:creationId xmlns:a16="http://schemas.microsoft.com/office/drawing/2014/main" id="{FA9ADE5E-D0C5-7E33-FD03-B56790E90F9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1" name="Imagen 10">
              <a:extLst>
                <a:ext uri="{FF2B5EF4-FFF2-40B4-BE49-F238E27FC236}">
                  <a16:creationId xmlns:a16="http://schemas.microsoft.com/office/drawing/2014/main" id="{1D705A24-453C-16EB-867F-11B9BB2C15BB}"/>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sp>
        <p:nvSpPr>
          <p:cNvPr id="12" name="Rectángulo 11">
            <a:extLst>
              <a:ext uri="{FF2B5EF4-FFF2-40B4-BE49-F238E27FC236}">
                <a16:creationId xmlns:a16="http://schemas.microsoft.com/office/drawing/2014/main" id="{713E820C-C5E4-DB80-40CA-56C2B75C6C88}"/>
              </a:ext>
            </a:extLst>
          </p:cNvPr>
          <p:cNvSpPr/>
          <p:nvPr/>
        </p:nvSpPr>
        <p:spPr>
          <a:xfrm>
            <a:off x="0" y="991666"/>
            <a:ext cx="12192000" cy="30619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accent5">
                  <a:lumMod val="60000"/>
                  <a:lumOff val="40000"/>
                </a:schemeClr>
              </a:solidFill>
            </a:endParaRPr>
          </a:p>
        </p:txBody>
      </p:sp>
      <p:sp useBgFill="1">
        <p:nvSpPr>
          <p:cNvPr id="13" name="CuadroTexto 12">
            <a:extLst>
              <a:ext uri="{FF2B5EF4-FFF2-40B4-BE49-F238E27FC236}">
                <a16:creationId xmlns:a16="http://schemas.microsoft.com/office/drawing/2014/main" id="{24F314C2-ED98-E4E5-C5A0-275FA32FBD40}"/>
              </a:ext>
            </a:extLst>
          </p:cNvPr>
          <p:cNvSpPr txBox="1"/>
          <p:nvPr/>
        </p:nvSpPr>
        <p:spPr>
          <a:xfrm>
            <a:off x="383458" y="245806"/>
            <a:ext cx="8327923" cy="584775"/>
          </a:xfrm>
          <a:prstGeom prst="rect">
            <a:avLst/>
          </a:prstGeom>
        </p:spPr>
        <p:txBody>
          <a:bodyPr wrap="square" rtlCol="0">
            <a:spAutoFit/>
          </a:bodyPr>
          <a:lstStyle/>
          <a:p>
            <a:r>
              <a:rPr lang="ca-ES" sz="3200" b="1" noProof="0" dirty="0">
                <a:solidFill>
                  <a:srgbClr val="0070C0"/>
                </a:solidFill>
                <a:latin typeface="Calibri" panose="020F0502020204030204" pitchFamily="34" charset="0"/>
                <a:ea typeface="Calibri" panose="020F0502020204030204" pitchFamily="34" charset="0"/>
                <a:cs typeface="Calibri" panose="020F0502020204030204" pitchFamily="34" charset="0"/>
              </a:rPr>
              <a:t>INSUFICIÈNCIA CARDÍACA</a:t>
            </a:r>
          </a:p>
        </p:txBody>
      </p:sp>
    </p:spTree>
    <p:extLst>
      <p:ext uri="{BB962C8B-B14F-4D97-AF65-F5344CB8AC3E}">
        <p14:creationId xmlns:p14="http://schemas.microsoft.com/office/powerpoint/2010/main" val="252236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2"/>
          <p:cNvSpPr txBox="1"/>
          <p:nvPr/>
        </p:nvSpPr>
        <p:spPr>
          <a:xfrm>
            <a:off x="1776699" y="1116860"/>
            <a:ext cx="8552499" cy="503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sz="2000" b="1"/>
            </a:pPr>
            <a:r>
              <a:rPr lang="ca-ES" sz="2000" noProof="0" dirty="0">
                <a:latin typeface="Calibri" pitchFamily="34" charset="0"/>
              </a:rPr>
              <a:t>IC terminal. </a:t>
            </a:r>
            <a:r>
              <a:rPr lang="ca-ES" sz="2000" i="1" noProof="0" dirty="0" err="1">
                <a:solidFill>
                  <a:srgbClr val="0070C0"/>
                </a:solidFill>
                <a:latin typeface="Calibri" pitchFamily="34" charset="0"/>
              </a:rPr>
              <a:t>HexCOM</a:t>
            </a:r>
            <a:r>
              <a:rPr lang="ca-ES" sz="2000" i="1" noProof="0" dirty="0">
                <a:solidFill>
                  <a:srgbClr val="0070C0"/>
                </a:solidFill>
                <a:latin typeface="Calibri" pitchFamily="34" charset="0"/>
              </a:rPr>
              <a:t>-RED</a:t>
            </a:r>
          </a:p>
        </p:txBody>
      </p:sp>
      <p:sp>
        <p:nvSpPr>
          <p:cNvPr id="109" name="Dona"/>
          <p:cNvSpPr/>
          <p:nvPr/>
        </p:nvSpPr>
        <p:spPr>
          <a:xfrm>
            <a:off x="1983445" y="1697594"/>
            <a:ext cx="692274" cy="1531199"/>
          </a:xfrm>
          <a:custGeom>
            <a:avLst/>
            <a:gdLst/>
            <a:ahLst/>
            <a:cxnLst>
              <a:cxn ang="0">
                <a:pos x="wd2" y="hd2"/>
              </a:cxn>
              <a:cxn ang="5400000">
                <a:pos x="wd2" y="hd2"/>
              </a:cxn>
              <a:cxn ang="10800000">
                <a:pos x="wd2" y="hd2"/>
              </a:cxn>
              <a:cxn ang="16200000">
                <a:pos x="wd2" y="hd2"/>
              </a:cxn>
            </a:cxnLst>
            <a:rect l="0" t="0" r="r" b="b"/>
            <a:pathLst>
              <a:path w="21297" h="21600" extrusionOk="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7"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pPr>
              <a:defRPr sz="1400"/>
            </a:pPr>
            <a:endParaRPr lang="ca-ES" sz="1400" noProof="0" dirty="0"/>
          </a:p>
        </p:txBody>
      </p:sp>
      <p:sp>
        <p:nvSpPr>
          <p:cNvPr id="110" name="Home"/>
          <p:cNvSpPr/>
          <p:nvPr/>
        </p:nvSpPr>
        <p:spPr>
          <a:xfrm>
            <a:off x="2744396" y="1697962"/>
            <a:ext cx="567192" cy="1530463"/>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pPr>
              <a:defRPr sz="1400"/>
            </a:pPr>
            <a:endParaRPr lang="ca-ES" sz="1400" noProof="0" dirty="0"/>
          </a:p>
        </p:txBody>
      </p:sp>
      <p:sp>
        <p:nvSpPr>
          <p:cNvPr id="111" name="IDENTIFICAR LA PERSONA AMB NECESSITATS PAL·LIATIVES"/>
          <p:cNvSpPr/>
          <p:nvPr/>
        </p:nvSpPr>
        <p:spPr>
          <a:xfrm>
            <a:off x="1706881" y="2486400"/>
            <a:ext cx="2055374" cy="793225"/>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1200"/>
            </a:pPr>
            <a:r>
              <a:rPr lang="ca-ES" sz="1400" b="1" noProof="0" dirty="0">
                <a:latin typeface="Calibri" pitchFamily="34" charset="0"/>
              </a:rPr>
              <a:t>IDENTIFICAR</a:t>
            </a:r>
            <a:r>
              <a:rPr lang="ca-ES" sz="1400" noProof="0" dirty="0">
                <a:latin typeface="Calibri" pitchFamily="34" charset="0"/>
              </a:rPr>
              <a:t> LA </a:t>
            </a:r>
            <a:r>
              <a:rPr lang="ca-ES" sz="1400" b="1" noProof="0" dirty="0">
                <a:latin typeface="Calibri" pitchFamily="34" charset="0"/>
              </a:rPr>
              <a:t>PERSONA</a:t>
            </a:r>
            <a:r>
              <a:rPr lang="ca-ES" sz="1400" noProof="0" dirty="0">
                <a:latin typeface="Calibri" pitchFamily="34" charset="0"/>
              </a:rPr>
              <a:t> AMB NECESSITATS PAL·LIATIVES</a:t>
            </a:r>
          </a:p>
        </p:txBody>
      </p:sp>
      <p:sp>
        <p:nvSpPr>
          <p:cNvPr id="112" name="SITUACIÓ CLÍNICA"/>
          <p:cNvSpPr/>
          <p:nvPr/>
        </p:nvSpPr>
        <p:spPr>
          <a:xfrm>
            <a:off x="4940895" y="1660056"/>
            <a:ext cx="2387640" cy="368212"/>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400"/>
            </a:lvl1pPr>
          </a:lstStyle>
          <a:p>
            <a:r>
              <a:rPr lang="ca-ES" noProof="0" dirty="0">
                <a:latin typeface="Calibri" pitchFamily="34" charset="0"/>
              </a:rPr>
              <a:t> SITUACIÓ CLÍNICA</a:t>
            </a:r>
          </a:p>
        </p:txBody>
      </p:sp>
      <p:sp>
        <p:nvSpPr>
          <p:cNvPr id="113" name="SITUACIÓ PSICO-EMOCIONAL"/>
          <p:cNvSpPr/>
          <p:nvPr/>
        </p:nvSpPr>
        <p:spPr>
          <a:xfrm>
            <a:off x="4940895" y="2212861"/>
            <a:ext cx="2387640" cy="463026"/>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400"/>
            </a:lvl1pPr>
          </a:lstStyle>
          <a:p>
            <a:r>
              <a:rPr lang="ca-ES" noProof="0" dirty="0">
                <a:latin typeface="Calibri" pitchFamily="34" charset="0"/>
              </a:rPr>
              <a:t> SITUACIÓ PSICO-EMOCIONAL</a:t>
            </a:r>
          </a:p>
        </p:txBody>
      </p:sp>
      <p:sp>
        <p:nvSpPr>
          <p:cNvPr id="114" name="SITUACIÓ SOCIO-FAMILIAR"/>
          <p:cNvSpPr/>
          <p:nvPr/>
        </p:nvSpPr>
        <p:spPr>
          <a:xfrm>
            <a:off x="4940895" y="2755803"/>
            <a:ext cx="2387640" cy="435899"/>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400"/>
            </a:lvl1pPr>
          </a:lstStyle>
          <a:p>
            <a:r>
              <a:rPr lang="ca-ES" noProof="0" dirty="0">
                <a:latin typeface="Calibri" pitchFamily="34" charset="0"/>
              </a:rPr>
              <a:t> SITUACIÓ SOCIO-FAMILIAR</a:t>
            </a:r>
          </a:p>
        </p:txBody>
      </p:sp>
      <p:sp>
        <p:nvSpPr>
          <p:cNvPr id="115" name="SITUACIÓ ÈTICA-ESPIRITUAL"/>
          <p:cNvSpPr/>
          <p:nvPr/>
        </p:nvSpPr>
        <p:spPr>
          <a:xfrm>
            <a:off x="4940895" y="3266887"/>
            <a:ext cx="2387640" cy="428908"/>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400"/>
            </a:lvl1pPr>
          </a:lstStyle>
          <a:p>
            <a:r>
              <a:rPr lang="ca-ES" noProof="0" dirty="0">
                <a:latin typeface="Calibri" pitchFamily="34" charset="0"/>
              </a:rPr>
              <a:t> SITUACIÓ ÈTICA-ESPIRITUAL</a:t>
            </a:r>
          </a:p>
        </p:txBody>
      </p:sp>
      <p:sp>
        <p:nvSpPr>
          <p:cNvPr id="116" name="VOLUNTATS ANTICIPADES"/>
          <p:cNvSpPr/>
          <p:nvPr/>
        </p:nvSpPr>
        <p:spPr>
          <a:xfrm>
            <a:off x="4940895" y="3842547"/>
            <a:ext cx="2387640" cy="439402"/>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400"/>
            </a:lvl1pPr>
          </a:lstStyle>
          <a:p>
            <a:r>
              <a:rPr lang="ca-ES" noProof="0" dirty="0">
                <a:latin typeface="Calibri" pitchFamily="34" charset="0"/>
              </a:rPr>
              <a:t> VOLUNTATS ANTICIPADES</a:t>
            </a:r>
          </a:p>
        </p:txBody>
      </p:sp>
      <p:sp>
        <p:nvSpPr>
          <p:cNvPr id="117" name="Línia"/>
          <p:cNvSpPr/>
          <p:nvPr/>
        </p:nvSpPr>
        <p:spPr>
          <a:xfrm>
            <a:off x="3829947" y="2743105"/>
            <a:ext cx="792089" cy="1"/>
          </a:xfrm>
          <a:prstGeom prst="line">
            <a:avLst/>
          </a:prstGeom>
          <a:ln w="63500">
            <a:solidFill>
              <a:schemeClr val="accent1"/>
            </a:solidFill>
            <a:tailEnd type="triangle"/>
          </a:ln>
          <a:effectLst>
            <a:outerShdw blurRad="38100" dist="20000" dir="5400000" rotWithShape="0">
              <a:srgbClr val="000000">
                <a:alpha val="38000"/>
              </a:srgbClr>
            </a:outerShdw>
          </a:effectLst>
        </p:spPr>
        <p:txBody>
          <a:bodyPr lIns="45719" rIns="45719"/>
          <a:lstStyle/>
          <a:p>
            <a:pPr>
              <a:defRPr sz="1400"/>
            </a:pPr>
            <a:endParaRPr lang="ca-ES" sz="1400" noProof="0" dirty="0"/>
          </a:p>
        </p:txBody>
      </p:sp>
      <p:sp>
        <p:nvSpPr>
          <p:cNvPr id="118" name="Línia"/>
          <p:cNvSpPr/>
          <p:nvPr/>
        </p:nvSpPr>
        <p:spPr>
          <a:xfrm flipV="1">
            <a:off x="4689728" y="1647357"/>
            <a:ext cx="1" cy="2585107"/>
          </a:xfrm>
          <a:prstGeom prst="line">
            <a:avLst/>
          </a:prstGeom>
          <a:ln w="25400">
            <a:solidFill>
              <a:schemeClr val="accent1"/>
            </a:solidFill>
          </a:ln>
          <a:effectLst>
            <a:outerShdw blurRad="38100" dist="20000" dir="5400000" rotWithShape="0">
              <a:srgbClr val="000000">
                <a:alpha val="38000"/>
              </a:srgbClr>
            </a:outerShdw>
          </a:effectLst>
        </p:spPr>
        <p:txBody>
          <a:bodyPr lIns="45719" rIns="45719"/>
          <a:lstStyle/>
          <a:p>
            <a:pPr>
              <a:defRPr sz="1400"/>
            </a:pPr>
            <a:endParaRPr lang="ca-ES" sz="1400" noProof="0" dirty="0"/>
          </a:p>
        </p:txBody>
      </p:sp>
      <p:sp>
        <p:nvSpPr>
          <p:cNvPr id="119" name="Línia"/>
          <p:cNvSpPr/>
          <p:nvPr/>
        </p:nvSpPr>
        <p:spPr>
          <a:xfrm>
            <a:off x="7647396" y="2743105"/>
            <a:ext cx="792089" cy="1"/>
          </a:xfrm>
          <a:prstGeom prst="line">
            <a:avLst/>
          </a:prstGeom>
          <a:ln w="63500">
            <a:solidFill>
              <a:schemeClr val="accent1"/>
            </a:solidFill>
            <a:tailEnd type="triangle"/>
          </a:ln>
          <a:effectLst>
            <a:outerShdw blurRad="38100" dist="20000" dir="5400000" rotWithShape="0">
              <a:srgbClr val="000000">
                <a:alpha val="38000"/>
              </a:srgbClr>
            </a:outerShdw>
          </a:effectLst>
        </p:spPr>
        <p:txBody>
          <a:bodyPr lIns="45719" rIns="45719"/>
          <a:lstStyle/>
          <a:p>
            <a:pPr>
              <a:defRPr sz="1400"/>
            </a:pPr>
            <a:endParaRPr lang="ca-ES" sz="1400" noProof="0" dirty="0"/>
          </a:p>
        </p:txBody>
      </p:sp>
      <p:sp>
        <p:nvSpPr>
          <p:cNvPr id="120" name="NIVELLS DE COMPLEXITAT DEL CAS"/>
          <p:cNvSpPr/>
          <p:nvPr/>
        </p:nvSpPr>
        <p:spPr>
          <a:xfrm>
            <a:off x="8626950" y="2108105"/>
            <a:ext cx="1270001" cy="1270001"/>
          </a:xfrm>
          <a:prstGeom prst="roundRect">
            <a:avLst>
              <a:gd name="adj" fmla="val 15000"/>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400"/>
            </a:lvl1pPr>
          </a:lstStyle>
          <a:p>
            <a:r>
              <a:rPr lang="ca-ES" noProof="0" dirty="0">
                <a:latin typeface="Calibri" pitchFamily="34" charset="0"/>
              </a:rPr>
              <a:t>NIVELLS DE COMPLEXITAT DEL CAS</a:t>
            </a:r>
          </a:p>
        </p:txBody>
      </p:sp>
      <p:sp>
        <p:nvSpPr>
          <p:cNvPr id="121" name="Línia"/>
          <p:cNvSpPr/>
          <p:nvPr/>
        </p:nvSpPr>
        <p:spPr>
          <a:xfrm flipH="1">
            <a:off x="8007681" y="4095474"/>
            <a:ext cx="619269" cy="854099"/>
          </a:xfrm>
          <a:prstGeom prst="line">
            <a:avLst/>
          </a:prstGeom>
          <a:ln w="63500">
            <a:solidFill>
              <a:schemeClr val="accent1"/>
            </a:solidFill>
            <a:tailEnd type="triangle"/>
          </a:ln>
          <a:effectLst>
            <a:outerShdw blurRad="38100" dist="20000" dir="5400000" rotWithShape="0">
              <a:srgbClr val="000000">
                <a:alpha val="38000"/>
              </a:srgbClr>
            </a:outerShdw>
          </a:effectLst>
        </p:spPr>
        <p:txBody>
          <a:bodyPr lIns="45719" rIns="45719"/>
          <a:lstStyle/>
          <a:p>
            <a:pPr>
              <a:defRPr sz="1400"/>
            </a:pPr>
            <a:endParaRPr lang="ca-ES" sz="1400" noProof="0" dirty="0"/>
          </a:p>
        </p:txBody>
      </p:sp>
      <p:sp>
        <p:nvSpPr>
          <p:cNvPr id="122" name="BAIX"/>
          <p:cNvSpPr/>
          <p:nvPr/>
        </p:nvSpPr>
        <p:spPr>
          <a:xfrm>
            <a:off x="10338637" y="5075808"/>
            <a:ext cx="692274" cy="477838"/>
          </a:xfrm>
          <a:prstGeom prst="roundRect">
            <a:avLst>
              <a:gd name="adj" fmla="val 39867"/>
            </a:avLst>
          </a:prstGeom>
          <a:solidFill>
            <a:srgbClr val="00B050"/>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400" b="1">
                <a:solidFill>
                  <a:srgbClr val="FFFFFF"/>
                </a:solidFill>
              </a:defRPr>
            </a:lvl1pPr>
          </a:lstStyle>
          <a:p>
            <a:r>
              <a:rPr lang="ca-ES" noProof="0" dirty="0">
                <a:latin typeface="Calibri" pitchFamily="34" charset="0"/>
              </a:rPr>
              <a:t>BAIX</a:t>
            </a:r>
          </a:p>
        </p:txBody>
      </p:sp>
      <p:sp>
        <p:nvSpPr>
          <p:cNvPr id="123" name="Línia"/>
          <p:cNvSpPr/>
          <p:nvPr/>
        </p:nvSpPr>
        <p:spPr>
          <a:xfrm>
            <a:off x="10048343" y="4134437"/>
            <a:ext cx="629274" cy="803675"/>
          </a:xfrm>
          <a:prstGeom prst="line">
            <a:avLst/>
          </a:prstGeom>
          <a:ln w="63500">
            <a:solidFill>
              <a:schemeClr val="accent1"/>
            </a:solidFill>
            <a:tailEnd type="triangle"/>
          </a:ln>
          <a:effectLst>
            <a:outerShdw blurRad="38100" dist="20000" dir="5400000" rotWithShape="0">
              <a:srgbClr val="000000">
                <a:alpha val="38000"/>
              </a:srgbClr>
            </a:outerShdw>
          </a:effectLst>
        </p:spPr>
        <p:txBody>
          <a:bodyPr lIns="45719" rIns="45719"/>
          <a:lstStyle/>
          <a:p>
            <a:pPr>
              <a:defRPr sz="1400"/>
            </a:pPr>
            <a:endParaRPr lang="ca-ES" sz="1400" noProof="0" dirty="0"/>
          </a:p>
        </p:txBody>
      </p:sp>
      <p:sp>
        <p:nvSpPr>
          <p:cNvPr id="124" name="ALT"/>
          <p:cNvSpPr/>
          <p:nvPr/>
        </p:nvSpPr>
        <p:spPr>
          <a:xfrm>
            <a:off x="7639634" y="5095473"/>
            <a:ext cx="692274" cy="477838"/>
          </a:xfrm>
          <a:prstGeom prst="roundRect">
            <a:avLst>
              <a:gd name="adj" fmla="val 39867"/>
            </a:avLst>
          </a:prstGeom>
          <a:solidFill>
            <a:srgbClr val="FF9300"/>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400" b="1">
                <a:solidFill>
                  <a:srgbClr val="FFFFFF"/>
                </a:solidFill>
              </a:defRPr>
            </a:lvl1pPr>
          </a:lstStyle>
          <a:p>
            <a:r>
              <a:rPr lang="ca-ES" noProof="0" dirty="0">
                <a:latin typeface="Calibri" pitchFamily="34" charset="0"/>
              </a:rPr>
              <a:t>ALT</a:t>
            </a:r>
          </a:p>
        </p:txBody>
      </p:sp>
      <p:sp>
        <p:nvSpPr>
          <p:cNvPr id="125" name="Equip de referència d’atenció primaria"/>
          <p:cNvSpPr/>
          <p:nvPr/>
        </p:nvSpPr>
        <p:spPr>
          <a:xfrm>
            <a:off x="10048343" y="5684620"/>
            <a:ext cx="1627946" cy="954185"/>
          </a:xfrm>
          <a:prstGeom prst="rect">
            <a:avLst/>
          </a:prstGeom>
          <a:solidFill>
            <a:srgbClr val="00B050"/>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400" b="1">
                <a:solidFill>
                  <a:srgbClr val="FFFFFF"/>
                </a:solidFill>
              </a:defRPr>
            </a:lvl1pPr>
          </a:lstStyle>
          <a:p>
            <a:r>
              <a:rPr lang="ca-ES" sz="1600" noProof="0" dirty="0">
                <a:latin typeface="Calibri" pitchFamily="34" charset="0"/>
              </a:rPr>
              <a:t>Equip de referència d’Atenció </a:t>
            </a:r>
            <a:r>
              <a:rPr lang="ca-ES" sz="1600" dirty="0">
                <a:latin typeface="Calibri" pitchFamily="34" charset="0"/>
              </a:rPr>
              <a:t>P</a:t>
            </a:r>
            <a:r>
              <a:rPr lang="ca-ES" sz="1600" noProof="0" dirty="0" err="1">
                <a:latin typeface="Calibri" pitchFamily="34" charset="0"/>
              </a:rPr>
              <a:t>rimària</a:t>
            </a:r>
            <a:endParaRPr lang="ca-ES" sz="1600" noProof="0" dirty="0">
              <a:latin typeface="Calibri" pitchFamily="34" charset="0"/>
            </a:endParaRPr>
          </a:p>
        </p:txBody>
      </p:sp>
      <p:sp>
        <p:nvSpPr>
          <p:cNvPr id="126" name="Equip de específic de cures pal·liatives"/>
          <p:cNvSpPr/>
          <p:nvPr/>
        </p:nvSpPr>
        <p:spPr>
          <a:xfrm>
            <a:off x="6525492" y="5684620"/>
            <a:ext cx="2118326" cy="954185"/>
          </a:xfrm>
          <a:prstGeom prst="rect">
            <a:avLst/>
          </a:prstGeom>
          <a:solidFill>
            <a:srgbClr val="FF9300"/>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1400" b="1">
                <a:solidFill>
                  <a:srgbClr val="FFFFFF"/>
                </a:solidFill>
              </a:defRPr>
            </a:lvl1pPr>
          </a:lstStyle>
          <a:p>
            <a:r>
              <a:rPr lang="ca-ES" sz="1800" noProof="0" dirty="0">
                <a:latin typeface="Calibri" pitchFamily="34" charset="0"/>
              </a:rPr>
              <a:t>Equip específic </a:t>
            </a:r>
          </a:p>
          <a:p>
            <a:r>
              <a:rPr lang="ca-ES" sz="1800" noProof="0" dirty="0">
                <a:latin typeface="Calibri" pitchFamily="34" charset="0"/>
              </a:rPr>
              <a:t>de cures pal·liatives</a:t>
            </a:r>
          </a:p>
        </p:txBody>
      </p:sp>
      <p:sp>
        <p:nvSpPr>
          <p:cNvPr id="127" name="Text Box 4"/>
          <p:cNvSpPr txBox="1"/>
          <p:nvPr/>
        </p:nvSpPr>
        <p:spPr>
          <a:xfrm>
            <a:off x="8007681" y="3549662"/>
            <a:ext cx="2539090" cy="584775"/>
          </a:xfrm>
          <a:prstGeom prst="rect">
            <a:avLst/>
          </a:prstGeom>
          <a:solidFill>
            <a:schemeClr val="accent2"/>
          </a:solidFill>
          <a:ln w="1905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1600" b="1"/>
            </a:lvl1pPr>
          </a:lstStyle>
          <a:p>
            <a:r>
              <a:rPr lang="ca-ES" noProof="0" dirty="0">
                <a:latin typeface="Calibri" pitchFamily="34" charset="0"/>
              </a:rPr>
              <a:t>Serveis socials                                Gestor/a de casos</a:t>
            </a:r>
            <a:r>
              <a:rPr lang="ca-ES" noProof="0" dirty="0"/>
              <a:t>                               </a:t>
            </a:r>
          </a:p>
        </p:txBody>
      </p:sp>
      <p:sp>
        <p:nvSpPr>
          <p:cNvPr id="129" name="Doble fletxa"/>
          <p:cNvSpPr/>
          <p:nvPr/>
        </p:nvSpPr>
        <p:spPr>
          <a:xfrm>
            <a:off x="8800785" y="5945028"/>
            <a:ext cx="1079305" cy="477839"/>
          </a:xfrm>
          <a:prstGeom prst="leftRightArrow">
            <a:avLst>
              <a:gd name="adj1" fmla="val 32000"/>
              <a:gd name="adj2" fmla="val 58563"/>
            </a:avLst>
          </a:prstGeom>
          <a:solidFill>
            <a:schemeClr val="accent1"/>
          </a:solidFill>
          <a:ln w="25400">
            <a:solidFill>
              <a:schemeClr val="accent1"/>
            </a:solidFill>
          </a:ln>
          <a:effectLst>
            <a:outerShdw blurRad="38100" dist="23000" dir="5400000" rotWithShape="0">
              <a:srgbClr val="000000">
                <a:alpha val="35000"/>
              </a:srgbClr>
            </a:outerShdw>
          </a:effectLst>
        </p:spPr>
        <p:txBody>
          <a:bodyPr lIns="45719" rIns="45719" anchor="ctr"/>
          <a:lstStyle/>
          <a:p>
            <a:pPr>
              <a:defRPr sz="1400"/>
            </a:pPr>
            <a:endParaRPr lang="ca-ES" sz="1400" noProof="0" dirty="0"/>
          </a:p>
        </p:txBody>
      </p:sp>
      <p:sp>
        <p:nvSpPr>
          <p:cNvPr id="2" name="Elipse 1">
            <a:extLst>
              <a:ext uri="{FF2B5EF4-FFF2-40B4-BE49-F238E27FC236}">
                <a16:creationId xmlns:a16="http://schemas.microsoft.com/office/drawing/2014/main" id="{995100D6-19FD-C254-A277-5F9C1177E4E4}"/>
              </a:ext>
            </a:extLst>
          </p:cNvPr>
          <p:cNvSpPr/>
          <p:nvPr/>
        </p:nvSpPr>
        <p:spPr>
          <a:xfrm>
            <a:off x="1220056" y="4565292"/>
            <a:ext cx="3013364" cy="1858088"/>
          </a:xfrm>
          <a:prstGeom prst="ellipse">
            <a:avLst/>
          </a:prstGeom>
          <a:solidFill>
            <a:srgbClr val="00B050"/>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a-ES" noProof="0" dirty="0">
                <a:latin typeface="Calibri" pitchFamily="34" charset="0"/>
              </a:rPr>
              <a:t>Parlar amb el pacient i família sobre la possibilitat de desactivar les teràpies del DAI</a:t>
            </a:r>
          </a:p>
        </p:txBody>
      </p:sp>
      <p:sp>
        <p:nvSpPr>
          <p:cNvPr id="4" name="Línia">
            <a:extLst>
              <a:ext uri="{FF2B5EF4-FFF2-40B4-BE49-F238E27FC236}">
                <a16:creationId xmlns:a16="http://schemas.microsoft.com/office/drawing/2014/main" id="{F6D32518-88AF-C286-FBCC-440894E04BB6}"/>
              </a:ext>
            </a:extLst>
          </p:cNvPr>
          <p:cNvSpPr/>
          <p:nvPr/>
        </p:nvSpPr>
        <p:spPr>
          <a:xfrm>
            <a:off x="2729793" y="3386475"/>
            <a:ext cx="0" cy="1026033"/>
          </a:xfrm>
          <a:prstGeom prst="line">
            <a:avLst/>
          </a:prstGeom>
          <a:ln w="63500">
            <a:solidFill>
              <a:schemeClr val="accent1"/>
            </a:solidFill>
            <a:tailEnd type="triangle"/>
          </a:ln>
          <a:effectLst>
            <a:outerShdw blurRad="38100" dist="20000" dir="5400000" rotWithShape="0">
              <a:srgbClr val="000000">
                <a:alpha val="38000"/>
              </a:srgbClr>
            </a:outerShdw>
          </a:effectLst>
        </p:spPr>
        <p:txBody>
          <a:bodyPr lIns="45719" rIns="45719"/>
          <a:lstStyle/>
          <a:p>
            <a:pPr>
              <a:defRPr sz="1400"/>
            </a:pPr>
            <a:endParaRPr lang="ca-ES" sz="1400" noProof="0" dirty="0"/>
          </a:p>
        </p:txBody>
      </p:sp>
      <p:grpSp>
        <p:nvGrpSpPr>
          <p:cNvPr id="11" name="Grupo 10">
            <a:extLst>
              <a:ext uri="{FF2B5EF4-FFF2-40B4-BE49-F238E27FC236}">
                <a16:creationId xmlns:a16="http://schemas.microsoft.com/office/drawing/2014/main" id="{70656FAB-BE49-F628-2F28-54C883FAF315}"/>
              </a:ext>
            </a:extLst>
          </p:cNvPr>
          <p:cNvGrpSpPr/>
          <p:nvPr/>
        </p:nvGrpSpPr>
        <p:grpSpPr>
          <a:xfrm>
            <a:off x="9448800" y="91967"/>
            <a:ext cx="2566220" cy="719514"/>
            <a:chOff x="9120411" y="67284"/>
            <a:chExt cx="2894609" cy="872019"/>
          </a:xfrm>
        </p:grpSpPr>
        <p:pic>
          <p:nvPicPr>
            <p:cNvPr id="12" name="Picture 5">
              <a:extLst>
                <a:ext uri="{FF2B5EF4-FFF2-40B4-BE49-F238E27FC236}">
                  <a16:creationId xmlns:a16="http://schemas.microsoft.com/office/drawing/2014/main" id="{DB8AA232-2B80-FB8B-34D4-CF8108DF9CF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12 Imagen">
              <a:extLst>
                <a:ext uri="{FF2B5EF4-FFF2-40B4-BE49-F238E27FC236}">
                  <a16:creationId xmlns:a16="http://schemas.microsoft.com/office/drawing/2014/main" id="{40BB16BA-0E8F-BA8B-AA09-E07D52BD3A0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14" name="Imagen 13">
              <a:extLst>
                <a:ext uri="{FF2B5EF4-FFF2-40B4-BE49-F238E27FC236}">
                  <a16:creationId xmlns:a16="http://schemas.microsoft.com/office/drawing/2014/main" id="{D1832C9A-B6DD-B47F-EA61-F3F56EB08928}"/>
                </a:ext>
              </a:extLst>
            </p:cNvPr>
            <p:cNvPicPr>
              <a:picLocks noChangeAspect="1"/>
            </p:cNvPicPr>
            <p:nvPr/>
          </p:nvPicPr>
          <p:blipFill>
            <a:blip r:embed="rId4"/>
            <a:srcRect l="26558" t="13346" r="27345" b="17370"/>
            <a:stretch/>
          </p:blipFill>
          <p:spPr>
            <a:xfrm>
              <a:off x="9120411" y="85877"/>
              <a:ext cx="993059" cy="840280"/>
            </a:xfrm>
            <a:prstGeom prst="rect">
              <a:avLst/>
            </a:prstGeom>
          </p:spPr>
        </p:pic>
      </p:grpSp>
      <p:sp>
        <p:nvSpPr>
          <p:cNvPr id="15" name="Rectángulo 14">
            <a:extLst>
              <a:ext uri="{FF2B5EF4-FFF2-40B4-BE49-F238E27FC236}">
                <a16:creationId xmlns:a16="http://schemas.microsoft.com/office/drawing/2014/main" id="{D0825596-13F2-8A57-3B24-74DF0F1F0A60}"/>
              </a:ext>
            </a:extLst>
          </p:cNvPr>
          <p:cNvSpPr/>
          <p:nvPr/>
        </p:nvSpPr>
        <p:spPr>
          <a:xfrm>
            <a:off x="0" y="883512"/>
            <a:ext cx="12192000" cy="200701"/>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noProof="0" dirty="0">
              <a:solidFill>
                <a:schemeClr val="accent5">
                  <a:lumMod val="60000"/>
                  <a:lumOff val="40000"/>
                </a:schemeClr>
              </a:solidFill>
            </a:endParaRPr>
          </a:p>
        </p:txBody>
      </p:sp>
      <p:sp useBgFill="1">
        <p:nvSpPr>
          <p:cNvPr id="16" name="CuadroTexto 15">
            <a:extLst>
              <a:ext uri="{FF2B5EF4-FFF2-40B4-BE49-F238E27FC236}">
                <a16:creationId xmlns:a16="http://schemas.microsoft.com/office/drawing/2014/main" id="{9773E7D6-3D0A-839D-C9E8-07E1EF16DA91}"/>
              </a:ext>
            </a:extLst>
          </p:cNvPr>
          <p:cNvSpPr txBox="1"/>
          <p:nvPr/>
        </p:nvSpPr>
        <p:spPr>
          <a:xfrm>
            <a:off x="362282" y="187060"/>
            <a:ext cx="8327923" cy="584775"/>
          </a:xfrm>
          <a:prstGeom prst="rect">
            <a:avLst/>
          </a:prstGeom>
        </p:spPr>
        <p:txBody>
          <a:bodyPr wrap="square" rtlCol="0">
            <a:spAutoFit/>
          </a:bodyPr>
          <a:lstStyle/>
          <a:p>
            <a:r>
              <a:rPr lang="ca-ES" sz="3200" b="1" noProof="0" dirty="0">
                <a:solidFill>
                  <a:srgbClr val="0070C0"/>
                </a:solidFill>
                <a:latin typeface="Calibri" panose="020F0502020204030204" pitchFamily="34" charset="0"/>
                <a:ea typeface="Calibri" panose="020F0502020204030204" pitchFamily="34" charset="0"/>
                <a:cs typeface="Calibri" panose="020F0502020204030204" pitchFamily="34" charset="0"/>
              </a:rPr>
              <a:t>INSUFICIÈNCIA CARDÍACA: IC TERMINAL</a:t>
            </a:r>
          </a:p>
        </p:txBody>
      </p:sp>
    </p:spTree>
    <p:extLst>
      <p:ext uri="{BB962C8B-B14F-4D97-AF65-F5344CB8AC3E}">
        <p14:creationId xmlns:p14="http://schemas.microsoft.com/office/powerpoint/2010/main" val="34076942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3"/>
        <p:cNvGrpSpPr/>
        <p:nvPr/>
      </p:nvGrpSpPr>
      <p:grpSpPr>
        <a:xfrm>
          <a:off x="0" y="0"/>
          <a:ext cx="0" cy="0"/>
          <a:chOff x="0" y="0"/>
          <a:chExt cx="0" cy="0"/>
        </a:xfrm>
      </p:grpSpPr>
      <p:sp>
        <p:nvSpPr>
          <p:cNvPr id="107" name="Google Shape;107;p13"/>
          <p:cNvSpPr txBox="1"/>
          <p:nvPr/>
        </p:nvSpPr>
        <p:spPr>
          <a:xfrm>
            <a:off x="5480711" y="2973939"/>
            <a:ext cx="246308" cy="369332"/>
          </a:xfrm>
          <a:prstGeom prst="rect">
            <a:avLst/>
          </a:prstGeom>
          <a:noFill/>
          <a:ln>
            <a:noFill/>
          </a:ln>
        </p:spPr>
        <p:txBody>
          <a:bodyPr spcFirstLastPara="1" wrap="square" lIns="121897" tIns="60932" rIns="121897" bIns="60932"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ca-ES"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 name="2 Subtítulo"/>
          <p:cNvSpPr txBox="1">
            <a:spLocks/>
          </p:cNvSpPr>
          <p:nvPr/>
        </p:nvSpPr>
        <p:spPr>
          <a:xfrm>
            <a:off x="-73888" y="5994623"/>
            <a:ext cx="3023659" cy="763340"/>
          </a:xfrm>
          <a:prstGeom prst="rect">
            <a:avLst/>
          </a:prstGeom>
          <a:noFill/>
          <a:ln>
            <a:noFill/>
          </a:ln>
        </p:spPr>
        <p:txBody>
          <a:bodyPr spcFirstLastPara="1" wrap="square" lIns="121897" tIns="60932" rIns="121897" bIns="60932" anchor="ctr" anchorCtr="0">
            <a:normAutofit/>
          </a:bodyPr>
          <a:lstStyle>
            <a:defPPr marR="0" lvl="0" algn="l" rtl="0">
              <a:lnSpc>
                <a:spcPct val="100000"/>
              </a:lnSpc>
              <a:spcBef>
                <a:spcPts val="0"/>
              </a:spcBef>
              <a:spcAft>
                <a:spcPts val="0"/>
              </a:spcAft>
            </a:defPPr>
            <a:lvl1pPr marL="457200" marR="0" lvl="0" indent="-339090" algn="l" rtl="0">
              <a:lnSpc>
                <a:spcPct val="100000"/>
              </a:lnSpc>
              <a:spcBef>
                <a:spcPts val="700"/>
              </a:spcBef>
              <a:spcAft>
                <a:spcPts val="0"/>
              </a:spcAft>
              <a:buClr>
                <a:schemeClr val="accent2"/>
              </a:buClr>
              <a:buSzPts val="1560"/>
              <a:buFont typeface="Noto Sans Symbols"/>
              <a:buNone/>
              <a:defRPr sz="2600" b="0" i="0" u="none" strike="noStrike" cap="none">
                <a:solidFill>
                  <a:srgbClr val="FFFFFF"/>
                </a:solidFill>
                <a:latin typeface="Calibri"/>
                <a:ea typeface="Calibri"/>
                <a:cs typeface="Calibri"/>
                <a:sym typeface="Calibri"/>
              </a:defRPr>
            </a:lvl1pPr>
            <a:lvl2pPr marL="914400" marR="0" lvl="1" indent="-344169" algn="ctr" rtl="0">
              <a:lnSpc>
                <a:spcPct val="100000"/>
              </a:lnSpc>
              <a:spcBef>
                <a:spcPts val="550"/>
              </a:spcBef>
              <a:spcAft>
                <a:spcPts val="0"/>
              </a:spcAft>
              <a:buClr>
                <a:schemeClr val="accent1"/>
              </a:buClr>
              <a:buSzPts val="1260"/>
              <a:buFont typeface="Noto Sans Symbols"/>
              <a:buNone/>
              <a:defRPr sz="2600" b="0" i="0" u="none" strike="noStrike" cap="none">
                <a:solidFill>
                  <a:schemeClr val="dk1"/>
                </a:solidFill>
                <a:latin typeface="Calibri"/>
                <a:ea typeface="Calibri"/>
                <a:cs typeface="Calibri"/>
                <a:sym typeface="Calibri"/>
              </a:defRPr>
            </a:lvl2pPr>
            <a:lvl3pPr marL="1371600" marR="0" lvl="2" indent="-338137" algn="ctr" rtl="0">
              <a:lnSpc>
                <a:spcPct val="100000"/>
              </a:lnSpc>
              <a:spcBef>
                <a:spcPts val="500"/>
              </a:spcBef>
              <a:spcAft>
                <a:spcPts val="0"/>
              </a:spcAft>
              <a:buClr>
                <a:schemeClr val="accent2"/>
              </a:buClr>
              <a:buSzPts val="1350"/>
              <a:buFont typeface="Noto Sans Symbols"/>
              <a:buNone/>
              <a:defRPr sz="2300" b="0" i="0" u="none" strike="noStrike" cap="none">
                <a:solidFill>
                  <a:schemeClr val="dk1"/>
                </a:solidFill>
                <a:latin typeface="Calibri"/>
                <a:ea typeface="Calibri"/>
                <a:cs typeface="Calibri"/>
                <a:sym typeface="Calibri"/>
              </a:defRPr>
            </a:lvl3pPr>
            <a:lvl4pPr marL="1828800" marR="0" lvl="3" indent="-323850" algn="ctr" rtl="0">
              <a:lnSpc>
                <a:spcPct val="100000"/>
              </a:lnSpc>
              <a:spcBef>
                <a:spcPts val="400"/>
              </a:spcBef>
              <a:spcAft>
                <a:spcPts val="0"/>
              </a:spcAft>
              <a:buClr>
                <a:schemeClr val="accent3"/>
              </a:buClr>
              <a:buSzPts val="1350"/>
              <a:buFont typeface="Noto Sans Symbols"/>
              <a:buNone/>
              <a:defRPr sz="2000" b="0" i="0" u="none" strike="noStrike" cap="none">
                <a:solidFill>
                  <a:schemeClr val="dk1"/>
                </a:solidFill>
                <a:latin typeface="Calibri"/>
                <a:ea typeface="Calibri"/>
                <a:cs typeface="Calibri"/>
                <a:sym typeface="Calibri"/>
              </a:defRPr>
            </a:lvl4pPr>
            <a:lvl5pPr marL="2286000" marR="0" lvl="4" indent="-311150" algn="ctr" rtl="0">
              <a:lnSpc>
                <a:spcPct val="100000"/>
              </a:lnSpc>
              <a:spcBef>
                <a:spcPts val="400"/>
              </a:spcBef>
              <a:spcAft>
                <a:spcPts val="0"/>
              </a:spcAft>
              <a:buClr>
                <a:schemeClr val="accent4"/>
              </a:buClr>
              <a:buSzPts val="1170"/>
              <a:buFont typeface="Noto Sans Symbols"/>
              <a:buNone/>
              <a:defRPr sz="2000" b="0" i="0" u="none" strike="noStrike" cap="none">
                <a:solidFill>
                  <a:schemeClr val="dk1"/>
                </a:solidFill>
                <a:latin typeface="Calibri"/>
                <a:ea typeface="Calibri"/>
                <a:cs typeface="Calibri"/>
                <a:sym typeface="Calibri"/>
              </a:defRPr>
            </a:lvl5pPr>
            <a:lvl6pPr marL="2743200" marR="0" lvl="5" indent="-342900" algn="ctr" rtl="0">
              <a:lnSpc>
                <a:spcPct val="100000"/>
              </a:lnSpc>
              <a:spcBef>
                <a:spcPts val="360"/>
              </a:spcBef>
              <a:spcAft>
                <a:spcPts val="0"/>
              </a:spcAft>
              <a:buClr>
                <a:schemeClr val="accent1"/>
              </a:buClr>
              <a:buSzPts val="1800"/>
              <a:buFont typeface="Noto Sans Symbols"/>
              <a:buNone/>
              <a:defRPr sz="1800" b="0" i="0" u="none" strike="noStrike" cap="none">
                <a:solidFill>
                  <a:schemeClr val="dk1"/>
                </a:solidFill>
                <a:latin typeface="Calibri"/>
                <a:ea typeface="Calibri"/>
                <a:cs typeface="Calibri"/>
                <a:sym typeface="Calibri"/>
              </a:defRPr>
            </a:lvl6pPr>
            <a:lvl7pPr marL="3200400" marR="0" lvl="6" indent="-342900" algn="ctr" rtl="0">
              <a:lnSpc>
                <a:spcPct val="100000"/>
              </a:lnSpc>
              <a:spcBef>
                <a:spcPts val="360"/>
              </a:spcBef>
              <a:spcAft>
                <a:spcPts val="0"/>
              </a:spcAft>
              <a:buClr>
                <a:schemeClr val="accent2"/>
              </a:buClr>
              <a:buSzPts val="1800"/>
              <a:buFont typeface="Noto Sans Symbols"/>
              <a:buNone/>
              <a:defRPr sz="1800" b="0" i="0" u="none" strike="noStrike" cap="none">
                <a:solidFill>
                  <a:schemeClr val="dk1"/>
                </a:solidFill>
                <a:latin typeface="Calibri"/>
                <a:ea typeface="Calibri"/>
                <a:cs typeface="Calibri"/>
                <a:sym typeface="Calibri"/>
              </a:defRPr>
            </a:lvl7pPr>
            <a:lvl8pPr marL="3657600" marR="0" lvl="7" indent="-342900" algn="ctr" rtl="0">
              <a:lnSpc>
                <a:spcPct val="100000"/>
              </a:lnSpc>
              <a:spcBef>
                <a:spcPts val="360"/>
              </a:spcBef>
              <a:spcAft>
                <a:spcPts val="0"/>
              </a:spcAft>
              <a:buClr>
                <a:schemeClr val="accent3"/>
              </a:buClr>
              <a:buSzPts val="1800"/>
              <a:buFont typeface="Noto Sans Symbols"/>
              <a:buNone/>
              <a:defRPr sz="1800" b="0" i="0" u="none" strike="noStrike" cap="none">
                <a:solidFill>
                  <a:schemeClr val="dk1"/>
                </a:solidFill>
                <a:latin typeface="Calibri"/>
                <a:ea typeface="Calibri"/>
                <a:cs typeface="Calibri"/>
                <a:sym typeface="Calibri"/>
              </a:defRPr>
            </a:lvl8pPr>
            <a:lvl9pPr marL="4114800" marR="0" lvl="8" indent="-342900" algn="ctr" rtl="0">
              <a:lnSpc>
                <a:spcPct val="100000"/>
              </a:lnSpc>
              <a:spcBef>
                <a:spcPts val="360"/>
              </a:spcBef>
              <a:spcAft>
                <a:spcPts val="0"/>
              </a:spcAft>
              <a:buClr>
                <a:schemeClr val="accent4"/>
              </a:buClr>
              <a:buSzPts val="1800"/>
              <a:buFont typeface="Noto Sans Symbols"/>
              <a:buNone/>
              <a:defRPr sz="1800" b="0" i="0" u="none" strike="noStrike" cap="none">
                <a:solidFill>
                  <a:schemeClr val="dk1"/>
                </a:solidFill>
                <a:latin typeface="Calibri"/>
                <a:ea typeface="Calibri"/>
                <a:cs typeface="Calibri"/>
                <a:sym typeface="Calibri"/>
              </a:defRPr>
            </a:lvl9pPr>
          </a:lstStyle>
          <a:p>
            <a:pPr marL="609585" marR="0" lvl="0" indent="-452109" algn="ctr" defTabSz="1219140" rtl="0" eaLnBrk="1" fontAlgn="auto" latinLnBrk="0" hangingPunct="1">
              <a:lnSpc>
                <a:spcPct val="100000"/>
              </a:lnSpc>
              <a:spcBef>
                <a:spcPts val="933"/>
              </a:spcBef>
              <a:spcAft>
                <a:spcPts val="0"/>
              </a:spcAft>
              <a:buClr>
                <a:srgbClr val="0B5D48"/>
              </a:buClr>
              <a:buSzPts val="1560"/>
              <a:buFont typeface="Noto Sans Symbols"/>
              <a:buNone/>
              <a:tabLst/>
              <a:defRPr/>
            </a:pPr>
            <a:endParaRPr kumimoji="0" lang="ca-ES" sz="1867" b="1" i="0" u="none" strike="noStrike" kern="0" cap="none" spc="400" normalizeH="0" baseline="0" noProof="0" dirty="0">
              <a:ln>
                <a:noFill/>
              </a:ln>
              <a:solidFill>
                <a:srgbClr val="FFFFFF"/>
              </a:solidFill>
              <a:effectLst/>
              <a:uLnTx/>
              <a:uFillTx/>
              <a:latin typeface="Calibri" pitchFamily="34" charset="0"/>
              <a:ea typeface="Calibri"/>
              <a:cs typeface="Calibri" pitchFamily="34" charset="0"/>
              <a:sym typeface="Calibri"/>
            </a:endParaRPr>
          </a:p>
        </p:txBody>
      </p:sp>
      <p:sp>
        <p:nvSpPr>
          <p:cNvPr id="3" name="CuadroTexto 2">
            <a:extLst>
              <a:ext uri="{FF2B5EF4-FFF2-40B4-BE49-F238E27FC236}">
                <a16:creationId xmlns:a16="http://schemas.microsoft.com/office/drawing/2014/main" id="{89CB8B3C-34D2-BB0C-BB15-27E70496DF9E}"/>
              </a:ext>
            </a:extLst>
          </p:cNvPr>
          <p:cNvSpPr txBox="1"/>
          <p:nvPr/>
        </p:nvSpPr>
        <p:spPr>
          <a:xfrm>
            <a:off x="5893826" y="2955699"/>
            <a:ext cx="5898124"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600" b="0" i="0" u="none" strike="noStrike" kern="1200" cap="none" spc="0" normalizeH="0" baseline="0" noProof="0" dirty="0">
                <a:ln>
                  <a:noFill/>
                </a:ln>
                <a:solidFill>
                  <a:srgbClr val="000000"/>
                </a:solidFill>
                <a:effectLst/>
                <a:uLnTx/>
                <a:uFillTx/>
                <a:latin typeface="Univers LT Std 45 Light"/>
                <a:ea typeface="+mn-ea"/>
                <a:cs typeface="+mn-cs"/>
              </a:rPr>
              <a:t>El nostre agraïment als autors i autores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600" b="0" i="0" u="none" strike="noStrike" kern="1200" cap="none" spc="0" normalizeH="0" baseline="0" noProof="0" dirty="0">
                <a:ln>
                  <a:noFill/>
                </a:ln>
                <a:solidFill>
                  <a:srgbClr val="000000"/>
                </a:solidFill>
                <a:effectLst/>
                <a:uLnTx/>
                <a:uFillTx/>
                <a:latin typeface="Univers LT Std 45 Light"/>
                <a:ea typeface="+mn-ea"/>
                <a:cs typeface="+mn-cs"/>
              </a:rPr>
              <a:t>de la primera edició: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0" i="0" u="none" strike="noStrike" kern="1200" cap="none" spc="0" normalizeH="0" baseline="0" noProof="0" dirty="0">
              <a:ln>
                <a:noFill/>
              </a:ln>
              <a:solidFill>
                <a:srgbClr val="000000"/>
              </a:solidFill>
              <a:effectLst/>
              <a:uLnTx/>
              <a:uFillTx/>
              <a:latin typeface="Univers LT Std 45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600" b="0" i="0" u="none" strike="noStrike" kern="1200" cap="none" spc="0" normalizeH="0" baseline="0" noProof="0" dirty="0">
                <a:ln>
                  <a:noFill/>
                </a:ln>
                <a:solidFill>
                  <a:srgbClr val="000000"/>
                </a:solidFill>
                <a:effectLst/>
                <a:uLnTx/>
                <a:uFillTx/>
                <a:latin typeface="Univers LT Std 45 Light"/>
                <a:ea typeface="+mn-ea"/>
                <a:cs typeface="+mn-cs"/>
              </a:rPr>
              <a:t>Josep Maria Alegret, Rut Andrea, Alfredo Bardají, Ramon </a:t>
            </a:r>
            <a:r>
              <a:rPr kumimoji="0" lang="ca-ES" sz="1600" b="0" i="0" u="none" strike="noStrike" kern="1200" cap="none" spc="0" normalizeH="0" baseline="0" noProof="0" dirty="0" err="1">
                <a:ln>
                  <a:noFill/>
                </a:ln>
                <a:solidFill>
                  <a:srgbClr val="000000"/>
                </a:solidFill>
                <a:effectLst/>
                <a:uLnTx/>
                <a:uFillTx/>
                <a:latin typeface="Univers LT Std 45 Light"/>
                <a:ea typeface="+mn-ea"/>
                <a:cs typeface="+mn-cs"/>
              </a:rPr>
              <a:t>Bascompte</a:t>
            </a:r>
            <a:r>
              <a:rPr kumimoji="0" lang="ca-ES" sz="1600" b="0" i="0" u="none" strike="noStrike" kern="1200" cap="none" spc="0" normalizeH="0" baseline="0" noProof="0" dirty="0">
                <a:ln>
                  <a:noFill/>
                </a:ln>
                <a:solidFill>
                  <a:srgbClr val="000000"/>
                </a:solidFill>
                <a:effectLst/>
                <a:uLnTx/>
                <a:uFillTx/>
                <a:latin typeface="Univers LT Std 45 Light"/>
                <a:ea typeface="+mn-ea"/>
                <a:cs typeface="+mn-cs"/>
              </a:rPr>
              <a:t>, Lluïsa Benito, Pere Blanch, Marta Campreciós, Mar Domingo, Elena Ferrer, Mariano de la Figuera, Román Freixa, </a:t>
            </a:r>
            <a:r>
              <a:rPr kumimoji="0" lang="ca-ES" sz="1600" b="0" i="0" u="none" strike="noStrike" kern="1200" cap="none" spc="0" normalizeH="0" baseline="0" noProof="0" dirty="0" err="1">
                <a:ln>
                  <a:noFill/>
                </a:ln>
                <a:solidFill>
                  <a:srgbClr val="000000"/>
                </a:solidFill>
                <a:effectLst/>
                <a:uLnTx/>
                <a:uFillTx/>
                <a:latin typeface="Univers LT Std 45 Light"/>
                <a:ea typeface="+mn-ea"/>
                <a:cs typeface="+mn-cs"/>
              </a:rPr>
              <a:t>Cosme</a:t>
            </a:r>
            <a:r>
              <a:rPr kumimoji="0" lang="ca-ES" sz="1600" b="0" i="0" u="none" strike="noStrike" kern="1200" cap="none" spc="0" normalizeH="0" baseline="0" noProof="0" dirty="0">
                <a:ln>
                  <a:noFill/>
                </a:ln>
                <a:solidFill>
                  <a:srgbClr val="000000"/>
                </a:solidFill>
                <a:effectLst/>
                <a:uLnTx/>
                <a:uFillTx/>
                <a:latin typeface="Univers LT Std 45 Light"/>
                <a:ea typeface="+mn-ea"/>
                <a:cs typeface="+mn-cs"/>
              </a:rPr>
              <a:t> García, Xavier Garcia-Moll, </a:t>
            </a:r>
            <a:r>
              <a:rPr kumimoji="0" lang="ca-ES" sz="1600" b="0" i="0" u="none" strike="noStrike" kern="1200" cap="none" spc="0" normalizeH="0" baseline="0" noProof="0" dirty="0" err="1">
                <a:ln>
                  <a:noFill/>
                </a:ln>
                <a:solidFill>
                  <a:srgbClr val="000000"/>
                </a:solidFill>
                <a:effectLst/>
                <a:uLnTx/>
                <a:uFillTx/>
                <a:latin typeface="Univers LT Std 45 Light"/>
                <a:ea typeface="+mn-ea"/>
                <a:cs typeface="+mn-cs"/>
              </a:rPr>
              <a:t>Mila</a:t>
            </a:r>
            <a:r>
              <a:rPr kumimoji="0" lang="ca-ES" sz="1600" b="0" i="0" u="none" strike="noStrike" kern="1200" cap="none" spc="0" normalizeH="0" baseline="0" noProof="0" dirty="0">
                <a:ln>
                  <a:noFill/>
                </a:ln>
                <a:solidFill>
                  <a:srgbClr val="000000"/>
                </a:solidFill>
                <a:effectLst/>
                <a:uLnTx/>
                <a:uFillTx/>
                <a:latin typeface="Univers LT Std 45 Light"/>
                <a:ea typeface="+mn-ea"/>
                <a:cs typeface="+mn-cs"/>
              </a:rPr>
              <a:t> Iglesias, Julio Martí, Antonio Martínez Rubio, Amparo Mena, Jordi </a:t>
            </a:r>
            <a:r>
              <a:rPr kumimoji="0" lang="ca-ES" sz="1600" b="0" i="0" u="none" strike="noStrike" kern="1200" cap="none" spc="0" normalizeH="0" baseline="0" noProof="0" dirty="0" err="1">
                <a:ln>
                  <a:noFill/>
                </a:ln>
                <a:solidFill>
                  <a:srgbClr val="000000"/>
                </a:solidFill>
                <a:effectLst/>
                <a:uLnTx/>
                <a:uFillTx/>
                <a:latin typeface="Univers LT Std 45 Light"/>
                <a:ea typeface="+mn-ea"/>
                <a:cs typeface="+mn-cs"/>
              </a:rPr>
              <a:t>Mercé</a:t>
            </a:r>
            <a:r>
              <a:rPr kumimoji="0" lang="ca-ES" sz="1600" b="0" i="0" u="none" strike="noStrike" kern="1200" cap="none" spc="0" normalizeH="0" baseline="0" noProof="0" dirty="0">
                <a:ln>
                  <a:noFill/>
                </a:ln>
                <a:solidFill>
                  <a:srgbClr val="000000"/>
                </a:solidFill>
                <a:effectLst/>
                <a:uLnTx/>
                <a:uFillTx/>
                <a:latin typeface="Univers LT Std 45 Light"/>
                <a:ea typeface="+mn-ea"/>
                <a:cs typeface="+mn-cs"/>
              </a:rPr>
              <a:t>, Sònia </a:t>
            </a:r>
            <a:r>
              <a:rPr kumimoji="0" lang="ca-ES" sz="1600" b="0" i="0" u="none" strike="noStrike" kern="1200" cap="none" spc="0" normalizeH="0" baseline="0" noProof="0" dirty="0" err="1">
                <a:ln>
                  <a:noFill/>
                </a:ln>
                <a:solidFill>
                  <a:srgbClr val="000000"/>
                </a:solidFill>
                <a:effectLst/>
                <a:uLnTx/>
                <a:uFillTx/>
                <a:latin typeface="Univers LT Std 45 Light"/>
                <a:ea typeface="+mn-ea"/>
                <a:cs typeface="+mn-cs"/>
              </a:rPr>
              <a:t>Mirabet</a:t>
            </a:r>
            <a:r>
              <a:rPr kumimoji="0" lang="ca-ES" sz="1600" b="0" i="0" u="none" strike="noStrike" kern="1200" cap="none" spc="0" normalizeH="0" baseline="0" noProof="0" dirty="0">
                <a:ln>
                  <a:noFill/>
                </a:ln>
                <a:solidFill>
                  <a:srgbClr val="000000"/>
                </a:solidFill>
                <a:effectLst/>
                <a:uLnTx/>
                <a:uFillTx/>
                <a:latin typeface="Univers LT Std 45 Light"/>
                <a:ea typeface="+mn-ea"/>
                <a:cs typeface="+mn-cs"/>
              </a:rPr>
              <a:t>, Manel Morales, Sebastià Olivé, José Rodríguez, Antonio Sánchez, Marta Sitges i Roger </a:t>
            </a:r>
            <a:r>
              <a:rPr kumimoji="0" lang="ca-ES" sz="1600" b="0" i="0" u="none" strike="noStrike" kern="1200" cap="none" spc="0" normalizeH="0" baseline="0" noProof="0" dirty="0" err="1">
                <a:ln>
                  <a:noFill/>
                </a:ln>
                <a:solidFill>
                  <a:srgbClr val="000000"/>
                </a:solidFill>
                <a:effectLst/>
                <a:uLnTx/>
                <a:uFillTx/>
                <a:latin typeface="Univers LT Std 45 Light"/>
                <a:ea typeface="+mn-ea"/>
                <a:cs typeface="+mn-cs"/>
              </a:rPr>
              <a:t>Villuendas</a:t>
            </a:r>
            <a:endParaRPr kumimoji="0" lang="ca-ES" sz="16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4" name="Grupo 3">
            <a:extLst>
              <a:ext uri="{FF2B5EF4-FFF2-40B4-BE49-F238E27FC236}">
                <a16:creationId xmlns:a16="http://schemas.microsoft.com/office/drawing/2014/main" id="{F4ACC010-560B-323D-A00F-3946FD634943}"/>
              </a:ext>
            </a:extLst>
          </p:cNvPr>
          <p:cNvGrpSpPr/>
          <p:nvPr/>
        </p:nvGrpSpPr>
        <p:grpSpPr>
          <a:xfrm>
            <a:off x="9120411" y="106612"/>
            <a:ext cx="2894609" cy="872019"/>
            <a:chOff x="9120411" y="67284"/>
            <a:chExt cx="2894609" cy="872019"/>
          </a:xfrm>
        </p:grpSpPr>
        <p:pic>
          <p:nvPicPr>
            <p:cNvPr id="5" name="Picture 5">
              <a:extLst>
                <a:ext uri="{FF2B5EF4-FFF2-40B4-BE49-F238E27FC236}">
                  <a16:creationId xmlns:a16="http://schemas.microsoft.com/office/drawing/2014/main" id="{65D11F4F-CF15-707F-B8A9-0DE19ED31CE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247204" y="77192"/>
              <a:ext cx="795163" cy="8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12 Imagen">
              <a:extLst>
                <a:ext uri="{FF2B5EF4-FFF2-40B4-BE49-F238E27FC236}">
                  <a16:creationId xmlns:a16="http://schemas.microsoft.com/office/drawing/2014/main" id="{317A94FE-16B8-0580-0933-7660EBC2E1D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78117" y="67284"/>
              <a:ext cx="836903" cy="862111"/>
            </a:xfrm>
            <a:prstGeom prst="rect">
              <a:avLst/>
            </a:prstGeom>
          </p:spPr>
        </p:pic>
        <p:pic>
          <p:nvPicPr>
            <p:cNvPr id="7" name="Imagen 6">
              <a:extLst>
                <a:ext uri="{FF2B5EF4-FFF2-40B4-BE49-F238E27FC236}">
                  <a16:creationId xmlns:a16="http://schemas.microsoft.com/office/drawing/2014/main" id="{DC65F104-6177-BB7E-AC17-79B25C2559A1}"/>
                </a:ext>
              </a:extLst>
            </p:cNvPr>
            <p:cNvPicPr>
              <a:picLocks noChangeAspect="1"/>
            </p:cNvPicPr>
            <p:nvPr/>
          </p:nvPicPr>
          <p:blipFill>
            <a:blip r:embed="rId5"/>
            <a:srcRect l="26558" t="13346" r="27345" b="17370"/>
            <a:stretch/>
          </p:blipFill>
          <p:spPr>
            <a:xfrm>
              <a:off x="9120411" y="85877"/>
              <a:ext cx="993059" cy="840280"/>
            </a:xfrm>
            <a:prstGeom prst="rect">
              <a:avLst/>
            </a:prstGeom>
          </p:spPr>
        </p:pic>
      </p:grpSp>
      <p:pic>
        <p:nvPicPr>
          <p:cNvPr id="1026" name="Picture 2"/>
          <p:cNvPicPr>
            <a:picLocks noChangeAspect="1" noChangeArrowheads="1"/>
          </p:cNvPicPr>
          <p:nvPr/>
        </p:nvPicPr>
        <p:blipFill>
          <a:blip r:embed="rId6"/>
          <a:srcRect l="29379" t="30738" r="27648" b="22746"/>
          <a:stretch>
            <a:fillRect/>
          </a:stretch>
        </p:blipFill>
        <p:spPr bwMode="auto">
          <a:xfrm>
            <a:off x="766507" y="2579795"/>
            <a:ext cx="4714204" cy="3201152"/>
          </a:xfrm>
          <a:prstGeom prst="rect">
            <a:avLst/>
          </a:prstGeom>
          <a:noFill/>
          <a:ln w="9525">
            <a:noFill/>
            <a:miter lim="800000"/>
            <a:headEnd/>
            <a:tailEnd/>
          </a:ln>
          <a:effectLst/>
        </p:spPr>
      </p:pic>
      <p:sp>
        <p:nvSpPr>
          <p:cNvPr id="10" name="QuadreDeText 9"/>
          <p:cNvSpPr txBox="1"/>
          <p:nvPr/>
        </p:nvSpPr>
        <p:spPr>
          <a:xfrm>
            <a:off x="310808" y="785476"/>
            <a:ext cx="11481142" cy="1523494"/>
          </a:xfrm>
          <a:prstGeom prst="rect">
            <a:avLst/>
          </a:prstGeom>
          <a:noFill/>
        </p:spPr>
        <p:txBody>
          <a:bodyPr wrap="square" rtlCol="0">
            <a:spAutoFit/>
          </a:bodyPr>
          <a:lstStyle/>
          <a:p>
            <a:r>
              <a:rPr lang="ca-ES" sz="1600" b="1" i="1" noProof="0" dirty="0">
                <a:solidFill>
                  <a:srgbClr val="000000"/>
                </a:solidFill>
                <a:latin typeface="+mj-lt"/>
              </a:rPr>
              <a:t>DIRECTORES i DIRECTORS ALGORITMES MALALTIES DEL COR: </a:t>
            </a:r>
          </a:p>
          <a:p>
            <a:r>
              <a:rPr lang="ca-ES" sz="1600" noProof="0" dirty="0">
                <a:latin typeface="+mj-lt"/>
              </a:rPr>
              <a:t>Coordinadors del </a:t>
            </a:r>
            <a:r>
              <a:rPr lang="ca-ES" sz="1600" noProof="0" dirty="0" err="1">
                <a:latin typeface="+mj-lt"/>
              </a:rPr>
              <a:t>GdT</a:t>
            </a:r>
            <a:r>
              <a:rPr lang="ca-ES" sz="1600" noProof="0" dirty="0">
                <a:latin typeface="+mj-lt"/>
              </a:rPr>
              <a:t> de la Societat Catalana de Cardiologia i de la Societat Catalana de Medicina </a:t>
            </a:r>
            <a:r>
              <a:rPr lang="ca-ES" sz="1600" noProof="0" dirty="0"/>
              <a:t>Familiar i Comunitària per a la Coordinació entre Cardiologia i Atenció Primària.</a:t>
            </a:r>
            <a:endParaRPr lang="ca-ES" sz="1600" i="1" noProof="0" dirty="0">
              <a:solidFill>
                <a:srgbClr val="000000"/>
              </a:solidFill>
              <a:latin typeface="Univers LT Std 45 Light"/>
            </a:endParaRPr>
          </a:p>
          <a:p>
            <a:endParaRPr lang="ca-ES" sz="1500" b="1" i="1" noProof="0" dirty="0">
              <a:solidFill>
                <a:srgbClr val="000000"/>
              </a:solidFill>
              <a:latin typeface="Univers LT Std 45 Light"/>
            </a:endParaRPr>
          </a:p>
          <a:p>
            <a:r>
              <a:rPr lang="ca-ES" sz="1500" b="1" i="1" noProof="0" dirty="0">
                <a:solidFill>
                  <a:srgbClr val="000000"/>
                </a:solidFill>
                <a:latin typeface="Univers LT Std 45 Light"/>
              </a:rPr>
              <a:t>Mar Domingo. </a:t>
            </a:r>
            <a:r>
              <a:rPr lang="ca-ES" sz="1500" i="1" noProof="0" dirty="0">
                <a:solidFill>
                  <a:srgbClr val="000000"/>
                </a:solidFill>
                <a:latin typeface="Univers LT Std 45 Light"/>
              </a:rPr>
              <a:t>Metgessa de Família. Hospital Germans Trias i Pujol, Badalona; </a:t>
            </a:r>
            <a:r>
              <a:rPr lang="ca-ES" sz="1500" b="1" i="1" noProof="0" dirty="0">
                <a:solidFill>
                  <a:srgbClr val="000000"/>
                </a:solidFill>
                <a:latin typeface="Univers LT Std 45 Light"/>
              </a:rPr>
              <a:t>Carles </a:t>
            </a:r>
            <a:r>
              <a:rPr lang="ca-ES" sz="1500" b="1" i="1" noProof="0" dirty="0" err="1">
                <a:solidFill>
                  <a:srgbClr val="000000"/>
                </a:solidFill>
                <a:latin typeface="Univers LT Std 45 Light"/>
              </a:rPr>
              <a:t>Falces</a:t>
            </a:r>
            <a:r>
              <a:rPr lang="ca-ES" sz="1500" b="1" i="1" noProof="0" dirty="0">
                <a:solidFill>
                  <a:srgbClr val="000000"/>
                </a:solidFill>
                <a:latin typeface="Univers LT Std 45 Light"/>
              </a:rPr>
              <a:t>. </a:t>
            </a:r>
            <a:r>
              <a:rPr lang="ca-ES" sz="1500" i="1" noProof="0" dirty="0">
                <a:solidFill>
                  <a:srgbClr val="000000"/>
                </a:solidFill>
                <a:latin typeface="Univers LT Std 45 Light"/>
              </a:rPr>
              <a:t>Cardiòleg. Hospital Clínic, Barcelona; </a:t>
            </a:r>
            <a:r>
              <a:rPr lang="ca-ES" sz="1500" b="1" i="1" noProof="0" dirty="0">
                <a:solidFill>
                  <a:srgbClr val="000000"/>
                </a:solidFill>
                <a:latin typeface="Univers LT Std 45 Light"/>
              </a:rPr>
              <a:t>Román Freixa. </a:t>
            </a:r>
            <a:r>
              <a:rPr lang="ca-ES" sz="1500" i="1" noProof="0" dirty="0">
                <a:solidFill>
                  <a:srgbClr val="000000"/>
                </a:solidFill>
                <a:latin typeface="Univers LT Std 45 Light"/>
              </a:rPr>
              <a:t>Cardiòleg. Hospital Moisès </a:t>
            </a:r>
            <a:r>
              <a:rPr lang="ca-ES" sz="1500" i="1" noProof="0" dirty="0" err="1">
                <a:solidFill>
                  <a:srgbClr val="000000"/>
                </a:solidFill>
                <a:latin typeface="Univers LT Std 45 Light"/>
              </a:rPr>
              <a:t>Broggi</a:t>
            </a:r>
            <a:r>
              <a:rPr lang="ca-ES" sz="1500" i="1" noProof="0" dirty="0">
                <a:solidFill>
                  <a:srgbClr val="000000"/>
                </a:solidFill>
                <a:latin typeface="Univers LT Std 45 Light"/>
              </a:rPr>
              <a:t>, Sant Joan Despí; </a:t>
            </a:r>
            <a:r>
              <a:rPr lang="ca-ES" sz="1500" b="1" i="1" noProof="0" dirty="0">
                <a:solidFill>
                  <a:srgbClr val="000000"/>
                </a:solidFill>
                <a:latin typeface="Univers LT Std 45 Light"/>
              </a:rPr>
              <a:t>Maribel Martínez. </a:t>
            </a:r>
            <a:r>
              <a:rPr lang="ca-ES" sz="1500" i="1" noProof="0" dirty="0">
                <a:solidFill>
                  <a:srgbClr val="000000"/>
                </a:solidFill>
                <a:latin typeface="Univers LT Std 45 Light"/>
              </a:rPr>
              <a:t>Metgessa de Família. EAP Horta</a:t>
            </a:r>
            <a:r>
              <a:rPr lang="ca-ES" sz="1500" i="1" noProof="0">
                <a:solidFill>
                  <a:srgbClr val="000000"/>
                </a:solidFill>
                <a:latin typeface="Univers LT Std 45 Light"/>
              </a:rPr>
              <a:t>, Barcelona.</a:t>
            </a:r>
            <a:endParaRPr lang="ca-ES" sz="1500" i="1" noProof="0" dirty="0"/>
          </a:p>
        </p:txBody>
      </p:sp>
    </p:spTree>
    <p:extLst>
      <p:ext uri="{BB962C8B-B14F-4D97-AF65-F5344CB8AC3E}">
        <p14:creationId xmlns:p14="http://schemas.microsoft.com/office/powerpoint/2010/main" val="223785204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Intermedio">
  <a:themeElements>
    <a:clrScheme name="Intermedio">
      <a:dk1>
        <a:srgbClr val="000000"/>
      </a:dk1>
      <a:lt1>
        <a:srgbClr val="FFFFFF"/>
      </a:lt1>
      <a:dk2>
        <a:srgbClr val="A7A7A7"/>
      </a:dk2>
      <a:lt2>
        <a:srgbClr val="535353"/>
      </a:lt2>
      <a:accent1>
        <a:srgbClr val="98C723"/>
      </a:accent1>
      <a:accent2>
        <a:srgbClr val="0B5D48"/>
      </a:accent2>
      <a:accent3>
        <a:srgbClr val="DEAE00"/>
      </a:accent3>
      <a:accent4>
        <a:srgbClr val="B77BB4"/>
      </a:accent4>
      <a:accent5>
        <a:srgbClr val="E0773C"/>
      </a:accent5>
      <a:accent6>
        <a:srgbClr val="A98D63"/>
      </a:accent6>
      <a:hlink>
        <a:srgbClr val="0000FF"/>
      </a:hlink>
      <a:folHlink>
        <a:srgbClr val="FF00FF"/>
      </a:folHlink>
    </a:clrScheme>
    <a:fontScheme name="Intermedio">
      <a:majorFont>
        <a:latin typeface="Helvetica"/>
        <a:ea typeface="Helvetica"/>
        <a:cs typeface="Helvetica"/>
      </a:majorFont>
      <a:minorFont>
        <a:latin typeface="Calibri"/>
        <a:ea typeface="Calibri"/>
        <a:cs typeface="Calibri"/>
      </a:minorFont>
    </a:fontScheme>
    <a:fmtScheme name="Intermed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Intermedio">
  <a:themeElements>
    <a:clrScheme name="Personalizado 2">
      <a:dk1>
        <a:srgbClr val="000000"/>
      </a:dk1>
      <a:lt1>
        <a:srgbClr val="FFFFFF"/>
      </a:lt1>
      <a:dk2>
        <a:srgbClr val="5B6973"/>
      </a:dk2>
      <a:lt2>
        <a:srgbClr val="E7ECED"/>
      </a:lt2>
      <a:accent1>
        <a:srgbClr val="98C723"/>
      </a:accent1>
      <a:accent2>
        <a:srgbClr val="0B5D48"/>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3606</TotalTime>
  <Words>7420</Words>
  <Application>Microsoft Office PowerPoint</Application>
  <PresentationFormat>Panorámica</PresentationFormat>
  <Paragraphs>1191</Paragraphs>
  <Slides>97</Slides>
  <Notes>48</Notes>
  <HiddenSlides>0</HiddenSlides>
  <MMClips>5</MMClips>
  <ScaleCrop>false</ScaleCrop>
  <HeadingPairs>
    <vt:vector size="6" baseType="variant">
      <vt:variant>
        <vt:lpstr>Fuentes usadas</vt:lpstr>
      </vt:variant>
      <vt:variant>
        <vt:i4>12</vt:i4>
      </vt:variant>
      <vt:variant>
        <vt:lpstr>Tema</vt:lpstr>
      </vt:variant>
      <vt:variant>
        <vt:i4>4</vt:i4>
      </vt:variant>
      <vt:variant>
        <vt:lpstr>Títulos de diapositiva</vt:lpstr>
      </vt:variant>
      <vt:variant>
        <vt:i4>97</vt:i4>
      </vt:variant>
    </vt:vector>
  </HeadingPairs>
  <TitlesOfParts>
    <vt:vector size="113" baseType="lpstr">
      <vt:lpstr>Aptos</vt:lpstr>
      <vt:lpstr>Aptos Display</vt:lpstr>
      <vt:lpstr>Arial</vt:lpstr>
      <vt:lpstr>CalBR</vt:lpstr>
      <vt:lpstr>Calibri</vt:lpstr>
      <vt:lpstr>Calibri Light</vt:lpstr>
      <vt:lpstr>Helvetica</vt:lpstr>
      <vt:lpstr>Noto Sans Symbols</vt:lpstr>
      <vt:lpstr>Times New Roman</vt:lpstr>
      <vt:lpstr>Univers LT Std 45 Light</vt:lpstr>
      <vt:lpstr>Verdana</vt:lpstr>
      <vt:lpstr>Wingdings</vt:lpstr>
      <vt:lpstr>Tema de Office</vt:lpstr>
      <vt:lpstr>Intermedio</vt:lpstr>
      <vt:lpstr>1_Intermedio</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Què faries ara?</vt:lpstr>
      <vt:lpstr>Presentación de PowerPoint</vt:lpstr>
      <vt:lpstr>Evolució…</vt:lpstr>
      <vt:lpstr>Què faries ara?</vt:lpstr>
      <vt:lpstr>Presentación de PowerPoint</vt:lpstr>
      <vt:lpstr>Què faries ara?</vt:lpstr>
      <vt:lpstr>Presentación de PowerPoint</vt:lpstr>
      <vt:lpstr>Evolució</vt:lpstr>
      <vt:lpstr>Presentación de PowerPoint</vt:lpstr>
      <vt:lpstr>La pacient consulta al metge de família per extracció de peça dentària. Què faries?</vt:lpstr>
      <vt:lpstr>Presentación de PowerPoint</vt:lpstr>
      <vt:lpstr>Presentación de PowerPoint</vt:lpstr>
      <vt:lpstr>Presentación de PowerPoint</vt:lpstr>
      <vt:lpstr>Presentación de PowerPoint</vt:lpstr>
      <vt:lpstr>Presentación de PowerPoint</vt:lpstr>
      <vt:lpstr>Presentación de PowerPoint</vt:lpstr>
      <vt:lpstr>Què faries ara?</vt:lpstr>
      <vt:lpstr>Presentación de PowerPoint</vt:lpstr>
      <vt:lpstr>Evolució</vt:lpstr>
      <vt:lpstr>Presentación de PowerPoint</vt:lpstr>
      <vt:lpstr>2. Assenyala la falsa.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Lluís Cuixart</dc:creator>
  <cp:lastModifiedBy>Emma Blanc</cp:lastModifiedBy>
  <cp:revision>36</cp:revision>
  <dcterms:created xsi:type="dcterms:W3CDTF">2024-10-06T18:17:15Z</dcterms:created>
  <dcterms:modified xsi:type="dcterms:W3CDTF">2024-11-08T08:38:21Z</dcterms:modified>
</cp:coreProperties>
</file>