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tiff" ContentType="image/tiff"/>
  <Default Extension="vml" ContentType="application/vnd.openxmlformats-officedocument.vmlDrawing"/>
  <Default Extension="rels" ContentType="application/vnd.openxmlformats-package.relationships+xml"/>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4"/>
  </p:notesMasterIdLst>
  <p:sldIdLst>
    <p:sldId id="256" r:id="rId2"/>
    <p:sldId id="332" r:id="rId3"/>
    <p:sldId id="258" r:id="rId4"/>
    <p:sldId id="262" r:id="rId5"/>
    <p:sldId id="349" r:id="rId6"/>
    <p:sldId id="263" r:id="rId7"/>
    <p:sldId id="259" r:id="rId8"/>
    <p:sldId id="350" r:id="rId9"/>
    <p:sldId id="268" r:id="rId10"/>
    <p:sldId id="267" r:id="rId11"/>
    <p:sldId id="266" r:id="rId12"/>
    <p:sldId id="261" r:id="rId13"/>
    <p:sldId id="270" r:id="rId14"/>
    <p:sldId id="302" r:id="rId15"/>
    <p:sldId id="271" r:id="rId16"/>
    <p:sldId id="274" r:id="rId17"/>
    <p:sldId id="342" r:id="rId18"/>
    <p:sldId id="343" r:id="rId19"/>
    <p:sldId id="344" r:id="rId20"/>
    <p:sldId id="279" r:id="rId21"/>
    <p:sldId id="345" r:id="rId22"/>
    <p:sldId id="333" r:id="rId23"/>
    <p:sldId id="336" r:id="rId24"/>
    <p:sldId id="292" r:id="rId25"/>
    <p:sldId id="295" r:id="rId26"/>
    <p:sldId id="297" r:id="rId27"/>
    <p:sldId id="337" r:id="rId28"/>
    <p:sldId id="306" r:id="rId29"/>
    <p:sldId id="308" r:id="rId30"/>
    <p:sldId id="309" r:id="rId31"/>
    <p:sldId id="310" r:id="rId32"/>
    <p:sldId id="312" r:id="rId33"/>
    <p:sldId id="316" r:id="rId34"/>
    <p:sldId id="348" r:id="rId35"/>
    <p:sldId id="340" r:id="rId36"/>
    <p:sldId id="341" r:id="rId37"/>
    <p:sldId id="339" r:id="rId38"/>
    <p:sldId id="307" r:id="rId39"/>
    <p:sldId id="311" r:id="rId40"/>
    <p:sldId id="277" r:id="rId41"/>
    <p:sldId id="346" r:id="rId42"/>
    <p:sldId id="347"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320" y="-432"/>
      </p:cViewPr>
      <p:guideLst>
        <p:guide orient="horz" pos="2160"/>
        <p:guide pos="2880"/>
      </p:guideLst>
    </p:cSldViewPr>
  </p:slideViewPr>
  <p:notesTextViewPr>
    <p:cViewPr>
      <p:scale>
        <a:sx n="1" d="1"/>
        <a:sy n="1" d="1"/>
      </p:scale>
      <p:origin x="0" y="0"/>
    </p:cViewPr>
  </p:notesTextViewPr>
  <p:sorterViewPr>
    <p:cViewPr>
      <p:scale>
        <a:sx n="90" d="100"/>
        <a:sy n="90" d="100"/>
      </p:scale>
      <p:origin x="0" y="5838"/>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Gr&#224;fic%20del%20Microsoft%20PowerPoint"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fs04\GrupsJ\CarpEpidemiologia_Beques\ISCIII\Investigaci&#243;n%20cl&#237;nica%20independiente\Convocatoria%202008\EC0800095_Antibioterapia%20diferida_Pablo%20Alonso\PUBLICACIONES-Difusi&#243;n\Publicaciones%20art&#237;culos\RESULTADOS\JAMA\revisi&#243;n%201\ENV&#205;O\Figures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Columna1</c:v>
                </c:pt>
              </c:strCache>
            </c:strRef>
          </c:tx>
          <c:invertIfNegative val="0"/>
          <c:cat>
            <c:strRef>
              <c:f>Hoja1!$A$2:$A$6</c:f>
              <c:strCache>
                <c:ptCount val="5"/>
                <c:pt idx="0">
                  <c:v>&lt;20</c:v>
                </c:pt>
                <c:pt idx="1">
                  <c:v>20-30</c:v>
                </c:pt>
                <c:pt idx="2">
                  <c:v>30-50</c:v>
                </c:pt>
                <c:pt idx="3">
                  <c:v>50-100</c:v>
                </c:pt>
                <c:pt idx="4">
                  <c:v>&gt;100</c:v>
                </c:pt>
              </c:strCache>
            </c:strRef>
          </c:cat>
          <c:val>
            <c:numRef>
              <c:f>Hoja1!$B$2:$B$6</c:f>
              <c:numCache>
                <c:formatCode>General</c:formatCode>
                <c:ptCount val="5"/>
                <c:pt idx="0">
                  <c:v>3.0</c:v>
                </c:pt>
                <c:pt idx="1">
                  <c:v>5.0</c:v>
                </c:pt>
                <c:pt idx="2">
                  <c:v>7.0</c:v>
                </c:pt>
                <c:pt idx="3">
                  <c:v>15.0</c:v>
                </c:pt>
                <c:pt idx="4">
                  <c:v>35.0</c:v>
                </c:pt>
              </c:numCache>
            </c:numRef>
          </c:val>
          <c:extLst xmlns:c16r2="http://schemas.microsoft.com/office/drawing/2015/06/chart">
            <c:ext xmlns:c16="http://schemas.microsoft.com/office/drawing/2014/chart" uri="{C3380CC4-5D6E-409C-BE32-E72D297353CC}">
              <c16:uniqueId val="{00000000-F635-43AE-805D-BB544B675044}"/>
            </c:ext>
          </c:extLst>
        </c:ser>
        <c:dLbls>
          <c:showLegendKey val="0"/>
          <c:showVal val="0"/>
          <c:showCatName val="0"/>
          <c:showSerName val="0"/>
          <c:showPercent val="0"/>
          <c:showBubbleSize val="0"/>
        </c:dLbls>
        <c:gapWidth val="150"/>
        <c:axId val="-2131109784"/>
        <c:axId val="-2131106776"/>
      </c:barChart>
      <c:catAx>
        <c:axId val="-2131109784"/>
        <c:scaling>
          <c:orientation val="minMax"/>
        </c:scaling>
        <c:delete val="0"/>
        <c:axPos val="b"/>
        <c:numFmt formatCode="General" sourceLinked="1"/>
        <c:majorTickMark val="out"/>
        <c:minorTickMark val="none"/>
        <c:tickLblPos val="nextTo"/>
        <c:txPr>
          <a:bodyPr/>
          <a:lstStyle/>
          <a:p>
            <a:pPr>
              <a:defRPr sz="1600" baseline="0">
                <a:latin typeface="Calibri" pitchFamily="34" charset="0"/>
              </a:defRPr>
            </a:pPr>
            <a:endParaRPr lang="es-ES"/>
          </a:p>
        </c:txPr>
        <c:crossAx val="-2131106776"/>
        <c:crosses val="autoZero"/>
        <c:auto val="1"/>
        <c:lblAlgn val="ctr"/>
        <c:lblOffset val="100"/>
        <c:noMultiLvlLbl val="0"/>
      </c:catAx>
      <c:valAx>
        <c:axId val="-2131106776"/>
        <c:scaling>
          <c:orientation val="minMax"/>
        </c:scaling>
        <c:delete val="0"/>
        <c:axPos val="l"/>
        <c:majorGridlines/>
        <c:title>
          <c:tx>
            <c:rich>
              <a:bodyPr rot="0" vert="horz"/>
              <a:lstStyle/>
              <a:p>
                <a:pPr algn="ctr">
                  <a:defRPr sz="1600" b="1" i="0" u="none" strike="noStrike" baseline="0">
                    <a:solidFill>
                      <a:srgbClr val="000000"/>
                    </a:solidFill>
                    <a:latin typeface="Calibri"/>
                    <a:ea typeface="Calibri"/>
                    <a:cs typeface="Calibri"/>
                  </a:defRPr>
                </a:pPr>
                <a:r>
                  <a:rPr lang="en-GB" dirty="0"/>
                  <a:t>%</a:t>
                </a:r>
              </a:p>
            </c:rich>
          </c:tx>
          <c:layout/>
          <c:overlay val="0"/>
        </c:title>
        <c:numFmt formatCode="General" sourceLinked="1"/>
        <c:majorTickMark val="out"/>
        <c:minorTickMark val="none"/>
        <c:tickLblPos val="nextTo"/>
        <c:txPr>
          <a:bodyPr/>
          <a:lstStyle/>
          <a:p>
            <a:pPr>
              <a:defRPr sz="1600" baseline="0">
                <a:latin typeface="Calibri" pitchFamily="34" charset="0"/>
              </a:defRPr>
            </a:pPr>
            <a:endParaRPr lang="es-ES"/>
          </a:p>
        </c:txPr>
        <c:crossAx val="-2131109784"/>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95"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ES_tradnl" sz="1795" noProof="0" dirty="0">
                <a:latin typeface="Calibri" panose="020F0502020204030204" pitchFamily="34" charset="0"/>
                <a:cs typeface="Calibri" panose="020F0502020204030204" pitchFamily="34" charset="0"/>
              </a:rPr>
              <a:t>Infecciones del tracto respiratorio inferior</a:t>
            </a:r>
            <a:endParaRPr lang="es-ES_tradnl" sz="1800" noProof="0" dirty="0">
              <a:latin typeface="Calibri" panose="020F0502020204030204" pitchFamily="34" charset="0"/>
              <a:cs typeface="Calibri" panose="020F0502020204030204" pitchFamily="34" charset="0"/>
            </a:endParaRPr>
          </a:p>
        </c:rich>
      </c:tx>
      <c:layout/>
      <c:overlay val="0"/>
      <c:spPr>
        <a:noFill/>
        <a:ln>
          <a:noFill/>
        </a:ln>
        <a:effectLst/>
      </c:spPr>
    </c:title>
    <c:autoTitleDeleted val="0"/>
    <c:plotArea>
      <c:layout/>
      <c:pieChart>
        <c:varyColors val="1"/>
        <c:ser>
          <c:idx val="0"/>
          <c:order val="0"/>
          <c:tx>
            <c:strRef>
              <c:f>Sheet1!$B$1</c:f>
              <c:strCache>
                <c:ptCount val="1"/>
                <c:pt idx="0">
                  <c:v>Column1</c:v>
                </c:pt>
              </c:strCache>
            </c:strRef>
          </c:tx>
          <c:dPt>
            <c:idx val="0"/>
            <c:bubble3D val="0"/>
            <c:spPr>
              <a:solidFill>
                <a:srgbClr val="FF0000"/>
              </a:solidFill>
              <a:ln w="18998">
                <a:solidFill>
                  <a:schemeClr val="lt1"/>
                </a:solidFill>
              </a:ln>
              <a:effectLst/>
            </c:spPr>
            <c:extLst xmlns:c16r2="http://schemas.microsoft.com/office/drawing/2015/06/chart">
              <c:ext xmlns:c16="http://schemas.microsoft.com/office/drawing/2014/chart" uri="{C3380CC4-5D6E-409C-BE32-E72D297353CC}">
                <c16:uniqueId val="{00000000-189F-4F2A-B4AE-1AF49F7073D1}"/>
              </c:ext>
            </c:extLst>
          </c:dPt>
          <c:dPt>
            <c:idx val="1"/>
            <c:bubble3D val="0"/>
            <c:spPr>
              <a:solidFill>
                <a:srgbClr val="FFFF00"/>
              </a:solidFill>
              <a:ln w="18998">
                <a:solidFill>
                  <a:schemeClr val="lt1"/>
                </a:solidFill>
              </a:ln>
              <a:effectLst/>
            </c:spPr>
            <c:extLst xmlns:c16r2="http://schemas.microsoft.com/office/drawing/2015/06/chart">
              <c:ext xmlns:c16="http://schemas.microsoft.com/office/drawing/2014/chart" uri="{C3380CC4-5D6E-409C-BE32-E72D297353CC}">
                <c16:uniqueId val="{00000001-189F-4F2A-B4AE-1AF49F7073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396"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ES"/>
              </a:p>
            </c:txPr>
            <c:dLblPos val="outEnd"/>
            <c:showLegendKey val="0"/>
            <c:showVal val="0"/>
            <c:showCatName val="0"/>
            <c:showSerName val="0"/>
            <c:showPercent val="1"/>
            <c:showBubbleSize val="0"/>
            <c:showLeaderLines val="1"/>
            <c:leaderLines>
              <c:spPr>
                <a:ln w="9499"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Ahorro</c:v>
                </c:pt>
                <c:pt idx="1">
                  <c:v>Prescripción adecuada</c:v>
                </c:pt>
              </c:strCache>
            </c:strRef>
          </c:cat>
          <c:val>
            <c:numRef>
              <c:f>Sheet1!$B$2:$B$3</c:f>
              <c:numCache>
                <c:formatCode>General</c:formatCode>
                <c:ptCount val="2"/>
                <c:pt idx="0">
                  <c:v>69.8</c:v>
                </c:pt>
                <c:pt idx="1">
                  <c:v>30.2</c:v>
                </c:pt>
              </c:numCache>
            </c:numRef>
          </c:val>
          <c:extLst xmlns:c16r2="http://schemas.microsoft.com/office/drawing/2015/06/chart">
            <c:ext xmlns:c16="http://schemas.microsoft.com/office/drawing/2014/chart" uri="{C3380CC4-5D6E-409C-BE32-E72D297353CC}">
              <c16:uniqueId val="{00000002-189F-4F2A-B4AE-1AF49F7073D1}"/>
            </c:ext>
          </c:extLst>
        </c:ser>
        <c:dLbls>
          <c:showLegendKey val="0"/>
          <c:showVal val="0"/>
          <c:showCatName val="0"/>
          <c:showSerName val="0"/>
          <c:showPercent val="0"/>
          <c:showBubbleSize val="0"/>
          <c:showLeaderLines val="1"/>
        </c:dLbls>
        <c:firstSliceAng val="0"/>
      </c:pieChart>
      <c:spPr>
        <a:noFill/>
        <a:ln w="25331">
          <a:noFill/>
        </a:ln>
      </c:spPr>
    </c:plotArea>
    <c:legend>
      <c:legendPos val="b"/>
      <c:layout/>
      <c:overlay val="0"/>
      <c:spPr>
        <a:noFill/>
        <a:ln>
          <a:noFill/>
        </a:ln>
        <a:effectLst/>
      </c:spPr>
      <c:txPr>
        <a:bodyPr rot="0" spcFirstLastPara="1" vertOverflow="ellipsis" vert="horz" wrap="square" anchor="ctr" anchorCtr="1"/>
        <a:lstStyle/>
        <a:p>
          <a:pPr>
            <a:defRPr sz="1596"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_tradnl" sz="1795" b="0" i="0" u="none" strike="noStrike" kern="1200" spc="0" baseline="0" noProof="0">
                <a:solidFill>
                  <a:schemeClr val="tx1">
                    <a:lumMod val="65000"/>
                    <a:lumOff val="35000"/>
                  </a:schemeClr>
                </a:solidFill>
                <a:latin typeface="Calibri" panose="020F0502020204030204" pitchFamily="34" charset="0"/>
                <a:ea typeface="+mn-ea"/>
                <a:cs typeface="Calibri" panose="020F0502020204030204" pitchFamily="34" charset="0"/>
              </a:defRPr>
            </a:pPr>
            <a:r>
              <a:rPr lang="es-ES_tradnl" sz="1795" noProof="0" dirty="0">
                <a:latin typeface="Calibri" panose="020F0502020204030204" pitchFamily="34" charset="0"/>
                <a:cs typeface="Calibri" panose="020F0502020204030204" pitchFamily="34" charset="0"/>
              </a:rPr>
              <a:t>Faringitis</a:t>
            </a:r>
          </a:p>
        </c:rich>
      </c:tx>
      <c:layout/>
      <c:overlay val="0"/>
      <c:spPr>
        <a:noFill/>
        <a:ln>
          <a:noFill/>
        </a:ln>
        <a:effectLst/>
      </c:spPr>
    </c:title>
    <c:autoTitleDeleted val="0"/>
    <c:plotArea>
      <c:layout/>
      <c:pieChart>
        <c:varyColors val="1"/>
        <c:ser>
          <c:idx val="0"/>
          <c:order val="0"/>
          <c:tx>
            <c:strRef>
              <c:f>Sheet1!$B$1</c:f>
              <c:strCache>
                <c:ptCount val="1"/>
                <c:pt idx="0">
                  <c:v>Column1</c:v>
                </c:pt>
              </c:strCache>
            </c:strRef>
          </c:tx>
          <c:dPt>
            <c:idx val="0"/>
            <c:bubble3D val="0"/>
            <c:spPr>
              <a:solidFill>
                <a:srgbClr val="FF0000"/>
              </a:solidFill>
              <a:ln w="18998">
                <a:solidFill>
                  <a:schemeClr val="lt1"/>
                </a:solidFill>
              </a:ln>
              <a:effectLst/>
            </c:spPr>
            <c:extLst xmlns:c16r2="http://schemas.microsoft.com/office/drawing/2015/06/chart">
              <c:ext xmlns:c16="http://schemas.microsoft.com/office/drawing/2014/chart" uri="{C3380CC4-5D6E-409C-BE32-E72D297353CC}">
                <c16:uniqueId val="{00000000-DAB4-45F3-B27B-218CF10935BF}"/>
              </c:ext>
            </c:extLst>
          </c:dPt>
          <c:dPt>
            <c:idx val="1"/>
            <c:bubble3D val="0"/>
            <c:spPr>
              <a:solidFill>
                <a:srgbClr val="FFFF00"/>
              </a:solidFill>
              <a:ln w="18998">
                <a:solidFill>
                  <a:schemeClr val="lt1"/>
                </a:solidFill>
              </a:ln>
              <a:effectLst/>
            </c:spPr>
            <c:extLst xmlns:c16r2="http://schemas.microsoft.com/office/drawing/2015/06/chart">
              <c:ext xmlns:c16="http://schemas.microsoft.com/office/drawing/2014/chart" uri="{C3380CC4-5D6E-409C-BE32-E72D297353CC}">
                <c16:uniqueId val="{00000001-DAB4-45F3-B27B-218CF10935B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396"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ES"/>
              </a:p>
            </c:txPr>
            <c:dLblPos val="outEnd"/>
            <c:showLegendKey val="0"/>
            <c:showVal val="0"/>
            <c:showCatName val="0"/>
            <c:showSerName val="0"/>
            <c:showPercent val="1"/>
            <c:showBubbleSize val="0"/>
            <c:showLeaderLines val="1"/>
            <c:leaderLines>
              <c:spPr>
                <a:ln w="9499"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Ahorro</c:v>
                </c:pt>
                <c:pt idx="1">
                  <c:v>Prescripción adecuada</c:v>
                </c:pt>
              </c:strCache>
            </c:strRef>
          </c:cat>
          <c:val>
            <c:numRef>
              <c:f>Sheet1!$B$2:$B$3</c:f>
              <c:numCache>
                <c:formatCode>General</c:formatCode>
                <c:ptCount val="2"/>
                <c:pt idx="0">
                  <c:v>84.5</c:v>
                </c:pt>
                <c:pt idx="1">
                  <c:v>15.5</c:v>
                </c:pt>
              </c:numCache>
            </c:numRef>
          </c:val>
          <c:extLst xmlns:c16r2="http://schemas.microsoft.com/office/drawing/2015/06/chart">
            <c:ext xmlns:c16="http://schemas.microsoft.com/office/drawing/2014/chart" uri="{C3380CC4-5D6E-409C-BE32-E72D297353CC}">
              <c16:uniqueId val="{00000002-DAB4-45F3-B27B-218CF10935BF}"/>
            </c:ext>
          </c:extLst>
        </c:ser>
        <c:dLbls>
          <c:showLegendKey val="0"/>
          <c:showVal val="0"/>
          <c:showCatName val="0"/>
          <c:showSerName val="0"/>
          <c:showPercent val="0"/>
          <c:showBubbleSize val="0"/>
          <c:showLeaderLines val="1"/>
        </c:dLbls>
        <c:firstSliceAng val="0"/>
      </c:pieChart>
      <c:spPr>
        <a:noFill/>
        <a:ln w="25331">
          <a:noFill/>
        </a:ln>
      </c:spPr>
    </c:plotArea>
    <c:legend>
      <c:legendPos val="b"/>
      <c:layout/>
      <c:overlay val="0"/>
      <c:spPr>
        <a:noFill/>
        <a:ln>
          <a:noFill/>
        </a:ln>
        <a:effectLst/>
      </c:spPr>
      <c:txPr>
        <a:bodyPr rot="0" spcFirstLastPara="1" vertOverflow="ellipsis" vert="horz" wrap="square" anchor="ctr" anchorCtr="1"/>
        <a:lstStyle/>
        <a:p>
          <a:pPr>
            <a:defRPr sz="1596"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b="0"/>
            </a:pPr>
            <a:r>
              <a:rPr lang="pt-BR" b="0" dirty="0" smtClean="0"/>
              <a:t> </a:t>
            </a:r>
            <a:r>
              <a:rPr lang="pt-BR" b="0" dirty="0"/>
              <a:t>(%) de </a:t>
            </a:r>
            <a:r>
              <a:rPr lang="es-ES" b="0" noProof="0" dirty="0" smtClean="0"/>
              <a:t>pacientes incluidos por patología</a:t>
            </a:r>
            <a:endParaRPr lang="es-ES" b="0" noProof="0" dirty="0"/>
          </a:p>
        </c:rich>
      </c:tx>
      <c:layout>
        <c:manualLayout>
          <c:xMode val="edge"/>
          <c:yMode val="edge"/>
          <c:x val="0.1357177329339"/>
          <c:y val="0.0"/>
        </c:manualLayout>
      </c:layout>
      <c:overlay val="0"/>
    </c:title>
    <c:autoTitleDeleted val="0"/>
    <c:plotArea>
      <c:layout/>
      <c:pieChart>
        <c:varyColors val="1"/>
        <c:ser>
          <c:idx val="0"/>
          <c:order val="0"/>
          <c:tx>
            <c:strRef>
              <c:f>'[Gràfic del Microsoft PowerPoint]Full1'!$B$1</c:f>
              <c:strCache>
                <c:ptCount val="1"/>
                <c:pt idx="0">
                  <c:v>Percentatge (%) de pacients inclosos per patologia</c:v>
                </c:pt>
              </c:strCache>
            </c:strRef>
          </c:tx>
          <c:dLbls>
            <c:dLbl>
              <c:idx val="0"/>
              <c:layout>
                <c:manualLayout>
                  <c:x val="-0.108991784591062"/>
                  <c:y val="0.121918744903506"/>
                </c:manualLayout>
              </c:layout>
              <c:tx>
                <c:rich>
                  <a:bodyPr/>
                  <a:lstStyle/>
                  <a:p>
                    <a:pPr>
                      <a:defRPr sz="1600" b="1">
                        <a:solidFill>
                          <a:schemeClr val="bg1"/>
                        </a:solidFill>
                      </a:defRPr>
                    </a:pPr>
                    <a:r>
                      <a:rPr lang="en-US" dirty="0">
                        <a:solidFill>
                          <a:schemeClr val="bg1"/>
                        </a:solidFill>
                      </a:rPr>
                      <a:t> </a:t>
                    </a:r>
                    <a:r>
                      <a:rPr lang="en-US" dirty="0" smtClean="0">
                        <a:solidFill>
                          <a:schemeClr val="bg1"/>
                        </a:solidFill>
                      </a:rPr>
                      <a:t>19,6</a:t>
                    </a:r>
                  </a:p>
                  <a:p>
                    <a:pPr>
                      <a:defRPr sz="1600" b="1">
                        <a:solidFill>
                          <a:schemeClr val="bg1"/>
                        </a:solidFill>
                      </a:defRPr>
                    </a:pPr>
                    <a:r>
                      <a:rPr lang="en-US" b="0" dirty="0" smtClean="0">
                        <a:solidFill>
                          <a:schemeClr val="bg1"/>
                        </a:solidFill>
                      </a:rPr>
                      <a:t>n=78</a:t>
                    </a:r>
                    <a:r>
                      <a:rPr lang="en-US" dirty="0" smtClean="0">
                        <a:solidFill>
                          <a:schemeClr val="bg1"/>
                        </a:solidFill>
                      </a:rPr>
                      <a:t>   </a:t>
                    </a:r>
                    <a:endParaRPr lang="en-US" dirty="0">
                      <a:solidFill>
                        <a:schemeClr val="bg1"/>
                      </a:solidFill>
                    </a:endParaRP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FB3-4C48-A743-30C6B8228D92}"/>
                </c:ext>
              </c:extLst>
            </c:dLbl>
            <c:dLbl>
              <c:idx val="1"/>
              <c:layout>
                <c:manualLayout>
                  <c:x val="-0.118096238280212"/>
                  <c:y val="-0.174833969065166"/>
                </c:manualLayout>
              </c:layout>
              <c:tx>
                <c:rich>
                  <a:bodyPr/>
                  <a:lstStyle/>
                  <a:p>
                    <a:pPr>
                      <a:defRPr sz="1600" b="1">
                        <a:solidFill>
                          <a:schemeClr val="bg1"/>
                        </a:solidFill>
                      </a:defRPr>
                    </a:pPr>
                    <a:r>
                      <a:rPr lang="en-US" dirty="0">
                        <a:solidFill>
                          <a:schemeClr val="bg1"/>
                        </a:solidFill>
                      </a:rPr>
                      <a:t> </a:t>
                    </a:r>
                    <a:r>
                      <a:rPr lang="en-US" dirty="0" smtClean="0">
                        <a:solidFill>
                          <a:schemeClr val="bg1"/>
                        </a:solidFill>
                      </a:rPr>
                      <a:t>46,2</a:t>
                    </a:r>
                    <a:endParaRPr lang="en-US" b="0" dirty="0" smtClean="0">
                      <a:solidFill>
                        <a:schemeClr val="bg1"/>
                      </a:solidFill>
                    </a:endParaRPr>
                  </a:p>
                  <a:p>
                    <a:pPr>
                      <a:defRPr sz="1600" b="1">
                        <a:solidFill>
                          <a:schemeClr val="bg1"/>
                        </a:solidFill>
                      </a:defRPr>
                    </a:pPr>
                    <a:r>
                      <a:rPr lang="en-US" b="0" dirty="0" smtClean="0">
                        <a:solidFill>
                          <a:schemeClr val="bg1"/>
                        </a:solidFill>
                      </a:rPr>
                      <a:t>n=184   </a:t>
                    </a:r>
                    <a:endParaRPr lang="en-US" b="0" dirty="0">
                      <a:solidFill>
                        <a:schemeClr val="bg1"/>
                      </a:solidFill>
                    </a:endParaRP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FB3-4C48-A743-30C6B8228D92}"/>
                </c:ext>
              </c:extLst>
            </c:dLbl>
            <c:dLbl>
              <c:idx val="2"/>
              <c:layout>
                <c:manualLayout>
                  <c:x val="0.150684073166842"/>
                  <c:y val="0.0483661490894265"/>
                </c:manualLayout>
              </c:layout>
              <c:tx>
                <c:rich>
                  <a:bodyPr/>
                  <a:lstStyle/>
                  <a:p>
                    <a:pPr>
                      <a:defRPr sz="1600" b="1">
                        <a:solidFill>
                          <a:schemeClr val="bg1"/>
                        </a:solidFill>
                      </a:defRPr>
                    </a:pPr>
                    <a:r>
                      <a:rPr lang="en-US" dirty="0">
                        <a:solidFill>
                          <a:schemeClr val="bg1"/>
                        </a:solidFill>
                      </a:rPr>
                      <a:t> </a:t>
                    </a:r>
                    <a:r>
                      <a:rPr lang="en-US" dirty="0" smtClean="0">
                        <a:solidFill>
                          <a:schemeClr val="bg1"/>
                        </a:solidFill>
                      </a:rPr>
                      <a:t>32,2</a:t>
                    </a:r>
                  </a:p>
                  <a:p>
                    <a:pPr>
                      <a:defRPr sz="1600" b="1">
                        <a:solidFill>
                          <a:schemeClr val="bg1"/>
                        </a:solidFill>
                      </a:defRPr>
                    </a:pPr>
                    <a:r>
                      <a:rPr lang="en-US" b="0" dirty="0" smtClean="0">
                        <a:solidFill>
                          <a:schemeClr val="bg1"/>
                        </a:solidFill>
                      </a:rPr>
                      <a:t>n=128</a:t>
                    </a:r>
                    <a:r>
                      <a:rPr lang="en-US" dirty="0" smtClean="0">
                        <a:solidFill>
                          <a:schemeClr val="bg1"/>
                        </a:solidFill>
                      </a:rPr>
                      <a:t>   </a:t>
                    </a:r>
                    <a:endParaRPr lang="en-US" dirty="0">
                      <a:solidFill>
                        <a:schemeClr val="bg1"/>
                      </a:solidFill>
                    </a:endParaRP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FB3-4C48-A743-30C6B8228D92}"/>
                </c:ext>
              </c:extLst>
            </c:dLbl>
            <c:dLbl>
              <c:idx val="3"/>
              <c:layout>
                <c:manualLayout>
                  <c:x val="0.00542385776468952"/>
                  <c:y val="-0.000485865724381626"/>
                </c:manualLayout>
              </c:layout>
              <c:tx>
                <c:rich>
                  <a:bodyPr/>
                  <a:lstStyle/>
                  <a:p>
                    <a:r>
                      <a:rPr lang="en-US" dirty="0"/>
                      <a:t> </a:t>
                    </a:r>
                    <a:r>
                      <a:rPr lang="en-US" dirty="0" smtClean="0"/>
                      <a:t>2,0</a:t>
                    </a:r>
                  </a:p>
                  <a:p>
                    <a:r>
                      <a:rPr lang="en-US" b="0" dirty="0" smtClean="0"/>
                      <a:t>n=8 </a:t>
                    </a:r>
                    <a:r>
                      <a:rPr lang="en-US" dirty="0" smtClean="0"/>
                      <a:t>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FB3-4C48-A743-30C6B8228D92}"/>
                </c:ext>
              </c:extLst>
            </c:dLbl>
            <c:spPr>
              <a:noFill/>
              <a:ln>
                <a:noFill/>
              </a:ln>
              <a:effectLst/>
            </c:spPr>
            <c:txPr>
              <a:bodyPr/>
              <a:lstStyle/>
              <a:p>
                <a:pPr>
                  <a:defRPr sz="1600" b="1"/>
                </a:pPr>
                <a:endParaRPr lang="es-E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'[Gràfic del Microsoft PowerPoint]Full1'!$A$2:$A$5</c:f>
              <c:strCache>
                <c:ptCount val="4"/>
                <c:pt idx="0">
                  <c:v>Rinosinusitis</c:v>
                </c:pt>
                <c:pt idx="1">
                  <c:v>Faringitis </c:v>
                </c:pt>
                <c:pt idx="2">
                  <c:v>Bronquitis aguda</c:v>
                </c:pt>
                <c:pt idx="3">
                  <c:v>Reagudització EPOC</c:v>
                </c:pt>
              </c:strCache>
            </c:strRef>
          </c:cat>
          <c:val>
            <c:numRef>
              <c:f>'[Gràfic del Microsoft PowerPoint]Full1'!$B$2:$B$5</c:f>
              <c:numCache>
                <c:formatCode>_-* #,##0.0\ _€_-;\-* #,##0.0\ _€_-;_-* "-"?\ _€_-;_-@_-</c:formatCode>
                <c:ptCount val="4"/>
                <c:pt idx="0">
                  <c:v>19.6</c:v>
                </c:pt>
                <c:pt idx="1">
                  <c:v>46.2</c:v>
                </c:pt>
                <c:pt idx="2">
                  <c:v>32.2</c:v>
                </c:pt>
                <c:pt idx="3">
                  <c:v>2.0</c:v>
                </c:pt>
              </c:numCache>
            </c:numRef>
          </c:val>
          <c:extLst xmlns:c16r2="http://schemas.microsoft.com/office/drawing/2015/06/chart">
            <c:ext xmlns:c16="http://schemas.microsoft.com/office/drawing/2014/chart" uri="{C3380CC4-5D6E-409C-BE32-E72D297353CC}">
              <c16:uniqueId val="{00000004-CFB3-4C48-A743-30C6B8228D9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2405719832391"/>
          <c:y val="0.193862868283452"/>
          <c:w val="0.380923343863722"/>
          <c:h val="0.724535311488688"/>
        </c:manualLayout>
      </c:layout>
      <c:overlay val="0"/>
      <c:txPr>
        <a:bodyPr/>
        <a:lstStyle/>
        <a:p>
          <a:pPr>
            <a:defRPr sz="1800"/>
          </a:pPr>
          <a:endParaRPr lang="es-ES"/>
        </a:p>
      </c:txPr>
    </c:legend>
    <c:plotVisOnly val="1"/>
    <c:dispBlanksAs val="zero"/>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'Figure 3. Antibiotic use'!$A$2</c:f>
              <c:strCache>
                <c:ptCount val="1"/>
                <c:pt idx="0">
                  <c:v>% Consum d'antibiòtic</c:v>
                </c:pt>
              </c:strCache>
            </c:strRef>
          </c:tx>
          <c:invertIfNegative val="0"/>
          <c:dLbls>
            <c:dLbl>
              <c:idx val="0"/>
              <c:layout>
                <c:manualLayout>
                  <c:x val="0.00117329958507026"/>
                  <c:y val="0.00740719155066559"/>
                </c:manualLayout>
              </c:layout>
              <c:tx>
                <c:rich>
                  <a:bodyPr/>
                  <a:lstStyle/>
                  <a:p>
                    <a:r>
                      <a:rPr lang="en-US" sz="1600" b="1" dirty="0"/>
                      <a:t>12.1% </a:t>
                    </a:r>
                    <a:endParaRPr lang="en-US" sz="1600" b="1" dirty="0" smtClean="0"/>
                  </a:p>
                  <a:p>
                    <a:r>
                      <a:rPr lang="en-US" sz="1600" b="0" dirty="0" smtClean="0"/>
                      <a:t>(</a:t>
                    </a:r>
                    <a:r>
                      <a:rPr lang="en-US" sz="1600" b="0" dirty="0"/>
                      <a:t>n=12</a:t>
                    </a:r>
                    <a:r>
                      <a:rPr lang="en-US" sz="1600" b="1" dirty="0"/>
                      <a:t>)</a:t>
                    </a:r>
                    <a:endParaRPr lang="en-US" sz="1400" b="1"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346-4801-B98F-F295101BCD3F}"/>
                </c:ext>
              </c:extLst>
            </c:dLbl>
            <c:dLbl>
              <c:idx val="1"/>
              <c:layout>
                <c:manualLayout>
                  <c:x val="-1.20759529134444E-7"/>
                  <c:y val="-0.00407240725529586"/>
                </c:manualLayout>
              </c:layout>
              <c:tx>
                <c:rich>
                  <a:bodyPr/>
                  <a:lstStyle/>
                  <a:p>
                    <a:r>
                      <a:rPr lang="en-US" sz="1600" b="1" dirty="0"/>
                      <a:t>23.0% </a:t>
                    </a:r>
                  </a:p>
                  <a:p>
                    <a:r>
                      <a:rPr lang="en-US" sz="1600" b="0" dirty="0"/>
                      <a:t>(n=23)</a:t>
                    </a:r>
                    <a:endParaRPr lang="en-US" sz="2000" b="0"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346-4801-B98F-F295101BCD3F}"/>
                </c:ext>
              </c:extLst>
            </c:dLbl>
            <c:dLbl>
              <c:idx val="2"/>
              <c:layout>
                <c:manualLayout>
                  <c:x val="0.00256167903948853"/>
                  <c:y val="0.0232169651359951"/>
                </c:manualLayout>
              </c:layout>
              <c:tx>
                <c:rich>
                  <a:bodyPr/>
                  <a:lstStyle/>
                  <a:p>
                    <a:r>
                      <a:rPr lang="en-US" sz="1600" b="1" dirty="0"/>
                      <a:t>32.6% </a:t>
                    </a:r>
                    <a:endParaRPr lang="en-US" sz="1600" b="1" dirty="0" smtClean="0"/>
                  </a:p>
                  <a:p>
                    <a:r>
                      <a:rPr lang="en-US" sz="1600" b="0" dirty="0" smtClean="0"/>
                      <a:t>(</a:t>
                    </a:r>
                    <a:r>
                      <a:rPr lang="en-US" sz="1600" b="0" dirty="0"/>
                      <a:t>n=32)</a:t>
                    </a:r>
                    <a:endParaRPr lang="en-US" sz="2000" b="0"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346-4801-B98F-F295101BCD3F}"/>
                </c:ext>
              </c:extLst>
            </c:dLbl>
            <c:dLbl>
              <c:idx val="3"/>
              <c:layout>
                <c:manualLayout>
                  <c:x val="0.00058640827347686"/>
                  <c:y val="0.000474218711582138"/>
                </c:manualLayout>
              </c:layout>
              <c:tx>
                <c:rich>
                  <a:bodyPr/>
                  <a:lstStyle/>
                  <a:p>
                    <a:r>
                      <a:rPr lang="en-US" sz="1600" b="1"/>
                      <a:t>91.1%</a:t>
                    </a:r>
                  </a:p>
                  <a:p>
                    <a:r>
                      <a:rPr lang="en-US" sz="1600"/>
                      <a:t> (n=92)</a:t>
                    </a:r>
                    <a:endParaRPr lang="en-US" sz="200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346-4801-B98F-F295101BCD3F}"/>
                </c:ext>
              </c:extLst>
            </c:dLbl>
            <c:spPr>
              <a:noFill/>
              <a:ln>
                <a:noFill/>
              </a:ln>
              <a:effectLst/>
            </c:spPr>
            <c:txPr>
              <a:bodyPr/>
              <a:lstStyle/>
              <a:p>
                <a:pPr>
                  <a:defRPr sz="1600"/>
                </a:pPr>
                <a:endParaRPr lang="es-E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'Figure 3. Antibiotic use'!$B$1:$E$1</c:f>
              <c:strCache>
                <c:ptCount val="4"/>
                <c:pt idx="0">
                  <c:v>No antibiotics</c:v>
                </c:pt>
                <c:pt idx="1">
                  <c:v>PDA recepció</c:v>
                </c:pt>
                <c:pt idx="2">
                  <c:v>PDA en mà</c:v>
                </c:pt>
                <c:pt idx="3">
                  <c:v>Immediata</c:v>
                </c:pt>
              </c:strCache>
            </c:strRef>
          </c:cat>
          <c:val>
            <c:numRef>
              <c:f>'Figure 3. Antibiotic use'!$B$2:$E$2</c:f>
              <c:numCache>
                <c:formatCode>0%</c:formatCode>
                <c:ptCount val="4"/>
                <c:pt idx="0" formatCode="0.00%">
                  <c:v>0.121</c:v>
                </c:pt>
                <c:pt idx="1">
                  <c:v>0.23</c:v>
                </c:pt>
                <c:pt idx="2" formatCode="0.00%">
                  <c:v>0.326</c:v>
                </c:pt>
                <c:pt idx="3" formatCode="0.00%">
                  <c:v>0.911</c:v>
                </c:pt>
              </c:numCache>
            </c:numRef>
          </c:val>
          <c:extLst xmlns:c16r2="http://schemas.microsoft.com/office/drawing/2015/06/chart">
            <c:ext xmlns:c16="http://schemas.microsoft.com/office/drawing/2014/chart" uri="{C3380CC4-5D6E-409C-BE32-E72D297353CC}">
              <c16:uniqueId val="{00000004-2346-4801-B98F-F295101BCD3F}"/>
            </c:ext>
          </c:extLst>
        </c:ser>
        <c:dLbls>
          <c:showLegendKey val="0"/>
          <c:showVal val="0"/>
          <c:showCatName val="0"/>
          <c:showSerName val="0"/>
          <c:showPercent val="0"/>
          <c:showBubbleSize val="0"/>
        </c:dLbls>
        <c:gapWidth val="150"/>
        <c:axId val="-2129795176"/>
        <c:axId val="-2129789752"/>
      </c:barChart>
      <c:catAx>
        <c:axId val="-2129795176"/>
        <c:scaling>
          <c:orientation val="minMax"/>
        </c:scaling>
        <c:delete val="0"/>
        <c:axPos val="b"/>
        <c:title>
          <c:tx>
            <c:rich>
              <a:bodyPr/>
              <a:lstStyle/>
              <a:p>
                <a:pPr>
                  <a:defRPr b="0"/>
                </a:pPr>
                <a:r>
                  <a:rPr lang="ca-ES" b="0"/>
                  <a:t>Estrategia</a:t>
                </a:r>
              </a:p>
            </c:rich>
          </c:tx>
          <c:layout/>
          <c:overlay val="0"/>
        </c:title>
        <c:numFmt formatCode="General" sourceLinked="0"/>
        <c:majorTickMark val="none"/>
        <c:minorTickMark val="none"/>
        <c:tickLblPos val="nextTo"/>
        <c:crossAx val="-2129789752"/>
        <c:crosses val="autoZero"/>
        <c:auto val="1"/>
        <c:lblAlgn val="ctr"/>
        <c:lblOffset val="100"/>
        <c:noMultiLvlLbl val="0"/>
      </c:catAx>
      <c:valAx>
        <c:axId val="-2129789752"/>
        <c:scaling>
          <c:orientation val="minMax"/>
          <c:max val="1.0"/>
          <c:min val="0.0"/>
        </c:scaling>
        <c:delete val="0"/>
        <c:axPos val="l"/>
        <c:majorGridlines/>
        <c:title>
          <c:tx>
            <c:rich>
              <a:bodyPr/>
              <a:lstStyle/>
              <a:p>
                <a:pPr>
                  <a:defRPr sz="1600"/>
                </a:pPr>
                <a:r>
                  <a:rPr lang="ca-ES" sz="1600"/>
                  <a:t>Consumo de antibiótico</a:t>
                </a:r>
              </a:p>
            </c:rich>
          </c:tx>
          <c:layout/>
          <c:overlay val="0"/>
        </c:title>
        <c:numFmt formatCode="0%" sourceLinked="0"/>
        <c:majorTickMark val="out"/>
        <c:minorTickMark val="none"/>
        <c:tickLblPos val="nextTo"/>
        <c:crossAx val="-2129795176"/>
        <c:crosses val="autoZero"/>
        <c:crossBetween val="between"/>
      </c:valAx>
    </c:plotArea>
    <c:plotVisOnly val="1"/>
    <c:dispBlanksAs val="gap"/>
    <c:showDLblsOverMax val="0"/>
  </c:chart>
  <c:txPr>
    <a:bodyPr/>
    <a:lstStyle/>
    <a:p>
      <a:pPr>
        <a:defRPr sz="1800"/>
      </a:pPr>
      <a:endParaRPr lang="es-E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B61D1-1D46-4A8F-A3F5-9008AB3A69DD}" type="datetimeFigureOut">
              <a:rPr lang="ca-ES" smtClean="0"/>
              <a:t>21/10/19</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FFD6BE-3ED6-4685-9569-B96D09D19C7B}" type="slidenum">
              <a:rPr lang="ca-ES" smtClean="0"/>
              <a:t>‹Nr.›</a:t>
            </a:fld>
            <a:endParaRPr lang="ca-ES"/>
          </a:p>
        </p:txBody>
      </p:sp>
    </p:spTree>
    <p:extLst>
      <p:ext uri="{BB962C8B-B14F-4D97-AF65-F5344CB8AC3E}">
        <p14:creationId xmlns:p14="http://schemas.microsoft.com/office/powerpoint/2010/main" val="1331999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número de diapositiva"/>
          <p:cNvSpPr>
            <a:spLocks noGrp="1"/>
          </p:cNvSpPr>
          <p:nvPr>
            <p:ph type="sldNum" sz="quarter" idx="10"/>
          </p:nvPr>
        </p:nvSpPr>
        <p:spPr/>
        <p:txBody>
          <a:bodyPr/>
          <a:lstStyle/>
          <a:p>
            <a:fld id="{41FFD6BE-3ED6-4685-9569-B96D09D19C7B}" type="slidenum">
              <a:rPr lang="ca-ES" smtClean="0"/>
              <a:t>13</a:t>
            </a:fld>
            <a:endParaRPr lang="ca-ES"/>
          </a:p>
        </p:txBody>
      </p:sp>
    </p:spTree>
    <p:extLst>
      <p:ext uri="{BB962C8B-B14F-4D97-AF65-F5344CB8AC3E}">
        <p14:creationId xmlns:p14="http://schemas.microsoft.com/office/powerpoint/2010/main" val="4027848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A23F22-EFB2-4714-86C0-38D2A9691B14}" type="slidenum">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7283"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s-ES" altLang="en-US"/>
          </a:p>
        </p:txBody>
      </p:sp>
    </p:spTree>
    <p:extLst>
      <p:ext uri="{BB962C8B-B14F-4D97-AF65-F5344CB8AC3E}">
        <p14:creationId xmlns:p14="http://schemas.microsoft.com/office/powerpoint/2010/main" val="1479589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A23F22-EFB2-4714-86C0-38D2A9691B14}" type="slidenum">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7283"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s-ES" altLang="en-US"/>
          </a:p>
        </p:txBody>
      </p:sp>
    </p:spTree>
    <p:extLst>
      <p:ext uri="{BB962C8B-B14F-4D97-AF65-F5344CB8AC3E}">
        <p14:creationId xmlns:p14="http://schemas.microsoft.com/office/powerpoint/2010/main" val="238234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A23F22-EFB2-4714-86C0-38D2A9691B14}" type="slidenum">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7283"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s-ES" altLang="en-US"/>
          </a:p>
        </p:txBody>
      </p:sp>
    </p:spTree>
    <p:extLst>
      <p:ext uri="{BB962C8B-B14F-4D97-AF65-F5344CB8AC3E}">
        <p14:creationId xmlns:p14="http://schemas.microsoft.com/office/powerpoint/2010/main" val="4179036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1399788" y="913816"/>
            <a:ext cx="4056823" cy="3136213"/>
          </a:xfrm>
          <a:prstGeom prst="rect">
            <a:avLst/>
          </a:prstGeom>
          <a:solidFill>
            <a:srgbClr val="FFFFFF"/>
          </a:solidFill>
          <a:ln w="9525">
            <a:solidFill>
              <a:srgbClr val="000000"/>
            </a:solidFill>
            <a:miter lim="800000"/>
            <a:headEnd/>
            <a:tailEnd/>
          </a:ln>
        </p:spPr>
        <p:txBody>
          <a:bodyPr wrap="none" lIns="84893" tIns="42446" rIns="84893" bIns="42446"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GB" altLang="es-ES"/>
          </a:p>
        </p:txBody>
      </p:sp>
      <p:sp>
        <p:nvSpPr>
          <p:cNvPr id="111619" name="Text Box 2"/>
          <p:cNvSpPr>
            <a:spLocks noGrp="1" noChangeArrowheads="1"/>
          </p:cNvSpPr>
          <p:nvPr>
            <p:ph type="body"/>
          </p:nvPr>
        </p:nvSpPr>
        <p:spPr>
          <a:xfrm>
            <a:off x="1045838" y="4352685"/>
            <a:ext cx="4771130" cy="34783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9375" indent="-79375">
              <a:lnSpc>
                <a:spcPct val="93000"/>
              </a:lnSpc>
              <a:spcBef>
                <a:spcPct val="0"/>
              </a:spcBef>
              <a:buSzPct val="45000"/>
              <a:tabLst>
                <a:tab pos="671513" algn="l"/>
                <a:tab pos="1343025" algn="l"/>
                <a:tab pos="2016125" algn="l"/>
                <a:tab pos="2687638" algn="l"/>
                <a:tab pos="3359150" algn="l"/>
                <a:tab pos="4032250" algn="l"/>
                <a:tab pos="4703763" algn="l"/>
              </a:tabLst>
            </a:pPr>
            <a:r>
              <a:rPr lang="en-GB" altLang="en-US" i="1" smtClean="0">
                <a:latin typeface="Arial" pitchFamily="34" charset="0"/>
                <a:ea typeface="msgothic"/>
                <a:cs typeface="msgothic"/>
              </a:rPr>
              <a:t>Antibiotic prescribing at the index consultation. IV = inverse variance.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a:ln/>
        </p:spPr>
      </p:sp>
      <p:sp>
        <p:nvSpPr>
          <p:cNvPr id="11264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latin typeface="Arial" pitchFamily="34" charset="0"/>
            </a:endParaRPr>
          </a:p>
        </p:txBody>
      </p:sp>
      <p:sp>
        <p:nvSpPr>
          <p:cNvPr id="11264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F779607-114C-4BBF-AC7F-1E419EA64E4D}" type="slidenum">
              <a:rPr lang="ca-ES" altLang="es-ES" smtClean="0"/>
              <a:pPr/>
              <a:t>41</a:t>
            </a:fld>
            <a:endParaRPr lang="ca-ES" alt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a:ln/>
        </p:spPr>
      </p:sp>
      <p:sp>
        <p:nvSpPr>
          <p:cNvPr id="108547" name="Rectangle 3"/>
          <p:cNvSpPr>
            <a:spLocks noGrp="1"/>
          </p:cNvSpPr>
          <p:nvPr>
            <p:ph type="body" idx="1"/>
          </p:nvPr>
        </p:nvSpPr>
        <p:spPr>
          <a:xfrm>
            <a:off x="914508" y="4343913"/>
            <a:ext cx="5028986" cy="41143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b="1" smtClean="0">
              <a:solidFill>
                <a:schemeClr val="bg1"/>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4F15A2C-4E16-44D9-BDC6-364ECF8A5E99}" type="slidenum">
              <a:rPr lang="en-GB" altLang="es-ES" smtClean="0">
                <a:latin typeface="Times New Roman" pitchFamily="18" charset="0"/>
              </a:rPr>
              <a:pPr eaLnBrk="1" hangingPunct="1"/>
              <a:t>17</a:t>
            </a:fld>
            <a:endParaRPr lang="en-GB" altLang="es-ES" smtClean="0">
              <a:latin typeface="Times New Roman" pitchFamily="18" charset="0"/>
            </a:endParaRPr>
          </a:p>
        </p:txBody>
      </p:sp>
      <p:sp>
        <p:nvSpPr>
          <p:cNvPr id="1699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99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s-ES" altLang="es-ES" smtClean="0"/>
              <a:t>Las consecuencias clínicas cuando se toma un PCR. El nivel de PCR depende del foco de la infección. Un foco grande por ejemplo los pulmones normalmente resultan con un PCR muy alto. Un foco pequeño como en sinusitis resulta con un crecimiento de PCR limitado. En general se puede decir:</a:t>
            </a:r>
          </a:p>
          <a:p>
            <a:r>
              <a:rPr lang="es-ES" altLang="es-ES" smtClean="0"/>
              <a:t>PCR &lt; 50: Etiología viral mas probable </a:t>
            </a:r>
          </a:p>
          <a:p>
            <a:r>
              <a:rPr lang="es-ES" altLang="es-ES" smtClean="0"/>
              <a:t>PCR &gt; 50: Etiología bacteriana mas probable</a:t>
            </a:r>
          </a:p>
          <a:p>
            <a:endParaRPr lang="es-ES" altLang="es-ES" smtClean="0"/>
          </a:p>
          <a:p>
            <a:r>
              <a:rPr lang="es-ES" altLang="es-ES" smtClean="0"/>
              <a:t>0-25 mg/l</a:t>
            </a:r>
          </a:p>
          <a:p>
            <a:pPr lvl="1"/>
            <a:r>
              <a:rPr lang="es-ES" altLang="es-ES" smtClean="0"/>
              <a:t>Gran probabilidad de una infección viral</a:t>
            </a:r>
          </a:p>
          <a:p>
            <a:pPr lvl="1"/>
            <a:r>
              <a:rPr lang="es-ES" altLang="es-ES" smtClean="0"/>
              <a:t>Se puede esperar sin antibiótica</a:t>
            </a:r>
          </a:p>
          <a:p>
            <a:pPr lvl="1"/>
            <a:r>
              <a:rPr lang="es-ES" altLang="es-ES" smtClean="0"/>
              <a:t>Repetir PCR dentro de unos días</a:t>
            </a:r>
          </a:p>
          <a:p>
            <a:r>
              <a:rPr lang="es-ES" altLang="es-ES" smtClean="0"/>
              <a:t>25-50 mg/l</a:t>
            </a:r>
          </a:p>
          <a:p>
            <a:pPr lvl="1"/>
            <a:r>
              <a:rPr lang="es-ES" altLang="es-ES" smtClean="0"/>
              <a:t>Zona gris, etiología viral o bacteriana</a:t>
            </a:r>
          </a:p>
          <a:p>
            <a:pPr lvl="1"/>
            <a:r>
              <a:rPr lang="es-ES" altLang="es-ES" smtClean="0"/>
              <a:t>Esperar sin antibiótica si el estado del paciente lo permita</a:t>
            </a:r>
          </a:p>
          <a:p>
            <a:pPr lvl="1"/>
            <a:r>
              <a:rPr lang="es-ES" altLang="es-ES" smtClean="0"/>
              <a:t>Repetir PCR después de unos días</a:t>
            </a:r>
          </a:p>
          <a:p>
            <a:r>
              <a:rPr lang="es-ES" altLang="es-ES" smtClean="0"/>
              <a:t>&gt;50 mg/l</a:t>
            </a:r>
          </a:p>
          <a:p>
            <a:pPr lvl="1"/>
            <a:r>
              <a:rPr lang="es-ES" altLang="es-ES" smtClean="0"/>
              <a:t>Gran probalidad de una infección bacteriana</a:t>
            </a:r>
          </a:p>
          <a:p>
            <a:pPr lvl="1"/>
            <a:r>
              <a:rPr lang="es-ES" altLang="es-ES" smtClean="0"/>
              <a:t>Receta de antibiótica</a:t>
            </a:r>
          </a:p>
          <a:p>
            <a:pPr lvl="1"/>
            <a:r>
              <a:rPr lang="es-ES" altLang="es-ES" smtClean="0"/>
              <a:t>Repetir PCR para controlar el efecto de tratamiento</a:t>
            </a:r>
          </a:p>
          <a:p>
            <a:endParaRPr lang="da-DK" alt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a:xfrm>
            <a:off x="1371600" y="1143000"/>
            <a:ext cx="4114800" cy="3086100"/>
          </a:xfrm>
          <a:ln/>
        </p:spPr>
      </p:sp>
      <p:sp>
        <p:nvSpPr>
          <p:cNvPr id="5632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s-ES"/>
              <a:t>Despite the fact that some papers have found that most cases of quinsy are caused by group A streptococcus, others have reported other causes, such as </a:t>
            </a:r>
            <a:r>
              <a:rPr lang="en-GB" altLang="es-ES" i="1"/>
              <a:t>Streptococcus</a:t>
            </a:r>
            <a:r>
              <a:rPr lang="en-GB" altLang="es-ES"/>
              <a:t> group </a:t>
            </a:r>
            <a:r>
              <a:rPr lang="en-GB" altLang="es-ES" i="1"/>
              <a:t>anginosus.</a:t>
            </a:r>
            <a:endParaRPr lang="en-GB" altLang="es-ES"/>
          </a:p>
          <a:p>
            <a:endParaRPr lang="es-ES" altLang="en-US"/>
          </a:p>
        </p:txBody>
      </p:sp>
      <p:sp>
        <p:nvSpPr>
          <p:cNvPr id="5632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55D5A1-9818-4FFE-9333-F98D8015A442}" type="slidenum">
              <a:rPr kumimoji="0" lang="es-E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s-E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227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número de diapositiva"/>
          <p:cNvSpPr>
            <a:spLocks noGrp="1"/>
          </p:cNvSpPr>
          <p:nvPr>
            <p:ph type="sldNum" sz="quarter" idx="10"/>
          </p:nvPr>
        </p:nvSpPr>
        <p:spPr/>
        <p:txBody>
          <a:bodyPr/>
          <a:lstStyle/>
          <a:p>
            <a:fld id="{41FFD6BE-3ED6-4685-9569-B96D09D19C7B}" type="slidenum">
              <a:rPr lang="ca-ES" smtClean="0"/>
              <a:t>20</a:t>
            </a:fld>
            <a:endParaRPr lang="ca-ES"/>
          </a:p>
        </p:txBody>
      </p:sp>
    </p:spTree>
    <p:extLst>
      <p:ext uri="{BB962C8B-B14F-4D97-AF65-F5344CB8AC3E}">
        <p14:creationId xmlns:p14="http://schemas.microsoft.com/office/powerpoint/2010/main" val="242238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A23F22-EFB2-4714-86C0-38D2A9691B14}" type="slidenum">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7283"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s-ES" altLang="en-US"/>
          </a:p>
        </p:txBody>
      </p:sp>
    </p:spTree>
    <p:extLst>
      <p:ext uri="{BB962C8B-B14F-4D97-AF65-F5344CB8AC3E}">
        <p14:creationId xmlns:p14="http://schemas.microsoft.com/office/powerpoint/2010/main" val="12115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A23F22-EFB2-4714-86C0-38D2A9691B14}" type="slidenum">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7283"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s-ES" altLang="en-US"/>
          </a:p>
        </p:txBody>
      </p:sp>
    </p:spTree>
    <p:extLst>
      <p:ext uri="{BB962C8B-B14F-4D97-AF65-F5344CB8AC3E}">
        <p14:creationId xmlns:p14="http://schemas.microsoft.com/office/powerpoint/2010/main" val="161840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A23F22-EFB2-4714-86C0-38D2A9691B14}" type="slidenum">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7283"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s-ES" altLang="en-US"/>
          </a:p>
        </p:txBody>
      </p:sp>
    </p:spTree>
    <p:extLst>
      <p:ext uri="{BB962C8B-B14F-4D97-AF65-F5344CB8AC3E}">
        <p14:creationId xmlns:p14="http://schemas.microsoft.com/office/powerpoint/2010/main" val="368084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A23F22-EFB2-4714-86C0-38D2A9691B14}" type="slidenum">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7283"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s-ES" altLang="en-US"/>
          </a:p>
        </p:txBody>
      </p:sp>
    </p:spTree>
    <p:extLst>
      <p:ext uri="{BB962C8B-B14F-4D97-AF65-F5344CB8AC3E}">
        <p14:creationId xmlns:p14="http://schemas.microsoft.com/office/powerpoint/2010/main" val="172153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D72A943-7E44-4F77-9121-CD963A7A6FF5}" type="datetimeFigureOut">
              <a:rPr lang="ca-ES" smtClean="0"/>
              <a:t>21/10/19</a:t>
            </a:fld>
            <a:endParaRPr lang="ca-ES"/>
          </a:p>
        </p:txBody>
      </p:sp>
      <p:sp>
        <p:nvSpPr>
          <p:cNvPr id="5" name="Footer Placeholder 4"/>
          <p:cNvSpPr>
            <a:spLocks noGrp="1"/>
          </p:cNvSpPr>
          <p:nvPr>
            <p:ph type="ftr" sz="quarter" idx="11"/>
          </p:nvPr>
        </p:nvSpPr>
        <p:spPr/>
        <p:txBody>
          <a:bodyPr/>
          <a:lstStyle/>
          <a:p>
            <a:endParaRPr lang="ca-E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E27DD3F-F444-4D88-A410-FDCB527F6023}" type="slidenum">
              <a:rPr lang="ca-ES" smtClean="0"/>
              <a:t>‹Nr.›</a:t>
            </a:fld>
            <a:endParaRPr lang="ca-E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D72A943-7E44-4F77-9121-CD963A7A6FF5}" type="datetimeFigureOut">
              <a:rPr lang="ca-ES" smtClean="0"/>
              <a:t>21/10/19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4E27DD3F-F444-4D88-A410-FDCB527F6023}" type="slidenum">
              <a:rPr lang="ca-ES" smtClean="0"/>
              <a:t>‹Nr.›</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D72A943-7E44-4F77-9121-CD963A7A6FF5}" type="datetimeFigureOut">
              <a:rPr lang="ca-ES" smtClean="0"/>
              <a:t>21/10/19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4E27DD3F-F444-4D88-A410-FDCB527F6023}" type="slidenum">
              <a:rPr lang="ca-ES" smtClean="0"/>
              <a:t>‹Nr.›</a:t>
            </a:fld>
            <a:endParaRPr lang="ca-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61950"/>
            <a:ext cx="8229600" cy="914400"/>
          </a:xfr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1462088"/>
            <a:ext cx="8229600" cy="4754880"/>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Date Placeholder 3"/>
          <p:cNvSpPr>
            <a:spLocks noGrp="1"/>
          </p:cNvSpPr>
          <p:nvPr>
            <p:ph type="dt" sz="half" idx="10"/>
          </p:nvPr>
        </p:nvSpPr>
        <p:spPr/>
        <p:txBody>
          <a:bodyPr/>
          <a:lstStyle/>
          <a:p>
            <a:fld id="{1C190C40-F59A-41C3-9A85-CFDD09A2BD2D}" type="datetime4">
              <a:rPr lang="en-US" smtClean="0">
                <a:solidFill>
                  <a:srgbClr val="000000"/>
                </a:solidFill>
              </a:rPr>
              <a:pPr/>
              <a:t>octubre 21, 2019</a:t>
            </a:fld>
            <a:endParaRPr lang="en-US">
              <a:solidFill>
                <a:srgbClr val="000000"/>
              </a:solidFill>
            </a:endParaRPr>
          </a:p>
        </p:txBody>
      </p:sp>
      <p:sp>
        <p:nvSpPr>
          <p:cNvPr id="5" name="Footer Placeholder 4"/>
          <p:cNvSpPr>
            <a:spLocks noGrp="1"/>
          </p:cNvSpPr>
          <p:nvPr>
            <p:ph type="ftr" sz="quarter" idx="11"/>
          </p:nvPr>
        </p:nvSpPr>
        <p:spPr/>
        <p:txBody>
          <a:bodyPr/>
          <a:lstStyle/>
          <a:p>
            <a:r>
              <a:rPr lang="en-US">
                <a:solidFill>
                  <a:srgbClr val="000000"/>
                </a:solidFill>
              </a:rPr>
              <a:t>Enter title </a:t>
            </a:r>
            <a:r>
              <a:rPr lang="en-US" dirty="0">
                <a:solidFill>
                  <a:srgbClr val="000000"/>
                </a:solidFill>
              </a:rPr>
              <a:t>via "insert&gt;header and footer&gt;footer" |</a:t>
            </a: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‹Nr.›</a:t>
            </a:fld>
            <a:endParaRPr lang="en-US">
              <a:solidFill>
                <a:srgbClr val="000000"/>
              </a:solidFill>
            </a:endParaRPr>
          </a:p>
        </p:txBody>
      </p:sp>
      <p:sp>
        <p:nvSpPr>
          <p:cNvPr id="9"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solidFill>
                  <a:srgbClr val="000000"/>
                </a:solidFill>
                <a:latin typeface="Calibri" panose="020F0502020204030204" pitchFamily="34" charset="0"/>
                <a:cs typeface="Calibri" panose="020F0502020204030204" pitchFamily="34" charset="0"/>
              </a:rPr>
              <a:t>Proprietary and confidential — do not distribute</a:t>
            </a:r>
          </a:p>
        </p:txBody>
      </p:sp>
    </p:spTree>
    <p:extLst>
      <p:ext uri="{BB962C8B-B14F-4D97-AF65-F5344CB8AC3E}">
        <p14:creationId xmlns:p14="http://schemas.microsoft.com/office/powerpoint/2010/main" val="1513937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828800"/>
            <a:ext cx="40386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828800"/>
            <a:ext cx="40386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01918021"/>
      </p:ext>
    </p:extLst>
  </p:cSld>
  <p:clrMapOvr>
    <a:masterClrMapping/>
  </p:clrMapOvr>
  <p:transition xmlns:p14="http://schemas.microsoft.com/office/powerpoint/2010/mai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5" name="4 Marcador de posición de imagen"/>
          <p:cNvSpPr>
            <a:spLocks noGrp="1"/>
          </p:cNvSpPr>
          <p:nvPr>
            <p:ph type="pic" sz="quarter" idx="11"/>
          </p:nvPr>
        </p:nvSpPr>
        <p:spPr>
          <a:xfrm>
            <a:off x="1823084" y="2003540"/>
            <a:ext cx="7208281" cy="3628444"/>
          </a:xfrm>
          <a:prstGeom prst="rect">
            <a:avLst/>
          </a:prstGeom>
        </p:spPr>
        <p:txBody>
          <a:bodyPr rtlCol="0">
            <a:normAutofit/>
          </a:bodyPr>
          <a:lstStyle/>
          <a:p>
            <a:pPr lvl="0"/>
            <a:r>
              <a:rPr lang="es-ES" noProof="0"/>
              <a:t>Haga clic en el icono para agregar una imagen</a:t>
            </a:r>
          </a:p>
        </p:txBody>
      </p:sp>
      <p:sp>
        <p:nvSpPr>
          <p:cNvPr id="7" name="6 Marcador de texto"/>
          <p:cNvSpPr>
            <a:spLocks noGrp="1"/>
          </p:cNvSpPr>
          <p:nvPr>
            <p:ph type="body" sz="quarter" idx="12"/>
          </p:nvPr>
        </p:nvSpPr>
        <p:spPr>
          <a:xfrm>
            <a:off x="1823081" y="5696778"/>
            <a:ext cx="4703709" cy="323968"/>
          </a:xfrm>
          <a:prstGeom prst="rect">
            <a:avLst/>
          </a:prstGeom>
        </p:spPr>
        <p:txBody>
          <a:bodyPr/>
          <a:lstStyle>
            <a:lvl1pPr>
              <a:defRPr sz="675"/>
            </a:lvl1pPr>
            <a:lvl2pPr>
              <a:defRPr sz="675"/>
            </a:lvl2pPr>
            <a:lvl3pPr>
              <a:defRPr sz="675"/>
            </a:lvl3pPr>
            <a:lvl4pPr>
              <a:defRPr sz="675"/>
            </a:lvl4pPr>
            <a:lvl5pPr>
              <a:defRPr sz="675"/>
            </a:lvl5pPr>
          </a:lstStyle>
          <a:p>
            <a:pPr lvl="0"/>
            <a:r>
              <a:rPr lang="es-ES"/>
              <a:t>Haga clic para modificar el estilo de texto del patrón</a:t>
            </a:r>
          </a:p>
        </p:txBody>
      </p:sp>
      <p:sp>
        <p:nvSpPr>
          <p:cNvPr id="6" name="5 Marcador de número de diapositiva"/>
          <p:cNvSpPr>
            <a:spLocks noGrp="1"/>
          </p:cNvSpPr>
          <p:nvPr>
            <p:ph type="sldNum" sz="quarter" idx="13"/>
          </p:nvPr>
        </p:nvSpPr>
        <p:spPr/>
        <p:txBody>
          <a:bodyPr/>
          <a:lstStyle>
            <a:lvl1pPr>
              <a:defRPr smtClean="0"/>
            </a:lvl1pPr>
          </a:lstStyle>
          <a:p>
            <a:pPr>
              <a:defRPr/>
            </a:pPr>
            <a:fld id="{58FAD4D4-059E-42C3-A013-5AF06C6EDBCC}" type="slidenum">
              <a:rPr lang="es-ES" altLang="es-ES"/>
              <a:pPr>
                <a:defRPr/>
              </a:pPr>
              <a:t>‹Nr.›</a:t>
            </a:fld>
            <a:endParaRPr lang="es-ES" altLang="es-ES"/>
          </a:p>
        </p:txBody>
      </p:sp>
      <p:sp>
        <p:nvSpPr>
          <p:cNvPr id="8" name="4 Marcador de pie de página"/>
          <p:cNvSpPr>
            <a:spLocks noGrp="1"/>
          </p:cNvSpPr>
          <p:nvPr>
            <p:ph type="ftr" sz="quarter" idx="14"/>
          </p:nvPr>
        </p:nvSpPr>
        <p:spPr/>
        <p:txBody>
          <a:bodyPr/>
          <a:lstStyle>
            <a:lvl1pPr>
              <a:defRPr/>
            </a:lvl1pPr>
          </a:lstStyle>
          <a:p>
            <a:pPr>
              <a:defRPr/>
            </a:pPr>
            <a:r>
              <a:rPr lang="es-ES" altLang="es-ES"/>
              <a:t>Infecciones de transmisión sexual</a:t>
            </a:r>
            <a:endParaRPr lang="es-ES"/>
          </a:p>
        </p:txBody>
      </p:sp>
    </p:spTree>
    <p:extLst>
      <p:ext uri="{BB962C8B-B14F-4D97-AF65-F5344CB8AC3E}">
        <p14:creationId xmlns:p14="http://schemas.microsoft.com/office/powerpoint/2010/main" val="131175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D72A943-7E44-4F77-9121-CD963A7A6FF5}" type="datetimeFigureOut">
              <a:rPr lang="ca-ES" smtClean="0"/>
              <a:t>21/10/19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4E27DD3F-F444-4D88-A410-FDCB527F6023}" type="slidenum">
              <a:rPr lang="ca-ES" smtClean="0"/>
              <a:t>‹Nr.›</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D72A943-7E44-4F77-9121-CD963A7A6FF5}" type="datetimeFigureOut">
              <a:rPr lang="ca-ES" smtClean="0"/>
              <a:t>21/10/19</a:t>
            </a:fld>
            <a:endParaRPr lang="ca-E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4E27DD3F-F444-4D88-A410-FDCB527F6023}" type="slidenum">
              <a:rPr lang="ca-ES" smtClean="0"/>
              <a:t>‹Nr.›</a:t>
            </a:fld>
            <a:endParaRPr lang="ca-E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D72A943-7E44-4F77-9121-CD963A7A6FF5}" type="datetimeFigureOut">
              <a:rPr lang="ca-ES" smtClean="0"/>
              <a:t>21/10/19</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4E27DD3F-F444-4D88-A410-FDCB527F6023}" type="slidenum">
              <a:rPr lang="ca-ES" smtClean="0"/>
              <a:t>‹Nr.›</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D72A943-7E44-4F77-9121-CD963A7A6FF5}" type="datetimeFigureOut">
              <a:rPr lang="ca-ES" smtClean="0"/>
              <a:t>21/10/19</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4E27DD3F-F444-4D88-A410-FDCB527F6023}" type="slidenum">
              <a:rPr lang="ca-ES" smtClean="0"/>
              <a:t>‹Nr.›</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D72A943-7E44-4F77-9121-CD963A7A6FF5}" type="datetimeFigureOut">
              <a:rPr lang="ca-ES" smtClean="0"/>
              <a:t>21/10/19</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4E27DD3F-F444-4D88-A410-FDCB527F6023}" type="slidenum">
              <a:rPr lang="ca-ES" smtClean="0"/>
              <a:t>‹Nr.›</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D72A943-7E44-4F77-9121-CD963A7A6FF5}" type="datetimeFigureOut">
              <a:rPr lang="ca-ES" smtClean="0"/>
              <a:t>21/10/19</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4E27DD3F-F444-4D88-A410-FDCB527F6023}" type="slidenum">
              <a:rPr lang="ca-ES" smtClean="0"/>
              <a:t>‹Nr.›</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D72A943-7E44-4F77-9121-CD963A7A6FF5}" type="datetimeFigureOut">
              <a:rPr lang="ca-ES" smtClean="0"/>
              <a:t>21/10/19</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4E27DD3F-F444-4D88-A410-FDCB527F6023}" type="slidenum">
              <a:rPr lang="ca-ES" smtClean="0"/>
              <a:t>‹Nr.›</a:t>
            </a:fld>
            <a:endParaRPr lang="ca-E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0D72A943-7E44-4F77-9121-CD963A7A6FF5}" type="datetimeFigureOut">
              <a:rPr lang="ca-ES" smtClean="0"/>
              <a:t>21/10/19</a:t>
            </a:fld>
            <a:endParaRPr lang="ca-ES"/>
          </a:p>
        </p:txBody>
      </p:sp>
      <p:sp>
        <p:nvSpPr>
          <p:cNvPr id="7" name="Slide Number Placeholder 6"/>
          <p:cNvSpPr>
            <a:spLocks noGrp="1"/>
          </p:cNvSpPr>
          <p:nvPr>
            <p:ph type="sldNum" sz="quarter" idx="12"/>
          </p:nvPr>
        </p:nvSpPr>
        <p:spPr/>
        <p:txBody>
          <a:bodyPr/>
          <a:lstStyle/>
          <a:p>
            <a:fld id="{4E27DD3F-F444-4D88-A410-FDCB527F6023}" type="slidenum">
              <a:rPr lang="ca-ES" smtClean="0"/>
              <a:t>‹Nr.›</a:t>
            </a:fld>
            <a:endParaRPr lang="ca-E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ca-E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D72A943-7E44-4F77-9121-CD963A7A6FF5}" type="datetimeFigureOut">
              <a:rPr lang="ca-ES" smtClean="0"/>
              <a:t>21/10/19</a:t>
            </a:fld>
            <a:endParaRPr lang="ca-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ca-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E27DD3F-F444-4D88-A410-FDCB527F6023}" type="slidenum">
              <a:rPr lang="ca-ES" smtClean="0"/>
              <a:t>‹Nr.›</a:t>
            </a:fld>
            <a:endParaRPr lang="ca-E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Hoja_de_Microsoft_Excel_97_-_20041.xls"/><Relationship Id="rId5"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2.xml"/><Relationship Id="rId3"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6.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8.tiff"/></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tiff"/><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hyperlink" Target="mailto:23465jcy@comb.ca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2.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ecdc.europa.eu/en/publications/Publications/1011_SUR_annual_EARS_Net_2009.pdf"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743200" y="5805264"/>
            <a:ext cx="6400800" cy="1008112"/>
          </a:xfrm>
        </p:spPr>
        <p:txBody>
          <a:bodyPr>
            <a:normAutofit fontScale="62500" lnSpcReduction="20000"/>
          </a:bodyPr>
          <a:lstStyle/>
          <a:p>
            <a:pPr algn="l"/>
            <a:r>
              <a:rPr lang="ca-ES" sz="2400" dirty="0" smtClean="0">
                <a:solidFill>
                  <a:schemeClr val="tx1"/>
                </a:solidFill>
              </a:rPr>
              <a:t>Dr. Josep M Cots</a:t>
            </a:r>
          </a:p>
          <a:p>
            <a:pPr algn="l"/>
            <a:r>
              <a:rPr lang="ca-ES" sz="2400" dirty="0" smtClean="0">
                <a:solidFill>
                  <a:schemeClr val="tx1"/>
                </a:solidFill>
              </a:rPr>
              <a:t>Metge de Família</a:t>
            </a:r>
          </a:p>
          <a:p>
            <a:pPr algn="l"/>
            <a:r>
              <a:rPr lang="ca-ES" sz="2400" dirty="0" smtClean="0">
                <a:solidFill>
                  <a:schemeClr val="tx1"/>
                </a:solidFill>
              </a:rPr>
              <a:t>CAP La Marina</a:t>
            </a:r>
          </a:p>
          <a:p>
            <a:pPr algn="l"/>
            <a:r>
              <a:rPr lang="ca-ES" sz="2400" dirty="0" smtClean="0">
                <a:solidFill>
                  <a:schemeClr val="tx1"/>
                </a:solidFill>
              </a:rPr>
              <a:t>Professor Facultat Medicina UB</a:t>
            </a:r>
          </a:p>
          <a:p>
            <a:pPr algn="l"/>
            <a:endParaRPr lang="ca-ES" sz="2400" dirty="0">
              <a:solidFill>
                <a:schemeClr val="tx1"/>
              </a:solidFill>
            </a:endParaRPr>
          </a:p>
        </p:txBody>
      </p:sp>
      <p:sp>
        <p:nvSpPr>
          <p:cNvPr id="2" name="1 Título"/>
          <p:cNvSpPr>
            <a:spLocks noGrp="1"/>
          </p:cNvSpPr>
          <p:nvPr>
            <p:ph type="ctrTitle"/>
          </p:nvPr>
        </p:nvSpPr>
        <p:spPr>
          <a:xfrm>
            <a:off x="395536" y="1916832"/>
            <a:ext cx="7495687" cy="3960440"/>
          </a:xfrm>
        </p:spPr>
        <p:txBody>
          <a:bodyPr>
            <a:normAutofit fontScale="90000"/>
          </a:bodyPr>
          <a:lstStyle/>
          <a:p>
            <a:r>
              <a:rPr lang="ca-ES" sz="5300" dirty="0" smtClean="0"/>
              <a:t/>
            </a:r>
            <a:br>
              <a:rPr lang="ca-ES" sz="5300" dirty="0" smtClean="0"/>
            </a:br>
            <a:r>
              <a:rPr lang="ca-ES" sz="5300" dirty="0"/>
              <a:t/>
            </a:r>
            <a:br>
              <a:rPr lang="ca-ES" sz="5300" dirty="0"/>
            </a:br>
            <a:r>
              <a:rPr lang="ca-ES" sz="5300" dirty="0" smtClean="0"/>
              <a:t/>
            </a:r>
            <a:br>
              <a:rPr lang="ca-ES" sz="5300" dirty="0" smtClean="0"/>
            </a:br>
            <a:r>
              <a:rPr lang="ca-ES" sz="5300" dirty="0"/>
              <a:t/>
            </a:r>
            <a:br>
              <a:rPr lang="ca-ES" sz="5300" dirty="0"/>
            </a:br>
            <a:r>
              <a:rPr lang="ca-ES" sz="5300" dirty="0" smtClean="0"/>
              <a:t/>
            </a:r>
            <a:br>
              <a:rPr lang="ca-ES" sz="5300" dirty="0" smtClean="0"/>
            </a:br>
            <a:r>
              <a:rPr lang="ca-ES" sz="5300" dirty="0"/>
              <a:t/>
            </a:r>
            <a:br>
              <a:rPr lang="ca-ES" sz="5300" dirty="0"/>
            </a:br>
            <a:r>
              <a:rPr lang="ca-ES" sz="5300" dirty="0" smtClean="0"/>
              <a:t/>
            </a:r>
            <a:br>
              <a:rPr lang="ca-ES" sz="5300" dirty="0" smtClean="0"/>
            </a:br>
            <a:r>
              <a:rPr lang="ca-ES" sz="5300" dirty="0"/>
              <a:t/>
            </a:r>
            <a:br>
              <a:rPr lang="ca-ES" sz="5300" dirty="0"/>
            </a:br>
            <a:r>
              <a:rPr lang="ca-ES" sz="5300" dirty="0" smtClean="0"/>
              <a:t/>
            </a:r>
            <a:br>
              <a:rPr lang="ca-ES" sz="5300" dirty="0" smtClean="0"/>
            </a:br>
            <a:r>
              <a:rPr lang="ca-ES" sz="5300" dirty="0"/>
              <a:t/>
            </a:r>
            <a:br>
              <a:rPr lang="ca-ES" sz="5300" dirty="0"/>
            </a:br>
            <a:r>
              <a:rPr lang="ca-ES" sz="5300" dirty="0" smtClean="0"/>
              <a:t/>
            </a:r>
            <a:br>
              <a:rPr lang="ca-ES" sz="5300" dirty="0" smtClean="0"/>
            </a:br>
            <a:r>
              <a:rPr lang="ca-ES" sz="5300" dirty="0"/>
              <a:t/>
            </a:r>
            <a:br>
              <a:rPr lang="ca-ES" sz="5300" dirty="0"/>
            </a:br>
            <a:r>
              <a:rPr lang="ca-ES" sz="5300" dirty="0" smtClean="0"/>
              <a:t/>
            </a:r>
            <a:br>
              <a:rPr lang="ca-ES" sz="5300" dirty="0" smtClean="0"/>
            </a:br>
            <a:r>
              <a:rPr lang="ca-ES" b="1" dirty="0" smtClean="0"/>
              <a:t>CURS </a:t>
            </a:r>
            <a:r>
              <a:rPr lang="ca-ES" b="1" dirty="0" smtClean="0"/>
              <a:t>AULA infeccioses </a:t>
            </a:r>
            <a:r>
              <a:rPr lang="ca-ES" sz="5300" b="1" dirty="0" smtClean="0"/>
              <a:t/>
            </a:r>
            <a:br>
              <a:rPr lang="ca-ES" sz="5300" b="1" dirty="0" smtClean="0"/>
            </a:br>
            <a:r>
              <a:rPr lang="ca-ES" b="1" dirty="0" err="1" smtClean="0">
                <a:solidFill>
                  <a:schemeClr val="tx1"/>
                </a:solidFill>
              </a:rPr>
              <a:t>camfic</a:t>
            </a:r>
            <a:r>
              <a:rPr lang="ca-ES" b="1" dirty="0" smtClean="0">
                <a:solidFill>
                  <a:schemeClr val="tx1"/>
                </a:solidFill>
              </a:rPr>
              <a:t> </a:t>
            </a:r>
            <a:r>
              <a:rPr lang="ca-ES" b="1" dirty="0" smtClean="0">
                <a:solidFill>
                  <a:schemeClr val="tx1"/>
                </a:solidFill>
              </a:rPr>
              <a:t>2019</a:t>
            </a:r>
            <a:r>
              <a:rPr lang="ca-ES" sz="5300" b="1" dirty="0" smtClean="0">
                <a:solidFill>
                  <a:schemeClr val="tx1"/>
                </a:solidFill>
              </a:rPr>
              <a:t/>
            </a:r>
            <a:br>
              <a:rPr lang="ca-ES" sz="5300" b="1" dirty="0" smtClean="0">
                <a:solidFill>
                  <a:schemeClr val="tx1"/>
                </a:solidFill>
              </a:rPr>
            </a:br>
            <a:r>
              <a:rPr lang="ca-ES" sz="5300" b="1" dirty="0" smtClean="0">
                <a:solidFill>
                  <a:schemeClr val="tx1"/>
                </a:solidFill>
              </a:rPr>
              <a:t/>
            </a:r>
            <a:br>
              <a:rPr lang="ca-ES" sz="5300" b="1" dirty="0" smtClean="0">
                <a:solidFill>
                  <a:schemeClr val="tx1"/>
                </a:solidFill>
              </a:rPr>
            </a:br>
            <a:r>
              <a:rPr lang="ca-ES" sz="3100" b="1" dirty="0" smtClean="0"/>
              <a:t>Ús </a:t>
            </a:r>
            <a:r>
              <a:rPr lang="ca-ES" sz="3100" b="1" dirty="0"/>
              <a:t>optimitzat dels antibiòtics </a:t>
            </a:r>
            <a:r>
              <a:rPr lang="ca-ES" sz="3100" b="1" dirty="0" smtClean="0"/>
              <a:t/>
            </a:r>
            <a:br>
              <a:rPr lang="ca-ES" sz="3100" b="1" dirty="0" smtClean="0"/>
            </a:br>
            <a:r>
              <a:rPr lang="ca-ES" sz="3100" b="1" dirty="0" smtClean="0"/>
              <a:t>des </a:t>
            </a:r>
            <a:r>
              <a:rPr lang="ca-ES" sz="3100" b="1" dirty="0"/>
              <a:t>de la vessant de </a:t>
            </a:r>
            <a:r>
              <a:rPr lang="ca-ES" sz="3100" b="1" dirty="0" smtClean="0"/>
              <a:t/>
            </a:r>
            <a:br>
              <a:rPr lang="ca-ES" sz="3100" b="1" dirty="0" smtClean="0"/>
            </a:br>
            <a:r>
              <a:rPr lang="ca-ES" sz="3100" b="1" dirty="0" smtClean="0"/>
              <a:t>l’atenció primària</a:t>
            </a:r>
            <a:r>
              <a:rPr lang="ca-ES" sz="5300" dirty="0" smtClean="0"/>
              <a:t/>
            </a:r>
            <a:br>
              <a:rPr lang="ca-ES" sz="5300" dirty="0" smtClean="0"/>
            </a:br>
            <a:r>
              <a:rPr lang="ca-ES" sz="5300" dirty="0"/>
              <a:t/>
            </a:r>
            <a:br>
              <a:rPr lang="ca-ES" sz="5300" dirty="0"/>
            </a:br>
            <a:r>
              <a:rPr lang="ca-ES" sz="3100" dirty="0" smtClean="0"/>
              <a:t>22 OCTUBRE- 2019</a:t>
            </a:r>
            <a:endParaRPr lang="ca-ES" sz="3100" dirty="0"/>
          </a:p>
        </p:txBody>
      </p:sp>
    </p:spTree>
    <p:extLst>
      <p:ext uri="{BB962C8B-B14F-4D97-AF65-F5344CB8AC3E}">
        <p14:creationId xmlns:p14="http://schemas.microsoft.com/office/powerpoint/2010/main" val="3699913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a:normAutofit fontScale="90000"/>
          </a:bodyPr>
          <a:lstStyle/>
          <a:p>
            <a:r>
              <a:rPr lang="ca-ES" dirty="0"/>
              <a:t>Distribució percentual del diferents grups </a:t>
            </a:r>
            <a:r>
              <a:rPr lang="ca-ES" dirty="0" smtClean="0"/>
              <a:t>d’antibiòtics</a:t>
            </a:r>
            <a:endParaRPr lang="ca-ES" dirty="0"/>
          </a:p>
        </p:txBody>
      </p:sp>
      <p:pic>
        <p:nvPicPr>
          <p:cNvPr id="6146" name="Gràfic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208912"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4644008" y="6367876"/>
            <a:ext cx="4572000" cy="646331"/>
          </a:xfrm>
          <a:prstGeom prst="rect">
            <a:avLst/>
          </a:prstGeom>
        </p:spPr>
        <p:txBody>
          <a:bodyPr>
            <a:spAutoFit/>
          </a:bodyPr>
          <a:lstStyle/>
          <a:p>
            <a:r>
              <a:rPr lang="ca-ES" dirty="0" smtClean="0"/>
              <a:t>Font: aplicació de farmàcia de l’ICS</a:t>
            </a:r>
            <a:r>
              <a:rPr lang="es-ES" dirty="0" smtClean="0"/>
              <a:t/>
            </a:r>
            <a:br>
              <a:rPr lang="es-ES" dirty="0" smtClean="0"/>
            </a:br>
            <a:endParaRPr lang="ca-ES" dirty="0"/>
          </a:p>
        </p:txBody>
      </p:sp>
    </p:spTree>
    <p:extLst>
      <p:ext uri="{BB962C8B-B14F-4D97-AF65-F5344CB8AC3E}">
        <p14:creationId xmlns:p14="http://schemas.microsoft.com/office/powerpoint/2010/main" val="249897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dirty="0"/>
              <a:t>DHD </a:t>
            </a:r>
            <a:r>
              <a:rPr lang="ca-ES" dirty="0" smtClean="0"/>
              <a:t>de </a:t>
            </a:r>
            <a:r>
              <a:rPr lang="ca-ES" dirty="0"/>
              <a:t>penicil·lines </a:t>
            </a:r>
            <a:r>
              <a:rPr lang="ca-ES" dirty="0" smtClean="0"/>
              <a:t>prescrites</a:t>
            </a:r>
            <a:endParaRPr lang="ca-ES" dirty="0"/>
          </a:p>
        </p:txBody>
      </p:sp>
      <p:graphicFrame>
        <p:nvGraphicFramePr>
          <p:cNvPr id="4" name="3 Tabla"/>
          <p:cNvGraphicFramePr>
            <a:graphicFrameLocks noGrp="1"/>
          </p:cNvGraphicFramePr>
          <p:nvPr>
            <p:extLst>
              <p:ext uri="{D42A27DB-BD31-4B8C-83A1-F6EECF244321}">
                <p14:modId xmlns:p14="http://schemas.microsoft.com/office/powerpoint/2010/main" val="1945807079"/>
              </p:ext>
            </p:extLst>
          </p:nvPr>
        </p:nvGraphicFramePr>
        <p:xfrm>
          <a:off x="755576" y="2636912"/>
          <a:ext cx="7560838" cy="2003133"/>
        </p:xfrm>
        <a:graphic>
          <a:graphicData uri="http://schemas.openxmlformats.org/drawingml/2006/table">
            <a:tbl>
              <a:tblPr>
                <a:tableStyleId>{5C22544A-7EE6-4342-B048-85BDC9FD1C3A}</a:tableStyleId>
              </a:tblPr>
              <a:tblGrid>
                <a:gridCol w="3014788"/>
                <a:gridCol w="908850"/>
                <a:gridCol w="908850"/>
                <a:gridCol w="909750"/>
                <a:gridCol w="908850"/>
                <a:gridCol w="909750"/>
              </a:tblGrid>
              <a:tr h="824817">
                <a:tc>
                  <a:txBody>
                    <a:bodyPr/>
                    <a:lstStyle/>
                    <a:p>
                      <a:pPr>
                        <a:spcAft>
                          <a:spcPts val="0"/>
                        </a:spcAft>
                      </a:pPr>
                      <a:r>
                        <a:rPr lang="ca-ES" sz="1800" dirty="0">
                          <a:effectLst/>
                        </a:rPr>
                        <a:t>Antibiòtic</a:t>
                      </a:r>
                      <a:endParaRPr lang="es-ES" sz="1800" dirty="0">
                        <a:effectLst/>
                        <a:latin typeface="Helvetica Light*"/>
                        <a:ea typeface="Times New Roman"/>
                        <a:cs typeface="Times New Roman"/>
                      </a:endParaRPr>
                    </a:p>
                  </a:txBody>
                  <a:tcPr marL="44450" marR="44450" marT="0" marB="0" anchor="ctr">
                    <a:solidFill>
                      <a:srgbClr val="FFFF00"/>
                    </a:solidFill>
                  </a:tcPr>
                </a:tc>
                <a:tc>
                  <a:txBody>
                    <a:bodyPr/>
                    <a:lstStyle/>
                    <a:p>
                      <a:pPr algn="ctr">
                        <a:spcAft>
                          <a:spcPts val="0"/>
                        </a:spcAft>
                      </a:pPr>
                      <a:r>
                        <a:rPr lang="ca-ES" sz="1800" dirty="0">
                          <a:effectLst/>
                        </a:rPr>
                        <a:t>DHD 2016</a:t>
                      </a:r>
                      <a:endParaRPr lang="es-ES" sz="1800" dirty="0">
                        <a:effectLst/>
                        <a:latin typeface="Helvetica Light*"/>
                        <a:ea typeface="Times New Roman"/>
                        <a:cs typeface="Times New Roman"/>
                      </a:endParaRPr>
                    </a:p>
                  </a:txBody>
                  <a:tcPr marL="44450" marR="44450" marT="0" marB="0" anchor="ctr">
                    <a:solidFill>
                      <a:srgbClr val="FFFF00"/>
                    </a:solidFill>
                  </a:tcPr>
                </a:tc>
                <a:tc>
                  <a:txBody>
                    <a:bodyPr/>
                    <a:lstStyle/>
                    <a:p>
                      <a:pPr algn="ctr">
                        <a:spcAft>
                          <a:spcPts val="0"/>
                        </a:spcAft>
                      </a:pPr>
                      <a:r>
                        <a:rPr lang="ca-ES" sz="1800" dirty="0">
                          <a:effectLst/>
                        </a:rPr>
                        <a:t>DHD 2015</a:t>
                      </a:r>
                      <a:endParaRPr lang="es-ES" sz="1800" dirty="0">
                        <a:effectLst/>
                        <a:latin typeface="Helvetica Light*"/>
                        <a:ea typeface="Times New Roman"/>
                        <a:cs typeface="Times New Roman"/>
                      </a:endParaRPr>
                    </a:p>
                  </a:txBody>
                  <a:tcPr marL="44450" marR="44450" marT="0" marB="0" anchor="ctr">
                    <a:solidFill>
                      <a:srgbClr val="FFFF00"/>
                    </a:solidFill>
                  </a:tcPr>
                </a:tc>
                <a:tc>
                  <a:txBody>
                    <a:bodyPr/>
                    <a:lstStyle/>
                    <a:p>
                      <a:pPr algn="ctr">
                        <a:spcAft>
                          <a:spcPts val="0"/>
                        </a:spcAft>
                      </a:pPr>
                      <a:r>
                        <a:rPr lang="ca-ES" sz="1800" dirty="0">
                          <a:effectLst/>
                        </a:rPr>
                        <a:t>DHD 2014</a:t>
                      </a:r>
                      <a:endParaRPr lang="es-ES" sz="1800" dirty="0">
                        <a:effectLst/>
                        <a:latin typeface="Helvetica Light*"/>
                        <a:ea typeface="Times New Roman"/>
                        <a:cs typeface="Times New Roman"/>
                      </a:endParaRPr>
                    </a:p>
                  </a:txBody>
                  <a:tcPr marL="44450" marR="44450" marT="0" marB="0" anchor="ctr">
                    <a:solidFill>
                      <a:srgbClr val="FFFF00"/>
                    </a:solidFill>
                  </a:tcPr>
                </a:tc>
                <a:tc>
                  <a:txBody>
                    <a:bodyPr/>
                    <a:lstStyle/>
                    <a:p>
                      <a:pPr algn="ctr">
                        <a:spcAft>
                          <a:spcPts val="0"/>
                        </a:spcAft>
                      </a:pPr>
                      <a:r>
                        <a:rPr lang="ca-ES" sz="1800" dirty="0">
                          <a:effectLst/>
                        </a:rPr>
                        <a:t>DHD 2013</a:t>
                      </a:r>
                      <a:endParaRPr lang="es-ES" sz="1800" dirty="0">
                        <a:effectLst/>
                        <a:latin typeface="Helvetica Light*"/>
                        <a:ea typeface="Times New Roman"/>
                        <a:cs typeface="Times New Roman"/>
                      </a:endParaRPr>
                    </a:p>
                  </a:txBody>
                  <a:tcPr marL="44450" marR="44450" marT="0" marB="0" anchor="ctr">
                    <a:solidFill>
                      <a:srgbClr val="FFFF00"/>
                    </a:solidFill>
                  </a:tcPr>
                </a:tc>
                <a:tc>
                  <a:txBody>
                    <a:bodyPr/>
                    <a:lstStyle/>
                    <a:p>
                      <a:pPr algn="ctr">
                        <a:spcAft>
                          <a:spcPts val="0"/>
                        </a:spcAft>
                      </a:pPr>
                      <a:r>
                        <a:rPr lang="ca-ES" sz="1800" dirty="0">
                          <a:effectLst/>
                        </a:rPr>
                        <a:t>DHD 2012</a:t>
                      </a:r>
                      <a:endParaRPr lang="es-ES" sz="1800" dirty="0">
                        <a:effectLst/>
                        <a:latin typeface="Helvetica Light*"/>
                        <a:ea typeface="Times New Roman"/>
                        <a:cs typeface="Times New Roman"/>
                      </a:endParaRPr>
                    </a:p>
                  </a:txBody>
                  <a:tcPr marL="44450" marR="44450" marT="0" marB="0" anchor="ctr">
                    <a:solidFill>
                      <a:srgbClr val="FFFF00"/>
                    </a:solidFill>
                  </a:tcPr>
                </a:tc>
              </a:tr>
              <a:tr h="589158">
                <a:tc>
                  <a:txBody>
                    <a:bodyPr/>
                    <a:lstStyle/>
                    <a:p>
                      <a:pPr>
                        <a:spcAft>
                          <a:spcPts val="0"/>
                        </a:spcAft>
                      </a:pPr>
                      <a:r>
                        <a:rPr lang="ca-ES" sz="1600" b="1" dirty="0">
                          <a:solidFill>
                            <a:schemeClr val="tx1"/>
                          </a:solidFill>
                          <a:effectLst/>
                        </a:rPr>
                        <a:t>AMOXICIL·LINA TRIHIDRAT</a:t>
                      </a:r>
                      <a:endParaRPr lang="es-ES" sz="1600" b="1" dirty="0">
                        <a:solidFill>
                          <a:schemeClr val="tx1"/>
                        </a:solidFill>
                        <a:effectLst/>
                        <a:latin typeface="Helvetica Light*"/>
                        <a:ea typeface="Times New Roman"/>
                        <a:cs typeface="Times New Roman"/>
                      </a:endParaRPr>
                    </a:p>
                  </a:txBody>
                  <a:tcPr marL="44450" marR="44450" marT="0" marB="0"/>
                </a:tc>
                <a:tc>
                  <a:txBody>
                    <a:bodyPr/>
                    <a:lstStyle/>
                    <a:p>
                      <a:pPr algn="ctr">
                        <a:spcAft>
                          <a:spcPts val="0"/>
                        </a:spcAft>
                      </a:pPr>
                      <a:r>
                        <a:rPr lang="ca-ES" sz="1600" b="1">
                          <a:solidFill>
                            <a:schemeClr val="tx1"/>
                          </a:solidFill>
                          <a:effectLst/>
                        </a:rPr>
                        <a:t>3,675</a:t>
                      </a:r>
                      <a:endParaRPr lang="es-ES" sz="1600" b="1">
                        <a:solidFill>
                          <a:schemeClr val="tx1"/>
                        </a:solidFill>
                        <a:effectLst/>
                        <a:latin typeface="Helvetica Light*"/>
                        <a:ea typeface="Times New Roman"/>
                        <a:cs typeface="Times New Roman"/>
                      </a:endParaRPr>
                    </a:p>
                  </a:txBody>
                  <a:tcPr marL="44450" marR="44450" marT="0" marB="0"/>
                </a:tc>
                <a:tc>
                  <a:txBody>
                    <a:bodyPr/>
                    <a:lstStyle/>
                    <a:p>
                      <a:pPr algn="ctr">
                        <a:spcAft>
                          <a:spcPts val="0"/>
                        </a:spcAft>
                      </a:pPr>
                      <a:r>
                        <a:rPr lang="ca-ES" sz="1600" b="1">
                          <a:solidFill>
                            <a:schemeClr val="tx1"/>
                          </a:solidFill>
                          <a:effectLst/>
                        </a:rPr>
                        <a:t>3,656</a:t>
                      </a:r>
                      <a:endParaRPr lang="es-ES" sz="1600" b="1">
                        <a:solidFill>
                          <a:schemeClr val="tx1"/>
                        </a:solidFill>
                        <a:effectLst/>
                        <a:latin typeface="Helvetica Light*"/>
                        <a:ea typeface="Times New Roman"/>
                        <a:cs typeface="Times New Roman"/>
                      </a:endParaRPr>
                    </a:p>
                  </a:txBody>
                  <a:tcPr marL="44450" marR="44450" marT="0" marB="0"/>
                </a:tc>
                <a:tc>
                  <a:txBody>
                    <a:bodyPr/>
                    <a:lstStyle/>
                    <a:p>
                      <a:pPr algn="ctr">
                        <a:spcAft>
                          <a:spcPts val="0"/>
                        </a:spcAft>
                      </a:pPr>
                      <a:r>
                        <a:rPr lang="ca-ES" sz="1600" b="1">
                          <a:solidFill>
                            <a:schemeClr val="tx1"/>
                          </a:solidFill>
                          <a:effectLst/>
                        </a:rPr>
                        <a:t>3,558</a:t>
                      </a:r>
                      <a:endParaRPr lang="es-ES" sz="1600" b="1">
                        <a:solidFill>
                          <a:schemeClr val="tx1"/>
                        </a:solidFill>
                        <a:effectLst/>
                        <a:latin typeface="Helvetica Light*"/>
                        <a:ea typeface="Times New Roman"/>
                        <a:cs typeface="Times New Roman"/>
                      </a:endParaRPr>
                    </a:p>
                  </a:txBody>
                  <a:tcPr marL="44450" marR="44450" marT="0" marB="0"/>
                </a:tc>
                <a:tc>
                  <a:txBody>
                    <a:bodyPr/>
                    <a:lstStyle/>
                    <a:p>
                      <a:pPr algn="ctr">
                        <a:spcAft>
                          <a:spcPts val="0"/>
                        </a:spcAft>
                      </a:pPr>
                      <a:r>
                        <a:rPr lang="ca-ES" sz="1600" b="1" dirty="0">
                          <a:solidFill>
                            <a:schemeClr val="tx1"/>
                          </a:solidFill>
                          <a:effectLst/>
                        </a:rPr>
                        <a:t>2,273</a:t>
                      </a:r>
                      <a:endParaRPr lang="es-ES" sz="1600" b="1" dirty="0">
                        <a:solidFill>
                          <a:schemeClr val="tx1"/>
                        </a:solidFill>
                        <a:effectLst/>
                        <a:latin typeface="Helvetica Light*"/>
                        <a:ea typeface="Times New Roman"/>
                        <a:cs typeface="Times New Roman"/>
                      </a:endParaRPr>
                    </a:p>
                  </a:txBody>
                  <a:tcPr marL="44450" marR="44450" marT="0" marB="0"/>
                </a:tc>
                <a:tc>
                  <a:txBody>
                    <a:bodyPr/>
                    <a:lstStyle/>
                    <a:p>
                      <a:pPr algn="ctr">
                        <a:spcAft>
                          <a:spcPts val="0"/>
                        </a:spcAft>
                      </a:pPr>
                      <a:r>
                        <a:rPr lang="ca-ES" sz="1600" b="1" dirty="0">
                          <a:solidFill>
                            <a:schemeClr val="tx1"/>
                          </a:solidFill>
                          <a:effectLst/>
                        </a:rPr>
                        <a:t>3,247</a:t>
                      </a:r>
                      <a:endParaRPr lang="es-ES" sz="1600" b="1" dirty="0">
                        <a:solidFill>
                          <a:schemeClr val="tx1"/>
                        </a:solidFill>
                        <a:effectLst/>
                        <a:latin typeface="Helvetica Light*"/>
                        <a:ea typeface="Times New Roman"/>
                        <a:cs typeface="Times New Roman"/>
                      </a:endParaRPr>
                    </a:p>
                  </a:txBody>
                  <a:tcPr marL="44450" marR="44450" marT="0" marB="0"/>
                </a:tc>
              </a:tr>
              <a:tr h="589158">
                <a:tc>
                  <a:txBody>
                    <a:bodyPr/>
                    <a:lstStyle/>
                    <a:p>
                      <a:pPr>
                        <a:spcAft>
                          <a:spcPts val="0"/>
                        </a:spcAft>
                      </a:pPr>
                      <a:r>
                        <a:rPr lang="ca-ES" sz="1600" b="1" dirty="0">
                          <a:solidFill>
                            <a:schemeClr val="tx1"/>
                          </a:solidFill>
                          <a:effectLst/>
                        </a:rPr>
                        <a:t>AMOXICIL·LINA+CLAVULANIC</a:t>
                      </a:r>
                      <a:endParaRPr lang="es-ES" sz="1600" b="1" dirty="0">
                        <a:solidFill>
                          <a:schemeClr val="tx1"/>
                        </a:solidFill>
                        <a:effectLst/>
                        <a:latin typeface="Helvetica Light*"/>
                        <a:ea typeface="Times New Roman"/>
                        <a:cs typeface="Times New Roman"/>
                      </a:endParaRPr>
                    </a:p>
                  </a:txBody>
                  <a:tcPr marL="44450" marR="44450" marT="0" marB="0"/>
                </a:tc>
                <a:tc>
                  <a:txBody>
                    <a:bodyPr/>
                    <a:lstStyle/>
                    <a:p>
                      <a:pPr algn="ctr">
                        <a:spcAft>
                          <a:spcPts val="0"/>
                        </a:spcAft>
                      </a:pPr>
                      <a:r>
                        <a:rPr lang="ca-ES" sz="1600" b="1" dirty="0">
                          <a:solidFill>
                            <a:schemeClr val="tx1"/>
                          </a:solidFill>
                          <a:effectLst/>
                        </a:rPr>
                        <a:t>3,459</a:t>
                      </a:r>
                      <a:endParaRPr lang="es-ES" sz="1600" b="1" dirty="0">
                        <a:solidFill>
                          <a:schemeClr val="tx1"/>
                        </a:solidFill>
                        <a:effectLst/>
                        <a:latin typeface="Helvetica Light*"/>
                        <a:ea typeface="Times New Roman"/>
                        <a:cs typeface="Times New Roman"/>
                      </a:endParaRPr>
                    </a:p>
                  </a:txBody>
                  <a:tcPr marL="44450" marR="44450" marT="0" marB="0"/>
                </a:tc>
                <a:tc>
                  <a:txBody>
                    <a:bodyPr/>
                    <a:lstStyle/>
                    <a:p>
                      <a:pPr algn="ctr">
                        <a:spcAft>
                          <a:spcPts val="0"/>
                        </a:spcAft>
                      </a:pPr>
                      <a:r>
                        <a:rPr lang="ca-ES" sz="1600" b="1" dirty="0">
                          <a:solidFill>
                            <a:schemeClr val="tx1"/>
                          </a:solidFill>
                          <a:effectLst/>
                        </a:rPr>
                        <a:t>3,615</a:t>
                      </a:r>
                      <a:endParaRPr lang="es-ES" sz="1600" b="1" dirty="0">
                        <a:solidFill>
                          <a:schemeClr val="tx1"/>
                        </a:solidFill>
                        <a:effectLst/>
                        <a:latin typeface="Helvetica Light*"/>
                        <a:ea typeface="Times New Roman"/>
                        <a:cs typeface="Times New Roman"/>
                      </a:endParaRPr>
                    </a:p>
                  </a:txBody>
                  <a:tcPr marL="44450" marR="44450" marT="0" marB="0"/>
                </a:tc>
                <a:tc>
                  <a:txBody>
                    <a:bodyPr/>
                    <a:lstStyle/>
                    <a:p>
                      <a:pPr algn="ctr">
                        <a:spcAft>
                          <a:spcPts val="0"/>
                        </a:spcAft>
                      </a:pPr>
                      <a:r>
                        <a:rPr lang="ca-ES" sz="1600" b="1" dirty="0">
                          <a:solidFill>
                            <a:schemeClr val="tx1"/>
                          </a:solidFill>
                          <a:effectLst/>
                        </a:rPr>
                        <a:t>3,705</a:t>
                      </a:r>
                      <a:endParaRPr lang="es-ES" sz="1600" b="1" dirty="0">
                        <a:solidFill>
                          <a:schemeClr val="tx1"/>
                        </a:solidFill>
                        <a:effectLst/>
                        <a:latin typeface="Helvetica Light*"/>
                        <a:ea typeface="Times New Roman"/>
                        <a:cs typeface="Times New Roman"/>
                      </a:endParaRPr>
                    </a:p>
                  </a:txBody>
                  <a:tcPr marL="44450" marR="44450" marT="0" marB="0"/>
                </a:tc>
                <a:tc>
                  <a:txBody>
                    <a:bodyPr/>
                    <a:lstStyle/>
                    <a:p>
                      <a:pPr algn="ctr">
                        <a:spcAft>
                          <a:spcPts val="0"/>
                        </a:spcAft>
                      </a:pPr>
                      <a:r>
                        <a:rPr lang="ca-ES" sz="1600" b="1" dirty="0">
                          <a:solidFill>
                            <a:schemeClr val="tx1"/>
                          </a:solidFill>
                          <a:effectLst/>
                        </a:rPr>
                        <a:t>2,091</a:t>
                      </a:r>
                      <a:endParaRPr lang="es-ES" sz="1600" b="1" dirty="0">
                        <a:solidFill>
                          <a:schemeClr val="tx1"/>
                        </a:solidFill>
                        <a:effectLst/>
                        <a:latin typeface="Helvetica Light*"/>
                        <a:ea typeface="Times New Roman"/>
                        <a:cs typeface="Times New Roman"/>
                      </a:endParaRPr>
                    </a:p>
                  </a:txBody>
                  <a:tcPr marL="44450" marR="44450" marT="0" marB="0"/>
                </a:tc>
                <a:tc>
                  <a:txBody>
                    <a:bodyPr/>
                    <a:lstStyle/>
                    <a:p>
                      <a:pPr algn="ctr">
                        <a:spcAft>
                          <a:spcPts val="0"/>
                        </a:spcAft>
                      </a:pPr>
                      <a:r>
                        <a:rPr lang="ca-ES" sz="1600" b="1" dirty="0">
                          <a:solidFill>
                            <a:schemeClr val="tx1"/>
                          </a:solidFill>
                          <a:effectLst/>
                        </a:rPr>
                        <a:t>3,149</a:t>
                      </a:r>
                      <a:endParaRPr lang="es-ES" sz="1600" b="1" dirty="0">
                        <a:solidFill>
                          <a:schemeClr val="tx1"/>
                        </a:solidFill>
                        <a:effectLst/>
                        <a:latin typeface="Helvetica Light*"/>
                        <a:ea typeface="Times New Roman"/>
                        <a:cs typeface="Times New Roman"/>
                      </a:endParaRPr>
                    </a:p>
                  </a:txBody>
                  <a:tcPr marL="44450" marR="44450" marT="0" marB="0"/>
                </a:tc>
              </a:tr>
            </a:tbl>
          </a:graphicData>
        </a:graphic>
      </p:graphicFrame>
      <p:sp>
        <p:nvSpPr>
          <p:cNvPr id="5" name="4 Rectángulo"/>
          <p:cNvSpPr/>
          <p:nvPr/>
        </p:nvSpPr>
        <p:spPr>
          <a:xfrm>
            <a:off x="4572000" y="6211669"/>
            <a:ext cx="4572000" cy="646331"/>
          </a:xfrm>
          <a:prstGeom prst="rect">
            <a:avLst/>
          </a:prstGeom>
        </p:spPr>
        <p:txBody>
          <a:bodyPr>
            <a:spAutoFit/>
          </a:bodyPr>
          <a:lstStyle/>
          <a:p>
            <a:r>
              <a:rPr lang="ca-ES" dirty="0" smtClean="0"/>
              <a:t>Font: aplicació de farmàcia de l’ICS</a:t>
            </a:r>
            <a:r>
              <a:rPr lang="es-ES" dirty="0" smtClean="0"/>
              <a:t/>
            </a:r>
            <a:br>
              <a:rPr lang="es-ES" dirty="0" smtClean="0"/>
            </a:br>
            <a:endParaRPr lang="ca-ES" dirty="0"/>
          </a:p>
        </p:txBody>
      </p:sp>
    </p:spTree>
    <p:extLst>
      <p:ext uri="{BB962C8B-B14F-4D97-AF65-F5344CB8AC3E}">
        <p14:creationId xmlns:p14="http://schemas.microsoft.com/office/powerpoint/2010/main" val="247072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Antibiòtics i Atenció Primària</a:t>
            </a:r>
            <a:endParaRPr lang="ca-ES" dirty="0"/>
          </a:p>
        </p:txBody>
      </p:sp>
      <p:sp>
        <p:nvSpPr>
          <p:cNvPr id="3" name="2 Marcador de contenido"/>
          <p:cNvSpPr>
            <a:spLocks noGrp="1"/>
          </p:cNvSpPr>
          <p:nvPr>
            <p:ph idx="1"/>
          </p:nvPr>
        </p:nvSpPr>
        <p:spPr>
          <a:xfrm>
            <a:off x="158824" y="3645024"/>
            <a:ext cx="9957792" cy="1240979"/>
          </a:xfrm>
        </p:spPr>
        <p:txBody>
          <a:bodyPr>
            <a:noAutofit/>
          </a:bodyPr>
          <a:lstStyle/>
          <a:p>
            <a:r>
              <a:rPr lang="ca-ES" sz="6000" dirty="0" smtClean="0"/>
              <a:t>Com podem millorar ?</a:t>
            </a:r>
            <a:endParaRPr lang="ca-ES" sz="6000" dirty="0"/>
          </a:p>
        </p:txBody>
      </p:sp>
    </p:spTree>
    <p:extLst>
      <p:ext uri="{BB962C8B-B14F-4D97-AF65-F5344CB8AC3E}">
        <p14:creationId xmlns:p14="http://schemas.microsoft.com/office/powerpoint/2010/main" val="2868347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6"/>
          <p:cNvSpPr txBox="1">
            <a:spLocks noChangeArrowheads="1"/>
          </p:cNvSpPr>
          <p:nvPr/>
        </p:nvSpPr>
        <p:spPr bwMode="auto">
          <a:xfrm>
            <a:off x="1692275" y="6146800"/>
            <a:ext cx="72913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altLang="es-ES" sz="1400">
                <a:latin typeface="Calibri" pitchFamily="34" charset="0"/>
                <a:cs typeface="Tahoma" pitchFamily="34" charset="0"/>
              </a:rPr>
              <a:t>Arnold SR &amp; Strauss SE. C</a:t>
            </a:r>
            <a:r>
              <a:rPr lang="en-GB" altLang="es-ES" sz="1400" i="1">
                <a:latin typeface="Calibri" pitchFamily="34" charset="0"/>
                <a:cs typeface="Tahoma" pitchFamily="34" charset="0"/>
              </a:rPr>
              <a:t>ochrane Database Syst Rev </a:t>
            </a:r>
            <a:r>
              <a:rPr lang="en-GB" altLang="es-ES" sz="1400">
                <a:latin typeface="Calibri" pitchFamily="34" charset="0"/>
                <a:cs typeface="Tahoma" pitchFamily="34" charset="0"/>
              </a:rPr>
              <a:t>2005;(</a:t>
            </a:r>
            <a:r>
              <a:rPr lang="en-GB" altLang="es-ES" sz="1400" b="1">
                <a:latin typeface="Calibri" pitchFamily="34" charset="0"/>
                <a:cs typeface="Tahoma" pitchFamily="34" charset="0"/>
              </a:rPr>
              <a:t>4</a:t>
            </a:r>
            <a:r>
              <a:rPr lang="en-GB" altLang="es-ES" sz="1400">
                <a:latin typeface="Calibri" pitchFamily="34" charset="0"/>
                <a:cs typeface="Tahoma" pitchFamily="34" charset="0"/>
              </a:rPr>
              <a:t>):CD003539.</a:t>
            </a:r>
          </a:p>
          <a:p>
            <a:pPr algn="r" eaLnBrk="1" hangingPunct="1"/>
            <a:r>
              <a:rPr lang="en-GB" altLang="es-ES" sz="1400">
                <a:latin typeface="Calibri" pitchFamily="34" charset="0"/>
                <a:cs typeface="Tahoma" pitchFamily="34" charset="0"/>
              </a:rPr>
              <a:t>Spurling GKP et al. </a:t>
            </a:r>
            <a:r>
              <a:rPr lang="en-GB" altLang="es-ES" sz="1400" i="1">
                <a:latin typeface="Calibri" pitchFamily="34" charset="0"/>
                <a:cs typeface="Tahoma" pitchFamily="34" charset="0"/>
              </a:rPr>
              <a:t>Cochrane Database Syst Rev </a:t>
            </a:r>
            <a:r>
              <a:rPr lang="en-GB" altLang="es-ES" sz="1400">
                <a:latin typeface="Calibri" pitchFamily="34" charset="0"/>
                <a:cs typeface="Tahoma" pitchFamily="34" charset="0"/>
              </a:rPr>
              <a:t>2013;(</a:t>
            </a:r>
            <a:r>
              <a:rPr lang="en-GB" altLang="es-ES" sz="1400" b="1">
                <a:latin typeface="Calibri" pitchFamily="34" charset="0"/>
                <a:cs typeface="Tahoma" pitchFamily="34" charset="0"/>
              </a:rPr>
              <a:t>4</a:t>
            </a:r>
            <a:r>
              <a:rPr lang="en-GB" altLang="es-ES" sz="1400">
                <a:latin typeface="Calibri" pitchFamily="34" charset="0"/>
                <a:cs typeface="Tahoma" pitchFamily="34" charset="0"/>
              </a:rPr>
              <a:t>): CD004417.</a:t>
            </a:r>
          </a:p>
        </p:txBody>
      </p:sp>
      <p:sp>
        <p:nvSpPr>
          <p:cNvPr id="6" name="5 Rectángulo"/>
          <p:cNvSpPr/>
          <p:nvPr/>
        </p:nvSpPr>
        <p:spPr>
          <a:xfrm>
            <a:off x="428625" y="1357313"/>
            <a:ext cx="5286375" cy="965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u="sng" dirty="0">
                <a:solidFill>
                  <a:srgbClr val="FFFFFF"/>
                </a:solidFill>
                <a:cs typeface="Arial" charset="0"/>
              </a:rPr>
              <a:t>Métodos pasivos dirigidos a médicos</a:t>
            </a:r>
          </a:p>
          <a:p>
            <a:pPr algn="ctr">
              <a:defRPr/>
            </a:pPr>
            <a:r>
              <a:rPr lang="es-ES" dirty="0">
                <a:solidFill>
                  <a:srgbClr val="FFFFFF"/>
                </a:solidFill>
                <a:cs typeface="Arial" charset="0"/>
              </a:rPr>
              <a:t>Clases, charlas, folletos para médicos, guías, </a:t>
            </a:r>
            <a:r>
              <a:rPr lang="es-ES" dirty="0" err="1">
                <a:solidFill>
                  <a:srgbClr val="FFFFFF"/>
                </a:solidFill>
                <a:cs typeface="Arial" charset="0"/>
              </a:rPr>
              <a:t>audits</a:t>
            </a:r>
            <a:r>
              <a:rPr lang="es-ES" dirty="0">
                <a:solidFill>
                  <a:srgbClr val="FFFFFF"/>
                </a:solidFill>
                <a:cs typeface="Arial" charset="0"/>
              </a:rPr>
              <a:t> sin </a:t>
            </a:r>
            <a:r>
              <a:rPr lang="es-ES" dirty="0" err="1">
                <a:solidFill>
                  <a:srgbClr val="FFFFFF"/>
                </a:solidFill>
                <a:cs typeface="Arial" charset="0"/>
              </a:rPr>
              <a:t>feedback</a:t>
            </a:r>
            <a:endParaRPr lang="es-ES" dirty="0">
              <a:solidFill>
                <a:srgbClr val="FFFFFF"/>
              </a:solidFill>
              <a:cs typeface="Arial" charset="0"/>
            </a:endParaRPr>
          </a:p>
        </p:txBody>
      </p:sp>
      <p:sp>
        <p:nvSpPr>
          <p:cNvPr id="9" name="8 CuadroTexto"/>
          <p:cNvSpPr txBox="1">
            <a:spLocks noChangeArrowheads="1"/>
          </p:cNvSpPr>
          <p:nvPr/>
        </p:nvSpPr>
        <p:spPr bwMode="auto">
          <a:xfrm>
            <a:off x="6929438" y="1609725"/>
            <a:ext cx="200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a:latin typeface="Calibri" pitchFamily="34" charset="0"/>
              </a:rPr>
              <a:t>Controvertido</a:t>
            </a:r>
          </a:p>
        </p:txBody>
      </p:sp>
      <p:sp>
        <p:nvSpPr>
          <p:cNvPr id="73733" name="10 CuadroTexto"/>
          <p:cNvSpPr txBox="1">
            <a:spLocks noChangeArrowheads="1"/>
          </p:cNvSpPr>
          <p:nvPr/>
        </p:nvSpPr>
        <p:spPr bwMode="auto">
          <a:xfrm>
            <a:off x="500063" y="2322513"/>
            <a:ext cx="421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dirty="0">
                <a:latin typeface="Calibri" pitchFamily="34" charset="0"/>
              </a:rPr>
              <a:t>Excepción: Estudios de Finlandia e Islandia</a:t>
            </a:r>
          </a:p>
        </p:txBody>
      </p:sp>
      <p:sp>
        <p:nvSpPr>
          <p:cNvPr id="19" name="AutoShape 9"/>
          <p:cNvSpPr>
            <a:spLocks noChangeArrowheads="1"/>
          </p:cNvSpPr>
          <p:nvPr/>
        </p:nvSpPr>
        <p:spPr bwMode="auto">
          <a:xfrm>
            <a:off x="5715000" y="1657350"/>
            <a:ext cx="1143000" cy="307975"/>
          </a:xfrm>
          <a:prstGeom prst="rightArrow">
            <a:avLst>
              <a:gd name="adj1" fmla="val 50000"/>
              <a:gd name="adj2" fmla="val 119708"/>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Tx/>
              <a:buChar char="•"/>
            </a:pPr>
            <a:endParaRPr lang="es-ES" altLang="es-ES" sz="2000">
              <a:solidFill>
                <a:srgbClr val="EC7600"/>
              </a:solidFill>
              <a:latin typeface="Calibri" pitchFamily="34" charset="0"/>
            </a:endParaRPr>
          </a:p>
        </p:txBody>
      </p:sp>
      <p:sp>
        <p:nvSpPr>
          <p:cNvPr id="20" name="19 Rectángulo"/>
          <p:cNvSpPr/>
          <p:nvPr/>
        </p:nvSpPr>
        <p:spPr>
          <a:xfrm>
            <a:off x="428625" y="3033727"/>
            <a:ext cx="5286375" cy="107156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u="sng" dirty="0">
                <a:solidFill>
                  <a:srgbClr val="FFFFFF"/>
                </a:solidFill>
                <a:cs typeface="Arial" charset="0"/>
              </a:rPr>
              <a:t>Métodos activos dirigidos a médicos y pacientes</a:t>
            </a:r>
          </a:p>
          <a:p>
            <a:pPr algn="ctr">
              <a:defRPr/>
            </a:pPr>
            <a:r>
              <a:rPr lang="es-ES" dirty="0">
                <a:solidFill>
                  <a:srgbClr val="FFFFFF"/>
                </a:solidFill>
                <a:cs typeface="Arial" charset="0"/>
              </a:rPr>
              <a:t>Recuerdos, </a:t>
            </a:r>
            <a:r>
              <a:rPr lang="es-ES" dirty="0" err="1">
                <a:solidFill>
                  <a:srgbClr val="FFFFFF"/>
                </a:solidFill>
                <a:cs typeface="Arial" charset="0"/>
              </a:rPr>
              <a:t>audits</a:t>
            </a:r>
            <a:r>
              <a:rPr lang="es-ES" dirty="0">
                <a:solidFill>
                  <a:srgbClr val="FFFFFF"/>
                </a:solidFill>
                <a:cs typeface="Arial" charset="0"/>
              </a:rPr>
              <a:t> con </a:t>
            </a:r>
            <a:r>
              <a:rPr lang="es-ES" dirty="0" err="1">
                <a:solidFill>
                  <a:srgbClr val="FFFFFF"/>
                </a:solidFill>
                <a:cs typeface="Arial" charset="0"/>
              </a:rPr>
              <a:t>feedback</a:t>
            </a:r>
            <a:r>
              <a:rPr lang="es-ES" dirty="0">
                <a:solidFill>
                  <a:srgbClr val="FFFFFF"/>
                </a:solidFill>
                <a:cs typeface="Arial" charset="0"/>
              </a:rPr>
              <a:t> y discusión de resultados, folletos para pacientes</a:t>
            </a:r>
          </a:p>
        </p:txBody>
      </p:sp>
      <p:sp>
        <p:nvSpPr>
          <p:cNvPr id="21" name="20 CuadroTexto"/>
          <p:cNvSpPr txBox="1">
            <a:spLocks noChangeArrowheads="1"/>
          </p:cNvSpPr>
          <p:nvPr/>
        </p:nvSpPr>
        <p:spPr bwMode="auto">
          <a:xfrm>
            <a:off x="6929438" y="3394075"/>
            <a:ext cx="200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a:latin typeface="Calibri" pitchFamily="34" charset="0"/>
              </a:rPr>
              <a:t>Poco efectivo</a:t>
            </a:r>
          </a:p>
        </p:txBody>
      </p:sp>
      <p:sp>
        <p:nvSpPr>
          <p:cNvPr id="22" name="AutoShape 9"/>
          <p:cNvSpPr>
            <a:spLocks noChangeArrowheads="1"/>
          </p:cNvSpPr>
          <p:nvPr/>
        </p:nvSpPr>
        <p:spPr bwMode="auto">
          <a:xfrm>
            <a:off x="5715000" y="3443288"/>
            <a:ext cx="1143000" cy="307975"/>
          </a:xfrm>
          <a:prstGeom prst="rightArrow">
            <a:avLst>
              <a:gd name="adj1" fmla="val 50000"/>
              <a:gd name="adj2" fmla="val 119708"/>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Tx/>
              <a:buChar char="•"/>
            </a:pPr>
            <a:endParaRPr lang="es-ES" altLang="es-ES" sz="2000">
              <a:solidFill>
                <a:srgbClr val="EC7600"/>
              </a:solidFill>
              <a:latin typeface="Calibri" pitchFamily="34" charset="0"/>
            </a:endParaRPr>
          </a:p>
        </p:txBody>
      </p:sp>
      <p:sp>
        <p:nvSpPr>
          <p:cNvPr id="23" name="22 Rectángulo"/>
          <p:cNvSpPr/>
          <p:nvPr/>
        </p:nvSpPr>
        <p:spPr>
          <a:xfrm>
            <a:off x="428625" y="4822825"/>
            <a:ext cx="5286375" cy="9636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u="sng" dirty="0" err="1">
                <a:solidFill>
                  <a:srgbClr val="FFFFFF"/>
                </a:solidFill>
                <a:cs typeface="Arial" charset="0"/>
              </a:rPr>
              <a:t>Tests</a:t>
            </a:r>
            <a:r>
              <a:rPr lang="es-ES" b="1" u="sng" dirty="0">
                <a:solidFill>
                  <a:srgbClr val="FFFFFF"/>
                </a:solidFill>
                <a:cs typeface="Arial" charset="0"/>
              </a:rPr>
              <a:t> rápidos en la consulta</a:t>
            </a:r>
          </a:p>
          <a:p>
            <a:pPr algn="ctr">
              <a:defRPr/>
            </a:pPr>
            <a:r>
              <a:rPr lang="es-ES" b="1" u="sng" dirty="0" smtClean="0">
                <a:solidFill>
                  <a:srgbClr val="FFFFFF"/>
                </a:solidFill>
                <a:cs typeface="Arial" charset="0"/>
              </a:rPr>
              <a:t>Prescripción </a:t>
            </a:r>
            <a:r>
              <a:rPr lang="es-ES" b="1" u="sng" dirty="0">
                <a:solidFill>
                  <a:srgbClr val="FFFFFF"/>
                </a:solidFill>
                <a:cs typeface="Arial" charset="0"/>
              </a:rPr>
              <a:t>diferida de antibióticos</a:t>
            </a:r>
          </a:p>
          <a:p>
            <a:pPr algn="ctr">
              <a:defRPr/>
            </a:pPr>
            <a:r>
              <a:rPr lang="es-ES" b="1" u="sng" dirty="0" smtClean="0">
                <a:solidFill>
                  <a:srgbClr val="FFFFFF"/>
                </a:solidFill>
                <a:cs typeface="Arial" charset="0"/>
              </a:rPr>
              <a:t>Habilidades </a:t>
            </a:r>
            <a:r>
              <a:rPr lang="es-ES" b="1" u="sng" dirty="0">
                <a:solidFill>
                  <a:srgbClr val="FFFFFF"/>
                </a:solidFill>
                <a:cs typeface="Arial" charset="0"/>
              </a:rPr>
              <a:t>comunicativas</a:t>
            </a:r>
          </a:p>
        </p:txBody>
      </p:sp>
      <p:sp>
        <p:nvSpPr>
          <p:cNvPr id="73739" name="23 CuadroTexto"/>
          <p:cNvSpPr txBox="1">
            <a:spLocks noChangeArrowheads="1"/>
          </p:cNvSpPr>
          <p:nvPr/>
        </p:nvSpPr>
        <p:spPr bwMode="auto">
          <a:xfrm>
            <a:off x="503238" y="4108450"/>
            <a:ext cx="5211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a:latin typeface="Calibri" pitchFamily="34" charset="0"/>
              </a:rPr>
              <a:t>Mejor si son polifacéticos</a:t>
            </a:r>
          </a:p>
        </p:txBody>
      </p:sp>
      <p:sp>
        <p:nvSpPr>
          <p:cNvPr id="25" name="24 CuadroTexto"/>
          <p:cNvSpPr txBox="1">
            <a:spLocks noChangeArrowheads="1"/>
          </p:cNvSpPr>
          <p:nvPr/>
        </p:nvSpPr>
        <p:spPr bwMode="auto">
          <a:xfrm>
            <a:off x="6929438" y="5067300"/>
            <a:ext cx="200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ltLang="es-ES">
                <a:latin typeface="Calibri" pitchFamily="34" charset="0"/>
              </a:rPr>
              <a:t>Efectivo</a:t>
            </a:r>
          </a:p>
        </p:txBody>
      </p:sp>
      <p:sp>
        <p:nvSpPr>
          <p:cNvPr id="26" name="AutoShape 9"/>
          <p:cNvSpPr>
            <a:spLocks noChangeArrowheads="1"/>
          </p:cNvSpPr>
          <p:nvPr/>
        </p:nvSpPr>
        <p:spPr bwMode="auto">
          <a:xfrm>
            <a:off x="5715000" y="5116513"/>
            <a:ext cx="1143000" cy="307975"/>
          </a:xfrm>
          <a:prstGeom prst="rightArrow">
            <a:avLst>
              <a:gd name="adj1" fmla="val 50000"/>
              <a:gd name="adj2" fmla="val 119708"/>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Tx/>
              <a:buChar char="•"/>
            </a:pPr>
            <a:endParaRPr lang="es-ES" altLang="es-ES" sz="2000">
              <a:solidFill>
                <a:srgbClr val="EC7600"/>
              </a:solidFill>
              <a:latin typeface="Calibri" pitchFamily="34" charset="0"/>
            </a:endParaRPr>
          </a:p>
        </p:txBody>
      </p:sp>
      <p:sp>
        <p:nvSpPr>
          <p:cNvPr id="73742" name="Text Box 125"/>
          <p:cNvSpPr txBox="1">
            <a:spLocks noChangeArrowheads="1"/>
          </p:cNvSpPr>
          <p:nvPr/>
        </p:nvSpPr>
        <p:spPr bwMode="auto">
          <a:xfrm>
            <a:off x="287338" y="257175"/>
            <a:ext cx="8101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s-ES" altLang="es-ES" sz="2000" b="1">
                <a:solidFill>
                  <a:srgbClr val="7030A0"/>
                </a:solidFill>
                <a:latin typeface="Calibri" pitchFamily="34" charset="0"/>
              </a:rPr>
              <a:t>¿Podemos modificar los hábitos de los médicos de atención primaria en cuanto a prescripción antibiótica?</a:t>
            </a:r>
          </a:p>
        </p:txBody>
      </p:sp>
    </p:spTree>
    <p:extLst>
      <p:ext uri="{BB962C8B-B14F-4D97-AF65-F5344CB8AC3E}">
        <p14:creationId xmlns:p14="http://schemas.microsoft.com/office/powerpoint/2010/main" val="34491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0-#ppt_w/2"/>
                                          </p:val>
                                        </p:tav>
                                        <p:tav tm="100000">
                                          <p:val>
                                            <p:strVal val="#ppt_x"/>
                                          </p:val>
                                        </p:tav>
                                      </p:tavLst>
                                    </p:anim>
                                    <p:anim calcmode="lin" valueType="num">
                                      <p:cBhvr additive="base">
                                        <p:cTn id="32"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animBg="1"/>
      <p:bldP spid="21" grpId="0"/>
      <p:bldP spid="22" grpId="0" animBg="1"/>
      <p:bldP spid="25"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Probes de Diagnòstic Ràpid</a:t>
            </a:r>
            <a:endParaRPr lang="ca-ES" dirty="0"/>
          </a:p>
        </p:txBody>
      </p:sp>
      <p:pic>
        <p:nvPicPr>
          <p:cNvPr id="10" name="Picture 317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rot="16200000">
            <a:off x="4615336" y="2392391"/>
            <a:ext cx="1584177" cy="86673"/>
          </a:xfrm>
          <a:noFill/>
          <a:ln>
            <a:solidFill>
              <a:srgbClr val="7030A0"/>
            </a:solidFill>
            <a:miter lim="800000"/>
            <a:headEnd/>
            <a:tailEnd/>
          </a:ln>
        </p:spPr>
      </p:pic>
      <p:sp>
        <p:nvSpPr>
          <p:cNvPr id="6" name="Marcador de número de diapositiva 5"/>
          <p:cNvSpPr>
            <a:spLocks noGrp="1"/>
          </p:cNvSpPr>
          <p:nvPr>
            <p:ph type="sldNum" sz="quarter" idx="12"/>
          </p:nvPr>
        </p:nvSpPr>
        <p:spPr/>
        <p:txBody>
          <a:bodyPr/>
          <a:lstStyle/>
          <a:p>
            <a:fld id="{A2885E78-1F86-4A3D-9EE1-B0103B1CEF15}" type="slidenum">
              <a:rPr lang="en-US" smtClean="0">
                <a:solidFill>
                  <a:srgbClr val="000000"/>
                </a:solidFill>
              </a:rPr>
              <a:pPr/>
              <a:t>14</a:t>
            </a:fld>
            <a:endParaRPr lang="en-US">
              <a:solidFill>
                <a:srgbClr val="000000"/>
              </a:solidFill>
            </a:endParaRPr>
          </a:p>
        </p:txBody>
      </p:sp>
      <p:pic>
        <p:nvPicPr>
          <p:cNvPr id="5" name="Imagen 4"/>
          <p:cNvPicPr>
            <a:picLocks noChangeAspect="1"/>
          </p:cNvPicPr>
          <p:nvPr/>
        </p:nvPicPr>
        <p:blipFill>
          <a:blip r:embed="rId3"/>
          <a:stretch>
            <a:fillRect/>
          </a:stretch>
        </p:blipFill>
        <p:spPr>
          <a:xfrm>
            <a:off x="3707904" y="1999126"/>
            <a:ext cx="1605813" cy="1228690"/>
          </a:xfrm>
          <a:prstGeom prst="rect">
            <a:avLst/>
          </a:prstGeom>
        </p:spPr>
      </p:pic>
      <p:pic>
        <p:nvPicPr>
          <p:cNvPr id="3" name="Imagen 2"/>
          <p:cNvPicPr>
            <a:picLocks noChangeAspect="1"/>
          </p:cNvPicPr>
          <p:nvPr/>
        </p:nvPicPr>
        <p:blipFill>
          <a:blip r:embed="rId4"/>
          <a:stretch>
            <a:fillRect/>
          </a:stretch>
        </p:blipFill>
        <p:spPr>
          <a:xfrm>
            <a:off x="5652244" y="4132620"/>
            <a:ext cx="2298966" cy="2046441"/>
          </a:xfrm>
          <a:prstGeom prst="rect">
            <a:avLst/>
          </a:prstGeom>
        </p:spPr>
      </p:pic>
      <p:sp>
        <p:nvSpPr>
          <p:cNvPr id="4" name="CuadroTexto 3"/>
          <p:cNvSpPr txBox="1"/>
          <p:nvPr/>
        </p:nvSpPr>
        <p:spPr>
          <a:xfrm>
            <a:off x="2548191" y="1634308"/>
            <a:ext cx="1608133" cy="369332"/>
          </a:xfrm>
          <a:prstGeom prst="rect">
            <a:avLst/>
          </a:prstGeom>
          <a:noFill/>
        </p:spPr>
        <p:txBody>
          <a:bodyPr wrap="none" rtlCol="0">
            <a:spAutoFit/>
          </a:bodyPr>
          <a:lstStyle/>
          <a:p>
            <a:r>
              <a:rPr lang="es-ES" dirty="0" err="1">
                <a:latin typeface="Georgia" panose="02040502050405020303" pitchFamily="18" charset="0"/>
              </a:rPr>
              <a:t>Streptococo</a:t>
            </a:r>
            <a:r>
              <a:rPr lang="es-ES" dirty="0">
                <a:latin typeface="Georgia" panose="02040502050405020303" pitchFamily="18" charset="0"/>
              </a:rPr>
              <a:t> A</a:t>
            </a:r>
          </a:p>
        </p:txBody>
      </p:sp>
      <p:sp>
        <p:nvSpPr>
          <p:cNvPr id="8" name="CuadroTexto 7"/>
          <p:cNvSpPr txBox="1"/>
          <p:nvPr/>
        </p:nvSpPr>
        <p:spPr>
          <a:xfrm>
            <a:off x="5760194" y="3789497"/>
            <a:ext cx="2193229" cy="369332"/>
          </a:xfrm>
          <a:prstGeom prst="rect">
            <a:avLst/>
          </a:prstGeom>
          <a:noFill/>
        </p:spPr>
        <p:txBody>
          <a:bodyPr wrap="none" rtlCol="0">
            <a:spAutoFit/>
          </a:bodyPr>
          <a:lstStyle/>
          <a:p>
            <a:r>
              <a:rPr lang="es-ES" dirty="0" err="1">
                <a:latin typeface="Georgia" panose="02040502050405020303" pitchFamily="18" charset="0"/>
              </a:rPr>
              <a:t>Proteina</a:t>
            </a:r>
            <a:r>
              <a:rPr lang="es-ES" dirty="0">
                <a:latin typeface="Georgia" panose="02040502050405020303" pitchFamily="18" charset="0"/>
              </a:rPr>
              <a:t> C Reactiva</a:t>
            </a:r>
          </a:p>
        </p:txBody>
      </p:sp>
      <p:sp>
        <p:nvSpPr>
          <p:cNvPr id="9" name="8 CuadroTexto"/>
          <p:cNvSpPr txBox="1"/>
          <p:nvPr/>
        </p:nvSpPr>
        <p:spPr>
          <a:xfrm>
            <a:off x="395536" y="6453336"/>
            <a:ext cx="2736304" cy="369332"/>
          </a:xfrm>
          <a:prstGeom prst="rect">
            <a:avLst/>
          </a:prstGeom>
          <a:solidFill>
            <a:schemeClr val="bg1"/>
          </a:solidFill>
        </p:spPr>
        <p:txBody>
          <a:bodyPr wrap="square" rtlCol="0">
            <a:spAutoFit/>
          </a:bodyPr>
          <a:lstStyle/>
          <a:p>
            <a:endParaRPr lang="ca-ES" dirty="0"/>
          </a:p>
        </p:txBody>
      </p:sp>
      <p:grpSp>
        <p:nvGrpSpPr>
          <p:cNvPr id="11" name="Group 3171"/>
          <p:cNvGrpSpPr>
            <a:grpSpLocks/>
          </p:cNvGrpSpPr>
          <p:nvPr/>
        </p:nvGrpSpPr>
        <p:grpSpPr bwMode="auto">
          <a:xfrm>
            <a:off x="5652244" y="2348879"/>
            <a:ext cx="107950" cy="912291"/>
            <a:chOff x="4558" y="2024"/>
            <a:chExt cx="136" cy="816"/>
          </a:xfrm>
        </p:grpSpPr>
        <p:grpSp>
          <p:nvGrpSpPr>
            <p:cNvPr id="12" name="Group 3172"/>
            <p:cNvGrpSpPr>
              <a:grpSpLocks/>
            </p:cNvGrpSpPr>
            <p:nvPr/>
          </p:nvGrpSpPr>
          <p:grpSpPr bwMode="auto">
            <a:xfrm>
              <a:off x="4558" y="2024"/>
              <a:ext cx="136" cy="816"/>
              <a:chOff x="1066" y="2024"/>
              <a:chExt cx="136" cy="838"/>
            </a:xfrm>
          </p:grpSpPr>
          <p:sp>
            <p:nvSpPr>
              <p:cNvPr id="16" name="Freeform 3173"/>
              <p:cNvSpPr>
                <a:spLocks/>
              </p:cNvSpPr>
              <p:nvPr/>
            </p:nvSpPr>
            <p:spPr bwMode="auto">
              <a:xfrm rot="10800000">
                <a:off x="1066" y="2478"/>
                <a:ext cx="136" cy="35"/>
              </a:xfrm>
              <a:custGeom>
                <a:avLst/>
                <a:gdLst>
                  <a:gd name="T0" fmla="*/ 0 w 136"/>
                  <a:gd name="T1" fmla="*/ 0 h 29"/>
                  <a:gd name="T2" fmla="*/ 18 w 136"/>
                  <a:gd name="T3" fmla="*/ 280386 h 29"/>
                  <a:gd name="T4" fmla="*/ 38 w 136"/>
                  <a:gd name="T5" fmla="*/ 431012 h 29"/>
                  <a:gd name="T6" fmla="*/ 100 w 136"/>
                  <a:gd name="T7" fmla="*/ 431012 h 29"/>
                  <a:gd name="T8" fmla="*/ 120 w 136"/>
                  <a:gd name="T9" fmla="*/ 299997 h 29"/>
                  <a:gd name="T10" fmla="*/ 136 w 136"/>
                  <a:gd name="T11" fmla="*/ 0 h 29"/>
                  <a:gd name="T12" fmla="*/ 0 60000 65536"/>
                  <a:gd name="T13" fmla="*/ 0 60000 65536"/>
                  <a:gd name="T14" fmla="*/ 0 60000 65536"/>
                  <a:gd name="T15" fmla="*/ 0 60000 65536"/>
                  <a:gd name="T16" fmla="*/ 0 60000 65536"/>
                  <a:gd name="T17" fmla="*/ 0 60000 65536"/>
                  <a:gd name="T18" fmla="*/ 0 w 136"/>
                  <a:gd name="T19" fmla="*/ 0 h 29"/>
                  <a:gd name="T20" fmla="*/ 136 w 1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36" h="29">
                    <a:moveTo>
                      <a:pt x="0" y="0"/>
                    </a:moveTo>
                    <a:lnTo>
                      <a:pt x="18" y="19"/>
                    </a:lnTo>
                    <a:lnTo>
                      <a:pt x="38" y="29"/>
                    </a:lnTo>
                    <a:lnTo>
                      <a:pt x="100" y="29"/>
                    </a:lnTo>
                    <a:lnTo>
                      <a:pt x="120" y="21"/>
                    </a:lnTo>
                    <a:lnTo>
                      <a:pt x="136" y="0"/>
                    </a:lnTo>
                  </a:path>
                </a:pathLst>
              </a:custGeom>
              <a:noFill/>
              <a:ln w="9525">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p>
                <a:endParaRPr lang="ca-ES"/>
              </a:p>
            </p:txBody>
          </p:sp>
          <p:grpSp>
            <p:nvGrpSpPr>
              <p:cNvPr id="17" name="Group 3174"/>
              <p:cNvGrpSpPr>
                <a:grpSpLocks/>
              </p:cNvGrpSpPr>
              <p:nvPr/>
            </p:nvGrpSpPr>
            <p:grpSpPr bwMode="auto">
              <a:xfrm>
                <a:off x="1066" y="2024"/>
                <a:ext cx="136" cy="838"/>
                <a:chOff x="1066" y="2024"/>
                <a:chExt cx="136" cy="838"/>
              </a:xfrm>
            </p:grpSpPr>
            <p:sp>
              <p:nvSpPr>
                <p:cNvPr id="18" name="Freeform 3175"/>
                <p:cNvSpPr>
                  <a:spLocks/>
                </p:cNvSpPr>
                <p:nvPr/>
              </p:nvSpPr>
              <p:spPr bwMode="auto">
                <a:xfrm>
                  <a:off x="1066" y="2533"/>
                  <a:ext cx="136" cy="35"/>
                </a:xfrm>
                <a:custGeom>
                  <a:avLst/>
                  <a:gdLst>
                    <a:gd name="T0" fmla="*/ 0 w 136"/>
                    <a:gd name="T1" fmla="*/ 0 h 29"/>
                    <a:gd name="T2" fmla="*/ 18 w 136"/>
                    <a:gd name="T3" fmla="*/ 280386 h 29"/>
                    <a:gd name="T4" fmla="*/ 38 w 136"/>
                    <a:gd name="T5" fmla="*/ 431012 h 29"/>
                    <a:gd name="T6" fmla="*/ 100 w 136"/>
                    <a:gd name="T7" fmla="*/ 431012 h 29"/>
                    <a:gd name="T8" fmla="*/ 120 w 136"/>
                    <a:gd name="T9" fmla="*/ 299997 h 29"/>
                    <a:gd name="T10" fmla="*/ 136 w 136"/>
                    <a:gd name="T11" fmla="*/ 0 h 29"/>
                    <a:gd name="T12" fmla="*/ 0 60000 65536"/>
                    <a:gd name="T13" fmla="*/ 0 60000 65536"/>
                    <a:gd name="T14" fmla="*/ 0 60000 65536"/>
                    <a:gd name="T15" fmla="*/ 0 60000 65536"/>
                    <a:gd name="T16" fmla="*/ 0 60000 65536"/>
                    <a:gd name="T17" fmla="*/ 0 60000 65536"/>
                    <a:gd name="T18" fmla="*/ 0 w 136"/>
                    <a:gd name="T19" fmla="*/ 0 h 29"/>
                    <a:gd name="T20" fmla="*/ 136 w 1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36" h="29">
                      <a:moveTo>
                        <a:pt x="0" y="0"/>
                      </a:moveTo>
                      <a:lnTo>
                        <a:pt x="18" y="19"/>
                      </a:lnTo>
                      <a:lnTo>
                        <a:pt x="38" y="29"/>
                      </a:lnTo>
                      <a:lnTo>
                        <a:pt x="100" y="29"/>
                      </a:lnTo>
                      <a:lnTo>
                        <a:pt x="120" y="21"/>
                      </a:lnTo>
                      <a:lnTo>
                        <a:pt x="136" y="0"/>
                      </a:lnTo>
                    </a:path>
                  </a:pathLst>
                </a:custGeom>
                <a:noFill/>
                <a:ln w="9525">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p>
                  <a:endParaRPr lang="ca-ES"/>
                </a:p>
              </p:txBody>
            </p:sp>
            <p:grpSp>
              <p:nvGrpSpPr>
                <p:cNvPr id="19" name="Group 3176"/>
                <p:cNvGrpSpPr>
                  <a:grpSpLocks/>
                </p:cNvGrpSpPr>
                <p:nvPr/>
              </p:nvGrpSpPr>
              <p:grpSpPr bwMode="auto">
                <a:xfrm>
                  <a:off x="1066" y="2024"/>
                  <a:ext cx="136" cy="838"/>
                  <a:chOff x="748" y="2048"/>
                  <a:chExt cx="136" cy="702"/>
                </a:xfrm>
              </p:grpSpPr>
              <p:sp>
                <p:nvSpPr>
                  <p:cNvPr id="20" name="Freeform 3177"/>
                  <p:cNvSpPr>
                    <a:spLocks/>
                  </p:cNvSpPr>
                  <p:nvPr/>
                </p:nvSpPr>
                <p:spPr bwMode="auto">
                  <a:xfrm>
                    <a:off x="748" y="2048"/>
                    <a:ext cx="136" cy="702"/>
                  </a:xfrm>
                  <a:custGeom>
                    <a:avLst/>
                    <a:gdLst>
                      <a:gd name="T0" fmla="*/ 0 w 136"/>
                      <a:gd name="T1" fmla="*/ 21 h 702"/>
                      <a:gd name="T2" fmla="*/ 0 w 136"/>
                      <a:gd name="T3" fmla="*/ 656 h 702"/>
                      <a:gd name="T4" fmla="*/ 14 w 136"/>
                      <a:gd name="T5" fmla="*/ 680 h 702"/>
                      <a:gd name="T6" fmla="*/ 45 w 136"/>
                      <a:gd name="T7" fmla="*/ 702 h 702"/>
                      <a:gd name="T8" fmla="*/ 91 w 136"/>
                      <a:gd name="T9" fmla="*/ 702 h 702"/>
                      <a:gd name="T10" fmla="*/ 122 w 136"/>
                      <a:gd name="T11" fmla="*/ 682 h 702"/>
                      <a:gd name="T12" fmla="*/ 136 w 136"/>
                      <a:gd name="T13" fmla="*/ 656 h 702"/>
                      <a:gd name="T14" fmla="*/ 136 w 136"/>
                      <a:gd name="T15" fmla="*/ 21 h 702"/>
                      <a:gd name="T16" fmla="*/ 122 w 136"/>
                      <a:gd name="T17" fmla="*/ 10 h 702"/>
                      <a:gd name="T18" fmla="*/ 100 w 136"/>
                      <a:gd name="T19" fmla="*/ 0 h 702"/>
                      <a:gd name="T20" fmla="*/ 34 w 136"/>
                      <a:gd name="T21" fmla="*/ 0 h 702"/>
                      <a:gd name="T22" fmla="*/ 16 w 136"/>
                      <a:gd name="T23" fmla="*/ 4 h 702"/>
                      <a:gd name="T24" fmla="*/ 0 w 136"/>
                      <a:gd name="T25" fmla="*/ 21 h 7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702"/>
                      <a:gd name="T41" fmla="*/ 136 w 136"/>
                      <a:gd name="T42" fmla="*/ 702 h 7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702">
                        <a:moveTo>
                          <a:pt x="0" y="21"/>
                        </a:moveTo>
                        <a:lnTo>
                          <a:pt x="0" y="656"/>
                        </a:lnTo>
                        <a:lnTo>
                          <a:pt x="14" y="680"/>
                        </a:lnTo>
                        <a:lnTo>
                          <a:pt x="45" y="702"/>
                        </a:lnTo>
                        <a:lnTo>
                          <a:pt x="91" y="702"/>
                        </a:lnTo>
                        <a:lnTo>
                          <a:pt x="122" y="682"/>
                        </a:lnTo>
                        <a:lnTo>
                          <a:pt x="136" y="656"/>
                        </a:lnTo>
                        <a:lnTo>
                          <a:pt x="136" y="21"/>
                        </a:lnTo>
                        <a:lnTo>
                          <a:pt x="122" y="10"/>
                        </a:lnTo>
                        <a:lnTo>
                          <a:pt x="100" y="0"/>
                        </a:lnTo>
                        <a:lnTo>
                          <a:pt x="34" y="0"/>
                        </a:lnTo>
                        <a:lnTo>
                          <a:pt x="16" y="4"/>
                        </a:lnTo>
                        <a:lnTo>
                          <a:pt x="0" y="21"/>
                        </a:lnTo>
                        <a:close/>
                      </a:path>
                    </a:pathLst>
                  </a:custGeom>
                  <a:noFill/>
                  <a:ln w="9525">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p>
                    <a:endParaRPr lang="ca-ES"/>
                  </a:p>
                </p:txBody>
              </p:sp>
              <p:sp>
                <p:nvSpPr>
                  <p:cNvPr id="21" name="Freeform 3178"/>
                  <p:cNvSpPr>
                    <a:spLocks/>
                  </p:cNvSpPr>
                  <p:nvPr/>
                </p:nvSpPr>
                <p:spPr bwMode="auto">
                  <a:xfrm>
                    <a:off x="748" y="2069"/>
                    <a:ext cx="136" cy="29"/>
                  </a:xfrm>
                  <a:custGeom>
                    <a:avLst/>
                    <a:gdLst>
                      <a:gd name="T0" fmla="*/ 0 w 136"/>
                      <a:gd name="T1" fmla="*/ 0 h 29"/>
                      <a:gd name="T2" fmla="*/ 18 w 136"/>
                      <a:gd name="T3" fmla="*/ 19 h 29"/>
                      <a:gd name="T4" fmla="*/ 38 w 136"/>
                      <a:gd name="T5" fmla="*/ 29 h 29"/>
                      <a:gd name="T6" fmla="*/ 100 w 136"/>
                      <a:gd name="T7" fmla="*/ 29 h 29"/>
                      <a:gd name="T8" fmla="*/ 120 w 136"/>
                      <a:gd name="T9" fmla="*/ 21 h 29"/>
                      <a:gd name="T10" fmla="*/ 136 w 136"/>
                      <a:gd name="T11" fmla="*/ 0 h 29"/>
                      <a:gd name="T12" fmla="*/ 0 60000 65536"/>
                      <a:gd name="T13" fmla="*/ 0 60000 65536"/>
                      <a:gd name="T14" fmla="*/ 0 60000 65536"/>
                      <a:gd name="T15" fmla="*/ 0 60000 65536"/>
                      <a:gd name="T16" fmla="*/ 0 60000 65536"/>
                      <a:gd name="T17" fmla="*/ 0 60000 65536"/>
                      <a:gd name="T18" fmla="*/ 0 w 136"/>
                      <a:gd name="T19" fmla="*/ 0 h 29"/>
                      <a:gd name="T20" fmla="*/ 136 w 1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36" h="29">
                        <a:moveTo>
                          <a:pt x="0" y="0"/>
                        </a:moveTo>
                        <a:lnTo>
                          <a:pt x="18" y="19"/>
                        </a:lnTo>
                        <a:lnTo>
                          <a:pt x="38" y="29"/>
                        </a:lnTo>
                        <a:lnTo>
                          <a:pt x="100" y="29"/>
                        </a:lnTo>
                        <a:lnTo>
                          <a:pt x="120" y="21"/>
                        </a:lnTo>
                        <a:lnTo>
                          <a:pt x="136" y="0"/>
                        </a:lnTo>
                      </a:path>
                    </a:pathLst>
                  </a:custGeom>
                  <a:noFill/>
                  <a:ln w="9525">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p>
                    <a:endParaRPr lang="ca-ES"/>
                  </a:p>
                </p:txBody>
              </p:sp>
            </p:grpSp>
          </p:grpSp>
        </p:grpSp>
        <p:grpSp>
          <p:nvGrpSpPr>
            <p:cNvPr id="13" name="Group 3179"/>
            <p:cNvGrpSpPr>
              <a:grpSpLocks/>
            </p:cNvGrpSpPr>
            <p:nvPr/>
          </p:nvGrpSpPr>
          <p:grpSpPr bwMode="auto">
            <a:xfrm>
              <a:off x="4558" y="2432"/>
              <a:ext cx="136" cy="362"/>
              <a:chOff x="1066" y="2069"/>
              <a:chExt cx="136" cy="838"/>
            </a:xfrm>
          </p:grpSpPr>
          <p:sp>
            <p:nvSpPr>
              <p:cNvPr id="14" name="Freeform 3180"/>
              <p:cNvSpPr>
                <a:spLocks/>
              </p:cNvSpPr>
              <p:nvPr/>
            </p:nvSpPr>
            <p:spPr bwMode="auto">
              <a:xfrm>
                <a:off x="1066" y="2069"/>
                <a:ext cx="136" cy="838"/>
              </a:xfrm>
              <a:custGeom>
                <a:avLst/>
                <a:gdLst>
                  <a:gd name="T0" fmla="*/ 0 w 136"/>
                  <a:gd name="T1" fmla="*/ 176559 h 702"/>
                  <a:gd name="T2" fmla="*/ 0 w 136"/>
                  <a:gd name="T3" fmla="*/ 5485394 h 702"/>
                  <a:gd name="T4" fmla="*/ 14 w 136"/>
                  <a:gd name="T5" fmla="*/ 5685319 h 702"/>
                  <a:gd name="T6" fmla="*/ 45 w 136"/>
                  <a:gd name="T7" fmla="*/ 5869008 h 702"/>
                  <a:gd name="T8" fmla="*/ 91 w 136"/>
                  <a:gd name="T9" fmla="*/ 5869008 h 702"/>
                  <a:gd name="T10" fmla="*/ 122 w 136"/>
                  <a:gd name="T11" fmla="*/ 5700119 h 702"/>
                  <a:gd name="T12" fmla="*/ 136 w 136"/>
                  <a:gd name="T13" fmla="*/ 5485394 h 702"/>
                  <a:gd name="T14" fmla="*/ 136 w 136"/>
                  <a:gd name="T15" fmla="*/ 176559 h 702"/>
                  <a:gd name="T16" fmla="*/ 122 w 136"/>
                  <a:gd name="T17" fmla="*/ 86096 h 702"/>
                  <a:gd name="T18" fmla="*/ 100 w 136"/>
                  <a:gd name="T19" fmla="*/ 0 h 702"/>
                  <a:gd name="T20" fmla="*/ 34 w 136"/>
                  <a:gd name="T21" fmla="*/ 0 h 702"/>
                  <a:gd name="T22" fmla="*/ 16 w 136"/>
                  <a:gd name="T23" fmla="*/ 35518 h 702"/>
                  <a:gd name="T24" fmla="*/ 0 w 136"/>
                  <a:gd name="T25" fmla="*/ 176559 h 7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702"/>
                  <a:gd name="T41" fmla="*/ 136 w 136"/>
                  <a:gd name="T42" fmla="*/ 702 h 7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702">
                    <a:moveTo>
                      <a:pt x="0" y="21"/>
                    </a:moveTo>
                    <a:lnTo>
                      <a:pt x="0" y="656"/>
                    </a:lnTo>
                    <a:lnTo>
                      <a:pt x="14" y="680"/>
                    </a:lnTo>
                    <a:lnTo>
                      <a:pt x="45" y="702"/>
                    </a:lnTo>
                    <a:lnTo>
                      <a:pt x="91" y="702"/>
                    </a:lnTo>
                    <a:lnTo>
                      <a:pt x="122" y="682"/>
                    </a:lnTo>
                    <a:lnTo>
                      <a:pt x="136" y="656"/>
                    </a:lnTo>
                    <a:lnTo>
                      <a:pt x="136" y="21"/>
                    </a:lnTo>
                    <a:lnTo>
                      <a:pt x="122" y="10"/>
                    </a:lnTo>
                    <a:lnTo>
                      <a:pt x="100" y="0"/>
                    </a:lnTo>
                    <a:lnTo>
                      <a:pt x="34" y="0"/>
                    </a:lnTo>
                    <a:lnTo>
                      <a:pt x="16" y="4"/>
                    </a:lnTo>
                    <a:lnTo>
                      <a:pt x="0" y="21"/>
                    </a:lnTo>
                    <a:close/>
                  </a:path>
                </a:pathLst>
              </a:custGeom>
              <a:solidFill>
                <a:srgbClr val="FFFFCC">
                  <a:alpha val="34117"/>
                </a:srgbClr>
              </a:solidFill>
              <a:ln w="9525">
                <a:solidFill>
                  <a:srgbClr val="7030A0"/>
                </a:solidFill>
                <a:round/>
                <a:headEnd/>
                <a:tailEnd/>
              </a:ln>
            </p:spPr>
            <p:txBody>
              <a:bodyPr/>
              <a:lstStyle/>
              <a:p>
                <a:endParaRPr lang="ca-ES"/>
              </a:p>
            </p:txBody>
          </p:sp>
          <p:sp>
            <p:nvSpPr>
              <p:cNvPr id="15" name="Freeform 3181"/>
              <p:cNvSpPr>
                <a:spLocks/>
              </p:cNvSpPr>
              <p:nvPr/>
            </p:nvSpPr>
            <p:spPr bwMode="auto">
              <a:xfrm>
                <a:off x="1066" y="2094"/>
                <a:ext cx="136" cy="35"/>
              </a:xfrm>
              <a:custGeom>
                <a:avLst/>
                <a:gdLst>
                  <a:gd name="T0" fmla="*/ 0 w 136"/>
                  <a:gd name="T1" fmla="*/ 0 h 29"/>
                  <a:gd name="T2" fmla="*/ 18 w 136"/>
                  <a:gd name="T3" fmla="*/ 280386 h 29"/>
                  <a:gd name="T4" fmla="*/ 38 w 136"/>
                  <a:gd name="T5" fmla="*/ 431012 h 29"/>
                  <a:gd name="T6" fmla="*/ 100 w 136"/>
                  <a:gd name="T7" fmla="*/ 431012 h 29"/>
                  <a:gd name="T8" fmla="*/ 120 w 136"/>
                  <a:gd name="T9" fmla="*/ 299997 h 29"/>
                  <a:gd name="T10" fmla="*/ 136 w 136"/>
                  <a:gd name="T11" fmla="*/ 0 h 29"/>
                  <a:gd name="T12" fmla="*/ 0 60000 65536"/>
                  <a:gd name="T13" fmla="*/ 0 60000 65536"/>
                  <a:gd name="T14" fmla="*/ 0 60000 65536"/>
                  <a:gd name="T15" fmla="*/ 0 60000 65536"/>
                  <a:gd name="T16" fmla="*/ 0 60000 65536"/>
                  <a:gd name="T17" fmla="*/ 0 60000 65536"/>
                  <a:gd name="T18" fmla="*/ 0 w 136"/>
                  <a:gd name="T19" fmla="*/ 0 h 29"/>
                  <a:gd name="T20" fmla="*/ 136 w 1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36" h="29">
                    <a:moveTo>
                      <a:pt x="0" y="0"/>
                    </a:moveTo>
                    <a:lnTo>
                      <a:pt x="18" y="19"/>
                    </a:lnTo>
                    <a:lnTo>
                      <a:pt x="38" y="29"/>
                    </a:lnTo>
                    <a:lnTo>
                      <a:pt x="100" y="29"/>
                    </a:lnTo>
                    <a:lnTo>
                      <a:pt x="120" y="21"/>
                    </a:lnTo>
                    <a:lnTo>
                      <a:pt x="136" y="0"/>
                    </a:lnTo>
                  </a:path>
                </a:pathLst>
              </a:custGeom>
              <a:solidFill>
                <a:srgbClr val="FFFFCC"/>
              </a:solidFill>
              <a:ln w="9525">
                <a:solidFill>
                  <a:srgbClr val="7030A0"/>
                </a:solidFill>
                <a:round/>
                <a:headEnd/>
                <a:tailEnd/>
              </a:ln>
            </p:spPr>
            <p:txBody>
              <a:bodyPr/>
              <a:lstStyle/>
              <a:p>
                <a:endParaRPr lang="ca-ES"/>
              </a:p>
            </p:txBody>
          </p:sp>
        </p:grpSp>
      </p:grpSp>
      <p:pic>
        <p:nvPicPr>
          <p:cNvPr id="9218" name="Picture 2" descr="Resultado de imagen de tira reactiva or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974163"/>
            <a:ext cx="2743335" cy="2743335"/>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3"/>
          <p:cNvSpPr txBox="1"/>
          <p:nvPr/>
        </p:nvSpPr>
        <p:spPr>
          <a:xfrm>
            <a:off x="916679" y="3261170"/>
            <a:ext cx="2066591" cy="369332"/>
          </a:xfrm>
          <a:prstGeom prst="rect">
            <a:avLst/>
          </a:prstGeom>
          <a:noFill/>
        </p:spPr>
        <p:txBody>
          <a:bodyPr wrap="none" rtlCol="0">
            <a:spAutoFit/>
          </a:bodyPr>
          <a:lstStyle/>
          <a:p>
            <a:r>
              <a:rPr lang="es-ES" dirty="0" smtClean="0">
                <a:latin typeface="Georgia" panose="02040502050405020303" pitchFamily="18" charset="0"/>
              </a:rPr>
              <a:t>Tira reactiva orina</a:t>
            </a:r>
            <a:endParaRPr lang="es-ES" dirty="0">
              <a:latin typeface="Georgia" panose="02040502050405020303" pitchFamily="18" charset="0"/>
            </a:endParaRPr>
          </a:p>
        </p:txBody>
      </p:sp>
    </p:spTree>
    <p:extLst>
      <p:ext uri="{BB962C8B-B14F-4D97-AF65-F5344CB8AC3E}">
        <p14:creationId xmlns:p14="http://schemas.microsoft.com/office/powerpoint/2010/main" val="1989233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3"/>
          <p:cNvGrpSpPr>
            <a:grpSpLocks/>
          </p:cNvGrpSpPr>
          <p:nvPr/>
        </p:nvGrpSpPr>
        <p:grpSpPr bwMode="auto">
          <a:xfrm>
            <a:off x="1443038" y="1071563"/>
            <a:ext cx="6624637" cy="5137150"/>
            <a:chOff x="930" y="890"/>
            <a:chExt cx="4173" cy="3236"/>
          </a:xfrm>
        </p:grpSpPr>
        <p:pic>
          <p:nvPicPr>
            <p:cNvPr id="74768" name="Picture 4" descr="europa"/>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020" y="890"/>
              <a:ext cx="4083" cy="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769" name="Group 5"/>
            <p:cNvGrpSpPr>
              <a:grpSpLocks/>
            </p:cNvGrpSpPr>
            <p:nvPr/>
          </p:nvGrpSpPr>
          <p:grpSpPr bwMode="auto">
            <a:xfrm>
              <a:off x="930" y="1179"/>
              <a:ext cx="3447" cy="2811"/>
              <a:chOff x="930" y="1162"/>
              <a:chExt cx="3447" cy="2811"/>
            </a:xfrm>
          </p:grpSpPr>
          <p:sp>
            <p:nvSpPr>
              <p:cNvPr id="74770" name="Oval 6"/>
              <p:cNvSpPr>
                <a:spLocks noChangeArrowheads="1"/>
              </p:cNvSpPr>
              <p:nvPr/>
            </p:nvSpPr>
            <p:spPr bwMode="auto">
              <a:xfrm rot="694307">
                <a:off x="930" y="2568"/>
                <a:ext cx="2848" cy="140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s-ES" altLang="es-ES" sz="1500">
                  <a:latin typeface="Calibri" pitchFamily="34" charset="0"/>
                </a:endParaRPr>
              </a:p>
            </p:txBody>
          </p:sp>
          <p:grpSp>
            <p:nvGrpSpPr>
              <p:cNvPr id="74771" name="Group 7"/>
              <p:cNvGrpSpPr>
                <a:grpSpLocks/>
              </p:cNvGrpSpPr>
              <p:nvPr/>
            </p:nvGrpSpPr>
            <p:grpSpPr bwMode="auto">
              <a:xfrm>
                <a:off x="1701" y="1162"/>
                <a:ext cx="2676" cy="1361"/>
                <a:chOff x="1701" y="1146"/>
                <a:chExt cx="2676" cy="1361"/>
              </a:xfrm>
            </p:grpSpPr>
            <p:sp>
              <p:nvSpPr>
                <p:cNvPr id="74772" name="Oval 8"/>
                <p:cNvSpPr>
                  <a:spLocks noChangeArrowheads="1"/>
                </p:cNvSpPr>
                <p:nvPr/>
              </p:nvSpPr>
              <p:spPr bwMode="auto">
                <a:xfrm>
                  <a:off x="1701" y="1146"/>
                  <a:ext cx="2676" cy="1361"/>
                </a:xfrm>
                <a:prstGeom prst="ellipse">
                  <a:avLst/>
                </a:pr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s-ES" altLang="es-ES" sz="1500">
                    <a:latin typeface="Calibri" pitchFamily="34" charset="0"/>
                  </a:endParaRPr>
                </a:p>
              </p:txBody>
            </p:sp>
            <p:sp>
              <p:nvSpPr>
                <p:cNvPr id="74773" name="Oval 9"/>
                <p:cNvSpPr>
                  <a:spLocks noChangeArrowheads="1"/>
                </p:cNvSpPr>
                <p:nvPr/>
              </p:nvSpPr>
              <p:spPr bwMode="auto">
                <a:xfrm>
                  <a:off x="1701" y="1146"/>
                  <a:ext cx="2676" cy="1361"/>
                </a:xfrm>
                <a:prstGeom prst="ellipse">
                  <a:avLst/>
                </a:pr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s-ES" altLang="es-ES" sz="1500">
                    <a:latin typeface="Calibri" pitchFamily="34" charset="0"/>
                  </a:endParaRPr>
                </a:p>
              </p:txBody>
            </p:sp>
            <p:sp>
              <p:nvSpPr>
                <p:cNvPr id="74774" name="Oval 10"/>
                <p:cNvSpPr>
                  <a:spLocks noChangeArrowheads="1"/>
                </p:cNvSpPr>
                <p:nvPr/>
              </p:nvSpPr>
              <p:spPr bwMode="auto">
                <a:xfrm>
                  <a:off x="1701" y="1146"/>
                  <a:ext cx="2676" cy="1361"/>
                </a:xfrm>
                <a:prstGeom prst="ellipse">
                  <a:avLst/>
                </a:pr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s-ES" altLang="es-ES" sz="1500">
                    <a:latin typeface="Calibri" pitchFamily="34" charset="0"/>
                  </a:endParaRPr>
                </a:p>
              </p:txBody>
            </p:sp>
            <p:sp>
              <p:nvSpPr>
                <p:cNvPr id="74775" name="Oval 11"/>
                <p:cNvSpPr>
                  <a:spLocks noChangeArrowheads="1"/>
                </p:cNvSpPr>
                <p:nvPr/>
              </p:nvSpPr>
              <p:spPr bwMode="auto">
                <a:xfrm>
                  <a:off x="1701" y="1146"/>
                  <a:ext cx="2676" cy="1361"/>
                </a:xfrm>
                <a:prstGeom prst="ellipse">
                  <a:avLst/>
                </a:pr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s-ES" altLang="es-ES" sz="1500">
                    <a:latin typeface="Calibri" pitchFamily="34" charset="0"/>
                  </a:endParaRPr>
                </a:p>
              </p:txBody>
            </p:sp>
            <p:sp>
              <p:nvSpPr>
                <p:cNvPr id="74776" name="Oval 12"/>
                <p:cNvSpPr>
                  <a:spLocks noChangeArrowheads="1"/>
                </p:cNvSpPr>
                <p:nvPr/>
              </p:nvSpPr>
              <p:spPr bwMode="auto">
                <a:xfrm>
                  <a:off x="1701" y="1146"/>
                  <a:ext cx="2676" cy="1361"/>
                </a:xfrm>
                <a:prstGeom prst="ellipse">
                  <a:avLst/>
                </a:prstGeom>
                <a:noFill/>
                <a:ln w="381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s-ES" altLang="es-ES" sz="1500">
                    <a:latin typeface="Calibri" pitchFamily="34" charset="0"/>
                  </a:endParaRPr>
                </a:p>
              </p:txBody>
            </p:sp>
          </p:grpSp>
        </p:grpSp>
      </p:grpSp>
      <p:grpSp>
        <p:nvGrpSpPr>
          <p:cNvPr id="74755" name="Group 13"/>
          <p:cNvGrpSpPr>
            <a:grpSpLocks/>
          </p:cNvGrpSpPr>
          <p:nvPr/>
        </p:nvGrpSpPr>
        <p:grpSpPr bwMode="auto">
          <a:xfrm>
            <a:off x="361950" y="1646238"/>
            <a:ext cx="2232025" cy="865187"/>
            <a:chOff x="340" y="890"/>
            <a:chExt cx="1406" cy="545"/>
          </a:xfrm>
        </p:grpSpPr>
        <p:sp>
          <p:nvSpPr>
            <p:cNvPr id="74764" name="Oval 14"/>
            <p:cNvSpPr>
              <a:spLocks noChangeArrowheads="1"/>
            </p:cNvSpPr>
            <p:nvPr/>
          </p:nvSpPr>
          <p:spPr bwMode="auto">
            <a:xfrm>
              <a:off x="340" y="890"/>
              <a:ext cx="1406" cy="545"/>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ES" altLang="es-ES" sz="1500">
                  <a:solidFill>
                    <a:srgbClr val="333399"/>
                  </a:solidFill>
                  <a:latin typeface="Calibri" pitchFamily="34" charset="0"/>
                </a:rPr>
                <a:t> </a:t>
              </a:r>
            </a:p>
            <a:p>
              <a:pPr algn="ctr"/>
              <a:endParaRPr lang="es-ES" altLang="es-ES" sz="1500">
                <a:solidFill>
                  <a:srgbClr val="333399"/>
                </a:solidFill>
                <a:latin typeface="Calibri" pitchFamily="34" charset="0"/>
              </a:endParaRPr>
            </a:p>
          </p:txBody>
        </p:sp>
        <p:grpSp>
          <p:nvGrpSpPr>
            <p:cNvPr id="74765" name="Group 15"/>
            <p:cNvGrpSpPr>
              <a:grpSpLocks/>
            </p:cNvGrpSpPr>
            <p:nvPr/>
          </p:nvGrpSpPr>
          <p:grpSpPr bwMode="auto">
            <a:xfrm>
              <a:off x="539" y="981"/>
              <a:ext cx="1008" cy="362"/>
              <a:chOff x="539" y="970"/>
              <a:chExt cx="1008" cy="362"/>
            </a:xfrm>
          </p:grpSpPr>
          <p:sp>
            <p:nvSpPr>
              <p:cNvPr id="74766" name="Oval 16"/>
              <p:cNvSpPr>
                <a:spLocks noChangeArrowheads="1"/>
              </p:cNvSpPr>
              <p:nvPr/>
            </p:nvSpPr>
            <p:spPr bwMode="auto">
              <a:xfrm>
                <a:off x="685" y="970"/>
                <a:ext cx="862" cy="36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ES" altLang="es-ES" sz="1500" b="1">
                    <a:solidFill>
                      <a:srgbClr val="339966"/>
                    </a:solidFill>
                    <a:latin typeface="Calibri" pitchFamily="34" charset="0"/>
                  </a:rPr>
                  <a:t>Consumo </a:t>
                </a:r>
              </a:p>
            </p:txBody>
          </p:sp>
          <p:sp>
            <p:nvSpPr>
              <p:cNvPr id="74767" name="AutoShape 17"/>
              <p:cNvSpPr>
                <a:spLocks noChangeArrowheads="1"/>
              </p:cNvSpPr>
              <p:nvPr/>
            </p:nvSpPr>
            <p:spPr bwMode="auto">
              <a:xfrm>
                <a:off x="539" y="999"/>
                <a:ext cx="137" cy="317"/>
              </a:xfrm>
              <a:prstGeom prst="downArrow">
                <a:avLst>
                  <a:gd name="adj1" fmla="val 50000"/>
                  <a:gd name="adj2" fmla="val 5784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s-ES" altLang="es-ES" sz="1500">
                  <a:latin typeface="Calibri" pitchFamily="34" charset="0"/>
                </a:endParaRPr>
              </a:p>
            </p:txBody>
          </p:sp>
        </p:grpSp>
      </p:grpSp>
      <p:sp>
        <p:nvSpPr>
          <p:cNvPr id="74756" name="Oval 18"/>
          <p:cNvSpPr>
            <a:spLocks noChangeArrowheads="1"/>
          </p:cNvSpPr>
          <p:nvPr/>
        </p:nvSpPr>
        <p:spPr bwMode="auto">
          <a:xfrm>
            <a:off x="6626225" y="4745038"/>
            <a:ext cx="2232025" cy="865187"/>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ES" altLang="es-ES" sz="1500">
                <a:solidFill>
                  <a:srgbClr val="333399"/>
                </a:solidFill>
                <a:latin typeface="Calibri" pitchFamily="34" charset="0"/>
              </a:rPr>
              <a:t> </a:t>
            </a:r>
          </a:p>
          <a:p>
            <a:pPr algn="ctr"/>
            <a:endParaRPr lang="es-ES" altLang="es-ES" sz="1500">
              <a:solidFill>
                <a:srgbClr val="333399"/>
              </a:solidFill>
              <a:latin typeface="Calibri" pitchFamily="34" charset="0"/>
            </a:endParaRPr>
          </a:p>
        </p:txBody>
      </p:sp>
      <p:sp>
        <p:nvSpPr>
          <p:cNvPr id="74757" name="Oval 19"/>
          <p:cNvSpPr>
            <a:spLocks noChangeArrowheads="1"/>
          </p:cNvSpPr>
          <p:nvPr/>
        </p:nvSpPr>
        <p:spPr bwMode="auto">
          <a:xfrm>
            <a:off x="7237413" y="4889500"/>
            <a:ext cx="1368425" cy="5746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ES" altLang="es-ES" sz="1500" b="1">
                <a:solidFill>
                  <a:srgbClr val="FF0000"/>
                </a:solidFill>
                <a:latin typeface="Calibri" pitchFamily="34" charset="0"/>
              </a:rPr>
              <a:t>Consumo</a:t>
            </a:r>
            <a:r>
              <a:rPr lang="es-ES" altLang="es-ES" sz="1500" b="1">
                <a:solidFill>
                  <a:srgbClr val="333399"/>
                </a:solidFill>
                <a:latin typeface="Calibri" pitchFamily="34" charset="0"/>
              </a:rPr>
              <a:t> </a:t>
            </a:r>
          </a:p>
        </p:txBody>
      </p:sp>
      <p:sp>
        <p:nvSpPr>
          <p:cNvPr id="74758" name="AutoShape 20"/>
          <p:cNvSpPr>
            <a:spLocks noChangeArrowheads="1"/>
          </p:cNvSpPr>
          <p:nvPr/>
        </p:nvSpPr>
        <p:spPr bwMode="auto">
          <a:xfrm flipV="1">
            <a:off x="6915150" y="4887913"/>
            <a:ext cx="217488" cy="503237"/>
          </a:xfrm>
          <a:prstGeom prst="downArrow">
            <a:avLst>
              <a:gd name="adj1" fmla="val 50000"/>
              <a:gd name="adj2" fmla="val 5784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s-ES" altLang="es-ES" sz="1500">
              <a:latin typeface="Calibri" pitchFamily="34" charset="0"/>
            </a:endParaRPr>
          </a:p>
        </p:txBody>
      </p:sp>
      <p:sp>
        <p:nvSpPr>
          <p:cNvPr id="74759" name="Text Box 125"/>
          <p:cNvSpPr txBox="1">
            <a:spLocks noChangeArrowheads="1"/>
          </p:cNvSpPr>
          <p:nvPr/>
        </p:nvSpPr>
        <p:spPr bwMode="auto">
          <a:xfrm>
            <a:off x="287338" y="252413"/>
            <a:ext cx="8713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s-ES" altLang="es-ES" sz="2000" b="1">
                <a:solidFill>
                  <a:srgbClr val="7030A0"/>
                </a:solidFill>
                <a:latin typeface="Calibri" pitchFamily="34" charset="0"/>
              </a:rPr>
              <a:t>Correlación negativa entre consumo &amp; resistencia y uso de tests rápidos</a:t>
            </a:r>
            <a:endParaRPr lang="es-ES" altLang="es-ES" b="1">
              <a:solidFill>
                <a:srgbClr val="7030A0"/>
              </a:solidFill>
              <a:latin typeface="Calibri" pitchFamily="34" charset="0"/>
            </a:endParaRPr>
          </a:p>
        </p:txBody>
      </p:sp>
      <p:sp>
        <p:nvSpPr>
          <p:cNvPr id="74760" name="Oval 18"/>
          <p:cNvSpPr>
            <a:spLocks noChangeArrowheads="1"/>
          </p:cNvSpPr>
          <p:nvPr/>
        </p:nvSpPr>
        <p:spPr bwMode="auto">
          <a:xfrm>
            <a:off x="6846888" y="5661025"/>
            <a:ext cx="1828800" cy="669925"/>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ES" altLang="es-ES" sz="1500">
                <a:solidFill>
                  <a:srgbClr val="333399"/>
                </a:solidFill>
                <a:latin typeface="Calibri" pitchFamily="34" charset="0"/>
              </a:rPr>
              <a:t> </a:t>
            </a:r>
          </a:p>
          <a:p>
            <a:pPr algn="ctr"/>
            <a:endParaRPr lang="es-ES" altLang="es-ES" sz="1500">
              <a:solidFill>
                <a:srgbClr val="333399"/>
              </a:solidFill>
              <a:latin typeface="Calibri" pitchFamily="34" charset="0"/>
            </a:endParaRPr>
          </a:p>
        </p:txBody>
      </p:sp>
      <p:sp>
        <p:nvSpPr>
          <p:cNvPr id="74761" name="Oval 19"/>
          <p:cNvSpPr>
            <a:spLocks noChangeArrowheads="1"/>
          </p:cNvSpPr>
          <p:nvPr/>
        </p:nvSpPr>
        <p:spPr bwMode="auto">
          <a:xfrm>
            <a:off x="7077075" y="5694363"/>
            <a:ext cx="1368425" cy="5746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ES" altLang="es-ES" sz="1500" b="1">
                <a:solidFill>
                  <a:srgbClr val="FF0000"/>
                </a:solidFill>
                <a:latin typeface="Calibri" pitchFamily="34" charset="0"/>
              </a:rPr>
              <a:t>No tests</a:t>
            </a:r>
          </a:p>
        </p:txBody>
      </p:sp>
      <p:sp>
        <p:nvSpPr>
          <p:cNvPr id="74762" name="Oval 18"/>
          <p:cNvSpPr>
            <a:spLocks noChangeArrowheads="1"/>
          </p:cNvSpPr>
          <p:nvPr/>
        </p:nvSpPr>
        <p:spPr bwMode="auto">
          <a:xfrm>
            <a:off x="468313" y="2563813"/>
            <a:ext cx="1828800" cy="671512"/>
          </a:xfrm>
          <a:prstGeom prst="ellipse">
            <a:avLst/>
          </a:prstGeom>
          <a:solidFill>
            <a:srgbClr val="009A4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ES" altLang="es-ES" sz="1500">
                <a:solidFill>
                  <a:srgbClr val="333399"/>
                </a:solidFill>
                <a:latin typeface="Calibri" pitchFamily="34" charset="0"/>
              </a:rPr>
              <a:t> </a:t>
            </a:r>
          </a:p>
          <a:p>
            <a:pPr algn="ctr"/>
            <a:endParaRPr lang="es-ES" altLang="es-ES" sz="1500">
              <a:solidFill>
                <a:srgbClr val="333399"/>
              </a:solidFill>
              <a:latin typeface="Calibri" pitchFamily="34" charset="0"/>
            </a:endParaRPr>
          </a:p>
        </p:txBody>
      </p:sp>
      <p:sp>
        <p:nvSpPr>
          <p:cNvPr id="74763" name="Oval 19"/>
          <p:cNvSpPr>
            <a:spLocks noChangeArrowheads="1"/>
          </p:cNvSpPr>
          <p:nvPr/>
        </p:nvSpPr>
        <p:spPr bwMode="auto">
          <a:xfrm>
            <a:off x="698500" y="2636838"/>
            <a:ext cx="1368425" cy="5746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s-ES" altLang="es-ES" sz="1500" b="1" i="1" u="sng" dirty="0" err="1">
                <a:solidFill>
                  <a:srgbClr val="00B050"/>
                </a:solidFill>
                <a:effectLst>
                  <a:outerShdw blurRad="38100" dist="38100" dir="2700000" algn="tl">
                    <a:srgbClr val="000000">
                      <a:alpha val="43137"/>
                    </a:srgbClr>
                  </a:outerShdw>
                </a:effectLst>
                <a:latin typeface="Calibri" pitchFamily="34" charset="0"/>
              </a:rPr>
              <a:t>Strep</a:t>
            </a:r>
            <a:r>
              <a:rPr lang="es-ES" altLang="es-ES" sz="1500" b="1" i="1" u="sng" dirty="0">
                <a:solidFill>
                  <a:srgbClr val="00B050"/>
                </a:solidFill>
                <a:effectLst>
                  <a:outerShdw blurRad="38100" dist="38100" dir="2700000" algn="tl">
                    <a:srgbClr val="000000">
                      <a:alpha val="43137"/>
                    </a:srgbClr>
                  </a:outerShdw>
                </a:effectLst>
                <a:latin typeface="Calibri" pitchFamily="34" charset="0"/>
              </a:rPr>
              <a:t> A, PCR</a:t>
            </a:r>
            <a:r>
              <a:rPr lang="es-ES" altLang="es-ES" sz="1500" b="1" dirty="0">
                <a:solidFill>
                  <a:srgbClr val="00B050"/>
                </a:solidFill>
                <a:latin typeface="Calibri" pitchFamily="34" charset="0"/>
              </a:rPr>
              <a:t>, </a:t>
            </a:r>
          </a:p>
          <a:p>
            <a:pPr algn="ctr"/>
            <a:r>
              <a:rPr lang="es-ES" altLang="es-ES" sz="1500" b="1" dirty="0">
                <a:solidFill>
                  <a:srgbClr val="00B050"/>
                </a:solidFill>
                <a:latin typeface="Calibri" pitchFamily="34" charset="0"/>
              </a:rPr>
              <a:t>WBC, </a:t>
            </a:r>
            <a:r>
              <a:rPr lang="es-ES" altLang="es-ES" sz="1500" b="1" dirty="0" err="1">
                <a:solidFill>
                  <a:srgbClr val="00B050"/>
                </a:solidFill>
                <a:latin typeface="Calibri" pitchFamily="34" charset="0"/>
              </a:rPr>
              <a:t>FlexiCult</a:t>
            </a:r>
            <a:endParaRPr lang="es-ES" altLang="es-ES" sz="1500" b="1" dirty="0">
              <a:solidFill>
                <a:srgbClr val="00B050"/>
              </a:solidFill>
              <a:latin typeface="Calibri" pitchFamily="34" charset="0"/>
            </a:endParaRPr>
          </a:p>
        </p:txBody>
      </p:sp>
    </p:spTree>
    <p:extLst>
      <p:ext uri="{BB962C8B-B14F-4D97-AF65-F5344CB8AC3E}">
        <p14:creationId xmlns:p14="http://schemas.microsoft.com/office/powerpoint/2010/main" val="4466138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25"/>
          <p:cNvSpPr txBox="1">
            <a:spLocks noChangeArrowheads="1"/>
          </p:cNvSpPr>
          <p:nvPr/>
        </p:nvSpPr>
        <p:spPr bwMode="auto">
          <a:xfrm>
            <a:off x="539750" y="333375"/>
            <a:ext cx="6659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ca-ES" altLang="es-ES" sz="2400" b="1" dirty="0" err="1" smtClean="0">
                <a:effectLst>
                  <a:outerShdw blurRad="38100" dist="38100" dir="2700000" algn="tl">
                    <a:srgbClr val="000000">
                      <a:alpha val="43137"/>
                    </a:srgbClr>
                  </a:outerShdw>
                </a:effectLst>
              </a:rPr>
              <a:t>Porcentaje</a:t>
            </a:r>
            <a:r>
              <a:rPr lang="ca-ES" altLang="es-ES" sz="2400" b="1" dirty="0" smtClean="0">
                <a:effectLst>
                  <a:outerShdw blurRad="38100" dist="38100" dir="2700000" algn="tl">
                    <a:srgbClr val="000000">
                      <a:alpha val="43137"/>
                    </a:srgbClr>
                  </a:outerShdw>
                </a:effectLst>
              </a:rPr>
              <a:t> de </a:t>
            </a:r>
            <a:r>
              <a:rPr lang="ca-ES" altLang="es-ES" sz="2400" b="1" dirty="0" err="1" smtClean="0">
                <a:effectLst>
                  <a:outerShdw blurRad="38100" dist="38100" dir="2700000" algn="tl">
                    <a:srgbClr val="000000">
                      <a:alpha val="43137"/>
                    </a:srgbClr>
                  </a:outerShdw>
                </a:effectLst>
              </a:rPr>
              <a:t>prescripción</a:t>
            </a:r>
            <a:r>
              <a:rPr lang="ca-ES" altLang="es-ES" sz="2400" b="1" dirty="0" smtClean="0">
                <a:effectLst>
                  <a:outerShdw blurRad="38100" dist="38100" dir="2700000" algn="tl">
                    <a:srgbClr val="000000">
                      <a:alpha val="43137"/>
                    </a:srgbClr>
                  </a:outerShdw>
                </a:effectLst>
              </a:rPr>
              <a:t> </a:t>
            </a:r>
            <a:r>
              <a:rPr lang="ca-ES" altLang="es-ES" sz="2400" b="1" dirty="0" err="1" smtClean="0">
                <a:effectLst>
                  <a:outerShdw blurRad="38100" dist="38100" dir="2700000" algn="tl">
                    <a:srgbClr val="000000">
                      <a:alpha val="43137"/>
                    </a:srgbClr>
                  </a:outerShdw>
                </a:effectLst>
              </a:rPr>
              <a:t>antibiótica</a:t>
            </a:r>
            <a:r>
              <a:rPr lang="ca-ES" altLang="es-ES" sz="2400" b="1" dirty="0" smtClean="0">
                <a:effectLst>
                  <a:outerShdw blurRad="38100" dist="38100" dir="2700000" algn="tl">
                    <a:srgbClr val="000000">
                      <a:alpha val="43137"/>
                    </a:srgbClr>
                  </a:outerShdw>
                </a:effectLst>
              </a:rPr>
              <a:t> en la amigdalitis aguda </a:t>
            </a:r>
            <a:r>
              <a:rPr lang="ca-ES" altLang="es-ES" sz="2400" b="1" dirty="0" err="1" smtClean="0">
                <a:effectLst>
                  <a:outerShdw blurRad="38100" dist="38100" dir="2700000" algn="tl">
                    <a:srgbClr val="000000">
                      <a:alpha val="43137"/>
                    </a:srgbClr>
                  </a:outerShdw>
                </a:effectLst>
              </a:rPr>
              <a:t>segun</a:t>
            </a:r>
            <a:r>
              <a:rPr lang="ca-ES" altLang="es-ES" sz="2400" b="1" dirty="0" smtClean="0">
                <a:effectLst>
                  <a:outerShdw blurRad="38100" dist="38100" dir="2700000" algn="tl">
                    <a:srgbClr val="000000">
                      <a:alpha val="43137"/>
                    </a:srgbClr>
                  </a:outerShdw>
                </a:effectLst>
              </a:rPr>
              <a:t>  </a:t>
            </a:r>
            <a:r>
              <a:rPr lang="ca-ES" altLang="es-ES" sz="2400" b="1" dirty="0" err="1" smtClean="0">
                <a:effectLst>
                  <a:outerShdw blurRad="38100" dist="38100" dir="2700000" algn="tl">
                    <a:srgbClr val="000000">
                      <a:alpha val="43137"/>
                    </a:srgbClr>
                  </a:outerShdw>
                </a:effectLst>
              </a:rPr>
              <a:t>grupo</a:t>
            </a:r>
            <a:r>
              <a:rPr lang="ca-ES" altLang="es-ES" sz="2400" b="1" dirty="0" smtClean="0">
                <a:effectLst>
                  <a:outerShdw blurRad="38100" dist="38100" dir="2700000" algn="tl">
                    <a:srgbClr val="000000">
                      <a:alpha val="43137"/>
                    </a:srgbClr>
                  </a:outerShdw>
                </a:effectLst>
              </a:rPr>
              <a:t>  (n: 2.153). </a:t>
            </a:r>
          </a:p>
          <a:p>
            <a:pPr>
              <a:defRPr/>
            </a:pPr>
            <a:r>
              <a:rPr lang="ca-ES" altLang="es-ES" sz="2400" b="1" dirty="0" smtClean="0">
                <a:effectLst>
                  <a:outerShdw blurRad="38100" dist="38100" dir="2700000" algn="tl">
                    <a:srgbClr val="000000">
                      <a:alpha val="43137"/>
                    </a:srgbClr>
                  </a:outerShdw>
                </a:effectLst>
              </a:rPr>
              <a:t>Estudio </a:t>
            </a:r>
            <a:r>
              <a:rPr lang="ca-ES" altLang="es-ES" sz="2400" b="1" dirty="0" err="1" smtClean="0">
                <a:effectLst>
                  <a:outerShdw blurRad="38100" dist="38100" dir="2700000" algn="tl">
                    <a:srgbClr val="000000">
                      <a:alpha val="43137"/>
                    </a:srgbClr>
                  </a:outerShdw>
                </a:effectLst>
              </a:rPr>
              <a:t>Happy</a:t>
            </a:r>
            <a:r>
              <a:rPr lang="ca-ES" altLang="es-ES" sz="2400" b="1" dirty="0" smtClean="0">
                <a:effectLst>
                  <a:outerShdw blurRad="38100" dist="38100" dir="2700000" algn="tl">
                    <a:srgbClr val="000000">
                      <a:alpha val="43137"/>
                    </a:srgbClr>
                  </a:outerShdw>
                </a:effectLst>
              </a:rPr>
              <a:t> </a:t>
            </a:r>
            <a:r>
              <a:rPr lang="ca-ES" altLang="es-ES" sz="2400" b="1" dirty="0" err="1" smtClean="0">
                <a:effectLst>
                  <a:outerShdw blurRad="38100" dist="38100" dir="2700000" algn="tl">
                    <a:srgbClr val="000000">
                      <a:alpha val="43137"/>
                    </a:srgbClr>
                  </a:outerShdw>
                </a:effectLst>
              </a:rPr>
              <a:t>Audit</a:t>
            </a:r>
            <a:endParaRPr lang="ca-ES" altLang="es-ES" sz="2400" b="1" dirty="0" smtClean="0">
              <a:effectLst>
                <a:outerShdw blurRad="38100" dist="38100" dir="2700000" algn="tl">
                  <a:srgbClr val="000000">
                    <a:alpha val="43137"/>
                  </a:srgbClr>
                </a:outerShdw>
              </a:effectLst>
            </a:endParaRPr>
          </a:p>
        </p:txBody>
      </p:sp>
      <p:graphicFrame>
        <p:nvGraphicFramePr>
          <p:cNvPr id="77827" name="Object 10"/>
          <p:cNvGraphicFramePr>
            <a:graphicFrameLocks/>
          </p:cNvGraphicFramePr>
          <p:nvPr/>
        </p:nvGraphicFramePr>
        <p:xfrm>
          <a:off x="971550" y="1700213"/>
          <a:ext cx="7334250" cy="4641850"/>
        </p:xfrm>
        <a:graphic>
          <a:graphicData uri="http://schemas.openxmlformats.org/presentationml/2006/ole">
            <mc:AlternateContent xmlns:mc="http://schemas.openxmlformats.org/markup-compatibility/2006">
              <mc:Choice xmlns:v="urn:schemas-microsoft-com:vml" Requires="v">
                <p:oleObj spid="_x0000_s8244" name="Hoja de cálculo" r:id="rId4" imgW="7334402" imgH="4638751" progId="Excel.Sheet.8">
                  <p:embed/>
                </p:oleObj>
              </mc:Choice>
              <mc:Fallback>
                <p:oleObj name="Hoja de cálculo" r:id="rId4" imgW="7334402" imgH="4638751"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700213"/>
                        <a:ext cx="733425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1039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Oval 2050"/>
          <p:cNvSpPr>
            <a:spLocks noChangeArrowheads="1"/>
          </p:cNvSpPr>
          <p:nvPr/>
        </p:nvSpPr>
        <p:spPr bwMode="auto">
          <a:xfrm>
            <a:off x="1685925" y="2478088"/>
            <a:ext cx="2667000" cy="2895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s-ES" altLang="es-ES"/>
          </a:p>
        </p:txBody>
      </p:sp>
      <p:sp>
        <p:nvSpPr>
          <p:cNvPr id="79875" name="Oval 2051"/>
          <p:cNvSpPr>
            <a:spLocks noChangeArrowheads="1"/>
          </p:cNvSpPr>
          <p:nvPr/>
        </p:nvSpPr>
        <p:spPr bwMode="auto">
          <a:xfrm>
            <a:off x="1609725" y="2478088"/>
            <a:ext cx="2667000" cy="2819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s-ES" altLang="es-ES"/>
          </a:p>
        </p:txBody>
      </p:sp>
      <p:sp>
        <p:nvSpPr>
          <p:cNvPr id="79876" name="Oval 2052"/>
          <p:cNvSpPr>
            <a:spLocks noChangeArrowheads="1"/>
          </p:cNvSpPr>
          <p:nvPr/>
        </p:nvSpPr>
        <p:spPr bwMode="auto">
          <a:xfrm>
            <a:off x="1914525" y="2478088"/>
            <a:ext cx="2438400" cy="2819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s-ES" altLang="es-ES"/>
          </a:p>
        </p:txBody>
      </p:sp>
      <p:sp>
        <p:nvSpPr>
          <p:cNvPr id="26629" name="Rectangle 2053"/>
          <p:cNvSpPr>
            <a:spLocks noGrp="1" noChangeArrowheads="1"/>
          </p:cNvSpPr>
          <p:nvPr>
            <p:ph type="title"/>
          </p:nvPr>
        </p:nvSpPr>
        <p:spPr>
          <a:xfrm>
            <a:off x="228601" y="325438"/>
            <a:ext cx="8664575" cy="1143000"/>
          </a:xfrm>
        </p:spPr>
        <p:txBody>
          <a:bodyPr>
            <a:normAutofit fontScale="90000"/>
          </a:bodyPr>
          <a:lstStyle/>
          <a:p>
            <a:pPr algn="l">
              <a:defRPr/>
            </a:pPr>
            <a:r>
              <a:rPr lang="ca-ES" sz="2400" b="1" dirty="0" smtClean="0">
                <a:solidFill>
                  <a:srgbClr val="7030A0"/>
                </a:solidFill>
                <a:latin typeface="+mn-lt"/>
                <a:ea typeface="ＭＳ Ｐゴシック" pitchFamily="12" charset="-128"/>
              </a:rPr>
              <a:t>¿Bronquitis aguda o neumonía?</a:t>
            </a:r>
            <a:br>
              <a:rPr lang="ca-ES" sz="2400" b="1" dirty="0" smtClean="0">
                <a:solidFill>
                  <a:srgbClr val="7030A0"/>
                </a:solidFill>
                <a:latin typeface="+mn-lt"/>
                <a:ea typeface="ＭＳ Ｐゴシック" pitchFamily="12" charset="-128"/>
              </a:rPr>
            </a:br>
            <a:r>
              <a:rPr lang="ca-ES" sz="2400" b="1" dirty="0" err="1" smtClean="0">
                <a:solidFill>
                  <a:srgbClr val="7030A0"/>
                </a:solidFill>
                <a:latin typeface="+mn-lt"/>
                <a:ea typeface="ＭＳ Ｐゴシック" pitchFamily="12" charset="-128"/>
              </a:rPr>
              <a:t>Diagnóstico</a:t>
            </a:r>
            <a:r>
              <a:rPr lang="ca-ES" sz="2400" b="1" dirty="0" smtClean="0">
                <a:solidFill>
                  <a:srgbClr val="7030A0"/>
                </a:solidFill>
                <a:latin typeface="+mn-lt"/>
                <a:ea typeface="ＭＳ Ｐゴシック" pitchFamily="12" charset="-128"/>
              </a:rPr>
              <a:t> más probable según valores de los reactantes de fase aguda</a:t>
            </a:r>
          </a:p>
        </p:txBody>
      </p:sp>
      <p:sp>
        <p:nvSpPr>
          <p:cNvPr id="79878" name="Oval 2054"/>
          <p:cNvSpPr>
            <a:spLocks noChangeArrowheads="1"/>
          </p:cNvSpPr>
          <p:nvPr/>
        </p:nvSpPr>
        <p:spPr bwMode="auto">
          <a:xfrm>
            <a:off x="1838325" y="2935288"/>
            <a:ext cx="2438400" cy="2438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s-ES" altLang="es-ES"/>
          </a:p>
        </p:txBody>
      </p:sp>
      <p:sp>
        <p:nvSpPr>
          <p:cNvPr id="79879" name="Line 2055"/>
          <p:cNvSpPr>
            <a:spLocks noChangeShapeType="1"/>
          </p:cNvSpPr>
          <p:nvPr/>
        </p:nvSpPr>
        <p:spPr bwMode="auto">
          <a:xfrm flipH="1" flipV="1">
            <a:off x="2447925" y="3544888"/>
            <a:ext cx="6096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a-ES"/>
          </a:p>
        </p:txBody>
      </p:sp>
      <p:sp>
        <p:nvSpPr>
          <p:cNvPr id="79880" name="Line 2056"/>
          <p:cNvSpPr>
            <a:spLocks noChangeShapeType="1"/>
          </p:cNvSpPr>
          <p:nvPr/>
        </p:nvSpPr>
        <p:spPr bwMode="auto">
          <a:xfrm flipH="1" flipV="1">
            <a:off x="1838325" y="4078288"/>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a-ES"/>
          </a:p>
        </p:txBody>
      </p:sp>
      <p:sp>
        <p:nvSpPr>
          <p:cNvPr id="79881" name="Line 2057"/>
          <p:cNvSpPr>
            <a:spLocks noChangeShapeType="1"/>
          </p:cNvSpPr>
          <p:nvPr/>
        </p:nvSpPr>
        <p:spPr bwMode="auto">
          <a:xfrm>
            <a:off x="2981325" y="2782888"/>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a-ES"/>
          </a:p>
        </p:txBody>
      </p:sp>
      <p:sp>
        <p:nvSpPr>
          <p:cNvPr id="79882" name="Line 2058"/>
          <p:cNvSpPr>
            <a:spLocks noChangeShapeType="1"/>
          </p:cNvSpPr>
          <p:nvPr/>
        </p:nvSpPr>
        <p:spPr bwMode="auto">
          <a:xfrm rot="3114226">
            <a:off x="3933031" y="3201194"/>
            <a:ext cx="1588"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a-ES"/>
          </a:p>
        </p:txBody>
      </p:sp>
      <p:sp>
        <p:nvSpPr>
          <p:cNvPr id="79883" name="Line 2059"/>
          <p:cNvSpPr>
            <a:spLocks noChangeShapeType="1"/>
          </p:cNvSpPr>
          <p:nvPr/>
        </p:nvSpPr>
        <p:spPr bwMode="auto">
          <a:xfrm rot="-2719233">
            <a:off x="2180431" y="3201194"/>
            <a:ext cx="1588"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a-ES"/>
          </a:p>
        </p:txBody>
      </p:sp>
      <p:sp>
        <p:nvSpPr>
          <p:cNvPr id="79884" name="Line 2060"/>
          <p:cNvSpPr>
            <a:spLocks noChangeShapeType="1"/>
          </p:cNvSpPr>
          <p:nvPr/>
        </p:nvSpPr>
        <p:spPr bwMode="auto">
          <a:xfrm>
            <a:off x="1762125" y="4154488"/>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a-ES"/>
          </a:p>
        </p:txBody>
      </p:sp>
      <p:sp>
        <p:nvSpPr>
          <p:cNvPr id="79885" name="Text Box 2061"/>
          <p:cNvSpPr txBox="1">
            <a:spLocks noChangeArrowheads="1"/>
          </p:cNvSpPr>
          <p:nvPr/>
        </p:nvSpPr>
        <p:spPr bwMode="auto">
          <a:xfrm>
            <a:off x="2752725" y="2935288"/>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ca-ES" altLang="es-ES" sz="1600" b="1">
                <a:latin typeface="Arial Narrow" pitchFamily="34" charset="0"/>
              </a:rPr>
              <a:t>75</a:t>
            </a:r>
          </a:p>
        </p:txBody>
      </p:sp>
      <p:sp>
        <p:nvSpPr>
          <p:cNvPr id="79886" name="Text Box 2062"/>
          <p:cNvSpPr txBox="1">
            <a:spLocks noChangeArrowheads="1"/>
          </p:cNvSpPr>
          <p:nvPr/>
        </p:nvSpPr>
        <p:spPr bwMode="auto">
          <a:xfrm rot="2837407">
            <a:off x="3536950" y="3261310"/>
            <a:ext cx="53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ca-ES" altLang="es-ES" sz="1600" b="1">
                <a:latin typeface="Arial Narrow" pitchFamily="34" charset="0"/>
              </a:rPr>
              <a:t>100</a:t>
            </a:r>
          </a:p>
        </p:txBody>
      </p:sp>
      <p:sp>
        <p:nvSpPr>
          <p:cNvPr id="79887" name="Text Box 2063"/>
          <p:cNvSpPr txBox="1">
            <a:spLocks noChangeArrowheads="1"/>
          </p:cNvSpPr>
          <p:nvPr/>
        </p:nvSpPr>
        <p:spPr bwMode="auto">
          <a:xfrm rot="-2622827">
            <a:off x="2066925" y="3316288"/>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ca-ES" altLang="es-ES" sz="1600" b="1">
                <a:latin typeface="Arial Narrow" pitchFamily="34" charset="0"/>
              </a:rPr>
              <a:t>50</a:t>
            </a:r>
          </a:p>
        </p:txBody>
      </p:sp>
      <p:sp>
        <p:nvSpPr>
          <p:cNvPr id="79888" name="Text Box 2064"/>
          <p:cNvSpPr txBox="1">
            <a:spLocks noChangeArrowheads="1"/>
          </p:cNvSpPr>
          <p:nvPr/>
        </p:nvSpPr>
        <p:spPr bwMode="auto">
          <a:xfrm rot="-5467623">
            <a:off x="1816100" y="4023311"/>
            <a:ext cx="53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ca-ES" altLang="es-ES" sz="1600" b="1">
                <a:latin typeface="Arial Narrow" pitchFamily="34" charset="0"/>
              </a:rPr>
              <a:t>25</a:t>
            </a:r>
          </a:p>
        </p:txBody>
      </p:sp>
      <p:sp>
        <p:nvSpPr>
          <p:cNvPr id="79889" name="Oval 2065"/>
          <p:cNvSpPr>
            <a:spLocks noChangeArrowheads="1"/>
          </p:cNvSpPr>
          <p:nvPr/>
        </p:nvSpPr>
        <p:spPr bwMode="auto">
          <a:xfrm>
            <a:off x="2981325" y="4078288"/>
            <a:ext cx="152400" cy="1524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s-ES" altLang="es-ES"/>
          </a:p>
        </p:txBody>
      </p:sp>
      <p:sp>
        <p:nvSpPr>
          <p:cNvPr id="25618" name="Text Box 2066"/>
          <p:cNvSpPr txBox="1">
            <a:spLocks noChangeArrowheads="1"/>
          </p:cNvSpPr>
          <p:nvPr/>
        </p:nvSpPr>
        <p:spPr bwMode="auto">
          <a:xfrm>
            <a:off x="187650" y="3678238"/>
            <a:ext cx="1981200" cy="400050"/>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ca-ES" sz="2000" dirty="0" smtClean="0">
                <a:latin typeface="+mn-lt"/>
              </a:rPr>
              <a:t>Viral</a:t>
            </a:r>
          </a:p>
        </p:txBody>
      </p:sp>
      <p:sp>
        <p:nvSpPr>
          <p:cNvPr id="25619" name="Text Box 2067"/>
          <p:cNvSpPr txBox="1">
            <a:spLocks noChangeArrowheads="1"/>
          </p:cNvSpPr>
          <p:nvPr/>
        </p:nvSpPr>
        <p:spPr bwMode="auto">
          <a:xfrm>
            <a:off x="161925" y="2370140"/>
            <a:ext cx="2171700" cy="708025"/>
          </a:xfrm>
          <a:prstGeom prst="rect">
            <a:avLst/>
          </a:prstGeom>
          <a:no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ca-ES" sz="2000" dirty="0" smtClean="0">
                <a:latin typeface="+mn-lt"/>
              </a:rPr>
              <a:t>Probablemente  bacteriano</a:t>
            </a:r>
          </a:p>
        </p:txBody>
      </p:sp>
      <p:sp>
        <p:nvSpPr>
          <p:cNvPr id="25620" name="Text Box 2068"/>
          <p:cNvSpPr txBox="1">
            <a:spLocks noChangeArrowheads="1"/>
          </p:cNvSpPr>
          <p:nvPr/>
        </p:nvSpPr>
        <p:spPr bwMode="auto">
          <a:xfrm>
            <a:off x="2752725" y="2170115"/>
            <a:ext cx="1981200" cy="400050"/>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ca-ES" sz="2000" dirty="0" smtClean="0">
                <a:latin typeface="+mn-lt"/>
              </a:rPr>
              <a:t>Bacteriano</a:t>
            </a:r>
          </a:p>
        </p:txBody>
      </p:sp>
      <p:sp>
        <p:nvSpPr>
          <p:cNvPr id="2861077" name="Text Box 2069"/>
          <p:cNvSpPr txBox="1">
            <a:spLocks noChangeArrowheads="1"/>
          </p:cNvSpPr>
          <p:nvPr/>
        </p:nvSpPr>
        <p:spPr bwMode="auto">
          <a:xfrm>
            <a:off x="4856981" y="3753705"/>
            <a:ext cx="4323531" cy="1766637"/>
          </a:xfrm>
          <a:prstGeom prst="rect">
            <a:avLst/>
          </a:prstGeom>
          <a:no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spcAft>
                <a:spcPct val="20000"/>
              </a:spcAft>
              <a:defRPr/>
            </a:pPr>
            <a:r>
              <a:rPr lang="ca-ES" sz="2400" dirty="0" smtClean="0">
                <a:latin typeface="+mn-lt"/>
              </a:rPr>
              <a:t>Proteína C reactiva (mg/l)</a:t>
            </a:r>
          </a:p>
          <a:p>
            <a:pPr eaLnBrk="1" hangingPunct="1">
              <a:spcBef>
                <a:spcPct val="20000"/>
              </a:spcBef>
              <a:spcAft>
                <a:spcPct val="20000"/>
              </a:spcAft>
              <a:buFontTx/>
              <a:buChar char="•"/>
              <a:defRPr/>
            </a:pPr>
            <a:r>
              <a:rPr lang="ca-ES" sz="2000" dirty="0" smtClean="0">
                <a:latin typeface="+mn-lt"/>
              </a:rPr>
              <a:t>  &lt; 20 		bronquitis</a:t>
            </a:r>
          </a:p>
          <a:p>
            <a:pPr eaLnBrk="1" hangingPunct="1">
              <a:spcBef>
                <a:spcPct val="20000"/>
              </a:spcBef>
              <a:spcAft>
                <a:spcPct val="20000"/>
              </a:spcAft>
              <a:buFontTx/>
              <a:buChar char="•"/>
              <a:defRPr/>
            </a:pPr>
            <a:r>
              <a:rPr lang="ca-ES" sz="2000" dirty="0" smtClean="0">
                <a:latin typeface="+mn-lt"/>
              </a:rPr>
              <a:t>  20 – 100 	duda</a:t>
            </a:r>
          </a:p>
          <a:p>
            <a:pPr eaLnBrk="1" hangingPunct="1">
              <a:spcBef>
                <a:spcPct val="20000"/>
              </a:spcBef>
              <a:spcAft>
                <a:spcPct val="20000"/>
              </a:spcAft>
              <a:buFontTx/>
              <a:buChar char="•"/>
              <a:defRPr/>
            </a:pPr>
            <a:r>
              <a:rPr lang="ca-ES" sz="2000" dirty="0" smtClean="0">
                <a:latin typeface="+mn-lt"/>
              </a:rPr>
              <a:t>  &gt; 100 	</a:t>
            </a:r>
            <a:r>
              <a:rPr lang="ca-ES" sz="2000" dirty="0" err="1" smtClean="0">
                <a:latin typeface="+mn-lt"/>
              </a:rPr>
              <a:t>neumonía</a:t>
            </a:r>
            <a:endParaRPr lang="ca-ES" sz="2000" dirty="0" smtClean="0">
              <a:latin typeface="+mn-lt"/>
            </a:endParaRPr>
          </a:p>
        </p:txBody>
      </p:sp>
    </p:spTree>
    <p:extLst>
      <p:ext uri="{BB962C8B-B14F-4D97-AF65-F5344CB8AC3E}">
        <p14:creationId xmlns:p14="http://schemas.microsoft.com/office/powerpoint/2010/main" val="2427795138"/>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1077"/>
                                        </p:tgtEl>
                                        <p:attrNameLst>
                                          <p:attrName>style.visibility</p:attrName>
                                        </p:attrNameLst>
                                      </p:cBhvr>
                                      <p:to>
                                        <p:strVal val="visible"/>
                                      </p:to>
                                    </p:set>
                                    <p:animEffect transition="in" filter="wipe(up)">
                                      <p:cBhvr>
                                        <p:cTn id="7" dur="500"/>
                                        <p:tgtEl>
                                          <p:spTgt spid="286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107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238" y="1125078"/>
            <a:ext cx="3412604" cy="5254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5"/>
          <p:cNvSpPr txBox="1">
            <a:spLocks noChangeArrowheads="1"/>
          </p:cNvSpPr>
          <p:nvPr/>
        </p:nvSpPr>
        <p:spPr bwMode="auto">
          <a:xfrm>
            <a:off x="1385890" y="238125"/>
            <a:ext cx="6480572"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defRPr/>
            </a:pPr>
            <a:r>
              <a:rPr lang="es-ES" altLang="es-ES" sz="2000" b="1" dirty="0">
                <a:solidFill>
                  <a:srgbClr val="333399"/>
                </a:solidFill>
                <a:latin typeface="Calibri" panose="020F0502020204030204" pitchFamily="34" charset="0"/>
              </a:rPr>
              <a:t>Predicción de riesgo estimado de presentar una neumonía</a:t>
            </a:r>
          </a:p>
          <a:p>
            <a:pPr fontAlgn="base">
              <a:spcBef>
                <a:spcPct val="50000"/>
              </a:spcBef>
              <a:spcAft>
                <a:spcPct val="0"/>
              </a:spcAft>
              <a:defRPr/>
            </a:pPr>
            <a:r>
              <a:rPr lang="es-ES" altLang="es-ES" b="1" dirty="0">
                <a:solidFill>
                  <a:srgbClr val="333399"/>
                </a:solidFill>
                <a:latin typeface="Calibri" panose="020F0502020204030204" pitchFamily="34" charset="0"/>
              </a:rPr>
              <a:t>Estudio GRACE </a:t>
            </a:r>
          </a:p>
        </p:txBody>
      </p:sp>
      <p:sp>
        <p:nvSpPr>
          <p:cNvPr id="5" name="Text Box 4"/>
          <p:cNvSpPr txBox="1">
            <a:spLocks noChangeArrowheads="1"/>
          </p:cNvSpPr>
          <p:nvPr/>
        </p:nvSpPr>
        <p:spPr bwMode="auto">
          <a:xfrm>
            <a:off x="5868144" y="6381756"/>
            <a:ext cx="2938463" cy="231775"/>
          </a:xfrm>
          <a:prstGeom prst="rect">
            <a:avLst/>
          </a:prstGeom>
          <a:noFill/>
          <a:ln>
            <a:noFill/>
          </a:ln>
          <a:extLst/>
        </p:spPr>
        <p:txBody>
          <a:bodyPr lIns="0" tIns="0" rIns="0" bIns="0"/>
          <a:lstStyle>
            <a:lvl1pPr>
              <a:tabLst>
                <a:tab pos="723900" algn="l"/>
                <a:tab pos="1447800" algn="l"/>
                <a:tab pos="2171700" algn="l"/>
                <a:tab pos="2895600" algn="l"/>
                <a:tab pos="36195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9pPr>
          </a:lstStyle>
          <a:p>
            <a:pPr algn="r">
              <a:defRPr/>
            </a:pPr>
            <a:r>
              <a:rPr lang="en-GB" altLang="en-US" sz="1200" kern="0" dirty="0">
                <a:solidFill>
                  <a:srgbClr val="000000"/>
                </a:solidFill>
                <a:latin typeface="Calibri" panose="020F0502020204030204" pitchFamily="34" charset="0"/>
                <a:ea typeface="msgothic"/>
                <a:cs typeface="msgothic"/>
              </a:rPr>
              <a:t>Van </a:t>
            </a:r>
            <a:r>
              <a:rPr lang="en-GB" altLang="en-US" sz="1200" kern="0" dirty="0" err="1">
                <a:solidFill>
                  <a:srgbClr val="000000"/>
                </a:solidFill>
                <a:latin typeface="Calibri" panose="020F0502020204030204" pitchFamily="34" charset="0"/>
                <a:ea typeface="msgothic"/>
                <a:cs typeface="msgothic"/>
              </a:rPr>
              <a:t>Vugt</a:t>
            </a:r>
            <a:r>
              <a:rPr lang="en-GB" altLang="en-US" sz="1200" kern="0" dirty="0">
                <a:solidFill>
                  <a:srgbClr val="000000"/>
                </a:solidFill>
                <a:latin typeface="Calibri" panose="020F0502020204030204" pitchFamily="34" charset="0"/>
                <a:ea typeface="msgothic"/>
                <a:cs typeface="msgothic"/>
              </a:rPr>
              <a:t> SF et al. </a:t>
            </a:r>
            <a:r>
              <a:rPr lang="en-GB" altLang="en-US" sz="1200" i="1" kern="0" dirty="0">
                <a:solidFill>
                  <a:srgbClr val="000000"/>
                </a:solidFill>
                <a:latin typeface="Calibri" panose="020F0502020204030204" pitchFamily="34" charset="0"/>
                <a:ea typeface="msgothic"/>
                <a:cs typeface="msgothic"/>
              </a:rPr>
              <a:t>BMJ </a:t>
            </a:r>
            <a:r>
              <a:rPr lang="en-GB" altLang="en-US" sz="1200" kern="0" dirty="0">
                <a:solidFill>
                  <a:srgbClr val="000000"/>
                </a:solidFill>
                <a:latin typeface="Calibri" panose="020F0502020204030204" pitchFamily="34" charset="0"/>
                <a:ea typeface="msgothic"/>
                <a:cs typeface="msgothic"/>
              </a:rPr>
              <a:t>2013;</a:t>
            </a:r>
            <a:r>
              <a:rPr lang="en-GB" altLang="en-US" sz="1200" b="1" kern="0" dirty="0">
                <a:solidFill>
                  <a:srgbClr val="000000"/>
                </a:solidFill>
                <a:latin typeface="Calibri" panose="020F0502020204030204" pitchFamily="34" charset="0"/>
                <a:ea typeface="msgothic"/>
                <a:cs typeface="msgothic"/>
              </a:rPr>
              <a:t>346</a:t>
            </a:r>
            <a:r>
              <a:rPr lang="en-GB" altLang="en-US" sz="1200" kern="0" dirty="0">
                <a:solidFill>
                  <a:srgbClr val="000000"/>
                </a:solidFill>
                <a:latin typeface="Calibri" panose="020F0502020204030204" pitchFamily="34" charset="0"/>
                <a:ea typeface="msgothic"/>
                <a:cs typeface="msgothic"/>
              </a:rPr>
              <a:t>:f2450.</a:t>
            </a:r>
          </a:p>
        </p:txBody>
      </p:sp>
      <p:sp>
        <p:nvSpPr>
          <p:cNvPr id="6" name="TextBox 5"/>
          <p:cNvSpPr txBox="1"/>
          <p:nvPr/>
        </p:nvSpPr>
        <p:spPr>
          <a:xfrm>
            <a:off x="5965842" y="2865747"/>
            <a:ext cx="2566597" cy="2092881"/>
          </a:xfrm>
          <a:prstGeom prst="rect">
            <a:avLst/>
          </a:prstGeom>
          <a:solidFill>
            <a:schemeClr val="bg1"/>
          </a:solidFill>
        </p:spPr>
        <p:txBody>
          <a:bodyPr wrap="square" rtlCol="0">
            <a:spAutoFit/>
          </a:bodyPr>
          <a:lstStyle/>
          <a:p>
            <a:endParaRPr lang="en-GB" dirty="0">
              <a:latin typeface="Calibri" panose="020F0502020204030204" pitchFamily="34" charset="0"/>
              <a:cs typeface="Calibri" panose="020F0502020204030204" pitchFamily="34" charset="0"/>
            </a:endParaRPr>
          </a:p>
          <a:p>
            <a:r>
              <a:rPr lang="es-ES_tradnl" sz="1600" b="1" dirty="0">
                <a:latin typeface="Calibri" panose="020F0502020204030204" pitchFamily="34" charset="0"/>
                <a:cs typeface="Calibri" panose="020F0502020204030204" pitchFamily="34" charset="0"/>
              </a:rPr>
              <a:t>Signos y síntomas:</a:t>
            </a:r>
          </a:p>
          <a:p>
            <a:pPr marL="285750" indent="-285750">
              <a:buFontTx/>
              <a:buChar char="-"/>
            </a:pPr>
            <a:r>
              <a:rPr lang="es-ES_tradnl" sz="1600" dirty="0">
                <a:latin typeface="Calibri" panose="020F0502020204030204" pitchFamily="34" charset="0"/>
                <a:cs typeface="Calibri" panose="020F0502020204030204" pitchFamily="34" charset="0"/>
              </a:rPr>
              <a:t>Ausencia de rinorrea</a:t>
            </a:r>
          </a:p>
          <a:p>
            <a:pPr marL="285750" indent="-285750">
              <a:buFontTx/>
              <a:buChar char="-"/>
            </a:pPr>
            <a:r>
              <a:rPr lang="es-ES_tradnl" sz="1600" dirty="0">
                <a:latin typeface="Calibri" panose="020F0502020204030204" pitchFamily="34" charset="0"/>
                <a:cs typeface="Calibri" panose="020F0502020204030204" pitchFamily="34" charset="0"/>
              </a:rPr>
              <a:t>Disnea</a:t>
            </a:r>
          </a:p>
          <a:p>
            <a:pPr marL="285750" indent="-285750">
              <a:buFontTx/>
              <a:buChar char="-"/>
            </a:pPr>
            <a:r>
              <a:rPr lang="es-ES_tradnl" sz="1600" dirty="0">
                <a:latin typeface="Calibri" panose="020F0502020204030204" pitchFamily="34" charset="0"/>
                <a:cs typeface="Calibri" panose="020F0502020204030204" pitchFamily="34" charset="0"/>
              </a:rPr>
              <a:t>Crepitantes</a:t>
            </a:r>
          </a:p>
          <a:p>
            <a:pPr marL="285750" indent="-285750">
              <a:buFontTx/>
              <a:buChar char="-"/>
            </a:pPr>
            <a:r>
              <a:rPr lang="es-ES_tradnl" sz="1600" dirty="0">
                <a:latin typeface="Calibri" panose="020F0502020204030204" pitchFamily="34" charset="0"/>
                <a:cs typeface="Calibri" panose="020F0502020204030204" pitchFamily="34" charset="0"/>
                <a:sym typeface="Symbol" panose="05050102010706020507" pitchFamily="18" charset="2"/>
              </a:rPr>
              <a:t> m</a:t>
            </a:r>
            <a:r>
              <a:rPr lang="es-ES_tradnl" sz="1600" dirty="0">
                <a:latin typeface="Calibri" panose="020F0502020204030204" pitchFamily="34" charset="0"/>
                <a:cs typeface="Calibri" panose="020F0502020204030204" pitchFamily="34" charset="0"/>
              </a:rPr>
              <a:t>urmullo vesicular</a:t>
            </a:r>
          </a:p>
          <a:p>
            <a:pPr marL="285750" indent="-285750">
              <a:buFontTx/>
              <a:buChar char="-"/>
            </a:pPr>
            <a:r>
              <a:rPr lang="es-ES_tradnl" sz="1600" dirty="0">
                <a:latin typeface="Calibri" panose="020F0502020204030204" pitchFamily="34" charset="0"/>
                <a:cs typeface="Calibri" panose="020F0502020204030204" pitchFamily="34" charset="0"/>
              </a:rPr>
              <a:t>Taquicardia (&gt; 100 </a:t>
            </a:r>
            <a:r>
              <a:rPr lang="es-ES_tradnl" sz="1600" dirty="0" err="1">
                <a:latin typeface="Calibri" panose="020F0502020204030204" pitchFamily="34" charset="0"/>
                <a:cs typeface="Calibri" panose="020F0502020204030204" pitchFamily="34" charset="0"/>
              </a:rPr>
              <a:t>lpm</a:t>
            </a:r>
            <a:r>
              <a:rPr lang="es-ES_tradnl" sz="1600" dirty="0">
                <a:latin typeface="Calibri" panose="020F0502020204030204" pitchFamily="34" charset="0"/>
                <a:cs typeface="Calibri" panose="020F0502020204030204" pitchFamily="34" charset="0"/>
              </a:rPr>
              <a:t>)</a:t>
            </a:r>
          </a:p>
          <a:p>
            <a:pPr marL="285750" indent="-285750">
              <a:buFontTx/>
              <a:buChar char="-"/>
            </a:pPr>
            <a:r>
              <a:rPr lang="es-ES_tradnl" sz="1600" dirty="0">
                <a:latin typeface="Calibri" panose="020F0502020204030204" pitchFamily="34" charset="0"/>
                <a:cs typeface="Calibri" panose="020F0502020204030204" pitchFamily="34" charset="0"/>
              </a:rPr>
              <a:t>Temperatura &gt;37,8C</a:t>
            </a:r>
          </a:p>
        </p:txBody>
      </p:sp>
    </p:spTree>
    <p:extLst>
      <p:ext uri="{BB962C8B-B14F-4D97-AF65-F5344CB8AC3E}">
        <p14:creationId xmlns:p14="http://schemas.microsoft.com/office/powerpoint/2010/main" val="53142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4 CuadroTexto"/>
          <p:cNvSpPr txBox="1">
            <a:spLocks noChangeArrowheads="1"/>
          </p:cNvSpPr>
          <p:nvPr/>
        </p:nvSpPr>
        <p:spPr bwMode="auto">
          <a:xfrm>
            <a:off x="2803923" y="6264281"/>
            <a:ext cx="50363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0" fontAlgn="base" hangingPunct="0">
              <a:spcBef>
                <a:spcPct val="0"/>
              </a:spcBef>
              <a:spcAft>
                <a:spcPct val="0"/>
              </a:spcAft>
              <a:defRPr/>
            </a:pPr>
            <a:r>
              <a:rPr lang="en-GB" altLang="en-US" sz="1200" dirty="0">
                <a:solidFill>
                  <a:prstClr val="black"/>
                </a:solidFill>
                <a:latin typeface="Calibri" panose="020F0502020204030204" pitchFamily="34" charset="0"/>
              </a:rPr>
              <a:t>Van </a:t>
            </a:r>
            <a:r>
              <a:rPr lang="en-GB" altLang="en-US" sz="1200" dirty="0" err="1">
                <a:solidFill>
                  <a:prstClr val="black"/>
                </a:solidFill>
                <a:latin typeface="Calibri" panose="020F0502020204030204" pitchFamily="34" charset="0"/>
              </a:rPr>
              <a:t>Vugt</a:t>
            </a:r>
            <a:r>
              <a:rPr lang="en-GB" altLang="en-US" sz="1200" dirty="0">
                <a:solidFill>
                  <a:prstClr val="black"/>
                </a:solidFill>
                <a:latin typeface="Calibri" panose="020F0502020204030204" pitchFamily="34" charset="0"/>
              </a:rPr>
              <a:t> SF et al. </a:t>
            </a:r>
            <a:r>
              <a:rPr lang="en-GB" altLang="en-US" sz="1200" i="1" dirty="0">
                <a:solidFill>
                  <a:prstClr val="black"/>
                </a:solidFill>
                <a:latin typeface="Calibri" panose="020F0502020204030204" pitchFamily="34" charset="0"/>
              </a:rPr>
              <a:t>BMJ </a:t>
            </a:r>
            <a:r>
              <a:rPr lang="en-GB" altLang="en-US" sz="1200" dirty="0">
                <a:solidFill>
                  <a:prstClr val="black"/>
                </a:solidFill>
                <a:latin typeface="Calibri" panose="020F0502020204030204" pitchFamily="34" charset="0"/>
              </a:rPr>
              <a:t>2013;</a:t>
            </a:r>
            <a:r>
              <a:rPr lang="en-GB" altLang="en-US" sz="1200" b="1" dirty="0">
                <a:solidFill>
                  <a:prstClr val="black"/>
                </a:solidFill>
                <a:latin typeface="Calibri" panose="020F0502020204030204" pitchFamily="34" charset="0"/>
              </a:rPr>
              <a:t>346</a:t>
            </a:r>
            <a:r>
              <a:rPr lang="en-GB" altLang="en-US" sz="1200" dirty="0">
                <a:solidFill>
                  <a:prstClr val="black"/>
                </a:solidFill>
                <a:latin typeface="Calibri" panose="020F0502020204030204" pitchFamily="34" charset="0"/>
              </a:rPr>
              <a:t>:f2450.</a:t>
            </a:r>
            <a:r>
              <a:rPr lang="es-ES" altLang="en-US" sz="1200" dirty="0">
                <a:solidFill>
                  <a:prstClr val="black"/>
                </a:solidFill>
                <a:latin typeface="Calibri" panose="020F0502020204030204" pitchFamily="34" charset="0"/>
              </a:rPr>
              <a:t> </a:t>
            </a:r>
          </a:p>
        </p:txBody>
      </p:sp>
      <p:sp>
        <p:nvSpPr>
          <p:cNvPr id="5" name="Text Box 125"/>
          <p:cNvSpPr txBox="1">
            <a:spLocks noChangeArrowheads="1"/>
          </p:cNvSpPr>
          <p:nvPr/>
        </p:nvSpPr>
        <p:spPr bwMode="auto">
          <a:xfrm>
            <a:off x="827584" y="214317"/>
            <a:ext cx="7560839" cy="954107"/>
          </a:xfrm>
          <a:prstGeom prst="rect">
            <a:avLst/>
          </a:prstGeom>
          <a:noFill/>
          <a:ln>
            <a:noFill/>
          </a:ln>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s-ES_tradnl" altLang="es-ES" sz="2000" b="1" dirty="0">
                <a:solidFill>
                  <a:srgbClr val="7030A0"/>
                </a:solidFill>
                <a:latin typeface="Calibri"/>
              </a:rPr>
              <a:t>Incidencia de neumonía según concentraciones de PCR (en mg/L)</a:t>
            </a:r>
          </a:p>
          <a:p>
            <a:pPr eaLnBrk="0" fontAlgn="base" hangingPunct="0">
              <a:spcBef>
                <a:spcPct val="0"/>
              </a:spcBef>
              <a:spcAft>
                <a:spcPct val="0"/>
              </a:spcAft>
              <a:defRPr/>
            </a:pPr>
            <a:endParaRPr lang="es-ES_tradnl" altLang="es-ES" b="1" dirty="0">
              <a:solidFill>
                <a:srgbClr val="7030A0"/>
              </a:solidFill>
              <a:latin typeface="Calibri"/>
            </a:endParaRPr>
          </a:p>
          <a:p>
            <a:pPr eaLnBrk="0" fontAlgn="base" hangingPunct="0">
              <a:spcBef>
                <a:spcPct val="0"/>
              </a:spcBef>
              <a:spcAft>
                <a:spcPct val="0"/>
              </a:spcAft>
              <a:defRPr/>
            </a:pPr>
            <a:r>
              <a:rPr lang="es-ES_tradnl" altLang="es-ES" b="1" dirty="0">
                <a:solidFill>
                  <a:srgbClr val="7030A0"/>
                </a:solidFill>
                <a:latin typeface="Calibri"/>
              </a:rPr>
              <a:t>Estudio GRACE</a:t>
            </a:r>
          </a:p>
        </p:txBody>
      </p:sp>
      <p:graphicFrame>
        <p:nvGraphicFramePr>
          <p:cNvPr id="2" name="6 Gráfico"/>
          <p:cNvGraphicFramePr>
            <a:graphicFrameLocks/>
          </p:cNvGraphicFramePr>
          <p:nvPr>
            <p:extLst/>
          </p:nvPr>
        </p:nvGraphicFramePr>
        <p:xfrm>
          <a:off x="1824041" y="1408113"/>
          <a:ext cx="5388769" cy="47561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410228" y="1706251"/>
            <a:ext cx="754060" cy="307777"/>
          </a:xfrm>
          <a:prstGeom prst="rect">
            <a:avLst/>
          </a:prstGeom>
          <a:noFill/>
        </p:spPr>
        <p:txBody>
          <a:bodyPr wrap="square" rtlCol="0">
            <a:spAutoFit/>
          </a:bodyPr>
          <a:lstStyle/>
          <a:p>
            <a:r>
              <a:rPr lang="en-GB" sz="1400" dirty="0"/>
              <a:t>34/96</a:t>
            </a:r>
          </a:p>
        </p:txBody>
      </p:sp>
      <p:sp>
        <p:nvSpPr>
          <p:cNvPr id="6" name="TextBox 5"/>
          <p:cNvSpPr txBox="1"/>
          <p:nvPr/>
        </p:nvSpPr>
        <p:spPr>
          <a:xfrm>
            <a:off x="5435732" y="3786192"/>
            <a:ext cx="864460" cy="307777"/>
          </a:xfrm>
          <a:prstGeom prst="rect">
            <a:avLst/>
          </a:prstGeom>
          <a:noFill/>
        </p:spPr>
        <p:txBody>
          <a:bodyPr wrap="square" rtlCol="0">
            <a:spAutoFit/>
          </a:bodyPr>
          <a:lstStyle/>
          <a:p>
            <a:r>
              <a:rPr lang="en-GB" sz="1400" dirty="0"/>
              <a:t>24/159</a:t>
            </a:r>
          </a:p>
        </p:txBody>
      </p:sp>
      <p:sp>
        <p:nvSpPr>
          <p:cNvPr id="7" name="TextBox 6"/>
          <p:cNvSpPr txBox="1"/>
          <p:nvPr/>
        </p:nvSpPr>
        <p:spPr>
          <a:xfrm>
            <a:off x="4454166" y="4570188"/>
            <a:ext cx="867929" cy="307777"/>
          </a:xfrm>
          <a:prstGeom prst="rect">
            <a:avLst/>
          </a:prstGeom>
          <a:noFill/>
        </p:spPr>
        <p:txBody>
          <a:bodyPr wrap="square" rtlCol="0">
            <a:spAutoFit/>
          </a:bodyPr>
          <a:lstStyle/>
          <a:p>
            <a:r>
              <a:rPr lang="en-GB" sz="1400" dirty="0"/>
              <a:t>16/246</a:t>
            </a:r>
          </a:p>
        </p:txBody>
      </p:sp>
      <p:sp>
        <p:nvSpPr>
          <p:cNvPr id="8" name="TextBox 7"/>
          <p:cNvSpPr txBox="1"/>
          <p:nvPr/>
        </p:nvSpPr>
        <p:spPr>
          <a:xfrm>
            <a:off x="3419872" y="4724076"/>
            <a:ext cx="792087" cy="307777"/>
          </a:xfrm>
          <a:prstGeom prst="rect">
            <a:avLst/>
          </a:prstGeom>
          <a:noFill/>
        </p:spPr>
        <p:txBody>
          <a:bodyPr wrap="square" rtlCol="0">
            <a:spAutoFit/>
          </a:bodyPr>
          <a:lstStyle/>
          <a:p>
            <a:r>
              <a:rPr lang="en-GB" sz="1400" dirty="0"/>
              <a:t>11/227</a:t>
            </a:r>
          </a:p>
        </p:txBody>
      </p:sp>
      <p:sp>
        <p:nvSpPr>
          <p:cNvPr id="9" name="TextBox 8"/>
          <p:cNvSpPr txBox="1"/>
          <p:nvPr/>
        </p:nvSpPr>
        <p:spPr>
          <a:xfrm>
            <a:off x="2549954" y="5031527"/>
            <a:ext cx="869918" cy="307777"/>
          </a:xfrm>
          <a:prstGeom prst="rect">
            <a:avLst/>
          </a:prstGeom>
          <a:noFill/>
        </p:spPr>
        <p:txBody>
          <a:bodyPr wrap="square" rtlCol="0">
            <a:spAutoFit/>
          </a:bodyPr>
          <a:lstStyle/>
          <a:p>
            <a:r>
              <a:rPr lang="en-GB" sz="1400" dirty="0"/>
              <a:t>55/2249</a:t>
            </a:r>
          </a:p>
        </p:txBody>
      </p:sp>
    </p:spTree>
    <p:extLst>
      <p:ext uri="{BB962C8B-B14F-4D97-AF65-F5344CB8AC3E}">
        <p14:creationId xmlns:p14="http://schemas.microsoft.com/office/powerpoint/2010/main" val="152434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Antibiòtics i Atenció Primària</a:t>
            </a:r>
            <a:endParaRPr lang="ca-ES" dirty="0"/>
          </a:p>
        </p:txBody>
      </p:sp>
      <p:sp>
        <p:nvSpPr>
          <p:cNvPr id="3" name="2 Marcador de contenido"/>
          <p:cNvSpPr>
            <a:spLocks noGrp="1"/>
          </p:cNvSpPr>
          <p:nvPr>
            <p:ph idx="1"/>
          </p:nvPr>
        </p:nvSpPr>
        <p:spPr>
          <a:xfrm>
            <a:off x="2267744" y="3645024"/>
            <a:ext cx="8229600" cy="1240979"/>
          </a:xfrm>
        </p:spPr>
        <p:txBody>
          <a:bodyPr>
            <a:normAutofit/>
          </a:bodyPr>
          <a:lstStyle/>
          <a:p>
            <a:r>
              <a:rPr lang="ca-ES" sz="6600" dirty="0" smtClean="0"/>
              <a:t>On som ?</a:t>
            </a:r>
            <a:endParaRPr lang="ca-ES" sz="6600" dirty="0"/>
          </a:p>
        </p:txBody>
      </p:sp>
    </p:spTree>
    <p:extLst>
      <p:ext uri="{BB962C8B-B14F-4D97-AF65-F5344CB8AC3E}">
        <p14:creationId xmlns:p14="http://schemas.microsoft.com/office/powerpoint/2010/main" val="12313845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403350" y="1714500"/>
          <a:ext cx="7312025" cy="3933826"/>
        </p:xfrm>
        <a:graphic>
          <a:graphicData uri="http://schemas.openxmlformats.org/drawingml/2006/table">
            <a:tbl>
              <a:tblPr/>
              <a:tblGrid>
                <a:gridCol w="2884488"/>
                <a:gridCol w="4427537"/>
              </a:tblGrid>
              <a:tr h="501650">
                <a:tc>
                  <a:txBody>
                    <a:bodyPr/>
                    <a:lstStyle/>
                    <a:p>
                      <a:pPr marL="0" marR="0" lvl="0" indent="0" algn="just" defTabSz="914400" rtl="0" eaLnBrk="1" fontAlgn="base" latinLnBrk="0" hangingPunct="1">
                        <a:lnSpc>
                          <a:spcPct val="150000"/>
                        </a:lnSpc>
                        <a:spcBef>
                          <a:spcPct val="0"/>
                        </a:spcBef>
                        <a:spcAft>
                          <a:spcPct val="0"/>
                        </a:spcAft>
                        <a:buClr>
                          <a:schemeClr val="accent1"/>
                        </a:buClr>
                        <a:buSzPct val="80000"/>
                        <a:buFontTx/>
                        <a:buNone/>
                        <a:tabLst/>
                      </a:pPr>
                      <a:r>
                        <a:rPr kumimoji="0" lang="ca-ES" sz="2000" b="1" i="0" u="none" strike="noStrike" cap="none" normalizeH="0" baseline="0" dirty="0" smtClean="0">
                          <a:ln>
                            <a:noFill/>
                          </a:ln>
                          <a:solidFill>
                            <a:schemeClr val="bg1"/>
                          </a:solidFill>
                          <a:effectLst/>
                          <a:latin typeface="Calibri" pitchFamily="34" charset="0"/>
                          <a:ea typeface="Times New Roman" pitchFamily="18" charset="0"/>
                          <a:cs typeface="Courier New" pitchFamily="49" charset="0"/>
                        </a:rPr>
                        <a:t>Utilització de PCR</a:t>
                      </a:r>
                      <a:endParaRPr kumimoji="0" lang="ca-ES" sz="2000" b="0" i="0" u="none" strike="noStrike" cap="none" normalizeH="0" baseline="0" dirty="0" smtClean="0">
                        <a:ln>
                          <a:noFill/>
                        </a:ln>
                        <a:solidFill>
                          <a:schemeClr val="bg1"/>
                        </a:solidFill>
                        <a:effectLst/>
                        <a:latin typeface="Calibri" pitchFamily="34" charset="0"/>
                        <a:ea typeface="Times New Roman" pitchFamily="18" charset="0"/>
                        <a:cs typeface="Courier New" pitchFamily="49" charset="0"/>
                      </a:endParaRPr>
                    </a:p>
                  </a:txBody>
                  <a:tcPr marL="68580" marR="68580" marT="0" marB="0"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50000"/>
                        </a:lnSpc>
                        <a:spcBef>
                          <a:spcPct val="0"/>
                        </a:spcBef>
                        <a:spcAft>
                          <a:spcPct val="0"/>
                        </a:spcAft>
                        <a:buClr>
                          <a:schemeClr val="accent1"/>
                        </a:buClr>
                        <a:buSzPct val="80000"/>
                        <a:buFontTx/>
                        <a:buNone/>
                        <a:tabLst/>
                      </a:pPr>
                      <a:r>
                        <a:rPr kumimoji="0" lang="ca-ES" sz="2000" b="1" i="0" u="none" strike="noStrike" cap="none" normalizeH="0" baseline="0" smtClean="0">
                          <a:ln>
                            <a:noFill/>
                          </a:ln>
                          <a:solidFill>
                            <a:schemeClr val="bg1"/>
                          </a:solidFill>
                          <a:effectLst/>
                          <a:latin typeface="Calibri" pitchFamily="34" charset="0"/>
                          <a:ea typeface="Times New Roman" pitchFamily="18" charset="0"/>
                          <a:cs typeface="Courier New" pitchFamily="49" charset="0"/>
                        </a:rPr>
                        <a:t>Prescripció antibiòtica. n (%)</a:t>
                      </a:r>
                      <a:endParaRPr kumimoji="0" lang="ca-ES" sz="2000" b="0" i="0" u="none" strike="noStrike" cap="none" normalizeH="0" baseline="0" smtClean="0">
                        <a:ln>
                          <a:noFill/>
                        </a:ln>
                        <a:solidFill>
                          <a:schemeClr val="bg1"/>
                        </a:solidFill>
                        <a:effectLst/>
                        <a:latin typeface="Calibri" pitchFamily="34" charset="0"/>
                        <a:ea typeface="Times New Roman" pitchFamily="18" charset="0"/>
                        <a:cs typeface="Courier New" pitchFamily="49" charset="0"/>
                      </a:endParaRPr>
                    </a:p>
                  </a:txBody>
                  <a:tcPr marL="68580" marR="68580" marT="0" marB="0"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r>
              <a:tr h="498475">
                <a:tc>
                  <a:txBody>
                    <a:bodyPr/>
                    <a:lstStyle/>
                    <a:p>
                      <a:pPr marL="0" marR="0" lvl="0" indent="0" algn="just" defTabSz="914400" rtl="0" eaLnBrk="1" fontAlgn="base" latinLnBrk="0" hangingPunct="1">
                        <a:lnSpc>
                          <a:spcPct val="150000"/>
                        </a:lnSpc>
                        <a:spcBef>
                          <a:spcPct val="0"/>
                        </a:spcBef>
                        <a:spcAft>
                          <a:spcPct val="0"/>
                        </a:spcAft>
                        <a:buClr>
                          <a:schemeClr val="accent1"/>
                        </a:buClr>
                        <a:buSzPct val="80000"/>
                        <a:buFontTx/>
                        <a:buNone/>
                        <a:tabLst/>
                      </a:pPr>
                      <a:r>
                        <a:rPr kumimoji="0" lang="ca-ES" sz="2000" b="1" i="0" u="none" strike="noStrike" cap="none" normalizeH="0" baseline="0" smtClean="0">
                          <a:ln>
                            <a:noFill/>
                          </a:ln>
                          <a:solidFill>
                            <a:schemeClr val="tx1"/>
                          </a:solidFill>
                          <a:effectLst/>
                          <a:latin typeface="Calibri" pitchFamily="34" charset="0"/>
                          <a:ea typeface="Times New Roman" pitchFamily="18" charset="0"/>
                          <a:cs typeface="Courier New" pitchFamily="49" charset="0"/>
                        </a:rPr>
                        <a:t>No ús de PCR</a:t>
                      </a:r>
                      <a:endParaRPr kumimoji="0" lang="ca-ES" sz="2000" b="0" i="0" u="none" strike="noStrike" cap="none" normalizeH="0" baseline="0" smtClean="0">
                        <a:ln>
                          <a:noFill/>
                        </a:ln>
                        <a:solidFill>
                          <a:schemeClr val="tx1"/>
                        </a:solidFill>
                        <a:effectLst/>
                        <a:latin typeface="Calibri" pitchFamily="34" charset="0"/>
                        <a:ea typeface="Times New Roman" pitchFamily="18" charset="0"/>
                        <a:cs typeface="Courier New" pitchFamily="49" charset="0"/>
                      </a:endParaRPr>
                    </a:p>
                  </a:txBody>
                  <a:tcPr marL="68580" marR="68580" marT="0" marB="0"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accent1"/>
                        </a:buClr>
                        <a:buSzPct val="80000"/>
                        <a:buFontTx/>
                        <a:buNone/>
                        <a:tabLst/>
                      </a:pPr>
                      <a:r>
                        <a:rPr kumimoji="0" lang="ca-ES" sz="2000" b="0" i="0" u="none" strike="noStrike" cap="none" normalizeH="0" baseline="0" dirty="0" smtClean="0">
                          <a:ln>
                            <a:noFill/>
                          </a:ln>
                          <a:solidFill>
                            <a:schemeClr val="tx1"/>
                          </a:solidFill>
                          <a:effectLst/>
                          <a:latin typeface="Calibri" pitchFamily="34" charset="0"/>
                          <a:cs typeface="Times New Roman" pitchFamily="18" charset="0"/>
                        </a:rPr>
                        <a:t>2.992 / 4.840 (61,8)</a:t>
                      </a:r>
                      <a:endParaRPr kumimoji="0" lang="ca-E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500063">
                <a:tc>
                  <a:txBody>
                    <a:bodyPr/>
                    <a:lstStyle/>
                    <a:p>
                      <a:pPr marL="0" marR="0" lvl="0" indent="0" algn="just" defTabSz="914400" rtl="0" eaLnBrk="1" fontAlgn="base" latinLnBrk="0" hangingPunct="1">
                        <a:lnSpc>
                          <a:spcPct val="150000"/>
                        </a:lnSpc>
                        <a:spcBef>
                          <a:spcPct val="0"/>
                        </a:spcBef>
                        <a:spcAft>
                          <a:spcPct val="0"/>
                        </a:spcAft>
                        <a:buClr>
                          <a:schemeClr val="accent1"/>
                        </a:buClr>
                        <a:buSzPct val="80000"/>
                        <a:buFontTx/>
                        <a:buNone/>
                        <a:tabLst/>
                      </a:pPr>
                      <a:r>
                        <a:rPr kumimoji="0" lang="ca-ES" sz="2000" b="1" i="0" u="none" strike="noStrike" cap="none" normalizeH="0" baseline="0" smtClean="0">
                          <a:ln>
                            <a:noFill/>
                          </a:ln>
                          <a:solidFill>
                            <a:schemeClr val="tx1"/>
                          </a:solidFill>
                          <a:effectLst/>
                          <a:latin typeface="Calibri" pitchFamily="34" charset="0"/>
                          <a:ea typeface="Times New Roman" pitchFamily="18" charset="0"/>
                          <a:cs typeface="Courier New" pitchFamily="49" charset="0"/>
                        </a:rPr>
                        <a:t>Ús de PCR:</a:t>
                      </a:r>
                      <a:endParaRPr kumimoji="0" lang="ca-ES" sz="2000" b="0" i="0" u="none" strike="noStrike" cap="none" normalizeH="0" baseline="0" smtClean="0">
                        <a:ln>
                          <a:noFill/>
                        </a:ln>
                        <a:solidFill>
                          <a:schemeClr val="tx1"/>
                        </a:solidFill>
                        <a:effectLst/>
                        <a:latin typeface="Calibri" pitchFamily="34" charset="0"/>
                        <a:ea typeface="Times New Roman" pitchFamily="18" charset="0"/>
                        <a:cs typeface="Courier New" pitchFamily="49" charset="0"/>
                      </a:endParaRPr>
                    </a:p>
                  </a:txBody>
                  <a:tcPr marL="68580" marR="68580" marT="0" marB="0"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accent1"/>
                        </a:buClr>
                        <a:buSzPct val="80000"/>
                        <a:buFontTx/>
                        <a:buNone/>
                        <a:tabLst/>
                      </a:pPr>
                      <a:endParaRPr kumimoji="0" lang="ca-ES"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463550">
                <a:tc>
                  <a:txBody>
                    <a:bodyPr/>
                    <a:lstStyle/>
                    <a:p>
                      <a:pPr marL="365125" marR="0" lvl="0" indent="-282575" algn="just" defTabSz="914400" rtl="0" eaLnBrk="1" fontAlgn="base" latinLnBrk="0" hangingPunct="1">
                        <a:lnSpc>
                          <a:spcPct val="150000"/>
                        </a:lnSpc>
                        <a:spcBef>
                          <a:spcPct val="0"/>
                        </a:spcBef>
                        <a:spcAft>
                          <a:spcPct val="0"/>
                        </a:spcAft>
                        <a:buClr>
                          <a:schemeClr val="accent1"/>
                        </a:buClr>
                        <a:buSzPct val="80000"/>
                        <a:buFont typeface="Calibri" pitchFamily="34" charset="0"/>
                        <a:buChar char="-"/>
                        <a:tabLst/>
                      </a:pPr>
                      <a:r>
                        <a:rPr kumimoji="0" lang="ca-ES" sz="2000" b="0" i="0" u="none" strike="noStrike" cap="none" normalizeH="0" baseline="0" smtClean="0">
                          <a:ln>
                            <a:noFill/>
                          </a:ln>
                          <a:solidFill>
                            <a:schemeClr val="tx1"/>
                          </a:solidFill>
                          <a:effectLst/>
                          <a:latin typeface="Calibri" pitchFamily="34" charset="0"/>
                          <a:ea typeface="Times New Roman" pitchFamily="18" charset="0"/>
                          <a:cs typeface="Courier New" pitchFamily="49" charset="0"/>
                        </a:rPr>
                        <a:t>0 – 10 mg/L</a:t>
                      </a:r>
                    </a:p>
                  </a:txBody>
                  <a:tcPr marL="68580" marR="68580" marT="0" marB="0"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accent1"/>
                        </a:buClr>
                        <a:buSzPct val="80000"/>
                        <a:buFontTx/>
                        <a:buNone/>
                        <a:tabLst/>
                      </a:pPr>
                      <a:r>
                        <a:rPr kumimoji="0" lang="ca-ES" sz="2000" b="0" i="0" u="none" strike="noStrike" cap="none" normalizeH="0" baseline="0" dirty="0" smtClean="0">
                          <a:ln>
                            <a:noFill/>
                          </a:ln>
                          <a:solidFill>
                            <a:schemeClr val="tx1"/>
                          </a:solidFill>
                          <a:effectLst/>
                          <a:latin typeface="Calibri" pitchFamily="34" charset="0"/>
                          <a:cs typeface="Times New Roman" pitchFamily="18" charset="0"/>
                        </a:rPr>
                        <a:t>35 / 253  (13,8)     75%casos</a:t>
                      </a:r>
                      <a:endParaRPr kumimoji="0" lang="ca-E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482600">
                <a:tc>
                  <a:txBody>
                    <a:bodyPr/>
                    <a:lstStyle/>
                    <a:p>
                      <a:pPr marL="365125" marR="0" lvl="0" indent="-282575" algn="just" defTabSz="914400" rtl="0" eaLnBrk="1" fontAlgn="base" latinLnBrk="0" hangingPunct="1">
                        <a:lnSpc>
                          <a:spcPct val="150000"/>
                        </a:lnSpc>
                        <a:spcBef>
                          <a:spcPct val="0"/>
                        </a:spcBef>
                        <a:spcAft>
                          <a:spcPct val="0"/>
                        </a:spcAft>
                        <a:buClr>
                          <a:schemeClr val="accent1"/>
                        </a:buClr>
                        <a:buSzPct val="80000"/>
                        <a:buFont typeface="Calibri" pitchFamily="34" charset="0"/>
                        <a:buChar char="-"/>
                        <a:tabLst/>
                      </a:pPr>
                      <a:r>
                        <a:rPr kumimoji="0" lang="ca-ES" sz="2000" b="0" i="0" u="none" strike="noStrike" cap="none" normalizeH="0" baseline="0" smtClean="0">
                          <a:ln>
                            <a:noFill/>
                          </a:ln>
                          <a:solidFill>
                            <a:schemeClr val="tx1"/>
                          </a:solidFill>
                          <a:effectLst/>
                          <a:latin typeface="Calibri" pitchFamily="34" charset="0"/>
                          <a:ea typeface="Times New Roman" pitchFamily="18" charset="0"/>
                          <a:cs typeface="Courier New" pitchFamily="49" charset="0"/>
                        </a:rPr>
                        <a:t>11 – 20 mg/L</a:t>
                      </a:r>
                    </a:p>
                  </a:txBody>
                  <a:tcPr marL="68580" marR="68580" marT="0" marB="0"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accent1"/>
                        </a:buClr>
                        <a:buSzPct val="80000"/>
                        <a:buFontTx/>
                        <a:buNone/>
                        <a:tabLst/>
                      </a:pPr>
                      <a:r>
                        <a:rPr kumimoji="0" lang="ca-ES" sz="2000" b="0" i="0" u="none" strike="noStrike" cap="none" normalizeH="0" baseline="0" dirty="0" smtClean="0">
                          <a:ln>
                            <a:noFill/>
                          </a:ln>
                          <a:solidFill>
                            <a:schemeClr val="tx1"/>
                          </a:solidFill>
                          <a:effectLst/>
                          <a:latin typeface="Calibri" pitchFamily="34" charset="0"/>
                          <a:cs typeface="Times New Roman" pitchFamily="18" charset="0"/>
                        </a:rPr>
                        <a:t>16 / 28  (57,1)       15% casos</a:t>
                      </a:r>
                      <a:endParaRPr kumimoji="0" lang="ca-E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501650">
                <a:tc>
                  <a:txBody>
                    <a:bodyPr/>
                    <a:lstStyle/>
                    <a:p>
                      <a:pPr marL="365125" marR="0" lvl="0" indent="-282575" algn="just" defTabSz="914400" rtl="0" eaLnBrk="1" fontAlgn="base" latinLnBrk="0" hangingPunct="1">
                        <a:lnSpc>
                          <a:spcPct val="150000"/>
                        </a:lnSpc>
                        <a:spcBef>
                          <a:spcPct val="0"/>
                        </a:spcBef>
                        <a:spcAft>
                          <a:spcPct val="0"/>
                        </a:spcAft>
                        <a:buClr>
                          <a:schemeClr val="accent1"/>
                        </a:buClr>
                        <a:buSzPct val="80000"/>
                        <a:buFont typeface="Calibri" pitchFamily="34" charset="0"/>
                        <a:buChar char="-"/>
                        <a:tabLst/>
                      </a:pPr>
                      <a:r>
                        <a:rPr kumimoji="0" lang="ca-ES" sz="2000" b="0" i="0" u="none" strike="noStrike" cap="none" normalizeH="0" baseline="0" smtClean="0">
                          <a:ln>
                            <a:noFill/>
                          </a:ln>
                          <a:solidFill>
                            <a:schemeClr val="tx1"/>
                          </a:solidFill>
                          <a:effectLst/>
                          <a:latin typeface="Calibri" pitchFamily="34" charset="0"/>
                          <a:ea typeface="Times New Roman" pitchFamily="18" charset="0"/>
                          <a:cs typeface="Courier New" pitchFamily="49" charset="0"/>
                        </a:rPr>
                        <a:t>&gt; 20 mg/L</a:t>
                      </a:r>
                    </a:p>
                  </a:txBody>
                  <a:tcPr marL="68580" marR="68580" marT="0" marB="0"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accent1"/>
                        </a:buClr>
                        <a:buSzPct val="80000"/>
                        <a:buFontTx/>
                        <a:buNone/>
                        <a:tabLst/>
                      </a:pPr>
                      <a:r>
                        <a:rPr kumimoji="0" lang="ca-ES" sz="2000" b="0" i="0" u="none" strike="noStrike" cap="none" normalizeH="0" baseline="0" dirty="0" smtClean="0">
                          <a:ln>
                            <a:noFill/>
                          </a:ln>
                          <a:solidFill>
                            <a:schemeClr val="tx1"/>
                          </a:solidFill>
                          <a:effectLst/>
                          <a:latin typeface="Calibri" pitchFamily="34" charset="0"/>
                          <a:cs typeface="Times New Roman" pitchFamily="18" charset="0"/>
                        </a:rPr>
                        <a:t>168 / 213  (78,9</a:t>
                      </a:r>
                      <a:r>
                        <a:rPr kumimoji="0" lang="ca-ES" sz="2000" b="0" i="0" u="none" strike="noStrike" cap="none" normalizeH="0" baseline="0" smtClean="0">
                          <a:ln>
                            <a:noFill/>
                          </a:ln>
                          <a:solidFill>
                            <a:schemeClr val="tx1"/>
                          </a:solidFill>
                          <a:effectLst/>
                          <a:latin typeface="Calibri" pitchFamily="34" charset="0"/>
                          <a:cs typeface="Times New Roman" pitchFamily="18" charset="0"/>
                        </a:rPr>
                        <a:t>)    10</a:t>
                      </a:r>
                      <a:r>
                        <a:rPr kumimoji="0" lang="ca-ES" sz="2000" b="0" i="0" u="none" strike="noStrike" cap="none" normalizeH="0" baseline="0" dirty="0" smtClean="0">
                          <a:ln>
                            <a:noFill/>
                          </a:ln>
                          <a:solidFill>
                            <a:schemeClr val="tx1"/>
                          </a:solidFill>
                          <a:effectLst/>
                          <a:latin typeface="Calibri" pitchFamily="34" charset="0"/>
                          <a:cs typeface="Times New Roman" pitchFamily="18" charset="0"/>
                        </a:rPr>
                        <a:t>% casos</a:t>
                      </a:r>
                      <a:endParaRPr kumimoji="0" lang="ca-E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519113">
                <a:tc>
                  <a:txBody>
                    <a:bodyPr/>
                    <a:lstStyle/>
                    <a:p>
                      <a:pPr marL="365125" marR="0" lvl="0" indent="-282575" algn="just" defTabSz="914400" rtl="0" eaLnBrk="1" fontAlgn="base" latinLnBrk="0" hangingPunct="1">
                        <a:lnSpc>
                          <a:spcPct val="150000"/>
                        </a:lnSpc>
                        <a:spcBef>
                          <a:spcPct val="0"/>
                        </a:spcBef>
                        <a:spcAft>
                          <a:spcPct val="0"/>
                        </a:spcAft>
                        <a:buClr>
                          <a:schemeClr val="accent1"/>
                        </a:buClr>
                        <a:buSzPct val="80000"/>
                        <a:buFont typeface="Calibri" pitchFamily="34" charset="0"/>
                        <a:buChar char="-"/>
                        <a:tabLst/>
                      </a:pPr>
                      <a:r>
                        <a:rPr kumimoji="0" lang="ca-ES" sz="2000" b="0" i="0" u="none" strike="noStrike" cap="none" normalizeH="0" baseline="0" smtClean="0">
                          <a:ln>
                            <a:noFill/>
                          </a:ln>
                          <a:solidFill>
                            <a:schemeClr val="tx1"/>
                          </a:solidFill>
                          <a:effectLst/>
                          <a:latin typeface="Calibri" pitchFamily="34" charset="0"/>
                          <a:ea typeface="Times New Roman" pitchFamily="18" charset="0"/>
                          <a:cs typeface="Courier New" pitchFamily="49" charset="0"/>
                        </a:rPr>
                        <a:t>Valor no escrit</a:t>
                      </a:r>
                    </a:p>
                  </a:txBody>
                  <a:tcPr marL="68580" marR="68580" marT="0" marB="0"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accent1"/>
                        </a:buClr>
                        <a:buSzPct val="80000"/>
                        <a:buFontTx/>
                        <a:buNone/>
                        <a:tabLst/>
                      </a:pPr>
                      <a:r>
                        <a:rPr kumimoji="0" lang="ca-ES" sz="2000" b="0" i="0" u="none" strike="noStrike" cap="none" normalizeH="0" baseline="0" smtClean="0">
                          <a:ln>
                            <a:noFill/>
                          </a:ln>
                          <a:solidFill>
                            <a:schemeClr val="tx1"/>
                          </a:solidFill>
                          <a:effectLst/>
                          <a:latin typeface="Calibri" pitchFamily="34" charset="0"/>
                          <a:cs typeface="Times New Roman" pitchFamily="18" charset="0"/>
                        </a:rPr>
                        <a:t>20 / 51  (51,0)</a:t>
                      </a:r>
                      <a:endParaRPr kumimoji="0" lang="ca-ES"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466725">
                <a:tc>
                  <a:txBody>
                    <a:bodyPr/>
                    <a:lstStyle/>
                    <a:p>
                      <a:pPr marL="365125" marR="0" lvl="0" indent="-282575" algn="just" defTabSz="914400" rtl="0" eaLnBrk="1" fontAlgn="base" latinLnBrk="0" hangingPunct="1">
                        <a:lnSpc>
                          <a:spcPct val="150000"/>
                        </a:lnSpc>
                        <a:spcBef>
                          <a:spcPct val="0"/>
                        </a:spcBef>
                        <a:spcAft>
                          <a:spcPct val="0"/>
                        </a:spcAft>
                        <a:buClr>
                          <a:schemeClr val="accent1"/>
                        </a:buClr>
                        <a:buSzPct val="80000"/>
                        <a:buFont typeface="Calibri" pitchFamily="34" charset="0"/>
                        <a:buChar char="-"/>
                        <a:tabLst/>
                      </a:pPr>
                      <a:r>
                        <a:rPr kumimoji="0" lang="ca-ES" sz="2000" b="0" i="0" u="none" strike="noStrike" cap="none" normalizeH="0" baseline="0" smtClean="0">
                          <a:ln>
                            <a:noFill/>
                          </a:ln>
                          <a:solidFill>
                            <a:schemeClr val="tx1"/>
                          </a:solidFill>
                          <a:effectLst/>
                          <a:latin typeface="Calibri" pitchFamily="34" charset="0"/>
                          <a:ea typeface="Times New Roman" pitchFamily="18" charset="0"/>
                          <a:cs typeface="Courier New" pitchFamily="49" charset="0"/>
                        </a:rPr>
                        <a:t>Total</a:t>
                      </a:r>
                    </a:p>
                  </a:txBody>
                  <a:tcPr marL="68580" marR="68580" marT="0" marB="0"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accent1"/>
                        </a:buClr>
                        <a:buSzPct val="80000"/>
                        <a:buFontTx/>
                        <a:buNone/>
                        <a:tabLst/>
                      </a:pPr>
                      <a:r>
                        <a:rPr kumimoji="0" lang="ca-ES" sz="2000" b="0" i="0" u="none" strike="noStrike" cap="none" normalizeH="0" baseline="0" dirty="0" smtClean="0">
                          <a:ln>
                            <a:noFill/>
                          </a:ln>
                          <a:solidFill>
                            <a:schemeClr val="tx1"/>
                          </a:solidFill>
                          <a:effectLst/>
                          <a:latin typeface="Calibri" pitchFamily="34" charset="0"/>
                          <a:cs typeface="Times New Roman" pitchFamily="18" charset="0"/>
                        </a:rPr>
                        <a:t>239 / 545  (43,9)</a:t>
                      </a:r>
                      <a:endParaRPr kumimoji="0" lang="ca-ES" sz="2000" b="0" i="0" u="none" strike="noStrike" cap="none" normalizeH="0" baseline="0" dirty="0" smtClean="0">
                        <a:ln>
                          <a:noFill/>
                        </a:ln>
                        <a:solidFill>
                          <a:schemeClr val="tx1"/>
                        </a:solidFill>
                        <a:effectLst/>
                        <a:latin typeface="Calibri" pitchFamily="34" charset="0"/>
                        <a:ea typeface="Times New Roman" pitchFamily="18" charset="0"/>
                        <a:cs typeface="Courier New" pitchFamily="49" charset="0"/>
                      </a:endParaRPr>
                    </a:p>
                  </a:txBody>
                  <a:tcPr marL="68580" marR="68580" marT="0" marB="0"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bl>
          </a:graphicData>
        </a:graphic>
      </p:graphicFrame>
      <p:sp>
        <p:nvSpPr>
          <p:cNvPr id="82974"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AB263C"/>
              </a:buClr>
              <a:buSzPct val="70000"/>
              <a:buChar char="•"/>
              <a:defRPr sz="2200" b="1">
                <a:solidFill>
                  <a:schemeClr val="tx1"/>
                </a:solidFill>
                <a:latin typeface="Arial" pitchFamily="34" charset="0"/>
              </a:defRPr>
            </a:lvl1pPr>
            <a:lvl2pPr marL="742950" indent="-285750">
              <a:spcBef>
                <a:spcPct val="20000"/>
              </a:spcBef>
              <a:buClr>
                <a:srgbClr val="AB263C"/>
              </a:buClr>
              <a:buSzPct val="70000"/>
              <a:buChar char="•"/>
              <a:defRPr sz="2000">
                <a:solidFill>
                  <a:schemeClr val="tx1"/>
                </a:solidFill>
                <a:latin typeface="Arial" pitchFamily="34" charset="0"/>
              </a:defRPr>
            </a:lvl2pPr>
            <a:lvl3pPr marL="1143000" indent="-228600">
              <a:spcBef>
                <a:spcPct val="20000"/>
              </a:spcBef>
              <a:buClr>
                <a:srgbClr val="AB263C"/>
              </a:buClr>
              <a:buSzPct val="70000"/>
              <a:buChar char="•"/>
              <a:defRPr sz="2000">
                <a:solidFill>
                  <a:schemeClr val="tx1"/>
                </a:solidFill>
                <a:latin typeface="Arial" pitchFamily="34" charset="0"/>
              </a:defRPr>
            </a:lvl3pPr>
            <a:lvl4pPr marL="1600200" indent="-228600">
              <a:spcBef>
                <a:spcPct val="20000"/>
              </a:spcBef>
              <a:buClr>
                <a:srgbClr val="AB263C"/>
              </a:buClr>
              <a:buSzPct val="70000"/>
              <a:buChar char="•"/>
              <a:defRPr sz="2000">
                <a:solidFill>
                  <a:srgbClr val="5F5F5F"/>
                </a:solidFill>
                <a:latin typeface="Arial"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NewsGoth BT"/>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9pPr>
          </a:lstStyle>
          <a:p>
            <a:pPr>
              <a:spcBef>
                <a:spcPct val="0"/>
              </a:spcBef>
              <a:buClrTx/>
              <a:buSzTx/>
              <a:buFontTx/>
              <a:buNone/>
            </a:pPr>
            <a:endParaRPr lang="en-US" altLang="es-ES" sz="1800" b="0"/>
          </a:p>
        </p:txBody>
      </p:sp>
      <p:sp>
        <p:nvSpPr>
          <p:cNvPr id="82975" name="Rectangle 2"/>
          <p:cNvSpPr>
            <a:spLocks noChangeArrowheads="1"/>
          </p:cNvSpPr>
          <p:nvPr/>
        </p:nvSpPr>
        <p:spPr bwMode="auto">
          <a:xfrm>
            <a:off x="1116013" y="242888"/>
            <a:ext cx="77041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B263C"/>
              </a:buClr>
              <a:buSzPct val="70000"/>
              <a:buChar char="•"/>
              <a:defRPr sz="2200" b="1">
                <a:solidFill>
                  <a:schemeClr val="tx1"/>
                </a:solidFill>
                <a:latin typeface="Arial" pitchFamily="34" charset="0"/>
              </a:defRPr>
            </a:lvl1pPr>
            <a:lvl2pPr marL="742950" indent="-285750">
              <a:spcBef>
                <a:spcPct val="20000"/>
              </a:spcBef>
              <a:buClr>
                <a:srgbClr val="AB263C"/>
              </a:buClr>
              <a:buSzPct val="70000"/>
              <a:buChar char="•"/>
              <a:defRPr sz="2000">
                <a:solidFill>
                  <a:schemeClr val="tx1"/>
                </a:solidFill>
                <a:latin typeface="Arial" pitchFamily="34" charset="0"/>
              </a:defRPr>
            </a:lvl2pPr>
            <a:lvl3pPr marL="1143000" indent="-228600">
              <a:spcBef>
                <a:spcPct val="20000"/>
              </a:spcBef>
              <a:buClr>
                <a:srgbClr val="AB263C"/>
              </a:buClr>
              <a:buSzPct val="70000"/>
              <a:buChar char="•"/>
              <a:defRPr sz="2000">
                <a:solidFill>
                  <a:schemeClr val="tx1"/>
                </a:solidFill>
                <a:latin typeface="Arial" pitchFamily="34" charset="0"/>
              </a:defRPr>
            </a:lvl3pPr>
            <a:lvl4pPr marL="1600200" indent="-228600">
              <a:spcBef>
                <a:spcPct val="20000"/>
              </a:spcBef>
              <a:buClr>
                <a:srgbClr val="AB263C"/>
              </a:buClr>
              <a:buSzPct val="70000"/>
              <a:buChar char="•"/>
              <a:defRPr sz="2000">
                <a:solidFill>
                  <a:srgbClr val="5F5F5F"/>
                </a:solidFill>
                <a:latin typeface="Arial"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NewsGoth BT"/>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9pPr>
          </a:lstStyle>
          <a:p>
            <a:pPr eaLnBrk="1" hangingPunct="1">
              <a:spcBef>
                <a:spcPct val="0"/>
              </a:spcBef>
              <a:buClrTx/>
              <a:buSzTx/>
              <a:buFontTx/>
              <a:buNone/>
            </a:pPr>
            <a:r>
              <a:rPr lang="ca-ES" altLang="es-ES" sz="2400" dirty="0">
                <a:solidFill>
                  <a:srgbClr val="7030A0"/>
                </a:solidFill>
                <a:latin typeface="Calibri" pitchFamily="34" charset="0"/>
              </a:rPr>
              <a:t>Prescripció antibiòtica en les infeccions del tracte respiratori inferior segons nivell de PCR obtingut. </a:t>
            </a:r>
          </a:p>
          <a:p>
            <a:pPr eaLnBrk="1" hangingPunct="1">
              <a:spcBef>
                <a:spcPct val="0"/>
              </a:spcBef>
              <a:buClrTx/>
              <a:buSzTx/>
              <a:buFontTx/>
              <a:buNone/>
            </a:pPr>
            <a:r>
              <a:rPr lang="ca-ES" altLang="es-ES" sz="2400" dirty="0">
                <a:solidFill>
                  <a:srgbClr val="7030A0"/>
                </a:solidFill>
                <a:latin typeface="Calibri" pitchFamily="34" charset="0"/>
              </a:rPr>
              <a:t>Grup Intervenció Completa </a:t>
            </a:r>
            <a:r>
              <a:rPr lang="ca-ES" altLang="es-ES" sz="2400" dirty="0" smtClean="0">
                <a:solidFill>
                  <a:srgbClr val="7030A0"/>
                </a:solidFill>
                <a:latin typeface="Calibri" pitchFamily="34" charset="0"/>
              </a:rPr>
              <a:t>2009 – Estudi </a:t>
            </a:r>
            <a:r>
              <a:rPr lang="ca-ES" altLang="es-ES" sz="2400" dirty="0" err="1" smtClean="0">
                <a:solidFill>
                  <a:srgbClr val="7030A0"/>
                </a:solidFill>
                <a:latin typeface="Calibri" pitchFamily="34" charset="0"/>
              </a:rPr>
              <a:t>Happy</a:t>
            </a:r>
            <a:r>
              <a:rPr lang="ca-ES" altLang="es-ES" sz="2400" dirty="0" smtClean="0">
                <a:solidFill>
                  <a:srgbClr val="7030A0"/>
                </a:solidFill>
                <a:latin typeface="Calibri" pitchFamily="34" charset="0"/>
              </a:rPr>
              <a:t> </a:t>
            </a:r>
            <a:r>
              <a:rPr lang="ca-ES" altLang="es-ES" sz="2400" dirty="0" err="1" smtClean="0">
                <a:solidFill>
                  <a:srgbClr val="7030A0"/>
                </a:solidFill>
                <a:latin typeface="Calibri" pitchFamily="34" charset="0"/>
              </a:rPr>
              <a:t>Audit</a:t>
            </a:r>
            <a:endParaRPr lang="ca-ES" altLang="es-ES" sz="2400" dirty="0">
              <a:solidFill>
                <a:srgbClr val="7030A0"/>
              </a:solidFill>
              <a:latin typeface="Calibri" pitchFamily="34" charset="0"/>
            </a:endParaRPr>
          </a:p>
          <a:p>
            <a:pPr eaLnBrk="1" hangingPunct="1">
              <a:spcBef>
                <a:spcPct val="0"/>
              </a:spcBef>
              <a:buClrTx/>
              <a:buSzTx/>
              <a:buFontTx/>
              <a:buNone/>
            </a:pPr>
            <a:endParaRPr lang="ca-ES" altLang="es-ES" sz="2400" dirty="0">
              <a:solidFill>
                <a:srgbClr val="7030A0"/>
              </a:solidFill>
              <a:latin typeface="Calibri" pitchFamily="34" charset="0"/>
            </a:endParaRPr>
          </a:p>
        </p:txBody>
      </p:sp>
    </p:spTree>
    <p:extLst>
      <p:ext uri="{BB962C8B-B14F-4D97-AF65-F5344CB8AC3E}">
        <p14:creationId xmlns:p14="http://schemas.microsoft.com/office/powerpoint/2010/main" val="3803846786"/>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25"/>
          <p:cNvSpPr txBox="1">
            <a:spLocks noChangeArrowheads="1"/>
          </p:cNvSpPr>
          <p:nvPr/>
        </p:nvSpPr>
        <p:spPr bwMode="auto">
          <a:xfrm>
            <a:off x="755576" y="283263"/>
            <a:ext cx="7848871" cy="70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defTabSz="912813">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defTabSz="912813">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912813">
              <a:spcBef>
                <a:spcPct val="20000"/>
              </a:spcBef>
              <a:buChar char="•"/>
              <a:defRPr sz="2100">
                <a:solidFill>
                  <a:schemeClr val="tx1"/>
                </a:solidFill>
                <a:latin typeface="Arial" panose="020B0604020202020204" pitchFamily="34" charset="0"/>
                <a:ea typeface="ＭＳ Ｐゴシック" panose="020B0600070205080204" pitchFamily="34" charset="-128"/>
              </a:defRPr>
            </a:lvl3pPr>
            <a:lvl4pPr marL="1600200" indent="-228600" defTabSz="912813">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912813">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buNone/>
              <a:defRPr/>
            </a:pPr>
            <a:r>
              <a:rPr lang="es-ES_tradnl" altLang="ca-ES" sz="2000" b="1" dirty="0">
                <a:solidFill>
                  <a:srgbClr val="7030A0"/>
                </a:solidFill>
                <a:latin typeface="Calibri" panose="020F0502020204030204" pitchFamily="34" charset="0"/>
              </a:rPr>
              <a:t>Ahorro estimado de antibióticos en las faringitis e infecciones del tracto respiratorio </a:t>
            </a:r>
            <a:r>
              <a:rPr lang="es-ES_tradnl" altLang="ca-ES" sz="2000" b="1" dirty="0" smtClean="0">
                <a:solidFill>
                  <a:srgbClr val="7030A0"/>
                </a:solidFill>
                <a:latin typeface="Calibri" panose="020F0502020204030204" pitchFamily="34" charset="0"/>
              </a:rPr>
              <a:t>(</a:t>
            </a:r>
            <a:r>
              <a:rPr lang="es-ES_tradnl" altLang="ca-ES" sz="2000" b="1" dirty="0">
                <a:solidFill>
                  <a:srgbClr val="7030A0"/>
                </a:solidFill>
                <a:latin typeface="Calibri" panose="020F0502020204030204" pitchFamily="34" charset="0"/>
              </a:rPr>
              <a:t>basado en el estudio </a:t>
            </a:r>
            <a:r>
              <a:rPr lang="es-ES_tradnl" altLang="ca-ES" sz="2000" b="1" dirty="0" err="1">
                <a:solidFill>
                  <a:srgbClr val="7030A0"/>
                </a:solidFill>
                <a:latin typeface="Calibri" panose="020F0502020204030204" pitchFamily="34" charset="0"/>
              </a:rPr>
              <a:t>Happy</a:t>
            </a:r>
            <a:r>
              <a:rPr lang="es-ES_tradnl" altLang="ca-ES" sz="2000" b="1" dirty="0">
                <a:solidFill>
                  <a:srgbClr val="7030A0"/>
                </a:solidFill>
                <a:latin typeface="Calibri" panose="020F0502020204030204" pitchFamily="34" charset="0"/>
              </a:rPr>
              <a:t> Audit 3, 2015)</a:t>
            </a:r>
            <a:endParaRPr lang="es-ES_tradnl" altLang="en-US" sz="2000" b="1" dirty="0">
              <a:solidFill>
                <a:srgbClr val="7030A0"/>
              </a:solidFill>
              <a:latin typeface="Calibri" panose="020F0502020204030204" pitchFamily="34" charset="0"/>
              <a:cs typeface="Arial" panose="020B0604020202020204" pitchFamily="34" charset="0"/>
            </a:endParaRPr>
          </a:p>
        </p:txBody>
      </p:sp>
      <p:graphicFrame>
        <p:nvGraphicFramePr>
          <p:cNvPr id="3" name="Chart 9"/>
          <p:cNvGraphicFramePr>
            <a:graphicFrameLocks/>
          </p:cNvGraphicFramePr>
          <p:nvPr>
            <p:extLst/>
          </p:nvPr>
        </p:nvGraphicFramePr>
        <p:xfrm>
          <a:off x="4572003" y="1403797"/>
          <a:ext cx="3083719" cy="46018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0"/>
          <p:cNvGraphicFramePr>
            <a:graphicFrameLocks/>
          </p:cNvGraphicFramePr>
          <p:nvPr>
            <p:extLst/>
          </p:nvPr>
        </p:nvGraphicFramePr>
        <p:xfrm>
          <a:off x="1488284" y="1604963"/>
          <a:ext cx="3083719" cy="4330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9412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2538" y="908050"/>
            <a:ext cx="3757612" cy="534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4 Imagen" descr="logo.bmp"/>
          <p:cNvPicPr>
            <a:picLocks noChangeAspect="1"/>
          </p:cNvPicPr>
          <p:nvPr/>
        </p:nvPicPr>
        <p:blipFill>
          <a:blip r:embed="rId3">
            <a:extLst>
              <a:ext uri="{28A0092B-C50C-407E-A947-70E740481C1C}">
                <a14:useLocalDpi xmlns:a14="http://schemas.microsoft.com/office/drawing/2010/main" val="0"/>
              </a:ext>
            </a:extLst>
          </a:blip>
          <a:srcRect b="20445"/>
          <a:stretch>
            <a:fillRect/>
          </a:stretch>
        </p:blipFill>
        <p:spPr bwMode="auto">
          <a:xfrm>
            <a:off x="144463" y="98425"/>
            <a:ext cx="241141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214313"/>
            <a:ext cx="979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323850" y="1916113"/>
            <a:ext cx="4535488" cy="3416300"/>
          </a:xfrm>
          <a:prstGeom prst="rect">
            <a:avLst/>
          </a:prstGeom>
          <a:noFill/>
        </p:spPr>
        <p:txBody>
          <a:bodyPr>
            <a:spAutoFit/>
          </a:bodyPr>
          <a:lstStyle/>
          <a:p>
            <a:pPr>
              <a:defRPr/>
            </a:pPr>
            <a:r>
              <a:rPr lang="es-ES" altLang="es-ES" b="1" dirty="0">
                <a:solidFill>
                  <a:srgbClr val="002060"/>
                </a:solidFill>
                <a:latin typeface="Lato-Medium"/>
                <a:cs typeface="+mn-cs"/>
              </a:rPr>
              <a:t>Pruebas de diagnóstico en el punto de Atención al Paciente:</a:t>
            </a:r>
          </a:p>
          <a:p>
            <a:pPr>
              <a:defRPr/>
            </a:pPr>
            <a:endParaRPr lang="es-ES" altLang="es-ES" dirty="0">
              <a:solidFill>
                <a:srgbClr val="002060"/>
              </a:solidFill>
              <a:latin typeface="Lato-Medium"/>
              <a:cs typeface="+mn-cs"/>
            </a:endParaRPr>
          </a:p>
          <a:p>
            <a:pPr>
              <a:defRPr/>
            </a:pPr>
            <a:endParaRPr lang="es-ES" altLang="es-ES" dirty="0">
              <a:solidFill>
                <a:srgbClr val="002060"/>
              </a:solidFill>
              <a:latin typeface="Lato-Medium"/>
              <a:cs typeface="+mn-cs"/>
            </a:endParaRPr>
          </a:p>
          <a:p>
            <a:pPr marL="180975" indent="-180975">
              <a:buFont typeface="Wingdings" pitchFamily="2" charset="2"/>
              <a:buChar char="§"/>
              <a:defRPr/>
            </a:pPr>
            <a:r>
              <a:rPr lang="es-ES" altLang="es-ES" dirty="0">
                <a:solidFill>
                  <a:srgbClr val="002060"/>
                </a:solidFill>
                <a:latin typeface="Lato-Medium"/>
                <a:cs typeface="+mn-cs"/>
              </a:rPr>
              <a:t>Prueba rápida detección de </a:t>
            </a:r>
            <a:r>
              <a:rPr lang="es-ES" altLang="es-ES" dirty="0" err="1">
                <a:solidFill>
                  <a:srgbClr val="002060"/>
                </a:solidFill>
                <a:latin typeface="Lato-Medium"/>
                <a:cs typeface="+mn-cs"/>
              </a:rPr>
              <a:t>EstreptoA</a:t>
            </a:r>
            <a:r>
              <a:rPr lang="es-ES" altLang="es-ES" dirty="0">
                <a:solidFill>
                  <a:srgbClr val="002060"/>
                </a:solidFill>
                <a:latin typeface="Lato-Medium"/>
                <a:cs typeface="+mn-cs"/>
              </a:rPr>
              <a:t> en </a:t>
            </a:r>
            <a:r>
              <a:rPr lang="es-ES" altLang="es-ES" dirty="0" err="1">
                <a:solidFill>
                  <a:srgbClr val="002060"/>
                </a:solidFill>
                <a:latin typeface="Lato-Medium"/>
                <a:cs typeface="+mn-cs"/>
              </a:rPr>
              <a:t>faringoamigdalitis</a:t>
            </a:r>
            <a:r>
              <a:rPr lang="es-ES" altLang="es-ES" dirty="0">
                <a:solidFill>
                  <a:srgbClr val="002060"/>
                </a:solidFill>
                <a:latin typeface="Lato-Medium"/>
                <a:cs typeface="+mn-cs"/>
              </a:rPr>
              <a:t> aguda</a:t>
            </a:r>
          </a:p>
          <a:p>
            <a:pPr marL="180975">
              <a:buFont typeface="Wingdings" pitchFamily="2" charset="2"/>
              <a:buChar char="§"/>
              <a:defRPr/>
            </a:pPr>
            <a:endParaRPr lang="es-ES" altLang="es-ES" dirty="0">
              <a:solidFill>
                <a:srgbClr val="002060"/>
              </a:solidFill>
              <a:latin typeface="Lato-Medium"/>
              <a:cs typeface="+mn-cs"/>
            </a:endParaRPr>
          </a:p>
          <a:p>
            <a:pPr marL="180975">
              <a:buFont typeface="Wingdings" pitchFamily="2" charset="2"/>
              <a:buChar char="§"/>
              <a:defRPr/>
            </a:pPr>
            <a:endParaRPr lang="es-ES" altLang="es-ES" dirty="0">
              <a:solidFill>
                <a:srgbClr val="002060"/>
              </a:solidFill>
              <a:latin typeface="Lato-Medium"/>
              <a:cs typeface="+mn-cs"/>
            </a:endParaRPr>
          </a:p>
          <a:p>
            <a:pPr marL="180975" indent="-180975">
              <a:buFont typeface="Wingdings" pitchFamily="2" charset="2"/>
              <a:buChar char="§"/>
              <a:defRPr/>
            </a:pPr>
            <a:r>
              <a:rPr lang="es-ES" altLang="es-ES" dirty="0">
                <a:solidFill>
                  <a:srgbClr val="002060"/>
                </a:solidFill>
                <a:latin typeface="Lato-Medium"/>
                <a:cs typeface="+mn-cs"/>
              </a:rPr>
              <a:t>Prueba cuantitativa determinación Proteína C Reactiva (PCR) en infecciones respiratorias vías bajas</a:t>
            </a:r>
          </a:p>
          <a:p>
            <a:pPr>
              <a:defRPr/>
            </a:pPr>
            <a:endParaRPr lang="es-ES" dirty="0"/>
          </a:p>
        </p:txBody>
      </p:sp>
    </p:spTree>
    <p:extLst>
      <p:ext uri="{BB962C8B-B14F-4D97-AF65-F5344CB8AC3E}">
        <p14:creationId xmlns:p14="http://schemas.microsoft.com/office/powerpoint/2010/main" val="1556681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ca-ES" dirty="0" smtClean="0"/>
              <a:t>Prescripció Diferida Antibiòtics</a:t>
            </a:r>
            <a:endParaRPr lang="ca-ES" dirty="0"/>
          </a:p>
        </p:txBody>
      </p:sp>
      <p:sp>
        <p:nvSpPr>
          <p:cNvPr id="9" name="8 CuadroTexto"/>
          <p:cNvSpPr txBox="1"/>
          <p:nvPr/>
        </p:nvSpPr>
        <p:spPr>
          <a:xfrm>
            <a:off x="395536" y="6453336"/>
            <a:ext cx="2736304" cy="369332"/>
          </a:xfrm>
          <a:prstGeom prst="rect">
            <a:avLst/>
          </a:prstGeom>
          <a:solidFill>
            <a:schemeClr val="bg1"/>
          </a:solidFill>
        </p:spPr>
        <p:txBody>
          <a:bodyPr wrap="square" rtlCol="0">
            <a:spAutoFit/>
          </a:bodyPr>
          <a:lstStyle/>
          <a:p>
            <a:endParaRPr lang="ca-ES" dirty="0"/>
          </a:p>
        </p:txBody>
      </p:sp>
      <p:sp>
        <p:nvSpPr>
          <p:cNvPr id="7" name="AutoShape 2" descr="Resultado de imagen de PRESCRIPCION DIFERIDA ANTIBIOTI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2" name="AutoShape 4" descr="Resultado de imagen de PRESCRIPCION DIFERIDA ANTIBIOTI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3" name="AutoShape 6" descr="Resultado de imagen de PRESCRIPCION DIFERIDA ANTIBIOTI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9224" name="Picture 8" descr="Resultado de imagen de PRESCRIPCION DIFERIDA ANTIBIOT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1947066"/>
            <a:ext cx="6991350"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8648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idor de contingut 2"/>
          <p:cNvSpPr txBox="1">
            <a:spLocks/>
          </p:cNvSpPr>
          <p:nvPr/>
        </p:nvSpPr>
        <p:spPr bwMode="auto">
          <a:xfrm>
            <a:off x="755650" y="981075"/>
            <a:ext cx="77041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AB263C"/>
              </a:buClr>
              <a:buSzPct val="70000"/>
              <a:buChar char="•"/>
              <a:defRPr sz="2200" b="1">
                <a:solidFill>
                  <a:schemeClr val="tx1"/>
                </a:solidFill>
                <a:latin typeface="Arial" pitchFamily="34" charset="0"/>
              </a:defRPr>
            </a:lvl1pPr>
            <a:lvl2pPr>
              <a:spcBef>
                <a:spcPct val="20000"/>
              </a:spcBef>
              <a:buClr>
                <a:srgbClr val="AB263C"/>
              </a:buClr>
              <a:buSzPct val="70000"/>
              <a:buChar char="•"/>
              <a:defRPr sz="2000">
                <a:solidFill>
                  <a:schemeClr val="tx1"/>
                </a:solidFill>
                <a:latin typeface="Arial" pitchFamily="34" charset="0"/>
              </a:defRPr>
            </a:lvl2pPr>
            <a:lvl3pPr marL="560388" indent="-146050">
              <a:spcBef>
                <a:spcPct val="20000"/>
              </a:spcBef>
              <a:buClr>
                <a:srgbClr val="AB263C"/>
              </a:buClr>
              <a:buSzPct val="70000"/>
              <a:buChar char="•"/>
              <a:defRPr sz="2000">
                <a:solidFill>
                  <a:schemeClr val="tx1"/>
                </a:solidFill>
                <a:latin typeface="Arial" pitchFamily="34" charset="0"/>
              </a:defRPr>
            </a:lvl3pPr>
            <a:lvl4pPr marL="668338" indent="-106363">
              <a:spcBef>
                <a:spcPct val="20000"/>
              </a:spcBef>
              <a:buClr>
                <a:srgbClr val="AB263C"/>
              </a:buClr>
              <a:buSzPct val="70000"/>
              <a:buChar char="•"/>
              <a:defRPr sz="2000">
                <a:solidFill>
                  <a:srgbClr val="5F5F5F"/>
                </a:solidFill>
                <a:latin typeface="Arial"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NewsGoth BT"/>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9pPr>
          </a:lstStyle>
          <a:p>
            <a:pPr eaLnBrk="1" hangingPunct="1">
              <a:spcBef>
                <a:spcPct val="0"/>
              </a:spcBef>
              <a:buClrTx/>
              <a:buSzTx/>
            </a:pPr>
            <a:r>
              <a:rPr lang="es-ES" altLang="es-ES" sz="1800" b="0">
                <a:solidFill>
                  <a:srgbClr val="000000"/>
                </a:solidFill>
                <a:latin typeface="Calibri" pitchFamily="34" charset="0"/>
              </a:rPr>
              <a:t>Ensayo clínico que evaluó estrategias de prescripción diferida con antibióticos en las infecciones respiratorias agudas no complicadas en salud. </a:t>
            </a:r>
          </a:p>
          <a:p>
            <a:pPr eaLnBrk="1" hangingPunct="1">
              <a:spcBef>
                <a:spcPct val="0"/>
              </a:spcBef>
              <a:buClrTx/>
              <a:buSzTx/>
            </a:pPr>
            <a:endParaRPr lang="es-ES" altLang="es-ES" sz="1800" b="0">
              <a:solidFill>
                <a:srgbClr val="000000"/>
              </a:solidFill>
              <a:latin typeface="Calibri" pitchFamily="34" charset="0"/>
            </a:endParaRPr>
          </a:p>
          <a:p>
            <a:pPr eaLnBrk="1" hangingPunct="1">
              <a:spcBef>
                <a:spcPct val="0"/>
              </a:spcBef>
              <a:buClrTx/>
              <a:buSzTx/>
            </a:pPr>
            <a:r>
              <a:rPr lang="es-ES" altLang="es-ES" sz="1800" b="0">
                <a:solidFill>
                  <a:srgbClr val="000000"/>
                </a:solidFill>
                <a:latin typeface="Calibri" pitchFamily="34" charset="0"/>
              </a:rPr>
              <a:t>Evaluó la eficacia y la seguridad de 2 estrategias diferidas comparadas con la prescripción antibiótica inmediata y la no prescripción antibiótica.</a:t>
            </a:r>
          </a:p>
          <a:p>
            <a:pPr eaLnBrk="1" hangingPunct="1">
              <a:spcBef>
                <a:spcPct val="0"/>
              </a:spcBef>
              <a:buClrTx/>
              <a:buSzTx/>
            </a:pPr>
            <a:endParaRPr lang="es-ES" altLang="es-ES" sz="1800" b="0">
              <a:solidFill>
                <a:srgbClr val="000000"/>
              </a:solidFill>
              <a:latin typeface="Calibri" pitchFamily="34" charset="0"/>
            </a:endParaRPr>
          </a:p>
          <a:p>
            <a:pPr eaLnBrk="1" hangingPunct="1">
              <a:spcBef>
                <a:spcPct val="0"/>
              </a:spcBef>
              <a:buClrTx/>
              <a:buSzTx/>
            </a:pPr>
            <a:r>
              <a:rPr lang="es-ES" altLang="es-ES" sz="1800" b="0">
                <a:solidFill>
                  <a:srgbClr val="000000"/>
                </a:solidFill>
                <a:latin typeface="Calibri" pitchFamily="34" charset="0"/>
              </a:rPr>
              <a:t>Es el primer estudio que comparó directamente la prescripción diferida con la prescripción inmediata mediante un ensayo clínico realizado fuera del ámbito anglosajón. </a:t>
            </a:r>
          </a:p>
          <a:p>
            <a:pPr eaLnBrk="1" hangingPunct="1">
              <a:spcBef>
                <a:spcPct val="0"/>
              </a:spcBef>
              <a:buClrTx/>
              <a:buSzTx/>
            </a:pPr>
            <a:endParaRPr lang="es-ES" altLang="es-ES" sz="1800" b="0">
              <a:solidFill>
                <a:srgbClr val="000000"/>
              </a:solidFill>
              <a:latin typeface="Calibri" pitchFamily="34" charset="0"/>
            </a:endParaRPr>
          </a:p>
          <a:p>
            <a:pPr eaLnBrk="1" hangingPunct="1">
              <a:spcBef>
                <a:spcPct val="0"/>
              </a:spcBef>
              <a:buClrTx/>
              <a:buSzTx/>
            </a:pPr>
            <a:r>
              <a:rPr lang="es-ES" altLang="es-ES" sz="1800" b="0">
                <a:solidFill>
                  <a:srgbClr val="000000"/>
                </a:solidFill>
                <a:latin typeface="Calibri" pitchFamily="34" charset="0"/>
              </a:rPr>
              <a:t>Financiado por el FIS.</a:t>
            </a:r>
          </a:p>
          <a:p>
            <a:pPr eaLnBrk="1" hangingPunct="1">
              <a:spcBef>
                <a:spcPct val="0"/>
              </a:spcBef>
              <a:buClrTx/>
              <a:buSzTx/>
            </a:pPr>
            <a:endParaRPr lang="es-ES" altLang="es-ES" sz="1800" b="0">
              <a:solidFill>
                <a:srgbClr val="000000"/>
              </a:solidFill>
              <a:latin typeface="Calibri" pitchFamily="34" charset="0"/>
            </a:endParaRPr>
          </a:p>
          <a:p>
            <a:pPr eaLnBrk="1" hangingPunct="1">
              <a:spcBef>
                <a:spcPct val="0"/>
              </a:spcBef>
              <a:buClrTx/>
              <a:buSzTx/>
            </a:pPr>
            <a:r>
              <a:rPr lang="es-ES" altLang="es-ES" sz="1800" b="0">
                <a:solidFill>
                  <a:srgbClr val="000000"/>
                </a:solidFill>
                <a:latin typeface="Calibri" pitchFamily="34" charset="0"/>
              </a:rPr>
              <a:t>Ética:</a:t>
            </a:r>
          </a:p>
          <a:p>
            <a:pPr lvl="1">
              <a:buClrTx/>
              <a:buSzTx/>
              <a:buFontTx/>
              <a:buNone/>
            </a:pPr>
            <a:r>
              <a:rPr lang="es-ES" altLang="es-ES" sz="1600">
                <a:latin typeface="Calibri" pitchFamily="34" charset="0"/>
              </a:rPr>
              <a:t>- CEIC: </a:t>
            </a:r>
            <a:r>
              <a:rPr lang="es-ES" altLang="es-ES" sz="1600" i="1">
                <a:latin typeface="Calibri" pitchFamily="34" charset="0"/>
              </a:rPr>
              <a:t>IDIAP Jordi Gol i Gurina </a:t>
            </a:r>
          </a:p>
          <a:p>
            <a:pPr lvl="1">
              <a:buClrTx/>
              <a:buSzTx/>
              <a:buFontTx/>
              <a:buNone/>
            </a:pPr>
            <a:r>
              <a:rPr lang="es-ES" altLang="es-ES" sz="1600">
                <a:latin typeface="Calibri" pitchFamily="34" charset="0"/>
              </a:rPr>
              <a:t>- Comités Éticos de cada centro</a:t>
            </a:r>
          </a:p>
          <a:p>
            <a:pPr lvl="1">
              <a:buClrTx/>
              <a:buSzTx/>
              <a:buFontTx/>
              <a:buNone/>
            </a:pPr>
            <a:r>
              <a:rPr lang="es-ES" altLang="es-ES" sz="1600">
                <a:latin typeface="Calibri" pitchFamily="34" charset="0"/>
              </a:rPr>
              <a:t>- AEMPS</a:t>
            </a:r>
          </a:p>
        </p:txBody>
      </p:sp>
      <p:pic>
        <p:nvPicPr>
          <p:cNvPr id="91140" name="Picture 3"/>
          <p:cNvPicPr>
            <a:picLocks noChangeAspect="1" noChangeArrowheads="1"/>
          </p:cNvPicPr>
          <p:nvPr/>
        </p:nvPicPr>
        <p:blipFill>
          <a:blip r:embed="rId2">
            <a:extLst>
              <a:ext uri="{28A0092B-C50C-407E-A947-70E740481C1C}">
                <a14:useLocalDpi xmlns:a14="http://schemas.microsoft.com/office/drawing/2010/main" val="0"/>
              </a:ext>
            </a:extLst>
          </a:blip>
          <a:srcRect l="22395" t="22569" r="23438" b="46428"/>
          <a:stretch>
            <a:fillRect/>
          </a:stretch>
        </p:blipFill>
        <p:spPr bwMode="auto">
          <a:xfrm>
            <a:off x="755650" y="836712"/>
            <a:ext cx="756076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949280"/>
            <a:ext cx="4679876" cy="9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26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25"/>
          <p:cNvSpPr txBox="1">
            <a:spLocks noChangeArrowheads="1"/>
          </p:cNvSpPr>
          <p:nvPr/>
        </p:nvSpPr>
        <p:spPr bwMode="auto">
          <a:xfrm>
            <a:off x="304800" y="257175"/>
            <a:ext cx="855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B263C"/>
              </a:buClr>
              <a:buSzPct val="70000"/>
              <a:buChar char="•"/>
              <a:defRPr sz="2200" b="1">
                <a:solidFill>
                  <a:schemeClr val="tx1"/>
                </a:solidFill>
                <a:latin typeface="Arial" pitchFamily="34" charset="0"/>
              </a:defRPr>
            </a:lvl1pPr>
            <a:lvl2pPr marL="742950" indent="-285750">
              <a:spcBef>
                <a:spcPct val="20000"/>
              </a:spcBef>
              <a:buClr>
                <a:srgbClr val="AB263C"/>
              </a:buClr>
              <a:buSzPct val="70000"/>
              <a:buChar char="•"/>
              <a:defRPr sz="2000">
                <a:solidFill>
                  <a:schemeClr val="tx1"/>
                </a:solidFill>
                <a:latin typeface="Arial" pitchFamily="34" charset="0"/>
              </a:defRPr>
            </a:lvl2pPr>
            <a:lvl3pPr marL="1143000" indent="-228600">
              <a:spcBef>
                <a:spcPct val="20000"/>
              </a:spcBef>
              <a:buClr>
                <a:srgbClr val="AB263C"/>
              </a:buClr>
              <a:buSzPct val="70000"/>
              <a:buChar char="•"/>
              <a:defRPr sz="2000">
                <a:solidFill>
                  <a:schemeClr val="tx1"/>
                </a:solidFill>
                <a:latin typeface="Arial" pitchFamily="34" charset="0"/>
              </a:defRPr>
            </a:lvl3pPr>
            <a:lvl4pPr marL="1600200" indent="-228600">
              <a:spcBef>
                <a:spcPct val="20000"/>
              </a:spcBef>
              <a:buClr>
                <a:srgbClr val="AB263C"/>
              </a:buClr>
              <a:buSzPct val="70000"/>
              <a:buChar char="•"/>
              <a:defRPr sz="2000">
                <a:solidFill>
                  <a:srgbClr val="5F5F5F"/>
                </a:solidFill>
                <a:latin typeface="Arial"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NewsGoth BT"/>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9pPr>
          </a:lstStyle>
          <a:p>
            <a:pPr>
              <a:spcBef>
                <a:spcPct val="0"/>
              </a:spcBef>
              <a:buClrTx/>
              <a:buSzTx/>
              <a:buFontTx/>
              <a:buNone/>
            </a:pPr>
            <a:r>
              <a:rPr lang="es-ES" altLang="es-ES" sz="2000">
                <a:solidFill>
                  <a:srgbClr val="7030A0"/>
                </a:solidFill>
                <a:latin typeface="Calibri" pitchFamily="34" charset="0"/>
              </a:rPr>
              <a:t>Resultados: Datos generales</a:t>
            </a:r>
          </a:p>
        </p:txBody>
      </p:sp>
      <p:sp>
        <p:nvSpPr>
          <p:cNvPr id="94211" name="Contenidor de contingut 2"/>
          <p:cNvSpPr txBox="1">
            <a:spLocks/>
          </p:cNvSpPr>
          <p:nvPr/>
        </p:nvSpPr>
        <p:spPr bwMode="auto">
          <a:xfrm>
            <a:off x="611188" y="1557338"/>
            <a:ext cx="38163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lr>
                <a:srgbClr val="AB263C"/>
              </a:buClr>
              <a:buSzPct val="70000"/>
              <a:buChar char="•"/>
              <a:defRPr sz="2200" b="1">
                <a:solidFill>
                  <a:schemeClr val="tx1"/>
                </a:solidFill>
                <a:latin typeface="Arial" pitchFamily="34" charset="0"/>
              </a:defRPr>
            </a:lvl1pPr>
            <a:lvl2pPr marL="412750" indent="-187325">
              <a:spcBef>
                <a:spcPct val="20000"/>
              </a:spcBef>
              <a:buClr>
                <a:srgbClr val="AB263C"/>
              </a:buClr>
              <a:buSzPct val="70000"/>
              <a:buChar char="•"/>
              <a:defRPr sz="2000">
                <a:solidFill>
                  <a:schemeClr val="tx1"/>
                </a:solidFill>
                <a:latin typeface="Arial" pitchFamily="34" charset="0"/>
              </a:defRPr>
            </a:lvl2pPr>
            <a:lvl3pPr marL="560388" indent="-146050">
              <a:spcBef>
                <a:spcPct val="20000"/>
              </a:spcBef>
              <a:buClr>
                <a:srgbClr val="AB263C"/>
              </a:buClr>
              <a:buSzPct val="70000"/>
              <a:buChar char="•"/>
              <a:defRPr sz="2000">
                <a:solidFill>
                  <a:schemeClr val="tx1"/>
                </a:solidFill>
                <a:latin typeface="Arial" pitchFamily="34" charset="0"/>
              </a:defRPr>
            </a:lvl3pPr>
            <a:lvl4pPr marL="668338" indent="-106363">
              <a:spcBef>
                <a:spcPct val="20000"/>
              </a:spcBef>
              <a:buClr>
                <a:srgbClr val="AB263C"/>
              </a:buClr>
              <a:buSzPct val="70000"/>
              <a:buChar char="•"/>
              <a:defRPr sz="2000">
                <a:solidFill>
                  <a:srgbClr val="5F5F5F"/>
                </a:solidFill>
                <a:latin typeface="Arial"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NewsGoth BT"/>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9pPr>
          </a:lstStyle>
          <a:p>
            <a:pPr>
              <a:spcBef>
                <a:spcPts val="1200"/>
              </a:spcBef>
              <a:buClrTx/>
              <a:buSzTx/>
            </a:pPr>
            <a:r>
              <a:rPr lang="es-ES" altLang="es-ES" sz="1800" b="0">
                <a:latin typeface="Calibri" pitchFamily="34" charset="0"/>
              </a:rPr>
              <a:t>405 pacientes aleatorizados</a:t>
            </a:r>
          </a:p>
          <a:p>
            <a:pPr>
              <a:spcBef>
                <a:spcPts val="1200"/>
              </a:spcBef>
              <a:buClrTx/>
              <a:buSzTx/>
            </a:pPr>
            <a:r>
              <a:rPr lang="es-ES" altLang="es-ES" sz="1800" b="0">
                <a:latin typeface="Calibri" pitchFamily="34" charset="0"/>
              </a:rPr>
              <a:t>398 pacientes incluidos</a:t>
            </a:r>
          </a:p>
          <a:p>
            <a:pPr>
              <a:spcBef>
                <a:spcPts val="1200"/>
              </a:spcBef>
              <a:buClrTx/>
              <a:buSzTx/>
            </a:pPr>
            <a:r>
              <a:rPr lang="es-ES" altLang="es-ES" sz="1800" b="0">
                <a:latin typeface="Calibri" pitchFamily="34" charset="0"/>
              </a:rPr>
              <a:t>65,8% mujeres (n=262)</a:t>
            </a:r>
          </a:p>
          <a:p>
            <a:pPr>
              <a:spcBef>
                <a:spcPts val="1200"/>
              </a:spcBef>
              <a:buClrTx/>
              <a:buSzTx/>
            </a:pPr>
            <a:r>
              <a:rPr lang="es-ES" altLang="es-ES" sz="1800" b="0">
                <a:latin typeface="Calibri" pitchFamily="34" charset="0"/>
              </a:rPr>
              <a:t>Duración media de síntomas en visita basal de 6 días (SD=6)</a:t>
            </a:r>
          </a:p>
          <a:p>
            <a:pPr>
              <a:spcBef>
                <a:spcPts val="1200"/>
              </a:spcBef>
              <a:buClrTx/>
              <a:buSzTx/>
            </a:pPr>
            <a:r>
              <a:rPr lang="es-ES" altLang="es-ES" sz="1800" b="0">
                <a:latin typeface="Calibri" pitchFamily="34" charset="0"/>
              </a:rPr>
              <a:t>La mayoría de pacientes no eran fumadores (80.1%) y no tenían comorbilidades respiratorias (93,5%)</a:t>
            </a:r>
            <a:endParaRPr lang="ca-ES" altLang="es-ES" sz="1800" b="0">
              <a:latin typeface="Calibri" pitchFamily="34" charset="0"/>
            </a:endParaRPr>
          </a:p>
        </p:txBody>
      </p:sp>
      <p:graphicFrame>
        <p:nvGraphicFramePr>
          <p:cNvPr id="6" name="Contenidor de contingut 4"/>
          <p:cNvGraphicFramePr>
            <a:graphicFrameLocks/>
          </p:cNvGraphicFramePr>
          <p:nvPr/>
        </p:nvGraphicFramePr>
        <p:xfrm>
          <a:off x="4211960" y="1196752"/>
          <a:ext cx="4741980"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6729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25"/>
          <p:cNvSpPr txBox="1">
            <a:spLocks noChangeArrowheads="1"/>
          </p:cNvSpPr>
          <p:nvPr/>
        </p:nvSpPr>
        <p:spPr bwMode="auto">
          <a:xfrm>
            <a:off x="304800" y="257175"/>
            <a:ext cx="855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B263C"/>
              </a:buClr>
              <a:buSzPct val="70000"/>
              <a:buChar char="•"/>
              <a:defRPr sz="2200" b="1">
                <a:solidFill>
                  <a:schemeClr val="tx1"/>
                </a:solidFill>
                <a:latin typeface="Arial" pitchFamily="34" charset="0"/>
              </a:defRPr>
            </a:lvl1pPr>
            <a:lvl2pPr marL="742950" indent="-285750">
              <a:spcBef>
                <a:spcPct val="20000"/>
              </a:spcBef>
              <a:buClr>
                <a:srgbClr val="AB263C"/>
              </a:buClr>
              <a:buSzPct val="70000"/>
              <a:buChar char="•"/>
              <a:defRPr sz="2000">
                <a:solidFill>
                  <a:schemeClr val="tx1"/>
                </a:solidFill>
                <a:latin typeface="Arial" pitchFamily="34" charset="0"/>
              </a:defRPr>
            </a:lvl2pPr>
            <a:lvl3pPr marL="1143000" indent="-228600">
              <a:spcBef>
                <a:spcPct val="20000"/>
              </a:spcBef>
              <a:buClr>
                <a:srgbClr val="AB263C"/>
              </a:buClr>
              <a:buSzPct val="70000"/>
              <a:buChar char="•"/>
              <a:defRPr sz="2000">
                <a:solidFill>
                  <a:schemeClr val="tx1"/>
                </a:solidFill>
                <a:latin typeface="Arial" pitchFamily="34" charset="0"/>
              </a:defRPr>
            </a:lvl3pPr>
            <a:lvl4pPr marL="1600200" indent="-228600">
              <a:spcBef>
                <a:spcPct val="20000"/>
              </a:spcBef>
              <a:buClr>
                <a:srgbClr val="AB263C"/>
              </a:buClr>
              <a:buSzPct val="70000"/>
              <a:buChar char="•"/>
              <a:defRPr sz="2000">
                <a:solidFill>
                  <a:srgbClr val="5F5F5F"/>
                </a:solidFill>
                <a:latin typeface="Arial"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NewsGoth BT"/>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9pPr>
          </a:lstStyle>
          <a:p>
            <a:pPr>
              <a:spcBef>
                <a:spcPct val="0"/>
              </a:spcBef>
              <a:buClrTx/>
              <a:buSzTx/>
              <a:buFontTx/>
              <a:buNone/>
            </a:pPr>
            <a:r>
              <a:rPr lang="es-ES" altLang="es-ES" sz="2000">
                <a:solidFill>
                  <a:srgbClr val="7030A0"/>
                </a:solidFill>
                <a:latin typeface="Calibri" pitchFamily="34" charset="0"/>
              </a:rPr>
              <a:t>Resultados: Consumo de antibióticos</a:t>
            </a:r>
          </a:p>
        </p:txBody>
      </p:sp>
      <p:graphicFrame>
        <p:nvGraphicFramePr>
          <p:cNvPr id="5" name="Gràfic 4"/>
          <p:cNvGraphicFramePr>
            <a:graphicFrameLocks/>
          </p:cNvGraphicFramePr>
          <p:nvPr/>
        </p:nvGraphicFramePr>
        <p:xfrm>
          <a:off x="577330" y="1124744"/>
          <a:ext cx="8280920"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96260" name="QuadreDeText 5"/>
          <p:cNvSpPr txBox="1">
            <a:spLocks noChangeArrowheads="1"/>
          </p:cNvSpPr>
          <p:nvPr/>
        </p:nvSpPr>
        <p:spPr bwMode="auto">
          <a:xfrm>
            <a:off x="1547813" y="4724400"/>
            <a:ext cx="741680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altLang="es-ES" sz="1600">
                <a:solidFill>
                  <a:srgbClr val="000000"/>
                </a:solidFill>
                <a:latin typeface="Calibri" pitchFamily="34" charset="0"/>
              </a:rPr>
              <a:t>     No antibióticos            PDA recepción            PDA en mano    Antibióticos inmediatos</a:t>
            </a:r>
            <a:endParaRPr lang="en-CA" altLang="es-ES" sz="1600">
              <a:solidFill>
                <a:srgbClr val="000000"/>
              </a:solidFill>
              <a:latin typeface="Calibri" pitchFamily="34" charset="0"/>
            </a:endParaRPr>
          </a:p>
        </p:txBody>
      </p:sp>
    </p:spTree>
    <p:extLst>
      <p:ext uri="{BB962C8B-B14F-4D97-AF65-F5344CB8AC3E}">
        <p14:creationId xmlns:p14="http://schemas.microsoft.com/office/powerpoint/2010/main" val="414269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ca-ES" dirty="0" smtClean="0"/>
              <a:t>Habilitats Comunicatives en prescripció d’antibiòtics</a:t>
            </a:r>
            <a:endParaRPr lang="ca-ES" dirty="0"/>
          </a:p>
        </p:txBody>
      </p:sp>
      <p:sp>
        <p:nvSpPr>
          <p:cNvPr id="9" name="8 CuadroTexto"/>
          <p:cNvSpPr txBox="1"/>
          <p:nvPr/>
        </p:nvSpPr>
        <p:spPr>
          <a:xfrm>
            <a:off x="395536" y="6453336"/>
            <a:ext cx="2736304" cy="369332"/>
          </a:xfrm>
          <a:prstGeom prst="rect">
            <a:avLst/>
          </a:prstGeom>
          <a:solidFill>
            <a:schemeClr val="bg1"/>
          </a:solidFill>
        </p:spPr>
        <p:txBody>
          <a:bodyPr wrap="square" rtlCol="0">
            <a:spAutoFit/>
          </a:bodyPr>
          <a:lstStyle/>
          <a:p>
            <a:endParaRPr lang="ca-ES" dirty="0"/>
          </a:p>
        </p:txBody>
      </p:sp>
      <p:sp>
        <p:nvSpPr>
          <p:cNvPr id="7" name="AutoShape 2" descr="Resultado de imagen de PRESCRIPCION DIFERIDA ANTIBIOTIC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2" name="AutoShape 4" descr="Resultado de imagen de PRESCRIPCION DIFERIDA ANTIBIOTI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3" name="AutoShape 6" descr="Resultado de imagen de PRESCRIPCION DIFERIDA ANTIBIOTI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11266" name="Picture 2" descr="Resultado de imagen de comunicar antibiotic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628800"/>
            <a:ext cx="6151550" cy="407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7684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71" name="Text Box 1040"/>
          <p:cNvSpPr txBox="1">
            <a:spLocks noChangeArrowheads="1"/>
          </p:cNvSpPr>
          <p:nvPr/>
        </p:nvSpPr>
        <p:spPr bwMode="auto">
          <a:xfrm>
            <a:off x="6468145" y="6316663"/>
            <a:ext cx="2447272"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0" algn="r">
              <a:lnSpc>
                <a:spcPct val="90000"/>
              </a:lnSpc>
              <a:defRPr/>
            </a:pPr>
            <a:r>
              <a:rPr kumimoji="0" lang="en-GB" altLang="en-US" sz="1200" b="0" i="0" u="none" strike="noStrike" kern="1200" cap="none" spc="0" normalizeH="0" baseline="0" noProof="0" dirty="0" err="1">
                <a:ln>
                  <a:noFill/>
                </a:ln>
                <a:solidFill>
                  <a:prstClr val="black"/>
                </a:solidFill>
                <a:effectLst/>
                <a:uLnTx/>
                <a:uFillTx/>
                <a:latin typeface="Calibri"/>
                <a:ea typeface="+mn-ea"/>
                <a:cs typeface="+mn-cs"/>
              </a:rPr>
              <a:t>Cals</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 JW et al.</a:t>
            </a:r>
            <a:r>
              <a:rPr kumimoji="0" lang="en-GB" altLang="en-US" sz="1200" b="0" i="1" u="none" strike="noStrike" kern="1200" cap="none" spc="0" normalizeH="0" baseline="0" noProof="0" dirty="0">
                <a:ln>
                  <a:noFill/>
                </a:ln>
                <a:solidFill>
                  <a:prstClr val="black"/>
                </a:solidFill>
                <a:effectLst/>
                <a:uLnTx/>
                <a:uFillTx/>
                <a:latin typeface="Calibri"/>
                <a:ea typeface="+mn-ea"/>
                <a:cs typeface="+mn-cs"/>
              </a:rPr>
              <a:t> BMJ</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 2009;</a:t>
            </a:r>
            <a:r>
              <a:rPr lang="en-GB" sz="1200" b="1" dirty="0">
                <a:solidFill>
                  <a:prstClr val="black"/>
                </a:solidFill>
                <a:latin typeface="Calibri"/>
              </a:rPr>
              <a:t>338</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:b1374.</a:t>
            </a:r>
          </a:p>
        </p:txBody>
      </p:sp>
      <p:sp>
        <p:nvSpPr>
          <p:cNvPr id="18" name="Text Box 125"/>
          <p:cNvSpPr txBox="1">
            <a:spLocks noChangeArrowheads="1"/>
          </p:cNvSpPr>
          <p:nvPr/>
        </p:nvSpPr>
        <p:spPr bwMode="auto">
          <a:xfrm>
            <a:off x="409771" y="297861"/>
            <a:ext cx="8532813" cy="400099"/>
          </a:xfrm>
          <a:prstGeom prst="rect">
            <a:avLst/>
          </a:prstGeom>
          <a:noFill/>
          <a:ln>
            <a:noFill/>
          </a:ln>
          <a:extLst/>
        </p:spPr>
        <p:txBody>
          <a:bodyPr lIns="91428" tIns="45715" rIns="91428" bIns="45715">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auto" latinLnBrk="0" hangingPunct="1">
              <a:lnSpc>
                <a:spcPct val="100000"/>
              </a:lnSpc>
              <a:spcBef>
                <a:spcPct val="0"/>
              </a:spcBef>
              <a:spcAft>
                <a:spcPts val="0"/>
              </a:spcAft>
              <a:buClrTx/>
              <a:buSzTx/>
              <a:buFontTx/>
              <a:buNone/>
              <a:tabLst/>
              <a:defRPr/>
            </a:pPr>
            <a:r>
              <a:rPr kumimoji="0" lang="es-ES_tradnl" altLang="en-US" sz="2000" b="1" i="0" u="none" strike="noStrike" kern="0" cap="none" spc="0" normalizeH="0" baseline="0" noProof="0" dirty="0">
                <a:ln>
                  <a:noFill/>
                </a:ln>
                <a:solidFill>
                  <a:srgbClr val="7030A0"/>
                </a:solidFill>
                <a:effectLst/>
                <a:uLnTx/>
                <a:uFillTx/>
                <a:latin typeface="Calibri" panose="020F0502020204030204" pitchFamily="34" charset="0"/>
                <a:ea typeface="+mn-ea"/>
                <a:cs typeface="+mn-cs"/>
              </a:rPr>
              <a:t>Habilidades comunicativas: Estudio IMPAC3T</a:t>
            </a:r>
            <a:endParaRPr kumimoji="0" lang="es-ES_tradnl" altLang="en-US" sz="2000" b="1" i="0" u="none" strike="noStrike" kern="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endParaRPr>
          </a:p>
        </p:txBody>
      </p:sp>
      <p:pic>
        <p:nvPicPr>
          <p:cNvPr id="16" name="Picture 3" descr="cals.tif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3509" y="1088826"/>
            <a:ext cx="5264331" cy="5049704"/>
          </a:xfrm>
          <a:prstGeom prst="rect">
            <a:avLst/>
          </a:prstGeom>
        </p:spPr>
      </p:pic>
      <p:sp>
        <p:nvSpPr>
          <p:cNvPr id="17" name="TextBox 4"/>
          <p:cNvSpPr txBox="1"/>
          <p:nvPr/>
        </p:nvSpPr>
        <p:spPr>
          <a:xfrm>
            <a:off x="5959910" y="2338292"/>
            <a:ext cx="2962022" cy="3046988"/>
          </a:xfrm>
          <a:prstGeom prst="rect">
            <a:avLst/>
          </a:prstGeom>
          <a:noFill/>
        </p:spPr>
        <p:txBody>
          <a:bodyPr wrap="square" rtlCol="0">
            <a:spAutoFit/>
          </a:bodyPr>
          <a:lstStyle/>
          <a:p>
            <a:pPr marL="0" marR="0" lvl="0" indent="0" algn="l" defTabSz="914400" rtl="0" eaLnBrk="1" fontAlgn="base" latinLnBrk="0" hangingPunct="1">
              <a:lnSpc>
                <a:spcPct val="100000"/>
              </a:lnSpc>
              <a:spcBef>
                <a:spcPts val="600"/>
              </a:spcBef>
              <a:spcAft>
                <a:spcPts val="600"/>
              </a:spcAft>
              <a:buClrTx/>
              <a:buSzTx/>
              <a:buFont typeface="Arial" pitchFamily="34" charset="0"/>
              <a:buChar char="•"/>
              <a:tabLst/>
              <a:defRPr/>
            </a:pPr>
            <a:r>
              <a:rPr kumimoji="0" lang="es-ES" i="0" u="none" strike="noStrike" kern="1200" cap="none" spc="0" normalizeH="0" baseline="0" noProof="0" dirty="0">
                <a:ln>
                  <a:noFill/>
                </a:ln>
                <a:solidFill>
                  <a:srgbClr val="000000"/>
                </a:solidFill>
                <a:effectLst/>
                <a:uLnTx/>
                <a:uFillTx/>
                <a:ea typeface="ＭＳ Ｐゴシック" charset="0"/>
                <a:cs typeface="Arial" charset="0"/>
              </a:rPr>
              <a:t> Ensayo clínico aleatorio con </a:t>
            </a:r>
            <a:r>
              <a:rPr kumimoji="0" lang="es-ES" i="0" u="none" strike="noStrike" kern="1200" cap="none" spc="0" normalizeH="0" baseline="0" noProof="0" dirty="0" err="1">
                <a:ln>
                  <a:noFill/>
                </a:ln>
                <a:solidFill>
                  <a:srgbClr val="000000"/>
                </a:solidFill>
                <a:effectLst/>
                <a:uLnTx/>
                <a:uFillTx/>
                <a:ea typeface="ＭＳ Ｐゴシック" charset="0"/>
                <a:cs typeface="Arial" charset="0"/>
              </a:rPr>
              <a:t>clusters</a:t>
            </a:r>
            <a:r>
              <a:rPr kumimoji="0" lang="es-ES" i="0" u="none" strike="noStrike" kern="1200" cap="none" spc="0" normalizeH="0" baseline="0" noProof="0" dirty="0">
                <a:ln>
                  <a:noFill/>
                </a:ln>
                <a:solidFill>
                  <a:srgbClr val="000000"/>
                </a:solidFill>
                <a:effectLst/>
                <a:uLnTx/>
                <a:uFillTx/>
                <a:ea typeface="ＭＳ Ｐゴシック" charset="0"/>
                <a:cs typeface="Arial" charset="0"/>
              </a:rPr>
              <a:t>.</a:t>
            </a:r>
          </a:p>
          <a:p>
            <a:pPr marL="0" marR="0" lvl="0" indent="0" algn="l" defTabSz="914400" rtl="0" eaLnBrk="1" fontAlgn="base" latinLnBrk="0" hangingPunct="1">
              <a:lnSpc>
                <a:spcPct val="100000"/>
              </a:lnSpc>
              <a:spcBef>
                <a:spcPts val="600"/>
              </a:spcBef>
              <a:spcAft>
                <a:spcPts val="600"/>
              </a:spcAft>
              <a:buClrTx/>
              <a:buSzTx/>
              <a:buFont typeface="Arial" pitchFamily="34" charset="0"/>
              <a:buChar char="•"/>
              <a:tabLst/>
              <a:defRPr/>
            </a:pPr>
            <a:r>
              <a:rPr lang="es-ES" dirty="0">
                <a:solidFill>
                  <a:srgbClr val="000000"/>
                </a:solidFill>
                <a:ea typeface="ＭＳ Ｐゴシック" charset="0"/>
                <a:cs typeface="Arial" charset="0"/>
              </a:rPr>
              <a:t> 40 médicos de familia en 20 centros.</a:t>
            </a:r>
          </a:p>
          <a:p>
            <a:pPr marL="0" marR="0" lvl="0" indent="0" algn="l" defTabSz="914400" rtl="0" eaLnBrk="1" fontAlgn="base" latinLnBrk="0" hangingPunct="1">
              <a:lnSpc>
                <a:spcPct val="100000"/>
              </a:lnSpc>
              <a:spcBef>
                <a:spcPts val="600"/>
              </a:spcBef>
              <a:spcAft>
                <a:spcPts val="600"/>
              </a:spcAft>
              <a:buClrTx/>
              <a:buSzTx/>
              <a:buFont typeface="Arial" pitchFamily="34" charset="0"/>
              <a:buChar char="•"/>
              <a:tabLst/>
              <a:defRPr/>
            </a:pPr>
            <a:r>
              <a:rPr kumimoji="0" lang="es-ES" i="0" u="none" strike="noStrike" kern="1200" cap="none" spc="0" normalizeH="0" baseline="0" noProof="0" dirty="0">
                <a:ln>
                  <a:noFill/>
                </a:ln>
                <a:solidFill>
                  <a:srgbClr val="000000"/>
                </a:solidFill>
                <a:effectLst/>
                <a:uLnTx/>
                <a:uFillTx/>
                <a:ea typeface="ＭＳ Ｐゴシック" charset="0"/>
                <a:cs typeface="Arial" charset="0"/>
              </a:rPr>
              <a:t> Inclusión de 421 pacientes.</a:t>
            </a:r>
          </a:p>
          <a:p>
            <a:pPr marL="0" marR="0" lvl="0" indent="0" algn="l" defTabSz="914400" rtl="0" eaLnBrk="1" fontAlgn="base" latinLnBrk="0" hangingPunct="1">
              <a:lnSpc>
                <a:spcPct val="100000"/>
              </a:lnSpc>
              <a:spcBef>
                <a:spcPts val="600"/>
              </a:spcBef>
              <a:spcAft>
                <a:spcPts val="600"/>
              </a:spcAft>
              <a:buClrTx/>
              <a:buSzTx/>
              <a:buFont typeface="Arial" pitchFamily="34" charset="0"/>
              <a:buChar char="•"/>
              <a:tabLst/>
              <a:defRPr/>
            </a:pPr>
            <a:r>
              <a:rPr kumimoji="0" lang="es-ES" i="0" u="none" strike="noStrike" kern="1200" cap="none" spc="0" normalizeH="0" baseline="0" noProof="0" dirty="0">
                <a:ln>
                  <a:noFill/>
                </a:ln>
                <a:solidFill>
                  <a:srgbClr val="000000"/>
                </a:solidFill>
                <a:effectLst/>
                <a:uLnTx/>
                <a:uFillTx/>
                <a:ea typeface="ＭＳ Ｐゴシック" charset="0"/>
                <a:cs typeface="Arial" charset="0"/>
              </a:rPr>
              <a:t> Variable</a:t>
            </a:r>
            <a:r>
              <a:rPr kumimoji="0" lang="es-ES" i="0" u="none" strike="noStrike" kern="1200" cap="none" spc="0" normalizeH="0" noProof="0" dirty="0">
                <a:ln>
                  <a:noFill/>
                </a:ln>
                <a:solidFill>
                  <a:srgbClr val="000000"/>
                </a:solidFill>
                <a:effectLst/>
                <a:uLnTx/>
                <a:uFillTx/>
                <a:ea typeface="ＭＳ Ｐゴシック" charset="0"/>
                <a:cs typeface="Arial" charset="0"/>
              </a:rPr>
              <a:t> de resultado principal: prescripción antibiótica en infecciones del tracto respiratorio inferior.</a:t>
            </a:r>
            <a:endParaRPr kumimoji="0" lang="es-ES" i="0" u="none" strike="noStrike" kern="1200" cap="none" spc="0" normalizeH="0" baseline="0" noProof="0" dirty="0">
              <a:ln>
                <a:noFill/>
              </a:ln>
              <a:solidFill>
                <a:srgbClr val="000000"/>
              </a:solidFill>
              <a:effectLst/>
              <a:uLnTx/>
              <a:uFillTx/>
              <a:ea typeface="ＭＳ Ｐゴシック" charset="0"/>
              <a:cs typeface="+mn-cs"/>
            </a:endParaRPr>
          </a:p>
        </p:txBody>
      </p:sp>
    </p:spTree>
    <p:extLst>
      <p:ext uri="{BB962C8B-B14F-4D97-AF65-F5344CB8AC3E}">
        <p14:creationId xmlns:p14="http://schemas.microsoft.com/office/powerpoint/2010/main" val="2774928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71" name="Text Box 1040"/>
          <p:cNvSpPr txBox="1">
            <a:spLocks noChangeArrowheads="1"/>
          </p:cNvSpPr>
          <p:nvPr/>
        </p:nvSpPr>
        <p:spPr bwMode="auto">
          <a:xfrm>
            <a:off x="6468145" y="6316663"/>
            <a:ext cx="2447272"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0" algn="r">
              <a:lnSpc>
                <a:spcPct val="90000"/>
              </a:lnSpc>
              <a:defRPr/>
            </a:pPr>
            <a:r>
              <a:rPr kumimoji="0" lang="en-GB" altLang="en-US" sz="1200" b="0" i="0" u="none" strike="noStrike" kern="1200" cap="none" spc="0" normalizeH="0" baseline="0" noProof="0" dirty="0" err="1">
                <a:ln>
                  <a:noFill/>
                </a:ln>
                <a:solidFill>
                  <a:prstClr val="black"/>
                </a:solidFill>
                <a:effectLst/>
                <a:uLnTx/>
                <a:uFillTx/>
                <a:latin typeface="Calibri"/>
                <a:ea typeface="+mn-ea"/>
                <a:cs typeface="+mn-cs"/>
              </a:rPr>
              <a:t>Cals</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 JW et al.</a:t>
            </a:r>
            <a:r>
              <a:rPr kumimoji="0" lang="en-GB" altLang="en-US" sz="1200" b="0" i="1" u="none" strike="noStrike" kern="1200" cap="none" spc="0" normalizeH="0" baseline="0" noProof="0" dirty="0">
                <a:ln>
                  <a:noFill/>
                </a:ln>
                <a:solidFill>
                  <a:prstClr val="black"/>
                </a:solidFill>
                <a:effectLst/>
                <a:uLnTx/>
                <a:uFillTx/>
                <a:latin typeface="Calibri"/>
                <a:ea typeface="+mn-ea"/>
                <a:cs typeface="+mn-cs"/>
              </a:rPr>
              <a:t> BMJ</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 2009;</a:t>
            </a:r>
            <a:r>
              <a:rPr lang="en-GB" sz="1200" b="1" dirty="0">
                <a:solidFill>
                  <a:prstClr val="black"/>
                </a:solidFill>
                <a:latin typeface="Calibri"/>
              </a:rPr>
              <a:t>338</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:b1374.</a:t>
            </a:r>
          </a:p>
        </p:txBody>
      </p:sp>
      <p:sp>
        <p:nvSpPr>
          <p:cNvPr id="18" name="Text Box 125"/>
          <p:cNvSpPr txBox="1">
            <a:spLocks noChangeArrowheads="1"/>
          </p:cNvSpPr>
          <p:nvPr/>
        </p:nvSpPr>
        <p:spPr bwMode="auto">
          <a:xfrm>
            <a:off x="409771" y="297861"/>
            <a:ext cx="8532813" cy="1015653"/>
          </a:xfrm>
          <a:prstGeom prst="rect">
            <a:avLst/>
          </a:prstGeom>
          <a:noFill/>
          <a:ln>
            <a:noFill/>
          </a:ln>
          <a:extLst/>
        </p:spPr>
        <p:txBody>
          <a:bodyPr lIns="91428" tIns="45715" rIns="91428" bIns="45715">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auto" latinLnBrk="0" hangingPunct="1">
              <a:lnSpc>
                <a:spcPct val="100000"/>
              </a:lnSpc>
              <a:spcBef>
                <a:spcPct val="0"/>
              </a:spcBef>
              <a:spcAft>
                <a:spcPts val="0"/>
              </a:spcAft>
              <a:buClrTx/>
              <a:buSzTx/>
              <a:buFontTx/>
              <a:buNone/>
              <a:tabLst/>
              <a:defRPr/>
            </a:pPr>
            <a:r>
              <a:rPr kumimoji="0" lang="es-ES_tradnl" altLang="en-US" sz="2000" b="1" i="0" u="none" strike="noStrike" kern="0" cap="none" spc="0" normalizeH="0" baseline="0" noProof="0" dirty="0">
                <a:ln>
                  <a:noFill/>
                </a:ln>
                <a:solidFill>
                  <a:srgbClr val="7030A0"/>
                </a:solidFill>
                <a:effectLst/>
                <a:uLnTx/>
                <a:uFillTx/>
                <a:latin typeface="Calibri" panose="020F0502020204030204" pitchFamily="34" charset="0"/>
                <a:ea typeface="+mn-ea"/>
                <a:cs typeface="+mn-cs"/>
              </a:rPr>
              <a:t>Habilidades comunicativas</a:t>
            </a:r>
          </a:p>
          <a:p>
            <a:pPr marL="0" marR="0" lvl="0" indent="0" algn="l" defTabSz="912813" rtl="0" eaLnBrk="1" fontAlgn="auto" latinLnBrk="0" hangingPunct="1">
              <a:lnSpc>
                <a:spcPct val="100000"/>
              </a:lnSpc>
              <a:spcBef>
                <a:spcPct val="0"/>
              </a:spcBef>
              <a:spcAft>
                <a:spcPts val="0"/>
              </a:spcAft>
              <a:buClrTx/>
              <a:buSzTx/>
              <a:buFontTx/>
              <a:buNone/>
              <a:tabLst/>
              <a:defRPr/>
            </a:pPr>
            <a:endParaRPr lang="es-ES_tradnl" altLang="en-US" sz="2000" b="1" kern="0" dirty="0">
              <a:solidFill>
                <a:srgbClr val="7030A0"/>
              </a:solidFill>
            </a:endParaRPr>
          </a:p>
          <a:p>
            <a:pPr lvl="0">
              <a:spcBef>
                <a:spcPct val="0"/>
              </a:spcBef>
              <a:buNone/>
              <a:defRPr/>
            </a:pPr>
            <a:r>
              <a:rPr kumimoji="0" lang="es-ES_tradnl" altLang="en-US" sz="1800" b="1" i="0" u="none" strike="noStrike" kern="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Resultado del </a:t>
            </a:r>
            <a:r>
              <a:rPr lang="es-ES_tradnl" altLang="en-US" sz="1800" b="1" kern="0" dirty="0">
                <a:solidFill>
                  <a:srgbClr val="7030A0"/>
                </a:solidFill>
              </a:rPr>
              <a:t>estudio IMPAC3T. Prescripción</a:t>
            </a:r>
            <a:r>
              <a:rPr kumimoji="0" lang="es-ES_tradnl" altLang="en-US" sz="1800" b="1" i="0" u="none" strike="noStrike" kern="0" cap="none" spc="0" normalizeH="0" noProof="0" dirty="0">
                <a:ln>
                  <a:noFill/>
                </a:ln>
                <a:solidFill>
                  <a:srgbClr val="7030A0"/>
                </a:solidFill>
                <a:effectLst/>
                <a:uLnTx/>
                <a:uFillTx/>
                <a:latin typeface="Calibri" panose="020F0502020204030204" pitchFamily="34" charset="0"/>
                <a:ea typeface="+mn-ea"/>
                <a:cs typeface="Arial" panose="020B0604020202020204" pitchFamily="34" charset="0"/>
              </a:rPr>
              <a:t> antibiótica en la visita inicial</a:t>
            </a:r>
            <a:endParaRPr kumimoji="0" lang="es-ES_tradnl" altLang="en-US" sz="1800" b="1" i="0" u="none" strike="noStrike" kern="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endParaRPr>
          </a:p>
        </p:txBody>
      </p:sp>
      <p:graphicFrame>
        <p:nvGraphicFramePr>
          <p:cNvPr id="5" name="4 Tabla"/>
          <p:cNvGraphicFramePr>
            <a:graphicFrameLocks noGrp="1"/>
          </p:cNvGraphicFramePr>
          <p:nvPr/>
        </p:nvGraphicFramePr>
        <p:xfrm>
          <a:off x="1920240" y="2149796"/>
          <a:ext cx="5381897" cy="3364992"/>
        </p:xfrm>
        <a:graphic>
          <a:graphicData uri="http://schemas.openxmlformats.org/drawingml/2006/table">
            <a:tbl>
              <a:tblPr/>
              <a:tblGrid>
                <a:gridCol w="627016">
                  <a:extLst>
                    <a:ext uri="{9D8B030D-6E8A-4147-A177-3AD203B41FA5}">
                      <a16:colId xmlns="" xmlns:a16="http://schemas.microsoft.com/office/drawing/2014/main" val="20000"/>
                    </a:ext>
                  </a:extLst>
                </a:gridCol>
                <a:gridCol w="429925">
                  <a:extLst>
                    <a:ext uri="{9D8B030D-6E8A-4147-A177-3AD203B41FA5}">
                      <a16:colId xmlns="" xmlns:a16="http://schemas.microsoft.com/office/drawing/2014/main" val="20001"/>
                    </a:ext>
                  </a:extLst>
                </a:gridCol>
                <a:gridCol w="2162478">
                  <a:extLst>
                    <a:ext uri="{9D8B030D-6E8A-4147-A177-3AD203B41FA5}">
                      <a16:colId xmlns="" xmlns:a16="http://schemas.microsoft.com/office/drawing/2014/main" val="20002"/>
                    </a:ext>
                  </a:extLst>
                </a:gridCol>
                <a:gridCol w="2162478">
                  <a:extLst>
                    <a:ext uri="{9D8B030D-6E8A-4147-A177-3AD203B41FA5}">
                      <a16:colId xmlns="" xmlns:a16="http://schemas.microsoft.com/office/drawing/2014/main" val="20003"/>
                    </a:ext>
                  </a:extLst>
                </a:gridCol>
              </a:tblGrid>
              <a:tr h="130151">
                <a:tc rowSpan="2" gridSpan="2">
                  <a:txBody>
                    <a:bodyPr/>
                    <a:lstStyle/>
                    <a:p>
                      <a:pPr>
                        <a:lnSpc>
                          <a:spcPct val="115000"/>
                        </a:lnSpc>
                        <a:spcAft>
                          <a:spcPts val="0"/>
                        </a:spcAft>
                      </a:pPr>
                      <a:endParaRPr lang="es-ES" sz="2000" dirty="0">
                        <a:latin typeface="Calibri"/>
                        <a:ea typeface="Calibri"/>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S"/>
                    </a:p>
                  </a:txBody>
                  <a:tcPr/>
                </a:tc>
                <a:tc gridSpan="2">
                  <a:txBody>
                    <a:bodyPr/>
                    <a:lstStyle/>
                    <a:p>
                      <a:pPr algn="ctr">
                        <a:lnSpc>
                          <a:spcPct val="115000"/>
                        </a:lnSpc>
                        <a:spcAft>
                          <a:spcPts val="0"/>
                        </a:spcAft>
                      </a:pPr>
                      <a:r>
                        <a:rPr lang="es-ES" sz="2000" dirty="0">
                          <a:latin typeface="Calibri"/>
                          <a:ea typeface="Calibri"/>
                          <a:cs typeface="Times New Roman"/>
                        </a:rPr>
                        <a:t>Comunicación</a:t>
                      </a: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 xmlns:a16="http://schemas.microsoft.com/office/drawing/2014/main" val="10000"/>
                  </a:ext>
                </a:extLst>
              </a:tr>
              <a:tr h="130151">
                <a:tc gridSpan="2" vMerge="1">
                  <a:txBody>
                    <a:bodyPr/>
                    <a:lstStyle/>
                    <a:p>
                      <a:endParaRPr lang="es-ES"/>
                    </a:p>
                  </a:txBody>
                  <a:tcPr/>
                </a:tc>
                <a:tc hMerge="1" vMerge="1">
                  <a:txBody>
                    <a:bodyPr/>
                    <a:lstStyle/>
                    <a:p>
                      <a:endParaRPr lang="es-ES"/>
                    </a:p>
                  </a:txBody>
                  <a:tcPr/>
                </a:tc>
                <a:tc>
                  <a:txBody>
                    <a:bodyPr/>
                    <a:lstStyle/>
                    <a:p>
                      <a:pPr algn="ctr">
                        <a:lnSpc>
                          <a:spcPct val="115000"/>
                        </a:lnSpc>
                        <a:spcAft>
                          <a:spcPts val="0"/>
                        </a:spcAft>
                      </a:pPr>
                      <a:r>
                        <a:rPr lang="es-ES" sz="2000" dirty="0">
                          <a:latin typeface="Calibri"/>
                          <a:ea typeface="Calibri"/>
                          <a:cs typeface="Times New Roman"/>
                        </a:rPr>
                        <a:t>Sí</a:t>
                      </a: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2000" dirty="0">
                          <a:latin typeface="Calibri"/>
                          <a:ea typeface="Calibri"/>
                          <a:cs typeface="Times New Roman"/>
                        </a:rPr>
                        <a:t>No</a:t>
                      </a: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130151">
                <a:tc rowSpan="2">
                  <a:txBody>
                    <a:bodyPr/>
                    <a:lstStyle/>
                    <a:p>
                      <a:pPr>
                        <a:lnSpc>
                          <a:spcPct val="115000"/>
                        </a:lnSpc>
                        <a:spcAft>
                          <a:spcPts val="0"/>
                        </a:spcAft>
                      </a:pPr>
                      <a:endParaRPr lang="es-ES" sz="2000" dirty="0">
                        <a:latin typeface="Calibri"/>
                        <a:ea typeface="Calibri"/>
                        <a:cs typeface="Times New Roman"/>
                      </a:endParaRPr>
                    </a:p>
                    <a:p>
                      <a:pPr>
                        <a:lnSpc>
                          <a:spcPct val="115000"/>
                        </a:lnSpc>
                        <a:spcAft>
                          <a:spcPts val="0"/>
                        </a:spcAft>
                      </a:pPr>
                      <a:endParaRPr lang="es-ES" sz="2000" dirty="0">
                        <a:latin typeface="Calibri"/>
                        <a:ea typeface="Calibri"/>
                        <a:cs typeface="Times New Roman"/>
                      </a:endParaRPr>
                    </a:p>
                    <a:p>
                      <a:pPr>
                        <a:lnSpc>
                          <a:spcPct val="115000"/>
                        </a:lnSpc>
                        <a:spcAft>
                          <a:spcPts val="0"/>
                        </a:spcAft>
                      </a:pPr>
                      <a:endParaRPr lang="es-ES" sz="2000" dirty="0">
                        <a:latin typeface="Calibri"/>
                        <a:ea typeface="Calibri"/>
                        <a:cs typeface="Times New Roman"/>
                      </a:endParaRPr>
                    </a:p>
                    <a:p>
                      <a:pPr>
                        <a:lnSpc>
                          <a:spcPct val="115000"/>
                        </a:lnSpc>
                        <a:spcAft>
                          <a:spcPts val="0"/>
                        </a:spcAft>
                      </a:pPr>
                      <a:r>
                        <a:rPr lang="es-ES" sz="2000" dirty="0">
                          <a:latin typeface="Calibri"/>
                          <a:ea typeface="Calibri"/>
                          <a:cs typeface="Times New Roman"/>
                        </a:rPr>
                        <a:t>PCR</a:t>
                      </a: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es-ES" sz="2000" dirty="0">
                        <a:latin typeface="Calibri"/>
                        <a:ea typeface="Calibri"/>
                        <a:cs typeface="Times New Roman"/>
                      </a:endParaRPr>
                    </a:p>
                    <a:p>
                      <a:pPr>
                        <a:lnSpc>
                          <a:spcPct val="115000"/>
                        </a:lnSpc>
                        <a:spcAft>
                          <a:spcPts val="0"/>
                        </a:spcAft>
                      </a:pPr>
                      <a:r>
                        <a:rPr lang="es-ES" sz="2000" dirty="0">
                          <a:latin typeface="Calibri"/>
                          <a:ea typeface="Calibri"/>
                          <a:cs typeface="Times New Roman"/>
                        </a:rPr>
                        <a:t>Sí</a:t>
                      </a: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es-ES" sz="1600" b="1" dirty="0">
                        <a:solidFill>
                          <a:schemeClr val="bg1"/>
                        </a:solidFill>
                        <a:latin typeface="Calibri"/>
                        <a:ea typeface="Calibri"/>
                        <a:cs typeface="Times New Roman"/>
                      </a:endParaRPr>
                    </a:p>
                    <a:p>
                      <a:pPr algn="ctr">
                        <a:lnSpc>
                          <a:spcPct val="115000"/>
                        </a:lnSpc>
                        <a:spcAft>
                          <a:spcPts val="0"/>
                        </a:spcAft>
                      </a:pPr>
                      <a:r>
                        <a:rPr lang="es-ES" sz="1600" b="1" dirty="0">
                          <a:solidFill>
                            <a:schemeClr val="bg1"/>
                          </a:solidFill>
                          <a:latin typeface="Calibri"/>
                          <a:ea typeface="Calibri"/>
                          <a:cs typeface="Times New Roman"/>
                        </a:rPr>
                        <a:t>(Comunicación + PCR)</a:t>
                      </a:r>
                    </a:p>
                    <a:p>
                      <a:pPr algn="ctr">
                        <a:lnSpc>
                          <a:spcPct val="115000"/>
                        </a:lnSpc>
                        <a:spcAft>
                          <a:spcPts val="0"/>
                        </a:spcAft>
                      </a:pPr>
                      <a:r>
                        <a:rPr lang="es-ES" sz="2400" b="1" dirty="0">
                          <a:solidFill>
                            <a:schemeClr val="bg1"/>
                          </a:solidFill>
                          <a:latin typeface="Calibri"/>
                          <a:ea typeface="Calibri"/>
                          <a:cs typeface="Times New Roman"/>
                        </a:rPr>
                        <a:t>23%</a:t>
                      </a:r>
                    </a:p>
                    <a:p>
                      <a:pPr algn="ctr">
                        <a:lnSpc>
                          <a:spcPct val="115000"/>
                        </a:lnSpc>
                        <a:spcAft>
                          <a:spcPts val="0"/>
                        </a:spcAft>
                      </a:pPr>
                      <a:endParaRPr lang="es-ES" sz="2000" b="1" dirty="0">
                        <a:solidFill>
                          <a:schemeClr val="bg1"/>
                        </a:solidFill>
                        <a:latin typeface="Calibri"/>
                        <a:ea typeface="Calibri"/>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endParaRPr lang="es-ES" sz="1600" b="1" dirty="0">
                        <a:solidFill>
                          <a:schemeClr val="bg1"/>
                        </a:solidFill>
                        <a:latin typeface="Calibri"/>
                        <a:ea typeface="Calibri"/>
                        <a:cs typeface="Times New Roman"/>
                      </a:endParaRPr>
                    </a:p>
                    <a:p>
                      <a:pPr algn="ctr">
                        <a:lnSpc>
                          <a:spcPct val="115000"/>
                        </a:lnSpc>
                        <a:spcAft>
                          <a:spcPts val="0"/>
                        </a:spcAft>
                      </a:pPr>
                      <a:r>
                        <a:rPr lang="es-ES" sz="1600" b="1" dirty="0">
                          <a:solidFill>
                            <a:schemeClr val="bg1"/>
                          </a:solidFill>
                          <a:latin typeface="Calibri"/>
                          <a:ea typeface="Calibri"/>
                          <a:cs typeface="Times New Roman"/>
                        </a:rPr>
                        <a:t>(PCR)</a:t>
                      </a:r>
                    </a:p>
                    <a:p>
                      <a:pPr algn="ctr">
                        <a:lnSpc>
                          <a:spcPct val="115000"/>
                        </a:lnSpc>
                        <a:spcAft>
                          <a:spcPts val="0"/>
                        </a:spcAft>
                      </a:pPr>
                      <a:r>
                        <a:rPr lang="es-ES" sz="2400" b="1" dirty="0">
                          <a:solidFill>
                            <a:schemeClr val="bg1"/>
                          </a:solidFill>
                          <a:latin typeface="Calibri"/>
                          <a:ea typeface="Calibri"/>
                          <a:cs typeface="Times New Roman"/>
                        </a:rPr>
                        <a:t>39%</a:t>
                      </a: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2"/>
                  </a:ext>
                </a:extLst>
              </a:tr>
              <a:tr h="130151">
                <a:tc vMerge="1">
                  <a:txBody>
                    <a:bodyPr/>
                    <a:lstStyle/>
                    <a:p>
                      <a:endParaRPr lang="es-ES"/>
                    </a:p>
                  </a:txBody>
                  <a:tcPr/>
                </a:tc>
                <a:tc>
                  <a:txBody>
                    <a:bodyPr/>
                    <a:lstStyle/>
                    <a:p>
                      <a:pPr>
                        <a:lnSpc>
                          <a:spcPct val="115000"/>
                        </a:lnSpc>
                        <a:spcAft>
                          <a:spcPts val="0"/>
                        </a:spcAft>
                      </a:pPr>
                      <a:endParaRPr lang="es-ES" sz="2000" dirty="0">
                        <a:latin typeface="Calibri"/>
                        <a:ea typeface="Calibri"/>
                        <a:cs typeface="Times New Roman"/>
                      </a:endParaRPr>
                    </a:p>
                    <a:p>
                      <a:pPr>
                        <a:lnSpc>
                          <a:spcPct val="115000"/>
                        </a:lnSpc>
                        <a:spcAft>
                          <a:spcPts val="0"/>
                        </a:spcAft>
                      </a:pPr>
                      <a:r>
                        <a:rPr lang="es-ES" sz="2000" dirty="0">
                          <a:latin typeface="Calibri"/>
                          <a:ea typeface="Calibri"/>
                          <a:cs typeface="Times New Roman"/>
                        </a:rPr>
                        <a:t>No</a:t>
                      </a: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es-ES" sz="1600" b="1" dirty="0">
                        <a:solidFill>
                          <a:schemeClr val="bg1"/>
                        </a:solidFill>
                        <a:latin typeface="Calibri"/>
                        <a:ea typeface="Calibri"/>
                        <a:cs typeface="Times New Roman"/>
                      </a:endParaRPr>
                    </a:p>
                    <a:p>
                      <a:pPr algn="ctr">
                        <a:lnSpc>
                          <a:spcPct val="115000"/>
                        </a:lnSpc>
                        <a:spcAft>
                          <a:spcPts val="0"/>
                        </a:spcAft>
                      </a:pPr>
                      <a:r>
                        <a:rPr lang="es-ES" sz="1600" b="1" dirty="0">
                          <a:solidFill>
                            <a:schemeClr val="bg1"/>
                          </a:solidFill>
                          <a:latin typeface="Calibri"/>
                          <a:ea typeface="Calibri"/>
                          <a:cs typeface="Times New Roman"/>
                        </a:rPr>
                        <a:t>(Comunicación)</a:t>
                      </a:r>
                    </a:p>
                    <a:p>
                      <a:pPr algn="ctr">
                        <a:lnSpc>
                          <a:spcPct val="115000"/>
                        </a:lnSpc>
                        <a:spcAft>
                          <a:spcPts val="0"/>
                        </a:spcAft>
                      </a:pPr>
                      <a:r>
                        <a:rPr lang="es-ES" sz="2400" b="1" dirty="0">
                          <a:solidFill>
                            <a:schemeClr val="bg1"/>
                          </a:solidFill>
                          <a:latin typeface="Calibri"/>
                          <a:ea typeface="Calibri"/>
                          <a:cs typeface="Times New Roman"/>
                        </a:rPr>
                        <a:t>33%</a:t>
                      </a:r>
                    </a:p>
                    <a:p>
                      <a:pPr algn="ctr">
                        <a:lnSpc>
                          <a:spcPct val="115000"/>
                        </a:lnSpc>
                        <a:spcAft>
                          <a:spcPts val="0"/>
                        </a:spcAft>
                      </a:pPr>
                      <a:endParaRPr lang="es-ES" sz="2000" b="1" dirty="0">
                        <a:solidFill>
                          <a:schemeClr val="bg1"/>
                        </a:solidFill>
                        <a:latin typeface="Calibri"/>
                        <a:ea typeface="Calibri"/>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endParaRPr lang="es-ES" sz="1600" b="1" dirty="0">
                        <a:solidFill>
                          <a:schemeClr val="bg1"/>
                        </a:solidFill>
                        <a:latin typeface="Calibri"/>
                        <a:ea typeface="Calibri"/>
                        <a:cs typeface="Times New Roman"/>
                      </a:endParaRPr>
                    </a:p>
                    <a:p>
                      <a:pPr algn="ctr">
                        <a:lnSpc>
                          <a:spcPct val="115000"/>
                        </a:lnSpc>
                        <a:spcAft>
                          <a:spcPts val="0"/>
                        </a:spcAft>
                      </a:pPr>
                      <a:r>
                        <a:rPr lang="es-ES" sz="1600" b="1" dirty="0">
                          <a:solidFill>
                            <a:schemeClr val="bg1"/>
                          </a:solidFill>
                          <a:latin typeface="Calibri"/>
                          <a:ea typeface="Calibri"/>
                          <a:cs typeface="Times New Roman"/>
                        </a:rPr>
                        <a:t>(Consulta</a:t>
                      </a:r>
                      <a:r>
                        <a:rPr lang="es-ES" sz="1600" b="1" baseline="0" dirty="0">
                          <a:solidFill>
                            <a:schemeClr val="bg1"/>
                          </a:solidFill>
                          <a:latin typeface="Calibri"/>
                          <a:ea typeface="Calibri"/>
                          <a:cs typeface="Times New Roman"/>
                        </a:rPr>
                        <a:t> habitual)</a:t>
                      </a:r>
                      <a:endParaRPr lang="es-ES" sz="1600" b="1" dirty="0">
                        <a:solidFill>
                          <a:schemeClr val="bg1"/>
                        </a:solidFill>
                        <a:latin typeface="Calibri"/>
                        <a:ea typeface="Calibri"/>
                        <a:cs typeface="Times New Roman"/>
                      </a:endParaRPr>
                    </a:p>
                    <a:p>
                      <a:pPr algn="ctr">
                        <a:lnSpc>
                          <a:spcPct val="115000"/>
                        </a:lnSpc>
                        <a:spcAft>
                          <a:spcPts val="0"/>
                        </a:spcAft>
                      </a:pPr>
                      <a:r>
                        <a:rPr lang="es-ES" sz="2400" b="1" dirty="0">
                          <a:solidFill>
                            <a:schemeClr val="bg1"/>
                          </a:solidFill>
                          <a:latin typeface="Calibri"/>
                          <a:ea typeface="Calibri"/>
                          <a:cs typeface="Times New Roman"/>
                        </a:rPr>
                        <a:t>68%</a:t>
                      </a: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45365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7U-p2iCHW6_u2Lt4Smwwy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648"/>
            <a:ext cx="9144000" cy="6303288"/>
          </a:xfrm>
          <a:prstGeom prst="rect">
            <a:avLst/>
          </a:prstGeom>
        </p:spPr>
      </p:pic>
    </p:spTree>
    <p:extLst>
      <p:ext uri="{BB962C8B-B14F-4D97-AF65-F5344CB8AC3E}">
        <p14:creationId xmlns:p14="http://schemas.microsoft.com/office/powerpoint/2010/main" val="384490820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5"/>
          <p:cNvSpPr txBox="1">
            <a:spLocks noChangeArrowheads="1"/>
          </p:cNvSpPr>
          <p:nvPr/>
        </p:nvSpPr>
        <p:spPr bwMode="auto">
          <a:xfrm>
            <a:off x="409771" y="297861"/>
            <a:ext cx="8532813" cy="1015653"/>
          </a:xfrm>
          <a:prstGeom prst="rect">
            <a:avLst/>
          </a:prstGeom>
          <a:noFill/>
          <a:ln>
            <a:noFill/>
          </a:ln>
          <a:extLst/>
        </p:spPr>
        <p:txBody>
          <a:bodyPr lIns="91428" tIns="45715" rIns="91428" bIns="45715">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auto" latinLnBrk="0" hangingPunct="1">
              <a:lnSpc>
                <a:spcPct val="100000"/>
              </a:lnSpc>
              <a:spcBef>
                <a:spcPct val="0"/>
              </a:spcBef>
              <a:spcAft>
                <a:spcPts val="0"/>
              </a:spcAft>
              <a:buClrTx/>
              <a:buSzTx/>
              <a:buFontTx/>
              <a:buNone/>
              <a:tabLst/>
              <a:defRPr/>
            </a:pPr>
            <a:r>
              <a:rPr kumimoji="0" lang="es-ES_tradnl" altLang="en-US" sz="2000" b="1" i="0" u="none" strike="noStrike" kern="0" cap="none" spc="0" normalizeH="0" baseline="0" noProof="0" dirty="0">
                <a:ln>
                  <a:noFill/>
                </a:ln>
                <a:solidFill>
                  <a:srgbClr val="7030A0"/>
                </a:solidFill>
                <a:effectLst/>
                <a:uLnTx/>
                <a:uFillTx/>
                <a:latin typeface="Calibri" panose="020F0502020204030204" pitchFamily="34" charset="0"/>
                <a:ea typeface="+mn-ea"/>
                <a:cs typeface="+mn-cs"/>
              </a:rPr>
              <a:t>Habilidades comunicativas: efectos a largo plazo</a:t>
            </a:r>
          </a:p>
          <a:p>
            <a:pPr marL="0" marR="0" lvl="0" indent="0" algn="l" defTabSz="912813" rtl="0" eaLnBrk="1" fontAlgn="auto" latinLnBrk="0" hangingPunct="1">
              <a:lnSpc>
                <a:spcPct val="100000"/>
              </a:lnSpc>
              <a:spcBef>
                <a:spcPct val="0"/>
              </a:spcBef>
              <a:spcAft>
                <a:spcPts val="0"/>
              </a:spcAft>
              <a:buClrTx/>
              <a:buSzTx/>
              <a:buFontTx/>
              <a:buNone/>
              <a:tabLst/>
              <a:defRPr/>
            </a:pPr>
            <a:endParaRPr lang="es-ES_tradnl" altLang="en-US" sz="2000" b="1" kern="0" dirty="0">
              <a:solidFill>
                <a:srgbClr val="7030A0"/>
              </a:solidFill>
            </a:endParaRPr>
          </a:p>
          <a:p>
            <a:pPr marL="0" marR="0" lvl="0" indent="0" algn="l" defTabSz="912813" rtl="0" eaLnBrk="1" fontAlgn="auto" latinLnBrk="0" hangingPunct="1">
              <a:lnSpc>
                <a:spcPct val="100000"/>
              </a:lnSpc>
              <a:spcBef>
                <a:spcPct val="0"/>
              </a:spcBef>
              <a:spcAft>
                <a:spcPts val="0"/>
              </a:spcAft>
              <a:buClrTx/>
              <a:buSzTx/>
              <a:buFontTx/>
              <a:buNone/>
              <a:tabLst/>
              <a:defRPr/>
            </a:pPr>
            <a:r>
              <a:rPr kumimoji="0" lang="es-ES_tradnl" altLang="en-US" sz="2000" b="1" i="0" u="none" strike="noStrike" kern="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3,5 años más tarde del estudio IMPAC3T</a:t>
            </a:r>
          </a:p>
        </p:txBody>
      </p:sp>
      <p:sp>
        <p:nvSpPr>
          <p:cNvPr id="4" name="Content Placeholder 2"/>
          <p:cNvSpPr txBox="1">
            <a:spLocks/>
          </p:cNvSpPr>
          <p:nvPr/>
        </p:nvSpPr>
        <p:spPr>
          <a:xfrm>
            <a:off x="535576" y="4631756"/>
            <a:ext cx="8281974" cy="985273"/>
          </a:xfrm>
          <a:prstGeom prst="rect">
            <a:avLst/>
          </a:prstGeom>
        </p:spPr>
        <p: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s-ES" dirty="0"/>
              <a:t>Los pacientes que fueron visitados por un médico de familia formado en una mejora en las habilidades comunicativas prescribieron significativamente menos antibióticos en episodios de infecciones del tracto respiratorio en los siguientes 3,5 años</a:t>
            </a:r>
            <a:endParaRPr kumimoji="0" lang="es-ES" b="0" i="0" u="none" strike="noStrike" kern="1200" cap="none" spc="0" normalizeH="0" baseline="0" dirty="0">
              <a:ln>
                <a:noFill/>
              </a:ln>
              <a:solidFill>
                <a:schemeClr val="tx1"/>
              </a:solidFill>
              <a:effectLst/>
              <a:uLnTx/>
              <a:uFillTx/>
              <a:latin typeface="+mn-lt"/>
              <a:ea typeface="+mn-ea"/>
              <a:cs typeface="+mn-cs"/>
            </a:endParaRPr>
          </a:p>
        </p:txBody>
      </p:sp>
      <p:pic>
        <p:nvPicPr>
          <p:cNvPr id="5" name="Picture 6" descr="cals 3.5.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018" y="1078058"/>
            <a:ext cx="3540034" cy="3245747"/>
          </a:xfrm>
          <a:prstGeom prst="rect">
            <a:avLst/>
          </a:prstGeom>
        </p:spPr>
      </p:pic>
      <p:sp>
        <p:nvSpPr>
          <p:cNvPr id="6" name="Text Box 1040"/>
          <p:cNvSpPr txBox="1">
            <a:spLocks noChangeArrowheads="1"/>
          </p:cNvSpPr>
          <p:nvPr/>
        </p:nvSpPr>
        <p:spPr bwMode="auto">
          <a:xfrm>
            <a:off x="5939682" y="6316663"/>
            <a:ext cx="297575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0" algn="r">
              <a:lnSpc>
                <a:spcPct val="90000"/>
              </a:lnSpc>
              <a:defRPr/>
            </a:pPr>
            <a:r>
              <a:rPr kumimoji="0" lang="en-GB" altLang="en-US" sz="1200" b="0" i="0" u="none" strike="noStrike" kern="1200" cap="none" spc="0" normalizeH="0" baseline="0" noProof="0" dirty="0" err="1">
                <a:ln>
                  <a:noFill/>
                </a:ln>
                <a:solidFill>
                  <a:prstClr val="black"/>
                </a:solidFill>
                <a:effectLst/>
                <a:uLnTx/>
                <a:uFillTx/>
                <a:latin typeface="Calibri"/>
                <a:ea typeface="+mn-ea"/>
                <a:cs typeface="+mn-cs"/>
              </a:rPr>
              <a:t>Cals</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 JW et al.</a:t>
            </a:r>
            <a:r>
              <a:rPr kumimoji="0" lang="en-GB" altLang="en-US" sz="1200" b="0" i="1" u="none" strike="noStrike" kern="1200" cap="none" spc="0" normalizeH="0" baseline="0" noProof="0" dirty="0">
                <a:ln>
                  <a:noFill/>
                </a:ln>
                <a:solidFill>
                  <a:prstClr val="black"/>
                </a:solidFill>
                <a:effectLst/>
                <a:uLnTx/>
                <a:uFillTx/>
                <a:latin typeface="Calibri"/>
                <a:ea typeface="+mn-ea"/>
                <a:cs typeface="+mn-cs"/>
              </a:rPr>
              <a:t> Ann </a:t>
            </a:r>
            <a:r>
              <a:rPr kumimoji="0" lang="en-GB" altLang="en-US" sz="1200" b="0" i="1" u="none" strike="noStrike" kern="1200" cap="none" spc="0" normalizeH="0" baseline="0" noProof="0" dirty="0" err="1">
                <a:ln>
                  <a:noFill/>
                </a:ln>
                <a:solidFill>
                  <a:prstClr val="black"/>
                </a:solidFill>
                <a:effectLst/>
                <a:uLnTx/>
                <a:uFillTx/>
                <a:latin typeface="Calibri"/>
                <a:ea typeface="+mn-ea"/>
                <a:cs typeface="+mn-cs"/>
              </a:rPr>
              <a:t>Fam</a:t>
            </a:r>
            <a:r>
              <a:rPr kumimoji="0" lang="en-GB" altLang="en-US" sz="1200" b="0" i="1" u="none" strike="noStrike" kern="1200" cap="none" spc="0" normalizeH="0" baseline="0" noProof="0" dirty="0">
                <a:ln>
                  <a:noFill/>
                </a:ln>
                <a:solidFill>
                  <a:prstClr val="black"/>
                </a:solidFill>
                <a:effectLst/>
                <a:uLnTx/>
                <a:uFillTx/>
                <a:latin typeface="Calibri"/>
                <a:ea typeface="+mn-ea"/>
                <a:cs typeface="+mn-cs"/>
              </a:rPr>
              <a:t> Med</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 2013;</a:t>
            </a:r>
            <a:r>
              <a:rPr kumimoji="0" lang="en-GB" altLang="en-US" sz="1200" b="1" i="0" u="none" strike="noStrike" kern="1200" cap="none" spc="0" normalizeH="0" baseline="0" noProof="0" dirty="0">
                <a:ln>
                  <a:noFill/>
                </a:ln>
                <a:solidFill>
                  <a:prstClr val="black"/>
                </a:solidFill>
                <a:effectLst/>
                <a:uLnTx/>
                <a:uFillTx/>
                <a:latin typeface="Calibri"/>
                <a:ea typeface="+mn-ea"/>
                <a:cs typeface="+mn-cs"/>
              </a:rPr>
              <a:t>11</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:157-64.</a:t>
            </a:r>
          </a:p>
        </p:txBody>
      </p:sp>
    </p:spTree>
    <p:extLst>
      <p:ext uri="{BB962C8B-B14F-4D97-AF65-F5344CB8AC3E}">
        <p14:creationId xmlns:p14="http://schemas.microsoft.com/office/powerpoint/2010/main" val="2278876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71" name="Text Box 1040"/>
          <p:cNvSpPr txBox="1">
            <a:spLocks noChangeArrowheads="1"/>
          </p:cNvSpPr>
          <p:nvPr/>
        </p:nvSpPr>
        <p:spPr bwMode="auto">
          <a:xfrm>
            <a:off x="6289395" y="6316663"/>
            <a:ext cx="262604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0" algn="r">
              <a:lnSpc>
                <a:spcPct val="90000"/>
              </a:lnSpc>
              <a:defRPr/>
            </a:pP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Little P et al.</a:t>
            </a:r>
            <a:r>
              <a:rPr kumimoji="0" lang="en-GB" altLang="en-US" sz="1200" b="0" i="1" u="none" strike="noStrike" kern="1200" cap="none" spc="0" normalizeH="0" baseline="0" noProof="0" dirty="0">
                <a:ln>
                  <a:noFill/>
                </a:ln>
                <a:solidFill>
                  <a:prstClr val="black"/>
                </a:solidFill>
                <a:effectLst/>
                <a:uLnTx/>
                <a:uFillTx/>
                <a:latin typeface="Calibri"/>
                <a:ea typeface="+mn-ea"/>
                <a:cs typeface="+mn-cs"/>
              </a:rPr>
              <a:t> </a:t>
            </a:r>
            <a:r>
              <a:rPr lang="en-GB" altLang="en-US" sz="1200" i="1" dirty="0">
                <a:solidFill>
                  <a:prstClr val="black"/>
                </a:solidFill>
                <a:latin typeface="Calibri"/>
              </a:rPr>
              <a:t>Lancet </a:t>
            </a:r>
            <a:r>
              <a:rPr lang="en-GB" altLang="en-US" sz="1200" dirty="0">
                <a:solidFill>
                  <a:prstClr val="black"/>
                </a:solidFill>
                <a:latin typeface="Calibri"/>
              </a:rPr>
              <a:t>2013</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a:t>
            </a:r>
            <a:r>
              <a:rPr lang="en-GB" sz="1200" b="1" dirty="0">
                <a:solidFill>
                  <a:prstClr val="black"/>
                </a:solidFill>
                <a:latin typeface="Calibri"/>
              </a:rPr>
              <a:t>382</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:1175-82.</a:t>
            </a:r>
          </a:p>
        </p:txBody>
      </p:sp>
      <p:sp>
        <p:nvSpPr>
          <p:cNvPr id="18" name="Text Box 125"/>
          <p:cNvSpPr txBox="1">
            <a:spLocks noChangeArrowheads="1"/>
          </p:cNvSpPr>
          <p:nvPr/>
        </p:nvSpPr>
        <p:spPr bwMode="auto">
          <a:xfrm>
            <a:off x="409771" y="297861"/>
            <a:ext cx="8532813" cy="400099"/>
          </a:xfrm>
          <a:prstGeom prst="rect">
            <a:avLst/>
          </a:prstGeom>
          <a:noFill/>
          <a:ln>
            <a:noFill/>
          </a:ln>
          <a:extLst/>
        </p:spPr>
        <p:txBody>
          <a:bodyPr lIns="91428" tIns="45715" rIns="91428" bIns="45715">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auto" latinLnBrk="0" hangingPunct="1">
              <a:lnSpc>
                <a:spcPct val="100000"/>
              </a:lnSpc>
              <a:spcBef>
                <a:spcPct val="0"/>
              </a:spcBef>
              <a:spcAft>
                <a:spcPts val="0"/>
              </a:spcAft>
              <a:buClrTx/>
              <a:buSzTx/>
              <a:buFontTx/>
              <a:buNone/>
              <a:tabLst/>
              <a:defRPr/>
            </a:pPr>
            <a:r>
              <a:rPr kumimoji="0" lang="es-ES_tradnl" altLang="en-US" sz="2000" b="1" i="0" u="none" strike="noStrike" kern="0" cap="none" spc="0" normalizeH="0" baseline="0" noProof="0" dirty="0">
                <a:ln>
                  <a:noFill/>
                </a:ln>
                <a:solidFill>
                  <a:srgbClr val="7030A0"/>
                </a:solidFill>
                <a:effectLst/>
                <a:uLnTx/>
                <a:uFillTx/>
                <a:latin typeface="Calibri" panose="020F0502020204030204" pitchFamily="34" charset="0"/>
                <a:ea typeface="+mn-ea"/>
                <a:cs typeface="+mn-cs"/>
              </a:rPr>
              <a:t>Habilidades comunicativas: Estudio GRACE-INTRO</a:t>
            </a:r>
            <a:endParaRPr kumimoji="0" lang="es-ES_tradnl" altLang="en-US" sz="2000" b="1" i="0" u="none" strike="noStrike" kern="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endParaRPr>
          </a:p>
        </p:txBody>
      </p:sp>
      <p:sp>
        <p:nvSpPr>
          <p:cNvPr id="17" name="TextBox 4"/>
          <p:cNvSpPr txBox="1"/>
          <p:nvPr/>
        </p:nvSpPr>
        <p:spPr>
          <a:xfrm>
            <a:off x="5959910" y="2338292"/>
            <a:ext cx="2962022" cy="2339102"/>
          </a:xfrm>
          <a:prstGeom prst="rect">
            <a:avLst/>
          </a:prstGeom>
          <a:noFill/>
        </p:spPr>
        <p:txBody>
          <a:bodyPr wrap="square" rtlCol="0">
            <a:spAutoFit/>
          </a:bodyPr>
          <a:lstStyle/>
          <a:p>
            <a:pPr marL="0" marR="0" lvl="0" indent="0" algn="l" defTabSz="914400" rtl="0" eaLnBrk="1" fontAlgn="base" latinLnBrk="0" hangingPunct="1">
              <a:lnSpc>
                <a:spcPct val="100000"/>
              </a:lnSpc>
              <a:spcBef>
                <a:spcPts val="600"/>
              </a:spcBef>
              <a:spcAft>
                <a:spcPts val="600"/>
              </a:spcAft>
              <a:buClrTx/>
              <a:buSzTx/>
              <a:buFont typeface="Arial" pitchFamily="34" charset="0"/>
              <a:buChar char="•"/>
              <a:tabLst/>
              <a:defRPr/>
            </a:pPr>
            <a:r>
              <a:rPr kumimoji="0" lang="es-ES" i="0" u="none" strike="noStrike" kern="1200" cap="none" spc="0" normalizeH="0" baseline="0" noProof="0" dirty="0">
                <a:ln>
                  <a:noFill/>
                </a:ln>
                <a:solidFill>
                  <a:srgbClr val="000000"/>
                </a:solidFill>
                <a:effectLst/>
                <a:uLnTx/>
                <a:uFillTx/>
                <a:ea typeface="ＭＳ Ｐゴシック" charset="0"/>
                <a:cs typeface="Arial" charset="0"/>
              </a:rPr>
              <a:t> Ensayo clínico aleatorio.</a:t>
            </a:r>
          </a:p>
          <a:p>
            <a:pPr lvl="0" fontAlgn="base">
              <a:spcBef>
                <a:spcPts val="600"/>
              </a:spcBef>
              <a:spcAft>
                <a:spcPts val="600"/>
              </a:spcAft>
              <a:buFont typeface="Arial" pitchFamily="34" charset="0"/>
              <a:buChar char="•"/>
              <a:defRPr/>
            </a:pPr>
            <a:r>
              <a:rPr lang="es-ES" dirty="0">
                <a:solidFill>
                  <a:srgbClr val="000000"/>
                </a:solidFill>
                <a:ea typeface="ＭＳ Ｐゴシック" charset="0"/>
                <a:cs typeface="Arial" charset="0"/>
              </a:rPr>
              <a:t> 259 consultas con </a:t>
            </a:r>
            <a:r>
              <a:rPr lang="es-ES" dirty="0"/>
              <a:t>6.771 pacientes con infecciones del tracto respiratorio inferior</a:t>
            </a:r>
            <a:r>
              <a:rPr lang="es-ES" dirty="0">
                <a:solidFill>
                  <a:srgbClr val="000000"/>
                </a:solidFill>
                <a:ea typeface="ＭＳ Ｐゴシック" charset="0"/>
                <a:cs typeface="Arial" charset="0"/>
              </a:rPr>
              <a:t>.</a:t>
            </a:r>
          </a:p>
          <a:p>
            <a:pPr marL="0" marR="0" lvl="0" indent="0" algn="l" defTabSz="914400" rtl="0" eaLnBrk="1" fontAlgn="base" latinLnBrk="0" hangingPunct="1">
              <a:lnSpc>
                <a:spcPct val="100000"/>
              </a:lnSpc>
              <a:spcBef>
                <a:spcPts val="600"/>
              </a:spcBef>
              <a:spcAft>
                <a:spcPts val="600"/>
              </a:spcAft>
              <a:buClrTx/>
              <a:buSzTx/>
              <a:buFont typeface="Arial" pitchFamily="34" charset="0"/>
              <a:buChar char="•"/>
              <a:tabLst/>
              <a:defRPr/>
            </a:pPr>
            <a:r>
              <a:rPr kumimoji="0" lang="es-ES" i="0" u="none" strike="noStrike" kern="1200" cap="none" spc="0" normalizeH="0" baseline="0" noProof="0" dirty="0">
                <a:ln>
                  <a:noFill/>
                </a:ln>
                <a:solidFill>
                  <a:srgbClr val="000000"/>
                </a:solidFill>
                <a:effectLst/>
                <a:uLnTx/>
                <a:uFillTx/>
                <a:ea typeface="ＭＳ Ｐゴシック" charset="0"/>
                <a:cs typeface="Arial" charset="0"/>
              </a:rPr>
              <a:t> Variable</a:t>
            </a:r>
            <a:r>
              <a:rPr kumimoji="0" lang="es-ES" i="0" u="none" strike="noStrike" kern="1200" cap="none" spc="0" normalizeH="0" noProof="0" dirty="0">
                <a:ln>
                  <a:noFill/>
                </a:ln>
                <a:solidFill>
                  <a:srgbClr val="000000"/>
                </a:solidFill>
                <a:effectLst/>
                <a:uLnTx/>
                <a:uFillTx/>
                <a:ea typeface="ＭＳ Ｐゴシック" charset="0"/>
                <a:cs typeface="Arial" charset="0"/>
              </a:rPr>
              <a:t> de resultado principal: prescripción antibiótica.</a:t>
            </a:r>
            <a:endParaRPr kumimoji="0" lang="es-ES" i="0" u="none" strike="noStrike" kern="1200" cap="none" spc="0" normalizeH="0" baseline="0" noProof="0" dirty="0">
              <a:ln>
                <a:noFill/>
              </a:ln>
              <a:solidFill>
                <a:srgbClr val="000000"/>
              </a:solidFill>
              <a:effectLst/>
              <a:uLnTx/>
              <a:uFillTx/>
              <a:ea typeface="ＭＳ Ｐゴシック" charset="0"/>
              <a:cs typeface="+mn-cs"/>
            </a:endParaRPr>
          </a:p>
        </p:txBody>
      </p:sp>
      <p:pic>
        <p:nvPicPr>
          <p:cNvPr id="6" name="Picture 3" descr="grace intor image.tif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4465" y="867695"/>
            <a:ext cx="4598315" cy="5689859"/>
          </a:xfrm>
          <a:prstGeom prst="rect">
            <a:avLst/>
          </a:prstGeom>
        </p:spPr>
      </p:pic>
    </p:spTree>
    <p:extLst>
      <p:ext uri="{BB962C8B-B14F-4D97-AF65-F5344CB8AC3E}">
        <p14:creationId xmlns:p14="http://schemas.microsoft.com/office/powerpoint/2010/main" val="1464834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71" name="Text Box 1040"/>
          <p:cNvSpPr txBox="1">
            <a:spLocks noChangeArrowheads="1"/>
          </p:cNvSpPr>
          <p:nvPr/>
        </p:nvSpPr>
        <p:spPr bwMode="auto">
          <a:xfrm>
            <a:off x="6289395" y="6316663"/>
            <a:ext cx="262604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0" algn="r">
              <a:lnSpc>
                <a:spcPct val="90000"/>
              </a:lnSpc>
              <a:defRPr/>
            </a:pP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Little P et al.</a:t>
            </a:r>
            <a:r>
              <a:rPr kumimoji="0" lang="en-GB" altLang="en-US" sz="1200" b="0" i="1" u="none" strike="noStrike" kern="1200" cap="none" spc="0" normalizeH="0" baseline="0" noProof="0" dirty="0">
                <a:ln>
                  <a:noFill/>
                </a:ln>
                <a:solidFill>
                  <a:prstClr val="black"/>
                </a:solidFill>
                <a:effectLst/>
                <a:uLnTx/>
                <a:uFillTx/>
                <a:latin typeface="Calibri"/>
                <a:ea typeface="+mn-ea"/>
                <a:cs typeface="+mn-cs"/>
              </a:rPr>
              <a:t> </a:t>
            </a:r>
            <a:r>
              <a:rPr lang="en-GB" altLang="en-US" sz="1200" i="1" dirty="0">
                <a:solidFill>
                  <a:prstClr val="black"/>
                </a:solidFill>
                <a:latin typeface="Calibri"/>
              </a:rPr>
              <a:t>Lancet </a:t>
            </a:r>
            <a:r>
              <a:rPr lang="en-GB" altLang="en-US" sz="1200" dirty="0">
                <a:solidFill>
                  <a:prstClr val="black"/>
                </a:solidFill>
                <a:latin typeface="Calibri"/>
              </a:rPr>
              <a:t>2013</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a:t>
            </a:r>
            <a:r>
              <a:rPr lang="en-GB" sz="1200" b="1" dirty="0">
                <a:solidFill>
                  <a:prstClr val="black"/>
                </a:solidFill>
                <a:latin typeface="Calibri"/>
              </a:rPr>
              <a:t>382</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:1175-82.</a:t>
            </a:r>
          </a:p>
        </p:txBody>
      </p:sp>
      <p:sp>
        <p:nvSpPr>
          <p:cNvPr id="18" name="Text Box 125"/>
          <p:cNvSpPr txBox="1">
            <a:spLocks noChangeArrowheads="1"/>
          </p:cNvSpPr>
          <p:nvPr/>
        </p:nvSpPr>
        <p:spPr bwMode="auto">
          <a:xfrm>
            <a:off x="409771" y="297861"/>
            <a:ext cx="8532813" cy="1015653"/>
          </a:xfrm>
          <a:prstGeom prst="rect">
            <a:avLst/>
          </a:prstGeom>
          <a:noFill/>
          <a:ln>
            <a:noFill/>
          </a:ln>
          <a:extLst/>
        </p:spPr>
        <p:txBody>
          <a:bodyPr lIns="91428" tIns="45715" rIns="91428" bIns="45715">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auto" latinLnBrk="0" hangingPunct="1">
              <a:lnSpc>
                <a:spcPct val="100000"/>
              </a:lnSpc>
              <a:spcBef>
                <a:spcPct val="0"/>
              </a:spcBef>
              <a:spcAft>
                <a:spcPts val="0"/>
              </a:spcAft>
              <a:buClrTx/>
              <a:buSzTx/>
              <a:buFontTx/>
              <a:buNone/>
              <a:tabLst/>
              <a:defRPr/>
            </a:pPr>
            <a:r>
              <a:rPr kumimoji="0" lang="es-ES_tradnl" altLang="en-US" sz="2000" b="1" i="0" u="none" strike="noStrike" kern="0" cap="none" spc="0" normalizeH="0" baseline="0" noProof="0" dirty="0">
                <a:ln>
                  <a:noFill/>
                </a:ln>
                <a:solidFill>
                  <a:srgbClr val="7030A0"/>
                </a:solidFill>
                <a:effectLst/>
                <a:uLnTx/>
                <a:uFillTx/>
                <a:latin typeface="Calibri" panose="020F0502020204030204" pitchFamily="34" charset="0"/>
                <a:ea typeface="+mn-ea"/>
                <a:cs typeface="+mn-cs"/>
              </a:rPr>
              <a:t>Habilidades comunicativas: Estudio GRACE-INTRO</a:t>
            </a:r>
          </a:p>
          <a:p>
            <a:pPr marL="0" marR="0" lvl="0" indent="0" algn="l" defTabSz="912813" rtl="0" eaLnBrk="1" fontAlgn="auto" latinLnBrk="0" hangingPunct="1">
              <a:lnSpc>
                <a:spcPct val="100000"/>
              </a:lnSpc>
              <a:spcBef>
                <a:spcPct val="0"/>
              </a:spcBef>
              <a:spcAft>
                <a:spcPts val="0"/>
              </a:spcAft>
              <a:buClrTx/>
              <a:buSzTx/>
              <a:buFontTx/>
              <a:buNone/>
              <a:tabLst/>
              <a:defRPr/>
            </a:pPr>
            <a:endParaRPr lang="es-ES_tradnl" altLang="en-US" sz="2000" b="1" kern="0" dirty="0">
              <a:solidFill>
                <a:srgbClr val="7030A0"/>
              </a:solidFill>
            </a:endParaRPr>
          </a:p>
          <a:p>
            <a:pPr marL="0" marR="0" lvl="0" indent="0" algn="l" defTabSz="912813" rtl="0" eaLnBrk="1" fontAlgn="auto" latinLnBrk="0" hangingPunct="1">
              <a:lnSpc>
                <a:spcPct val="100000"/>
              </a:lnSpc>
              <a:spcBef>
                <a:spcPct val="0"/>
              </a:spcBef>
              <a:spcAft>
                <a:spcPts val="0"/>
              </a:spcAft>
              <a:buClrTx/>
              <a:buSzTx/>
              <a:buFontTx/>
              <a:buNone/>
              <a:tabLst/>
              <a:defRPr/>
            </a:pPr>
            <a:r>
              <a:rPr kumimoji="0" lang="es-ES_tradnl" altLang="en-US" sz="1800" b="1" i="0" u="none" strike="noStrike" kern="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Grupo de comunicación</a:t>
            </a:r>
          </a:p>
        </p:txBody>
      </p:sp>
      <p:pic>
        <p:nvPicPr>
          <p:cNvPr id="7" name="Picture 2"/>
          <p:cNvPicPr>
            <a:picLocks noChangeAspect="1" noChangeArrowheads="1"/>
          </p:cNvPicPr>
          <p:nvPr/>
        </p:nvPicPr>
        <p:blipFill>
          <a:blip r:embed="rId3" cstate="print"/>
          <a:srcRect/>
          <a:stretch>
            <a:fillRect/>
          </a:stretch>
        </p:blipFill>
        <p:spPr bwMode="auto">
          <a:xfrm>
            <a:off x="5004048" y="1209165"/>
            <a:ext cx="3287690" cy="4668108"/>
          </a:xfrm>
          <a:prstGeom prst="rect">
            <a:avLst/>
          </a:prstGeom>
          <a:noFill/>
          <a:ln w="9525">
            <a:solidFill>
              <a:schemeClr val="tx1"/>
            </a:solidFill>
            <a:miter lim="800000"/>
            <a:headEnd/>
            <a:tailEnd/>
          </a:ln>
        </p:spPr>
      </p:pic>
      <p:sp>
        <p:nvSpPr>
          <p:cNvPr id="8" name="7 CuadroTexto"/>
          <p:cNvSpPr txBox="1"/>
          <p:nvPr/>
        </p:nvSpPr>
        <p:spPr>
          <a:xfrm>
            <a:off x="744582" y="2677885"/>
            <a:ext cx="3331029" cy="923330"/>
          </a:xfrm>
          <a:prstGeom prst="rect">
            <a:avLst/>
          </a:prstGeom>
          <a:noFill/>
        </p:spPr>
        <p:txBody>
          <a:bodyPr wrap="square" rtlCol="0">
            <a:spAutoFit/>
          </a:bodyPr>
          <a:lstStyle/>
          <a:p>
            <a:pPr>
              <a:buFont typeface="Arial" pitchFamily="34" charset="0"/>
              <a:buChar char="•"/>
            </a:pPr>
            <a:r>
              <a:rPr lang="es-ES" dirty="0"/>
              <a:t> Videos online de comunicación</a:t>
            </a:r>
          </a:p>
          <a:p>
            <a:endParaRPr lang="es-ES" dirty="0"/>
          </a:p>
          <a:p>
            <a:pPr>
              <a:buFont typeface="Arial" pitchFamily="34" charset="0"/>
              <a:buChar char="•"/>
            </a:pPr>
            <a:r>
              <a:rPr lang="es-ES" dirty="0"/>
              <a:t> Folletos informativos</a:t>
            </a:r>
          </a:p>
        </p:txBody>
      </p:sp>
      <p:pic>
        <p:nvPicPr>
          <p:cNvPr id="6" name="Picture 6" descr="star.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59" y="4005064"/>
            <a:ext cx="4506693" cy="2819902"/>
          </a:xfrm>
          <a:prstGeom prst="rect">
            <a:avLst/>
          </a:prstGeom>
        </p:spPr>
      </p:pic>
    </p:spTree>
    <p:extLst>
      <p:ext uri="{BB962C8B-B14F-4D97-AF65-F5344CB8AC3E}">
        <p14:creationId xmlns:p14="http://schemas.microsoft.com/office/powerpoint/2010/main" val="283786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25"/>
          <p:cNvSpPr txBox="1">
            <a:spLocks noChangeArrowheads="1"/>
          </p:cNvSpPr>
          <p:nvPr/>
        </p:nvSpPr>
        <p:spPr bwMode="auto">
          <a:xfrm>
            <a:off x="409771" y="297861"/>
            <a:ext cx="8532813" cy="1015653"/>
          </a:xfrm>
          <a:prstGeom prst="rect">
            <a:avLst/>
          </a:prstGeom>
          <a:noFill/>
          <a:ln>
            <a:noFill/>
          </a:ln>
          <a:extLst/>
        </p:spPr>
        <p:txBody>
          <a:bodyPr lIns="91428" tIns="45715" rIns="91428" bIns="45715">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auto" latinLnBrk="0" hangingPunct="1">
              <a:lnSpc>
                <a:spcPct val="100000"/>
              </a:lnSpc>
              <a:spcBef>
                <a:spcPct val="0"/>
              </a:spcBef>
              <a:spcAft>
                <a:spcPts val="0"/>
              </a:spcAft>
              <a:buClrTx/>
              <a:buSzTx/>
              <a:buFontTx/>
              <a:buNone/>
              <a:tabLst/>
              <a:defRPr/>
            </a:pPr>
            <a:r>
              <a:rPr kumimoji="0" lang="es-ES_tradnl" altLang="en-US" sz="2000" b="1" i="0" u="none" strike="noStrike" kern="0" cap="none" spc="0" normalizeH="0" baseline="0" noProof="0" dirty="0">
                <a:ln>
                  <a:noFill/>
                </a:ln>
                <a:solidFill>
                  <a:srgbClr val="7030A0"/>
                </a:solidFill>
                <a:effectLst/>
                <a:uLnTx/>
                <a:uFillTx/>
                <a:latin typeface="Calibri" panose="020F0502020204030204" pitchFamily="34" charset="0"/>
                <a:ea typeface="+mn-ea"/>
                <a:cs typeface="+mn-cs"/>
              </a:rPr>
              <a:t>Habilidades comunicativas</a:t>
            </a:r>
          </a:p>
          <a:p>
            <a:pPr marL="0" marR="0" lvl="0" indent="0" algn="l" defTabSz="912813" rtl="0" eaLnBrk="1" fontAlgn="auto" latinLnBrk="0" hangingPunct="1">
              <a:lnSpc>
                <a:spcPct val="100000"/>
              </a:lnSpc>
              <a:spcBef>
                <a:spcPct val="0"/>
              </a:spcBef>
              <a:spcAft>
                <a:spcPts val="0"/>
              </a:spcAft>
              <a:buClrTx/>
              <a:buSzTx/>
              <a:buFontTx/>
              <a:buNone/>
              <a:tabLst/>
              <a:defRPr/>
            </a:pPr>
            <a:endParaRPr lang="es-ES_tradnl" altLang="en-US" sz="2000" b="1" kern="0" dirty="0">
              <a:solidFill>
                <a:srgbClr val="7030A0"/>
              </a:solidFill>
            </a:endParaRPr>
          </a:p>
          <a:p>
            <a:pPr lvl="0">
              <a:spcBef>
                <a:spcPct val="0"/>
              </a:spcBef>
              <a:buNone/>
              <a:defRPr/>
            </a:pPr>
            <a:r>
              <a:rPr kumimoji="0" lang="es-ES_tradnl" altLang="en-US" sz="1800" b="1" i="0" u="none" strike="noStrike" kern="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Resultado del </a:t>
            </a:r>
            <a:r>
              <a:rPr lang="es-ES_tradnl" altLang="en-US" sz="1800" b="1" kern="0" dirty="0">
                <a:solidFill>
                  <a:srgbClr val="7030A0"/>
                </a:solidFill>
              </a:rPr>
              <a:t>estudio GRACE-INTRO. Prescripción</a:t>
            </a:r>
            <a:r>
              <a:rPr kumimoji="0" lang="es-ES_tradnl" altLang="en-US" sz="1800" b="1" i="0" u="none" strike="noStrike" kern="0" cap="none" spc="0" normalizeH="0" noProof="0" dirty="0">
                <a:ln>
                  <a:noFill/>
                </a:ln>
                <a:solidFill>
                  <a:srgbClr val="7030A0"/>
                </a:solidFill>
                <a:effectLst/>
                <a:uLnTx/>
                <a:uFillTx/>
                <a:latin typeface="Calibri" panose="020F0502020204030204" pitchFamily="34" charset="0"/>
                <a:ea typeface="+mn-ea"/>
                <a:cs typeface="Arial" panose="020B0604020202020204" pitchFamily="34" charset="0"/>
              </a:rPr>
              <a:t> antibiótica en la visita inicial</a:t>
            </a:r>
            <a:endParaRPr kumimoji="0" lang="es-ES_tradnl" altLang="en-US" sz="1800" b="1" i="0" u="none" strike="noStrike" kern="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endParaRPr>
          </a:p>
        </p:txBody>
      </p:sp>
      <p:graphicFrame>
        <p:nvGraphicFramePr>
          <p:cNvPr id="5" name="4 Tabla"/>
          <p:cNvGraphicFramePr>
            <a:graphicFrameLocks noGrp="1"/>
          </p:cNvGraphicFramePr>
          <p:nvPr/>
        </p:nvGraphicFramePr>
        <p:xfrm>
          <a:off x="1920240" y="2149796"/>
          <a:ext cx="5381897" cy="3364992"/>
        </p:xfrm>
        <a:graphic>
          <a:graphicData uri="http://schemas.openxmlformats.org/drawingml/2006/table">
            <a:tbl>
              <a:tblPr/>
              <a:tblGrid>
                <a:gridCol w="627016">
                  <a:extLst>
                    <a:ext uri="{9D8B030D-6E8A-4147-A177-3AD203B41FA5}">
                      <a16:colId xmlns="" xmlns:a16="http://schemas.microsoft.com/office/drawing/2014/main" val="20000"/>
                    </a:ext>
                  </a:extLst>
                </a:gridCol>
                <a:gridCol w="429925">
                  <a:extLst>
                    <a:ext uri="{9D8B030D-6E8A-4147-A177-3AD203B41FA5}">
                      <a16:colId xmlns="" xmlns:a16="http://schemas.microsoft.com/office/drawing/2014/main" val="20001"/>
                    </a:ext>
                  </a:extLst>
                </a:gridCol>
                <a:gridCol w="2162478">
                  <a:extLst>
                    <a:ext uri="{9D8B030D-6E8A-4147-A177-3AD203B41FA5}">
                      <a16:colId xmlns="" xmlns:a16="http://schemas.microsoft.com/office/drawing/2014/main" val="20002"/>
                    </a:ext>
                  </a:extLst>
                </a:gridCol>
                <a:gridCol w="2162478">
                  <a:extLst>
                    <a:ext uri="{9D8B030D-6E8A-4147-A177-3AD203B41FA5}">
                      <a16:colId xmlns="" xmlns:a16="http://schemas.microsoft.com/office/drawing/2014/main" val="20003"/>
                    </a:ext>
                  </a:extLst>
                </a:gridCol>
              </a:tblGrid>
              <a:tr h="130151">
                <a:tc rowSpan="2" gridSpan="2">
                  <a:txBody>
                    <a:bodyPr/>
                    <a:lstStyle/>
                    <a:p>
                      <a:pPr>
                        <a:lnSpc>
                          <a:spcPct val="115000"/>
                        </a:lnSpc>
                        <a:spcAft>
                          <a:spcPts val="0"/>
                        </a:spcAft>
                      </a:pPr>
                      <a:endParaRPr lang="es-ES" sz="2000" dirty="0">
                        <a:latin typeface="Calibri"/>
                        <a:ea typeface="Calibri"/>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S"/>
                    </a:p>
                  </a:txBody>
                  <a:tcPr/>
                </a:tc>
                <a:tc gridSpan="2">
                  <a:txBody>
                    <a:bodyPr/>
                    <a:lstStyle/>
                    <a:p>
                      <a:pPr algn="ctr">
                        <a:lnSpc>
                          <a:spcPct val="115000"/>
                        </a:lnSpc>
                        <a:spcAft>
                          <a:spcPts val="0"/>
                        </a:spcAft>
                      </a:pPr>
                      <a:r>
                        <a:rPr lang="es-ES" sz="2000" dirty="0">
                          <a:latin typeface="Calibri"/>
                          <a:ea typeface="Calibri"/>
                          <a:cs typeface="Times New Roman"/>
                        </a:rPr>
                        <a:t>Comunicación</a:t>
                      </a: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S"/>
                    </a:p>
                  </a:txBody>
                  <a:tcPr/>
                </a:tc>
                <a:extLst>
                  <a:ext uri="{0D108BD9-81ED-4DB2-BD59-A6C34878D82A}">
                    <a16:rowId xmlns="" xmlns:a16="http://schemas.microsoft.com/office/drawing/2014/main" val="10000"/>
                  </a:ext>
                </a:extLst>
              </a:tr>
              <a:tr h="130151">
                <a:tc gridSpan="2" vMerge="1">
                  <a:txBody>
                    <a:bodyPr/>
                    <a:lstStyle/>
                    <a:p>
                      <a:endParaRPr lang="es-ES"/>
                    </a:p>
                  </a:txBody>
                  <a:tcPr/>
                </a:tc>
                <a:tc hMerge="1" vMerge="1">
                  <a:txBody>
                    <a:bodyPr/>
                    <a:lstStyle/>
                    <a:p>
                      <a:endParaRPr lang="es-ES"/>
                    </a:p>
                  </a:txBody>
                  <a:tcPr/>
                </a:tc>
                <a:tc>
                  <a:txBody>
                    <a:bodyPr/>
                    <a:lstStyle/>
                    <a:p>
                      <a:pPr algn="ctr">
                        <a:lnSpc>
                          <a:spcPct val="115000"/>
                        </a:lnSpc>
                        <a:spcAft>
                          <a:spcPts val="0"/>
                        </a:spcAft>
                      </a:pPr>
                      <a:r>
                        <a:rPr lang="es-ES" sz="2000" dirty="0">
                          <a:latin typeface="Calibri"/>
                          <a:ea typeface="Calibri"/>
                          <a:cs typeface="Times New Roman"/>
                        </a:rPr>
                        <a:t>Sí</a:t>
                      </a: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2000" dirty="0">
                          <a:latin typeface="Calibri"/>
                          <a:ea typeface="Calibri"/>
                          <a:cs typeface="Times New Roman"/>
                        </a:rPr>
                        <a:t>No</a:t>
                      </a: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130151">
                <a:tc rowSpan="2">
                  <a:txBody>
                    <a:bodyPr/>
                    <a:lstStyle/>
                    <a:p>
                      <a:pPr>
                        <a:lnSpc>
                          <a:spcPct val="115000"/>
                        </a:lnSpc>
                        <a:spcAft>
                          <a:spcPts val="0"/>
                        </a:spcAft>
                      </a:pPr>
                      <a:endParaRPr lang="es-ES" sz="2000" dirty="0">
                        <a:latin typeface="Calibri"/>
                        <a:ea typeface="Calibri"/>
                        <a:cs typeface="Times New Roman"/>
                      </a:endParaRPr>
                    </a:p>
                    <a:p>
                      <a:pPr>
                        <a:lnSpc>
                          <a:spcPct val="115000"/>
                        </a:lnSpc>
                        <a:spcAft>
                          <a:spcPts val="0"/>
                        </a:spcAft>
                      </a:pPr>
                      <a:endParaRPr lang="es-ES" sz="2000" dirty="0">
                        <a:latin typeface="Calibri"/>
                        <a:ea typeface="Calibri"/>
                        <a:cs typeface="Times New Roman"/>
                      </a:endParaRPr>
                    </a:p>
                    <a:p>
                      <a:pPr>
                        <a:lnSpc>
                          <a:spcPct val="115000"/>
                        </a:lnSpc>
                        <a:spcAft>
                          <a:spcPts val="0"/>
                        </a:spcAft>
                      </a:pPr>
                      <a:endParaRPr lang="es-ES" sz="2000" dirty="0">
                        <a:latin typeface="Calibri"/>
                        <a:ea typeface="Calibri"/>
                        <a:cs typeface="Times New Roman"/>
                      </a:endParaRPr>
                    </a:p>
                    <a:p>
                      <a:pPr>
                        <a:lnSpc>
                          <a:spcPct val="115000"/>
                        </a:lnSpc>
                        <a:spcAft>
                          <a:spcPts val="0"/>
                        </a:spcAft>
                      </a:pPr>
                      <a:r>
                        <a:rPr lang="es-ES" sz="2000" dirty="0">
                          <a:latin typeface="Calibri"/>
                          <a:ea typeface="Calibri"/>
                          <a:cs typeface="Times New Roman"/>
                        </a:rPr>
                        <a:t>PCR</a:t>
                      </a: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endParaRPr lang="es-ES" sz="2000" dirty="0">
                        <a:latin typeface="Calibri"/>
                        <a:ea typeface="Calibri"/>
                        <a:cs typeface="Times New Roman"/>
                      </a:endParaRPr>
                    </a:p>
                    <a:p>
                      <a:pPr>
                        <a:lnSpc>
                          <a:spcPct val="115000"/>
                        </a:lnSpc>
                        <a:spcAft>
                          <a:spcPts val="0"/>
                        </a:spcAft>
                      </a:pPr>
                      <a:r>
                        <a:rPr lang="es-ES" sz="2000" dirty="0">
                          <a:latin typeface="Calibri"/>
                          <a:ea typeface="Calibri"/>
                          <a:cs typeface="Times New Roman"/>
                        </a:rPr>
                        <a:t>Sí</a:t>
                      </a: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es-ES" sz="1600" b="1" dirty="0">
                        <a:solidFill>
                          <a:schemeClr val="bg1"/>
                        </a:solidFill>
                        <a:latin typeface="Calibri"/>
                        <a:ea typeface="Calibri"/>
                        <a:cs typeface="Times New Roman"/>
                      </a:endParaRPr>
                    </a:p>
                    <a:p>
                      <a:pPr algn="ctr">
                        <a:lnSpc>
                          <a:spcPct val="115000"/>
                        </a:lnSpc>
                        <a:spcAft>
                          <a:spcPts val="0"/>
                        </a:spcAft>
                      </a:pPr>
                      <a:r>
                        <a:rPr lang="es-ES" sz="1600" b="1" dirty="0">
                          <a:solidFill>
                            <a:schemeClr val="bg1"/>
                          </a:solidFill>
                          <a:latin typeface="Calibri"/>
                          <a:ea typeface="Calibri"/>
                          <a:cs typeface="Times New Roman"/>
                        </a:rPr>
                        <a:t>(Comunicación + PCR)</a:t>
                      </a:r>
                    </a:p>
                    <a:p>
                      <a:pPr algn="ctr">
                        <a:lnSpc>
                          <a:spcPct val="115000"/>
                        </a:lnSpc>
                        <a:spcAft>
                          <a:spcPts val="0"/>
                        </a:spcAft>
                      </a:pPr>
                      <a:r>
                        <a:rPr lang="es-ES" sz="2400" b="1" dirty="0">
                          <a:solidFill>
                            <a:schemeClr val="bg1"/>
                          </a:solidFill>
                          <a:latin typeface="Calibri"/>
                          <a:ea typeface="Calibri"/>
                          <a:cs typeface="Times New Roman"/>
                        </a:rPr>
                        <a:t>33%</a:t>
                      </a:r>
                    </a:p>
                    <a:p>
                      <a:pPr algn="ctr">
                        <a:lnSpc>
                          <a:spcPct val="115000"/>
                        </a:lnSpc>
                        <a:spcAft>
                          <a:spcPts val="0"/>
                        </a:spcAft>
                      </a:pPr>
                      <a:endParaRPr lang="es-ES" sz="2000" b="1" dirty="0">
                        <a:solidFill>
                          <a:schemeClr val="bg1"/>
                        </a:solidFill>
                        <a:latin typeface="Calibri"/>
                        <a:ea typeface="Calibri"/>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endParaRPr lang="es-ES" sz="1600" b="1" dirty="0">
                        <a:solidFill>
                          <a:schemeClr val="bg1"/>
                        </a:solidFill>
                        <a:latin typeface="Calibri"/>
                        <a:ea typeface="Calibri"/>
                        <a:cs typeface="Times New Roman"/>
                      </a:endParaRPr>
                    </a:p>
                    <a:p>
                      <a:pPr algn="ctr">
                        <a:lnSpc>
                          <a:spcPct val="115000"/>
                        </a:lnSpc>
                        <a:spcAft>
                          <a:spcPts val="0"/>
                        </a:spcAft>
                      </a:pPr>
                      <a:r>
                        <a:rPr lang="es-ES" sz="1600" b="1" dirty="0">
                          <a:solidFill>
                            <a:schemeClr val="bg1"/>
                          </a:solidFill>
                          <a:latin typeface="Calibri"/>
                          <a:ea typeface="Calibri"/>
                          <a:cs typeface="Times New Roman"/>
                        </a:rPr>
                        <a:t>(PCR)</a:t>
                      </a:r>
                    </a:p>
                    <a:p>
                      <a:pPr algn="ctr">
                        <a:lnSpc>
                          <a:spcPct val="115000"/>
                        </a:lnSpc>
                        <a:spcAft>
                          <a:spcPts val="0"/>
                        </a:spcAft>
                      </a:pPr>
                      <a:r>
                        <a:rPr lang="es-ES" sz="2400" b="1" dirty="0">
                          <a:solidFill>
                            <a:schemeClr val="bg1"/>
                          </a:solidFill>
                          <a:latin typeface="Calibri"/>
                          <a:ea typeface="Calibri"/>
                          <a:cs typeface="Times New Roman"/>
                        </a:rPr>
                        <a:t>37%</a:t>
                      </a: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2"/>
                  </a:ext>
                </a:extLst>
              </a:tr>
              <a:tr h="130151">
                <a:tc vMerge="1">
                  <a:txBody>
                    <a:bodyPr/>
                    <a:lstStyle/>
                    <a:p>
                      <a:endParaRPr lang="es-ES"/>
                    </a:p>
                  </a:txBody>
                  <a:tcPr/>
                </a:tc>
                <a:tc>
                  <a:txBody>
                    <a:bodyPr/>
                    <a:lstStyle/>
                    <a:p>
                      <a:pPr>
                        <a:lnSpc>
                          <a:spcPct val="115000"/>
                        </a:lnSpc>
                        <a:spcAft>
                          <a:spcPts val="0"/>
                        </a:spcAft>
                      </a:pPr>
                      <a:endParaRPr lang="es-ES" sz="2000" dirty="0">
                        <a:latin typeface="Calibri"/>
                        <a:ea typeface="Calibri"/>
                        <a:cs typeface="Times New Roman"/>
                      </a:endParaRPr>
                    </a:p>
                    <a:p>
                      <a:pPr>
                        <a:lnSpc>
                          <a:spcPct val="115000"/>
                        </a:lnSpc>
                        <a:spcAft>
                          <a:spcPts val="0"/>
                        </a:spcAft>
                      </a:pPr>
                      <a:r>
                        <a:rPr lang="es-ES" sz="2000" dirty="0">
                          <a:latin typeface="Calibri"/>
                          <a:ea typeface="Calibri"/>
                          <a:cs typeface="Times New Roman"/>
                        </a:rPr>
                        <a:t>No</a:t>
                      </a: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es-ES" sz="1600" b="1" dirty="0">
                        <a:solidFill>
                          <a:schemeClr val="bg1"/>
                        </a:solidFill>
                        <a:latin typeface="Calibri"/>
                        <a:ea typeface="Calibri"/>
                        <a:cs typeface="Times New Roman"/>
                      </a:endParaRPr>
                    </a:p>
                    <a:p>
                      <a:pPr algn="ctr">
                        <a:lnSpc>
                          <a:spcPct val="115000"/>
                        </a:lnSpc>
                        <a:spcAft>
                          <a:spcPts val="0"/>
                        </a:spcAft>
                      </a:pPr>
                      <a:r>
                        <a:rPr lang="es-ES" sz="1600" b="1" dirty="0">
                          <a:solidFill>
                            <a:schemeClr val="bg1"/>
                          </a:solidFill>
                          <a:latin typeface="Calibri"/>
                          <a:ea typeface="Calibri"/>
                          <a:cs typeface="Times New Roman"/>
                        </a:rPr>
                        <a:t>(Comunicación)</a:t>
                      </a:r>
                    </a:p>
                    <a:p>
                      <a:pPr algn="ctr">
                        <a:lnSpc>
                          <a:spcPct val="115000"/>
                        </a:lnSpc>
                        <a:spcAft>
                          <a:spcPts val="0"/>
                        </a:spcAft>
                      </a:pPr>
                      <a:r>
                        <a:rPr lang="es-ES" sz="2400" b="1" dirty="0">
                          <a:solidFill>
                            <a:schemeClr val="bg1"/>
                          </a:solidFill>
                          <a:latin typeface="Calibri"/>
                          <a:ea typeface="Calibri"/>
                          <a:cs typeface="Times New Roman"/>
                        </a:rPr>
                        <a:t>43%</a:t>
                      </a:r>
                    </a:p>
                    <a:p>
                      <a:pPr algn="ctr">
                        <a:lnSpc>
                          <a:spcPct val="115000"/>
                        </a:lnSpc>
                        <a:spcAft>
                          <a:spcPts val="0"/>
                        </a:spcAft>
                      </a:pPr>
                      <a:endParaRPr lang="es-ES" sz="2000" b="1" dirty="0">
                        <a:solidFill>
                          <a:schemeClr val="bg1"/>
                        </a:solidFill>
                        <a:latin typeface="Calibri"/>
                        <a:ea typeface="Calibri"/>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endParaRPr lang="es-ES" sz="1600" b="1" dirty="0">
                        <a:solidFill>
                          <a:schemeClr val="bg1"/>
                        </a:solidFill>
                        <a:latin typeface="Calibri"/>
                        <a:ea typeface="Calibri"/>
                        <a:cs typeface="Times New Roman"/>
                      </a:endParaRPr>
                    </a:p>
                    <a:p>
                      <a:pPr algn="ctr">
                        <a:lnSpc>
                          <a:spcPct val="115000"/>
                        </a:lnSpc>
                        <a:spcAft>
                          <a:spcPts val="0"/>
                        </a:spcAft>
                      </a:pPr>
                      <a:r>
                        <a:rPr lang="es-ES" sz="1600" b="1" dirty="0">
                          <a:solidFill>
                            <a:schemeClr val="bg1"/>
                          </a:solidFill>
                          <a:latin typeface="Calibri"/>
                          <a:ea typeface="Calibri"/>
                          <a:cs typeface="Times New Roman"/>
                        </a:rPr>
                        <a:t>(Consulta</a:t>
                      </a:r>
                      <a:r>
                        <a:rPr lang="es-ES" sz="1600" b="1" baseline="0" dirty="0">
                          <a:solidFill>
                            <a:schemeClr val="bg1"/>
                          </a:solidFill>
                          <a:latin typeface="Calibri"/>
                          <a:ea typeface="Calibri"/>
                          <a:cs typeface="Times New Roman"/>
                        </a:rPr>
                        <a:t> habitual)</a:t>
                      </a:r>
                      <a:endParaRPr lang="es-ES" sz="1600" b="1" dirty="0">
                        <a:solidFill>
                          <a:schemeClr val="bg1"/>
                        </a:solidFill>
                        <a:latin typeface="Calibri"/>
                        <a:ea typeface="Calibri"/>
                        <a:cs typeface="Times New Roman"/>
                      </a:endParaRPr>
                    </a:p>
                    <a:p>
                      <a:pPr algn="ctr">
                        <a:lnSpc>
                          <a:spcPct val="115000"/>
                        </a:lnSpc>
                        <a:spcAft>
                          <a:spcPts val="0"/>
                        </a:spcAft>
                      </a:pPr>
                      <a:r>
                        <a:rPr lang="es-ES" sz="2400" b="1" dirty="0">
                          <a:solidFill>
                            <a:schemeClr val="bg1"/>
                          </a:solidFill>
                          <a:latin typeface="Calibri"/>
                          <a:ea typeface="Calibri"/>
                          <a:cs typeface="Times New Roman"/>
                        </a:rPr>
                        <a:t>62%</a:t>
                      </a: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3"/>
                  </a:ext>
                </a:extLst>
              </a:tr>
            </a:tbl>
          </a:graphicData>
        </a:graphic>
      </p:graphicFrame>
      <p:sp>
        <p:nvSpPr>
          <p:cNvPr id="6" name="Text Box 1040"/>
          <p:cNvSpPr txBox="1">
            <a:spLocks noChangeArrowheads="1"/>
          </p:cNvSpPr>
          <p:nvPr/>
        </p:nvSpPr>
        <p:spPr bwMode="auto">
          <a:xfrm>
            <a:off x="6289395" y="6316663"/>
            <a:ext cx="262604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0" algn="r">
              <a:lnSpc>
                <a:spcPct val="90000"/>
              </a:lnSpc>
              <a:defRPr/>
            </a:pP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Little P et al.</a:t>
            </a:r>
            <a:r>
              <a:rPr kumimoji="0" lang="en-GB" altLang="en-US" sz="1200" b="0" i="1" u="none" strike="noStrike" kern="1200" cap="none" spc="0" normalizeH="0" baseline="0" noProof="0" dirty="0">
                <a:ln>
                  <a:noFill/>
                </a:ln>
                <a:solidFill>
                  <a:prstClr val="black"/>
                </a:solidFill>
                <a:effectLst/>
                <a:uLnTx/>
                <a:uFillTx/>
                <a:latin typeface="Calibri"/>
                <a:ea typeface="+mn-ea"/>
                <a:cs typeface="+mn-cs"/>
              </a:rPr>
              <a:t> </a:t>
            </a:r>
            <a:r>
              <a:rPr lang="en-GB" altLang="en-US" sz="1200" i="1" dirty="0">
                <a:solidFill>
                  <a:prstClr val="black"/>
                </a:solidFill>
                <a:latin typeface="Calibri"/>
              </a:rPr>
              <a:t>Lancet </a:t>
            </a:r>
            <a:r>
              <a:rPr lang="en-GB" altLang="en-US" sz="1200" dirty="0">
                <a:solidFill>
                  <a:prstClr val="black"/>
                </a:solidFill>
                <a:latin typeface="Calibri"/>
              </a:rPr>
              <a:t>2013</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a:t>
            </a:r>
            <a:r>
              <a:rPr lang="en-GB" sz="1200" b="1" dirty="0">
                <a:solidFill>
                  <a:prstClr val="black"/>
                </a:solidFill>
                <a:latin typeface="Calibri"/>
              </a:rPr>
              <a:t>382</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:1175-82.</a:t>
            </a:r>
          </a:p>
        </p:txBody>
      </p:sp>
    </p:spTree>
    <p:extLst>
      <p:ext uri="{BB962C8B-B14F-4D97-AF65-F5344CB8AC3E}">
        <p14:creationId xmlns:p14="http://schemas.microsoft.com/office/powerpoint/2010/main" val="3659017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25">
            <a:extLst>
              <a:ext uri="{FF2B5EF4-FFF2-40B4-BE49-F238E27FC236}">
                <a16:creationId xmlns="" xmlns:a16="http://schemas.microsoft.com/office/drawing/2014/main" id="{B680E4ED-BFC4-41F4-9051-1047A13054B2}"/>
              </a:ext>
            </a:extLst>
          </p:cNvPr>
          <p:cNvSpPr txBox="1">
            <a:spLocks noChangeArrowheads="1"/>
          </p:cNvSpPr>
          <p:nvPr/>
        </p:nvSpPr>
        <p:spPr bwMode="auto">
          <a:xfrm>
            <a:off x="933450" y="534988"/>
            <a:ext cx="74834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46" tIns="44572" rIns="89146" bIns="44572">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ca-ES" altLang="es-ES" sz="2000" b="1">
                <a:solidFill>
                  <a:srgbClr val="E57200"/>
                </a:solidFill>
                <a:latin typeface="Candara" panose="020E0502030303020204" pitchFamily="34" charset="0"/>
                <a:cs typeface="Arial" panose="020B0604020202020204" pitchFamily="34" charset="0"/>
              </a:rPr>
              <a:t>Pautes antibiòtiques curtes que caldria recomanar</a:t>
            </a:r>
          </a:p>
        </p:txBody>
      </p:sp>
      <p:sp>
        <p:nvSpPr>
          <p:cNvPr id="188419" name="QuadreDeText 6">
            <a:extLst>
              <a:ext uri="{FF2B5EF4-FFF2-40B4-BE49-F238E27FC236}">
                <a16:creationId xmlns="" xmlns:a16="http://schemas.microsoft.com/office/drawing/2014/main" id="{46A0A0D8-3407-4D1E-B2FC-ED3E9EE770D1}"/>
              </a:ext>
            </a:extLst>
          </p:cNvPr>
          <p:cNvSpPr txBox="1">
            <a:spLocks noChangeArrowheads="1"/>
          </p:cNvSpPr>
          <p:nvPr/>
        </p:nvSpPr>
        <p:spPr bwMode="auto">
          <a:xfrm>
            <a:off x="2238375" y="5522913"/>
            <a:ext cx="67262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57" tIns="44578" rIns="89157" bIns="44578">
            <a:spAutoFit/>
          </a:bodyP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defTabSz="912813" eaLnBrk="0" fontAlgn="base" hangingPunct="0">
              <a:spcBef>
                <a:spcPct val="0"/>
              </a:spcBef>
              <a:spcAft>
                <a:spcPct val="0"/>
              </a:spcAft>
              <a:defRPr>
                <a:solidFill>
                  <a:schemeClr val="tx1"/>
                </a:solidFill>
                <a:latin typeface="Candara" panose="020E0502030303020204" pitchFamily="34" charset="0"/>
              </a:defRPr>
            </a:lvl6pPr>
            <a:lvl7pPr marL="2971800" indent="-228600" defTabSz="912813" eaLnBrk="0" fontAlgn="base" hangingPunct="0">
              <a:spcBef>
                <a:spcPct val="0"/>
              </a:spcBef>
              <a:spcAft>
                <a:spcPct val="0"/>
              </a:spcAft>
              <a:defRPr>
                <a:solidFill>
                  <a:schemeClr val="tx1"/>
                </a:solidFill>
                <a:latin typeface="Candara" panose="020E0502030303020204" pitchFamily="34" charset="0"/>
              </a:defRPr>
            </a:lvl7pPr>
            <a:lvl8pPr marL="3429000" indent="-228600" defTabSz="912813" eaLnBrk="0" fontAlgn="base" hangingPunct="0">
              <a:spcBef>
                <a:spcPct val="0"/>
              </a:spcBef>
              <a:spcAft>
                <a:spcPct val="0"/>
              </a:spcAft>
              <a:defRPr>
                <a:solidFill>
                  <a:schemeClr val="tx1"/>
                </a:solidFill>
                <a:latin typeface="Candara" panose="020E0502030303020204" pitchFamily="34" charset="0"/>
              </a:defRPr>
            </a:lvl8pPr>
            <a:lvl9pPr marL="3886200" indent="-228600" defTabSz="912813" eaLnBrk="0" fontAlgn="base" hangingPunct="0">
              <a:spcBef>
                <a:spcPct val="0"/>
              </a:spcBef>
              <a:spcAft>
                <a:spcPct val="0"/>
              </a:spcAft>
              <a:defRPr>
                <a:solidFill>
                  <a:schemeClr val="tx1"/>
                </a:solidFill>
                <a:latin typeface="Candara" panose="020E0502030303020204" pitchFamily="34" charset="0"/>
              </a:defRPr>
            </a:lvl9pPr>
          </a:lstStyle>
          <a:p>
            <a:pPr algn="r" eaLnBrk="1" hangingPunct="1">
              <a:defRPr/>
            </a:pPr>
            <a:r>
              <a:rPr lang="ca-ES" altLang="en-US" sz="1197" baseline="30000">
                <a:solidFill>
                  <a:srgbClr val="585D7E"/>
                </a:solidFill>
              </a:rPr>
              <a:t>1</a:t>
            </a:r>
            <a:r>
              <a:rPr lang="ca-ES" altLang="en-US" sz="1197">
                <a:solidFill>
                  <a:srgbClr val="585D7E"/>
                </a:solidFill>
              </a:rPr>
              <a:t>Falagas ME et al. </a:t>
            </a:r>
            <a:r>
              <a:rPr lang="ca-ES" altLang="en-US" sz="1197" i="1">
                <a:solidFill>
                  <a:srgbClr val="585D7E"/>
                </a:solidFill>
              </a:rPr>
              <a:t>Br J Clin Pharmacol </a:t>
            </a:r>
            <a:r>
              <a:rPr lang="ca-ES" altLang="en-US" sz="1197">
                <a:solidFill>
                  <a:srgbClr val="585D7E"/>
                </a:solidFill>
              </a:rPr>
              <a:t>2009;</a:t>
            </a:r>
            <a:r>
              <a:rPr lang="ca-ES" altLang="en-US" sz="1197" b="1">
                <a:solidFill>
                  <a:srgbClr val="585D7E"/>
                </a:solidFill>
              </a:rPr>
              <a:t>67</a:t>
            </a:r>
            <a:r>
              <a:rPr lang="ca-ES" altLang="en-US" sz="1197">
                <a:solidFill>
                  <a:srgbClr val="585D7E"/>
                </a:solidFill>
              </a:rPr>
              <a:t>:161–71. </a:t>
            </a:r>
            <a:r>
              <a:rPr lang="ca-ES" altLang="en-US" sz="1197" baseline="30000">
                <a:solidFill>
                  <a:srgbClr val="585D7E"/>
                </a:solidFill>
              </a:rPr>
              <a:t>2</a:t>
            </a:r>
            <a:r>
              <a:rPr lang="ca-ES" altLang="en-US" sz="1197">
                <a:solidFill>
                  <a:srgbClr val="585D7E"/>
                </a:solidFill>
              </a:rPr>
              <a:t>Kozyrskyj A et al. </a:t>
            </a:r>
            <a:r>
              <a:rPr lang="ca-ES" altLang="en-US" sz="1197" i="1">
                <a:solidFill>
                  <a:srgbClr val="585D7E"/>
                </a:solidFill>
              </a:rPr>
              <a:t>Cochrane Database Syst Rev </a:t>
            </a:r>
            <a:r>
              <a:rPr lang="ca-ES" altLang="en-US" sz="1197">
                <a:solidFill>
                  <a:srgbClr val="585D7E"/>
                </a:solidFill>
              </a:rPr>
              <a:t>2010;</a:t>
            </a:r>
            <a:r>
              <a:rPr lang="ca-ES" altLang="en-US" sz="1197" b="1">
                <a:solidFill>
                  <a:srgbClr val="585D7E"/>
                </a:solidFill>
              </a:rPr>
              <a:t>9</a:t>
            </a:r>
            <a:r>
              <a:rPr lang="ca-ES" altLang="en-US" sz="1197">
                <a:solidFill>
                  <a:srgbClr val="585D7E"/>
                </a:solidFill>
              </a:rPr>
              <a:t>:CD001095. </a:t>
            </a:r>
            <a:r>
              <a:rPr lang="ca-ES" altLang="en-US" sz="1197" baseline="30000">
                <a:solidFill>
                  <a:srgbClr val="585D7E"/>
                </a:solidFill>
              </a:rPr>
              <a:t>3</a:t>
            </a:r>
            <a:r>
              <a:rPr lang="ca-ES" altLang="en-US" sz="1197">
                <a:solidFill>
                  <a:srgbClr val="585D7E"/>
                </a:solidFill>
              </a:rPr>
              <a:t>Li JZ et al. </a:t>
            </a:r>
            <a:r>
              <a:rPr lang="ca-ES" altLang="en-US" sz="1197" i="1">
                <a:solidFill>
                  <a:srgbClr val="585D7E"/>
                </a:solidFill>
              </a:rPr>
              <a:t>Am J Med </a:t>
            </a:r>
            <a:r>
              <a:rPr lang="ca-ES" altLang="en-US" sz="1197">
                <a:solidFill>
                  <a:srgbClr val="585D7E"/>
                </a:solidFill>
              </a:rPr>
              <a:t>2007;</a:t>
            </a:r>
            <a:r>
              <a:rPr lang="ca-ES" altLang="en-US" sz="1197" b="1">
                <a:solidFill>
                  <a:srgbClr val="585D7E"/>
                </a:solidFill>
              </a:rPr>
              <a:t>120</a:t>
            </a:r>
            <a:r>
              <a:rPr lang="ca-ES" altLang="en-US" sz="1197">
                <a:solidFill>
                  <a:srgbClr val="585D7E"/>
                </a:solidFill>
              </a:rPr>
              <a:t>:783–90. </a:t>
            </a:r>
            <a:r>
              <a:rPr lang="ca-ES" altLang="en-US" sz="1197" baseline="30000">
                <a:solidFill>
                  <a:srgbClr val="585D7E"/>
                </a:solidFill>
              </a:rPr>
              <a:t>4</a:t>
            </a:r>
            <a:r>
              <a:rPr lang="ca-ES" altLang="en-US" sz="1197">
                <a:solidFill>
                  <a:srgbClr val="585D7E"/>
                </a:solidFill>
              </a:rPr>
              <a:t>el Moussaoui R et al. </a:t>
            </a:r>
            <a:r>
              <a:rPr lang="ca-ES" altLang="en-US" sz="1197" i="1">
                <a:solidFill>
                  <a:srgbClr val="585D7E"/>
                </a:solidFill>
              </a:rPr>
              <a:t>BMJ</a:t>
            </a:r>
            <a:r>
              <a:rPr lang="ca-ES" altLang="en-US" sz="1197">
                <a:solidFill>
                  <a:srgbClr val="585D7E"/>
                </a:solidFill>
              </a:rPr>
              <a:t> 2006;</a:t>
            </a:r>
            <a:r>
              <a:rPr lang="ca-ES" altLang="en-US" sz="1197" b="1">
                <a:solidFill>
                  <a:srgbClr val="585D7E"/>
                </a:solidFill>
              </a:rPr>
              <a:t>332</a:t>
            </a:r>
            <a:r>
              <a:rPr lang="ca-ES" altLang="en-US" sz="1197">
                <a:solidFill>
                  <a:srgbClr val="585D7E"/>
                </a:solidFill>
              </a:rPr>
              <a:t>:1355. </a:t>
            </a:r>
            <a:r>
              <a:rPr lang="ca-ES" altLang="en-US" sz="1197" baseline="30000">
                <a:solidFill>
                  <a:srgbClr val="585D7E"/>
                </a:solidFill>
              </a:rPr>
              <a:t>5</a:t>
            </a:r>
            <a:r>
              <a:rPr lang="ca-ES" altLang="en-US" sz="1197">
                <a:solidFill>
                  <a:srgbClr val="585D7E"/>
                </a:solidFill>
              </a:rPr>
              <a:t>El Moussaoui R et al. </a:t>
            </a:r>
            <a:r>
              <a:rPr lang="ca-ES" altLang="en-US" sz="1197" i="1">
                <a:solidFill>
                  <a:srgbClr val="585D7E"/>
                </a:solidFill>
              </a:rPr>
              <a:t>Thorax</a:t>
            </a:r>
            <a:r>
              <a:rPr lang="ca-ES" altLang="en-US" sz="1197">
                <a:solidFill>
                  <a:srgbClr val="585D7E"/>
                </a:solidFill>
              </a:rPr>
              <a:t> 2008;</a:t>
            </a:r>
            <a:r>
              <a:rPr lang="ca-ES" altLang="en-US" sz="1197" b="1">
                <a:solidFill>
                  <a:srgbClr val="585D7E"/>
                </a:solidFill>
              </a:rPr>
              <a:t>63</a:t>
            </a:r>
            <a:r>
              <a:rPr lang="ca-ES" altLang="en-US" sz="1197">
                <a:solidFill>
                  <a:srgbClr val="585D7E"/>
                </a:solidFill>
              </a:rPr>
              <a:t>:415–22. </a:t>
            </a:r>
            <a:r>
              <a:rPr lang="ca-ES" altLang="en-US" sz="1197" baseline="30000">
                <a:solidFill>
                  <a:srgbClr val="585D7E"/>
                </a:solidFill>
              </a:rPr>
              <a:t>6</a:t>
            </a:r>
            <a:r>
              <a:rPr lang="en-GB" altLang="en-US" sz="1197">
                <a:solidFill>
                  <a:srgbClr val="585D7E"/>
                </a:solidFill>
              </a:rPr>
              <a:t>Kyriakidou KG et al. </a:t>
            </a:r>
            <a:r>
              <a:rPr lang="en-GB" altLang="en-US" sz="1197" i="1">
                <a:solidFill>
                  <a:srgbClr val="585D7E"/>
                </a:solidFill>
              </a:rPr>
              <a:t>Clin Ther </a:t>
            </a:r>
            <a:r>
              <a:rPr lang="en-GB" altLang="en-US" sz="1197">
                <a:solidFill>
                  <a:srgbClr val="585D7E"/>
                </a:solidFill>
              </a:rPr>
              <a:t>2008;</a:t>
            </a:r>
            <a:r>
              <a:rPr lang="en-GB" altLang="en-US" sz="1197" b="1">
                <a:solidFill>
                  <a:srgbClr val="585D7E"/>
                </a:solidFill>
              </a:rPr>
              <a:t>30</a:t>
            </a:r>
            <a:r>
              <a:rPr lang="en-GB" altLang="en-US" sz="1197">
                <a:solidFill>
                  <a:srgbClr val="585D7E"/>
                </a:solidFill>
              </a:rPr>
              <a:t>:1859–68. </a:t>
            </a:r>
            <a:endParaRPr lang="ca-ES" altLang="en-US" sz="1197">
              <a:solidFill>
                <a:srgbClr val="585D7E"/>
              </a:solidFill>
            </a:endParaRPr>
          </a:p>
        </p:txBody>
      </p:sp>
      <p:graphicFrame>
        <p:nvGraphicFramePr>
          <p:cNvPr id="2" name="Table 1">
            <a:extLst>
              <a:ext uri="{FF2B5EF4-FFF2-40B4-BE49-F238E27FC236}">
                <a16:creationId xmlns="" xmlns:a16="http://schemas.microsoft.com/office/drawing/2014/main" id="{0E3E5618-587F-470D-8807-14A5271AF1F4}"/>
              </a:ext>
            </a:extLst>
          </p:cNvPr>
          <p:cNvGraphicFramePr>
            <a:graphicFrameLocks noGrp="1"/>
          </p:cNvGraphicFramePr>
          <p:nvPr>
            <p:extLst>
              <p:ext uri="{D42A27DB-BD31-4B8C-83A1-F6EECF244321}">
                <p14:modId xmlns:p14="http://schemas.microsoft.com/office/powerpoint/2010/main" val="2631591374"/>
              </p:ext>
            </p:extLst>
          </p:nvPr>
        </p:nvGraphicFramePr>
        <p:xfrm>
          <a:off x="755650" y="1255713"/>
          <a:ext cx="7993062" cy="4056061"/>
        </p:xfrm>
        <a:graphic>
          <a:graphicData uri="http://schemas.openxmlformats.org/drawingml/2006/table">
            <a:tbl>
              <a:tblPr firstRow="1">
                <a:tableStyleId>{93296810-A885-4BE3-A3E7-6D5BEEA58F35}</a:tableStyleId>
              </a:tblPr>
              <a:tblGrid>
                <a:gridCol w="1383156">
                  <a:extLst>
                    <a:ext uri="{9D8B030D-6E8A-4147-A177-3AD203B41FA5}">
                      <a16:colId xmlns="" xmlns:a16="http://schemas.microsoft.com/office/drawing/2014/main" val="20000"/>
                    </a:ext>
                  </a:extLst>
                </a:gridCol>
                <a:gridCol w="1641106">
                  <a:extLst>
                    <a:ext uri="{9D8B030D-6E8A-4147-A177-3AD203B41FA5}">
                      <a16:colId xmlns="" xmlns:a16="http://schemas.microsoft.com/office/drawing/2014/main" val="20001"/>
                    </a:ext>
                  </a:extLst>
                </a:gridCol>
                <a:gridCol w="1224302">
                  <a:extLst>
                    <a:ext uri="{9D8B030D-6E8A-4147-A177-3AD203B41FA5}">
                      <a16:colId xmlns="" xmlns:a16="http://schemas.microsoft.com/office/drawing/2014/main" val="20002"/>
                    </a:ext>
                  </a:extLst>
                </a:gridCol>
                <a:gridCol w="3744498">
                  <a:extLst>
                    <a:ext uri="{9D8B030D-6E8A-4147-A177-3AD203B41FA5}">
                      <a16:colId xmlns="" xmlns:a16="http://schemas.microsoft.com/office/drawing/2014/main" val="20003"/>
                    </a:ext>
                  </a:extLst>
                </a:gridCol>
              </a:tblGrid>
              <a:tr h="360073">
                <a:tc>
                  <a:txBody>
                    <a:bodyPr/>
                    <a:lstStyle/>
                    <a:p>
                      <a:pPr>
                        <a:lnSpc>
                          <a:spcPct val="107000"/>
                        </a:lnSpc>
                        <a:spcAft>
                          <a:spcPts val="800"/>
                        </a:spcAft>
                      </a:pPr>
                      <a:r>
                        <a:rPr lang="ca-ES" sz="1700" dirty="0">
                          <a:solidFill>
                            <a:srgbClr val="FFFFFF"/>
                          </a:solidFill>
                          <a:effectLst/>
                          <a:latin typeface="Candara" panose="020E0502030303020204" pitchFamily="34" charset="0"/>
                        </a:rPr>
                        <a:t>Infecció</a:t>
                      </a:r>
                      <a:endParaRPr lang="en-GB" sz="1700"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nSpc>
                          <a:spcPct val="107000"/>
                        </a:lnSpc>
                        <a:spcAft>
                          <a:spcPts val="800"/>
                        </a:spcAft>
                      </a:pPr>
                      <a:r>
                        <a:rPr lang="ca-ES" sz="1700" dirty="0">
                          <a:solidFill>
                            <a:srgbClr val="FFFFFF"/>
                          </a:solidFill>
                          <a:effectLst/>
                          <a:latin typeface="Candara" panose="020E0502030303020204" pitchFamily="34" charset="0"/>
                        </a:rPr>
                        <a:t>Comparació</a:t>
                      </a:r>
                      <a:endParaRPr lang="en-GB" sz="1700"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gn="ctr">
                        <a:lnSpc>
                          <a:spcPct val="107000"/>
                        </a:lnSpc>
                        <a:spcAft>
                          <a:spcPts val="800"/>
                        </a:spcAft>
                      </a:pPr>
                      <a:r>
                        <a:rPr lang="ca-ES" sz="1700" dirty="0">
                          <a:solidFill>
                            <a:srgbClr val="FFFFFF"/>
                          </a:solidFill>
                          <a:effectLst/>
                          <a:latin typeface="Candara" panose="020E0502030303020204" pitchFamily="34" charset="0"/>
                        </a:rPr>
                        <a:t>n</a:t>
                      </a:r>
                      <a:endParaRPr lang="en-GB" sz="1700"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nSpc>
                          <a:spcPct val="107000"/>
                        </a:lnSpc>
                        <a:spcAft>
                          <a:spcPts val="800"/>
                        </a:spcAft>
                      </a:pPr>
                      <a:r>
                        <a:rPr lang="ca-ES" sz="1700" dirty="0">
                          <a:solidFill>
                            <a:srgbClr val="FFFFFF"/>
                          </a:solidFill>
                          <a:effectLst/>
                          <a:latin typeface="Candara" panose="020E0502030303020204" pitchFamily="34" charset="0"/>
                        </a:rPr>
                        <a:t>Evidència</a:t>
                      </a:r>
                      <a:endParaRPr lang="en-GB" sz="1700"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extLst>
                  <a:ext uri="{0D108BD9-81ED-4DB2-BD59-A6C34878D82A}">
                    <a16:rowId xmlns="" xmlns:a16="http://schemas.microsoft.com/office/drawing/2014/main" val="10000"/>
                  </a:ext>
                </a:extLst>
              </a:tr>
              <a:tr h="839539">
                <a:tc>
                  <a:txBody>
                    <a:bodyPr/>
                    <a:lstStyle/>
                    <a:p>
                      <a:pPr>
                        <a:lnSpc>
                          <a:spcPct val="107000"/>
                        </a:lnSpc>
                        <a:spcAft>
                          <a:spcPts val="800"/>
                        </a:spcAft>
                      </a:pPr>
                      <a:r>
                        <a:rPr lang="ca-ES" sz="1700">
                          <a:effectLst/>
                          <a:latin typeface="Candara" panose="020E0502030303020204" pitchFamily="34" charset="0"/>
                        </a:rPr>
                        <a:t>Rinosinusitis bacteriana aguda</a:t>
                      </a:r>
                      <a:r>
                        <a:rPr lang="ca-ES" sz="1700" baseline="30000">
                          <a:effectLst/>
                          <a:latin typeface="Candara" panose="020E0502030303020204" pitchFamily="34" charset="0"/>
                        </a:rPr>
                        <a:t>1</a:t>
                      </a:r>
                      <a:endParaRPr lang="en-GB" sz="170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nSpc>
                          <a:spcPct val="107000"/>
                        </a:lnSpc>
                        <a:spcAft>
                          <a:spcPts val="800"/>
                        </a:spcAft>
                      </a:pPr>
                      <a:r>
                        <a:rPr lang="ca-ES" sz="1700" dirty="0">
                          <a:effectLst/>
                          <a:latin typeface="Candara" panose="020E0502030303020204" pitchFamily="34" charset="0"/>
                        </a:rPr>
                        <a:t>3-7 vs. 6-10 dies</a:t>
                      </a:r>
                      <a:endParaRPr lang="en-GB" sz="1700" dirty="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gn="ctr">
                        <a:lnSpc>
                          <a:spcPct val="107000"/>
                        </a:lnSpc>
                        <a:spcAft>
                          <a:spcPts val="800"/>
                        </a:spcAft>
                      </a:pPr>
                      <a:r>
                        <a:rPr lang="ca-ES" sz="1700" dirty="0">
                          <a:effectLst/>
                          <a:latin typeface="Candara" panose="020E0502030303020204" pitchFamily="34" charset="0"/>
                        </a:rPr>
                        <a:t>4.430            (12 estudis)</a:t>
                      </a:r>
                      <a:endParaRPr lang="en-GB" sz="1700" dirty="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nSpc>
                          <a:spcPct val="107000"/>
                        </a:lnSpc>
                        <a:spcAft>
                          <a:spcPts val="800"/>
                        </a:spcAft>
                      </a:pPr>
                      <a:r>
                        <a:rPr lang="ca-ES" sz="1700" dirty="0">
                          <a:effectLst/>
                          <a:latin typeface="Candara" panose="020E0502030303020204" pitchFamily="34" charset="0"/>
                        </a:rPr>
                        <a:t>OR de curació clínica: 0,95 (0,81 – 1,12)</a:t>
                      </a:r>
                      <a:endParaRPr lang="en-GB" sz="1700" dirty="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extLst>
                  <a:ext uri="{0D108BD9-81ED-4DB2-BD59-A6C34878D82A}">
                    <a16:rowId xmlns="" xmlns:a16="http://schemas.microsoft.com/office/drawing/2014/main" val="10001"/>
                  </a:ext>
                </a:extLst>
              </a:tr>
              <a:tr h="694722">
                <a:tc>
                  <a:txBody>
                    <a:bodyPr/>
                    <a:lstStyle/>
                    <a:p>
                      <a:pPr>
                        <a:lnSpc>
                          <a:spcPct val="107000"/>
                        </a:lnSpc>
                        <a:spcAft>
                          <a:spcPts val="800"/>
                        </a:spcAft>
                      </a:pPr>
                      <a:r>
                        <a:rPr lang="ca-ES" sz="1700">
                          <a:effectLst/>
                          <a:latin typeface="Candara" panose="020E0502030303020204" pitchFamily="34" charset="0"/>
                        </a:rPr>
                        <a:t>Otitis mitjana aguda</a:t>
                      </a:r>
                      <a:r>
                        <a:rPr lang="ca-ES" sz="1700" baseline="30000">
                          <a:effectLst/>
                          <a:latin typeface="Candara" panose="020E0502030303020204" pitchFamily="34" charset="0"/>
                        </a:rPr>
                        <a:t>2</a:t>
                      </a:r>
                      <a:endParaRPr lang="en-GB" sz="170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nSpc>
                          <a:spcPct val="107000"/>
                        </a:lnSpc>
                        <a:spcAft>
                          <a:spcPts val="800"/>
                        </a:spcAft>
                      </a:pPr>
                      <a:r>
                        <a:rPr lang="ca-ES" sz="1700">
                          <a:effectLst/>
                          <a:latin typeface="Candara" panose="020E0502030303020204" pitchFamily="34" charset="0"/>
                        </a:rPr>
                        <a:t>2-7 vs. ≥7 dies</a:t>
                      </a:r>
                      <a:endParaRPr lang="en-GB" sz="170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gn="ctr">
                        <a:lnSpc>
                          <a:spcPct val="107000"/>
                        </a:lnSpc>
                        <a:spcAft>
                          <a:spcPts val="800"/>
                        </a:spcAft>
                      </a:pPr>
                      <a:r>
                        <a:rPr lang="ca-ES" sz="1700" dirty="0">
                          <a:effectLst/>
                          <a:latin typeface="Candara" panose="020E0502030303020204" pitchFamily="34" charset="0"/>
                        </a:rPr>
                        <a:t>570                (5 estudis)</a:t>
                      </a:r>
                      <a:endParaRPr lang="en-GB" sz="1700" dirty="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nSpc>
                          <a:spcPct val="107000"/>
                        </a:lnSpc>
                        <a:spcAft>
                          <a:spcPts val="800"/>
                        </a:spcAft>
                      </a:pPr>
                      <a:r>
                        <a:rPr lang="ca-ES" sz="1700" dirty="0">
                          <a:effectLst/>
                          <a:latin typeface="Candara" panose="020E0502030303020204" pitchFamily="34" charset="0"/>
                        </a:rPr>
                        <a:t>OR de fracàs terapèutic de 0,85 (0,60- 1,21) en més grans de 2 anys</a:t>
                      </a:r>
                      <a:endParaRPr lang="en-GB" sz="1700" dirty="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extLst>
                  <a:ext uri="{0D108BD9-81ED-4DB2-BD59-A6C34878D82A}">
                    <a16:rowId xmlns="" xmlns:a16="http://schemas.microsoft.com/office/drawing/2014/main" val="10002"/>
                  </a:ext>
                </a:extLst>
              </a:tr>
              <a:tr h="839539">
                <a:tc>
                  <a:txBody>
                    <a:bodyPr/>
                    <a:lstStyle/>
                    <a:p>
                      <a:pPr>
                        <a:lnSpc>
                          <a:spcPct val="107000"/>
                        </a:lnSpc>
                        <a:spcAft>
                          <a:spcPts val="800"/>
                        </a:spcAft>
                      </a:pPr>
                      <a:r>
                        <a:rPr lang="ca-ES" sz="1700">
                          <a:effectLst/>
                          <a:latin typeface="Candara" panose="020E0502030303020204" pitchFamily="34" charset="0"/>
                        </a:rPr>
                        <a:t>Pneumònia adquirida a la comunitat</a:t>
                      </a:r>
                      <a:r>
                        <a:rPr lang="ca-ES" sz="1700" baseline="30000">
                          <a:effectLst/>
                          <a:latin typeface="Candara" panose="020E0502030303020204" pitchFamily="34" charset="0"/>
                        </a:rPr>
                        <a:t>3,4</a:t>
                      </a:r>
                      <a:endParaRPr lang="en-GB" sz="170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nSpc>
                          <a:spcPct val="107000"/>
                        </a:lnSpc>
                        <a:spcAft>
                          <a:spcPts val="800"/>
                        </a:spcAft>
                      </a:pPr>
                      <a:r>
                        <a:rPr lang="ca-ES" sz="1700">
                          <a:effectLst/>
                          <a:latin typeface="Candara" panose="020E0502030303020204" pitchFamily="34" charset="0"/>
                        </a:rPr>
                        <a:t>3-5 vs. &gt;7 dies</a:t>
                      </a:r>
                      <a:endParaRPr lang="en-GB" sz="170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gn="ctr">
                        <a:lnSpc>
                          <a:spcPct val="107000"/>
                        </a:lnSpc>
                        <a:spcAft>
                          <a:spcPts val="800"/>
                        </a:spcAft>
                      </a:pPr>
                      <a:r>
                        <a:rPr lang="ca-ES" sz="1700" dirty="0">
                          <a:effectLst/>
                          <a:latin typeface="Candara" panose="020E0502030303020204" pitchFamily="34" charset="0"/>
                        </a:rPr>
                        <a:t>1540              (8 estudis)</a:t>
                      </a:r>
                      <a:endParaRPr lang="en-GB" sz="1700" dirty="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nSpc>
                          <a:spcPct val="107000"/>
                        </a:lnSpc>
                        <a:spcAft>
                          <a:spcPts val="800"/>
                        </a:spcAft>
                      </a:pPr>
                      <a:r>
                        <a:rPr lang="ca-ES" sz="1700" dirty="0">
                          <a:effectLst/>
                          <a:latin typeface="Candara" panose="020E0502030303020204" pitchFamily="34" charset="0"/>
                        </a:rPr>
                        <a:t>RR de fracàs clínic: 0,96 (0,74 – 1,26)</a:t>
                      </a:r>
                      <a:endParaRPr lang="en-GB" sz="1700" dirty="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extLst>
                  <a:ext uri="{0D108BD9-81ED-4DB2-BD59-A6C34878D82A}">
                    <a16:rowId xmlns="" xmlns:a16="http://schemas.microsoft.com/office/drawing/2014/main" val="10003"/>
                  </a:ext>
                </a:extLst>
              </a:tr>
              <a:tr h="672768">
                <a:tc>
                  <a:txBody>
                    <a:bodyPr/>
                    <a:lstStyle/>
                    <a:p>
                      <a:pPr>
                        <a:lnSpc>
                          <a:spcPct val="107000"/>
                        </a:lnSpc>
                        <a:spcAft>
                          <a:spcPts val="800"/>
                        </a:spcAft>
                      </a:pPr>
                      <a:r>
                        <a:rPr lang="ca-ES" sz="1700">
                          <a:effectLst/>
                          <a:latin typeface="Candara" panose="020E0502030303020204" pitchFamily="34" charset="0"/>
                        </a:rPr>
                        <a:t>Exacerbació d’MPOC</a:t>
                      </a:r>
                      <a:r>
                        <a:rPr lang="ca-ES" sz="1700" baseline="30000">
                          <a:effectLst/>
                          <a:latin typeface="Candara" panose="020E0502030303020204" pitchFamily="34" charset="0"/>
                        </a:rPr>
                        <a:t>5</a:t>
                      </a:r>
                      <a:endParaRPr lang="en-GB" sz="170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nSpc>
                          <a:spcPct val="107000"/>
                        </a:lnSpc>
                        <a:spcAft>
                          <a:spcPts val="800"/>
                        </a:spcAft>
                      </a:pPr>
                      <a:r>
                        <a:rPr lang="ca-ES" sz="1700" dirty="0">
                          <a:effectLst/>
                          <a:latin typeface="Candara" panose="020E0502030303020204" pitchFamily="34" charset="0"/>
                        </a:rPr>
                        <a:t>&lt;5 vs. ≥5 dies </a:t>
                      </a:r>
                      <a:endParaRPr lang="en-GB" sz="1700" dirty="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gn="ctr">
                        <a:lnSpc>
                          <a:spcPct val="107000"/>
                        </a:lnSpc>
                        <a:spcAft>
                          <a:spcPts val="800"/>
                        </a:spcAft>
                      </a:pPr>
                      <a:r>
                        <a:rPr lang="ca-ES" sz="1700" dirty="0">
                          <a:effectLst/>
                          <a:latin typeface="Candara" panose="020E0502030303020204" pitchFamily="34" charset="0"/>
                        </a:rPr>
                        <a:t>10.698         (21 estudis)</a:t>
                      </a:r>
                      <a:endParaRPr lang="en-GB" sz="1700" dirty="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nSpc>
                          <a:spcPct val="107000"/>
                        </a:lnSpc>
                        <a:spcAft>
                          <a:spcPts val="800"/>
                        </a:spcAft>
                      </a:pPr>
                      <a:r>
                        <a:rPr lang="ca-ES" sz="1700" dirty="0">
                          <a:effectLst/>
                          <a:latin typeface="Candara" panose="020E0502030303020204" pitchFamily="34" charset="0"/>
                        </a:rPr>
                        <a:t>OR de curació clínica als 25 dies: 0,99 (0,90 – 1,08)</a:t>
                      </a:r>
                      <a:endParaRPr lang="en-GB" sz="1700" dirty="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extLst>
                  <a:ext uri="{0D108BD9-81ED-4DB2-BD59-A6C34878D82A}">
                    <a16:rowId xmlns="" xmlns:a16="http://schemas.microsoft.com/office/drawing/2014/main" val="10004"/>
                  </a:ext>
                </a:extLst>
              </a:tr>
              <a:tr h="649420">
                <a:tc>
                  <a:txBody>
                    <a:bodyPr/>
                    <a:lstStyle/>
                    <a:p>
                      <a:pPr>
                        <a:lnSpc>
                          <a:spcPct val="107000"/>
                        </a:lnSpc>
                        <a:spcAft>
                          <a:spcPts val="800"/>
                        </a:spcAft>
                      </a:pPr>
                      <a:r>
                        <a:rPr lang="ca-ES" sz="1700">
                          <a:effectLst/>
                          <a:latin typeface="Candara" panose="020E0502030303020204" pitchFamily="34" charset="0"/>
                        </a:rPr>
                        <a:t>Pielonefritis aguda</a:t>
                      </a:r>
                      <a:r>
                        <a:rPr lang="ca-ES" sz="1700" baseline="30000">
                          <a:effectLst/>
                          <a:latin typeface="Candara" panose="020E0502030303020204" pitchFamily="34" charset="0"/>
                        </a:rPr>
                        <a:t>6</a:t>
                      </a:r>
                      <a:endParaRPr lang="en-GB" sz="170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nSpc>
                          <a:spcPct val="107000"/>
                        </a:lnSpc>
                        <a:spcAft>
                          <a:spcPts val="800"/>
                        </a:spcAft>
                      </a:pPr>
                      <a:r>
                        <a:rPr lang="ca-ES" sz="1700" dirty="0">
                          <a:effectLst/>
                          <a:latin typeface="Candara" panose="020E0502030303020204" pitchFamily="34" charset="0"/>
                        </a:rPr>
                        <a:t>7-14 vs. 14-42 </a:t>
                      </a:r>
                      <a:r>
                        <a:rPr lang="ca-ES" sz="1700" dirty="0" smtClean="0">
                          <a:effectLst/>
                          <a:latin typeface="Candara" panose="020E0502030303020204" pitchFamily="34" charset="0"/>
                        </a:rPr>
                        <a:t>d</a:t>
                      </a:r>
                      <a:endParaRPr lang="en-GB" sz="1700" dirty="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gn="ctr">
                        <a:lnSpc>
                          <a:spcPct val="107000"/>
                        </a:lnSpc>
                        <a:spcAft>
                          <a:spcPts val="800"/>
                        </a:spcAft>
                      </a:pPr>
                      <a:r>
                        <a:rPr lang="ca-ES" sz="1700" dirty="0">
                          <a:effectLst/>
                          <a:latin typeface="Candara" panose="020E0502030303020204" pitchFamily="34" charset="0"/>
                        </a:rPr>
                        <a:t>185                              (2 estudis)</a:t>
                      </a:r>
                      <a:endParaRPr lang="en-GB" sz="1700" dirty="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tc>
                  <a:txBody>
                    <a:bodyPr/>
                    <a:lstStyle/>
                    <a:p>
                      <a:pPr>
                        <a:lnSpc>
                          <a:spcPct val="107000"/>
                        </a:lnSpc>
                        <a:spcAft>
                          <a:spcPts val="800"/>
                        </a:spcAft>
                      </a:pPr>
                      <a:r>
                        <a:rPr lang="ca-ES" sz="1700" dirty="0">
                          <a:effectLst/>
                          <a:latin typeface="Candara" panose="020E0502030303020204" pitchFamily="34" charset="0"/>
                        </a:rPr>
                        <a:t>OR d’èxit clínic de 1,03 (0,80 – 1,32)</a:t>
                      </a:r>
                      <a:endParaRPr lang="en-GB" sz="1700" dirty="0">
                        <a:effectLst/>
                        <a:latin typeface="Candara" panose="020E0502030303020204" pitchFamily="34" charset="0"/>
                        <a:ea typeface="Calibri" panose="020F0502020204030204" pitchFamily="34" charset="0"/>
                        <a:cs typeface="Times New Roman" panose="02020603050405020304" pitchFamily="18" charset="0"/>
                      </a:endParaRPr>
                    </a:p>
                  </a:txBody>
                  <a:tcPr marL="55727" marR="55727" marT="7740" marB="0"/>
                </a:tc>
                <a:extLst>
                  <a:ext uri="{0D108BD9-81ED-4DB2-BD59-A6C34878D82A}">
                    <a16:rowId xmlns="" xmlns:a16="http://schemas.microsoft.com/office/drawing/2014/main" val="10005"/>
                  </a:ext>
                </a:extLst>
              </a:tr>
            </a:tbl>
          </a:graphicData>
        </a:graphic>
      </p:graphicFrame>
      <p:sp>
        <p:nvSpPr>
          <p:cNvPr id="6" name="TextBox 3">
            <a:extLst>
              <a:ext uri="{FF2B5EF4-FFF2-40B4-BE49-F238E27FC236}">
                <a16:creationId xmlns="" xmlns:a16="http://schemas.microsoft.com/office/drawing/2014/main" id="{C77E8C85-1C4B-4742-A787-FFF06DD0ED60}"/>
              </a:ext>
            </a:extLst>
          </p:cNvPr>
          <p:cNvSpPr txBox="1"/>
          <p:nvPr/>
        </p:nvSpPr>
        <p:spPr>
          <a:xfrm>
            <a:off x="2162175" y="1993900"/>
            <a:ext cx="276225" cy="369888"/>
          </a:xfrm>
          <a:prstGeom prst="rect">
            <a:avLst/>
          </a:prstGeom>
          <a:solidFill>
            <a:schemeClr val="accent6"/>
          </a:solidFill>
          <a:ln>
            <a:solidFill>
              <a:schemeClr val="accent6"/>
            </a:solidFill>
          </a:ln>
        </p:spPr>
        <p:txBody>
          <a:bodyPr>
            <a:spAutoFit/>
          </a:bodyPr>
          <a:lstStyle/>
          <a:p>
            <a:pPr eaLnBrk="1" hangingPunct="1">
              <a:defRPr/>
            </a:pPr>
            <a:r>
              <a:rPr lang="en-GB" dirty="0">
                <a:solidFill>
                  <a:srgbClr val="FFFFFF"/>
                </a:solidFill>
                <a:cs typeface="Arial" charset="0"/>
              </a:rPr>
              <a:t>5</a:t>
            </a:r>
          </a:p>
        </p:txBody>
      </p:sp>
      <p:sp>
        <p:nvSpPr>
          <p:cNvPr id="7" name="TextBox 7">
            <a:extLst>
              <a:ext uri="{FF2B5EF4-FFF2-40B4-BE49-F238E27FC236}">
                <a16:creationId xmlns="" xmlns:a16="http://schemas.microsoft.com/office/drawing/2014/main" id="{E4B446E3-7B67-4DBE-9CC8-3AFF029ACDCE}"/>
              </a:ext>
            </a:extLst>
          </p:cNvPr>
          <p:cNvSpPr txBox="1"/>
          <p:nvPr/>
        </p:nvSpPr>
        <p:spPr>
          <a:xfrm>
            <a:off x="2178050" y="2701925"/>
            <a:ext cx="276225" cy="369888"/>
          </a:xfrm>
          <a:prstGeom prst="rect">
            <a:avLst/>
          </a:prstGeom>
          <a:solidFill>
            <a:schemeClr val="accent6"/>
          </a:solidFill>
          <a:ln>
            <a:solidFill>
              <a:schemeClr val="accent6"/>
            </a:solidFill>
          </a:ln>
        </p:spPr>
        <p:txBody>
          <a:bodyPr>
            <a:spAutoFit/>
          </a:bodyPr>
          <a:lstStyle/>
          <a:p>
            <a:pPr eaLnBrk="1" hangingPunct="1">
              <a:defRPr/>
            </a:pPr>
            <a:r>
              <a:rPr lang="en-GB" dirty="0">
                <a:solidFill>
                  <a:srgbClr val="FFFFFF"/>
                </a:solidFill>
                <a:cs typeface="Arial" charset="0"/>
              </a:rPr>
              <a:t>5</a:t>
            </a:r>
          </a:p>
        </p:txBody>
      </p:sp>
      <p:sp>
        <p:nvSpPr>
          <p:cNvPr id="8" name="TextBox 8">
            <a:extLst>
              <a:ext uri="{FF2B5EF4-FFF2-40B4-BE49-F238E27FC236}">
                <a16:creationId xmlns="" xmlns:a16="http://schemas.microsoft.com/office/drawing/2014/main" id="{43235B24-521B-4BF4-A6B8-A45B649347DD}"/>
              </a:ext>
            </a:extLst>
          </p:cNvPr>
          <p:cNvSpPr txBox="1"/>
          <p:nvPr/>
        </p:nvSpPr>
        <p:spPr>
          <a:xfrm>
            <a:off x="2178050" y="3429000"/>
            <a:ext cx="276225" cy="371475"/>
          </a:xfrm>
          <a:prstGeom prst="rect">
            <a:avLst/>
          </a:prstGeom>
          <a:solidFill>
            <a:schemeClr val="accent6"/>
          </a:solidFill>
          <a:ln>
            <a:solidFill>
              <a:schemeClr val="accent6"/>
            </a:solidFill>
          </a:ln>
        </p:spPr>
        <p:txBody>
          <a:bodyPr>
            <a:spAutoFit/>
          </a:bodyPr>
          <a:lstStyle/>
          <a:p>
            <a:pPr eaLnBrk="1" hangingPunct="1">
              <a:defRPr/>
            </a:pPr>
            <a:r>
              <a:rPr lang="en-GB" dirty="0">
                <a:solidFill>
                  <a:srgbClr val="FFFFFF"/>
                </a:solidFill>
                <a:cs typeface="Arial" charset="0"/>
              </a:rPr>
              <a:t>5</a:t>
            </a:r>
          </a:p>
        </p:txBody>
      </p:sp>
      <p:sp>
        <p:nvSpPr>
          <p:cNvPr id="9" name="TextBox 9">
            <a:extLst>
              <a:ext uri="{FF2B5EF4-FFF2-40B4-BE49-F238E27FC236}">
                <a16:creationId xmlns="" xmlns:a16="http://schemas.microsoft.com/office/drawing/2014/main" id="{161D0CBF-72E4-4471-9597-39EA65D1D913}"/>
              </a:ext>
            </a:extLst>
          </p:cNvPr>
          <p:cNvSpPr txBox="1"/>
          <p:nvPr/>
        </p:nvSpPr>
        <p:spPr>
          <a:xfrm>
            <a:off x="2178050" y="4290868"/>
            <a:ext cx="276225" cy="368300"/>
          </a:xfrm>
          <a:prstGeom prst="rect">
            <a:avLst/>
          </a:prstGeom>
          <a:solidFill>
            <a:schemeClr val="accent6"/>
          </a:solidFill>
          <a:ln>
            <a:solidFill>
              <a:schemeClr val="accent6"/>
            </a:solidFill>
          </a:ln>
        </p:spPr>
        <p:txBody>
          <a:bodyPr>
            <a:spAutoFit/>
          </a:bodyPr>
          <a:lstStyle/>
          <a:p>
            <a:pPr eaLnBrk="1" hangingPunct="1">
              <a:defRPr/>
            </a:pPr>
            <a:r>
              <a:rPr lang="en-GB" dirty="0">
                <a:solidFill>
                  <a:srgbClr val="FFFFFF"/>
                </a:solidFill>
                <a:cs typeface="Arial" charset="0"/>
              </a:rPr>
              <a:t>5</a:t>
            </a:r>
          </a:p>
        </p:txBody>
      </p:sp>
      <p:sp>
        <p:nvSpPr>
          <p:cNvPr id="10" name="TextBox 10">
            <a:extLst>
              <a:ext uri="{FF2B5EF4-FFF2-40B4-BE49-F238E27FC236}">
                <a16:creationId xmlns="" xmlns:a16="http://schemas.microsoft.com/office/drawing/2014/main" id="{B7A92108-9BAE-44EF-AA98-5AE50B1A69FD}"/>
              </a:ext>
            </a:extLst>
          </p:cNvPr>
          <p:cNvSpPr txBox="1"/>
          <p:nvPr/>
        </p:nvSpPr>
        <p:spPr>
          <a:xfrm>
            <a:off x="2178050" y="4909344"/>
            <a:ext cx="276225" cy="369888"/>
          </a:xfrm>
          <a:prstGeom prst="rect">
            <a:avLst/>
          </a:prstGeom>
          <a:solidFill>
            <a:schemeClr val="accent6"/>
          </a:solidFill>
          <a:ln>
            <a:solidFill>
              <a:schemeClr val="accent6"/>
            </a:solidFill>
          </a:ln>
        </p:spPr>
        <p:txBody>
          <a:bodyPr>
            <a:spAutoFit/>
          </a:bodyPr>
          <a:lstStyle/>
          <a:p>
            <a:pPr eaLnBrk="1" hangingPunct="1">
              <a:defRPr/>
            </a:pPr>
            <a:r>
              <a:rPr lang="en-GB" dirty="0">
                <a:solidFill>
                  <a:srgbClr val="FFFFFF"/>
                </a:solidFill>
                <a:cs typeface="Arial" charset="0"/>
              </a:rPr>
              <a:t>7</a:t>
            </a:r>
          </a:p>
        </p:txBody>
      </p:sp>
    </p:spTree>
    <p:extLst>
      <p:ext uri="{BB962C8B-B14F-4D97-AF65-F5344CB8AC3E}">
        <p14:creationId xmlns:p14="http://schemas.microsoft.com/office/powerpoint/2010/main" val="3547451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Conclusions - I</a:t>
            </a:r>
            <a:endParaRPr lang="ca-ES" dirty="0"/>
          </a:p>
        </p:txBody>
      </p:sp>
      <p:sp>
        <p:nvSpPr>
          <p:cNvPr id="3" name="2 Marcador de contenido"/>
          <p:cNvSpPr>
            <a:spLocks noGrp="1"/>
          </p:cNvSpPr>
          <p:nvPr>
            <p:ph idx="1"/>
          </p:nvPr>
        </p:nvSpPr>
        <p:spPr>
          <a:xfrm>
            <a:off x="611560" y="2348880"/>
            <a:ext cx="8229600" cy="3888432"/>
          </a:xfrm>
        </p:spPr>
        <p:txBody>
          <a:bodyPr>
            <a:normAutofit/>
          </a:bodyPr>
          <a:lstStyle/>
          <a:p>
            <a:pPr marL="114300" indent="0">
              <a:buNone/>
            </a:pPr>
            <a:r>
              <a:rPr lang="ca-ES" sz="4400" dirty="0" smtClean="0"/>
              <a:t>Existeix un </a:t>
            </a:r>
            <a:r>
              <a:rPr lang="ca-ES" sz="4400" dirty="0" err="1" smtClean="0"/>
              <a:t>sobrediagnòstic</a:t>
            </a:r>
            <a:r>
              <a:rPr lang="ca-ES" sz="4400" dirty="0" smtClean="0"/>
              <a:t> d’infeccions bacterianes i   un </a:t>
            </a:r>
            <a:r>
              <a:rPr lang="ca-ES" sz="4400" dirty="0" err="1" smtClean="0"/>
              <a:t>sobretractament</a:t>
            </a:r>
            <a:r>
              <a:rPr lang="ca-ES" sz="4400" dirty="0" smtClean="0"/>
              <a:t> amb antibiòtics</a:t>
            </a:r>
          </a:p>
          <a:p>
            <a:pPr marL="114300" indent="0">
              <a:buNone/>
            </a:pPr>
            <a:endParaRPr lang="ca-ES" sz="3600" dirty="0"/>
          </a:p>
        </p:txBody>
      </p:sp>
    </p:spTree>
    <p:extLst>
      <p:ext uri="{BB962C8B-B14F-4D97-AF65-F5344CB8AC3E}">
        <p14:creationId xmlns:p14="http://schemas.microsoft.com/office/powerpoint/2010/main" val="611463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Conclusions -II</a:t>
            </a:r>
            <a:endParaRPr lang="ca-ES" dirty="0"/>
          </a:p>
        </p:txBody>
      </p:sp>
      <p:sp>
        <p:nvSpPr>
          <p:cNvPr id="3" name="2 Marcador de contenido"/>
          <p:cNvSpPr>
            <a:spLocks noGrp="1"/>
          </p:cNvSpPr>
          <p:nvPr>
            <p:ph idx="1"/>
          </p:nvPr>
        </p:nvSpPr>
        <p:spPr>
          <a:xfrm>
            <a:off x="251520" y="2060848"/>
            <a:ext cx="8712968" cy="3888432"/>
          </a:xfrm>
        </p:spPr>
        <p:txBody>
          <a:bodyPr>
            <a:normAutofit/>
          </a:bodyPr>
          <a:lstStyle/>
          <a:p>
            <a:pPr marL="114300" indent="0">
              <a:buNone/>
            </a:pPr>
            <a:r>
              <a:rPr lang="ca-ES" sz="4000" dirty="0" smtClean="0"/>
              <a:t>Tenim eines per millorar la prescripció d'antibiòtics </a:t>
            </a:r>
            <a:r>
              <a:rPr lang="ca-ES" sz="4000" smtClean="0"/>
              <a:t>com les </a:t>
            </a:r>
            <a:r>
              <a:rPr lang="ca-ES" sz="4000" dirty="0" smtClean="0"/>
              <a:t>probes   de   diagnòstic    ràpid    ( institució) la prescripció diferida ( professionals)  i  la comunicació ( població)</a:t>
            </a:r>
            <a:endParaRPr lang="ca-ES" sz="4000" dirty="0"/>
          </a:p>
        </p:txBody>
      </p:sp>
    </p:spTree>
    <p:extLst>
      <p:ext uri="{BB962C8B-B14F-4D97-AF65-F5344CB8AC3E}">
        <p14:creationId xmlns:p14="http://schemas.microsoft.com/office/powerpoint/2010/main" val="3651022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CarlLlor\Desktop\question-e13473126979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8"/>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Box 3"/>
          <p:cNvSpPr txBox="1">
            <a:spLocks noChangeArrowheads="1"/>
          </p:cNvSpPr>
          <p:nvPr/>
        </p:nvSpPr>
        <p:spPr bwMode="auto">
          <a:xfrm>
            <a:off x="179239" y="4797425"/>
            <a:ext cx="5976937" cy="1322388"/>
          </a:xfrm>
          <a:prstGeom prst="rect">
            <a:avLst/>
          </a:prstGeom>
          <a:noFill/>
          <a:ln w="9525">
            <a:noFill/>
            <a:miter lim="800000"/>
            <a:headEnd/>
            <a:tailEnd/>
          </a:ln>
        </p:spPr>
        <p:txBody>
          <a:bodyPr>
            <a:spAutoFit/>
          </a:bodyPr>
          <a:lstStyle/>
          <a:p>
            <a:pPr>
              <a:defRPr/>
            </a:pPr>
            <a:r>
              <a:rPr lang="es-ES" altLang="es-ES" sz="2800" b="1" dirty="0" err="1" smtClean="0">
                <a:solidFill>
                  <a:schemeClr val="bg2">
                    <a:lumMod val="25000"/>
                  </a:schemeClr>
                </a:solidFill>
                <a:effectLst>
                  <a:outerShdw blurRad="38100" dist="38100" dir="2700000" algn="tl">
                    <a:srgbClr val="000000">
                      <a:alpha val="43137"/>
                    </a:srgbClr>
                  </a:outerShdw>
                </a:effectLst>
              </a:rPr>
              <a:t>Moltes</a:t>
            </a:r>
            <a:r>
              <a:rPr lang="es-ES" altLang="es-ES" sz="2800" b="1" dirty="0" smtClean="0">
                <a:solidFill>
                  <a:schemeClr val="bg2">
                    <a:lumMod val="25000"/>
                  </a:schemeClr>
                </a:solidFill>
                <a:effectLst>
                  <a:outerShdw blurRad="38100" dist="38100" dir="2700000" algn="tl">
                    <a:srgbClr val="000000">
                      <a:alpha val="43137"/>
                    </a:srgbClr>
                  </a:outerShdw>
                </a:effectLst>
              </a:rPr>
              <a:t> </a:t>
            </a:r>
            <a:r>
              <a:rPr lang="es-ES" altLang="es-ES" sz="2800" b="1" dirty="0" err="1" smtClean="0">
                <a:solidFill>
                  <a:schemeClr val="bg2">
                    <a:lumMod val="25000"/>
                  </a:schemeClr>
                </a:solidFill>
                <a:effectLst>
                  <a:outerShdw blurRad="38100" dist="38100" dir="2700000" algn="tl">
                    <a:srgbClr val="000000">
                      <a:alpha val="43137"/>
                    </a:srgbClr>
                  </a:outerShdw>
                </a:effectLst>
              </a:rPr>
              <a:t>Gracies</a:t>
            </a:r>
            <a:endParaRPr lang="es-ES" altLang="es-ES" sz="2800" b="1" dirty="0">
              <a:solidFill>
                <a:schemeClr val="bg2">
                  <a:lumMod val="25000"/>
                </a:schemeClr>
              </a:solidFill>
              <a:effectLst>
                <a:outerShdw blurRad="38100" dist="38100" dir="2700000" algn="tl">
                  <a:srgbClr val="000000">
                    <a:alpha val="43137"/>
                  </a:srgbClr>
                </a:outerShdw>
              </a:effectLst>
            </a:endParaRPr>
          </a:p>
          <a:p>
            <a:pPr>
              <a:defRPr/>
            </a:pPr>
            <a:endParaRPr lang="ca-ES" altLang="es-ES" sz="2800" b="1" dirty="0">
              <a:solidFill>
                <a:schemeClr val="bg2">
                  <a:lumMod val="25000"/>
                </a:schemeClr>
              </a:solidFill>
              <a:effectLst>
                <a:outerShdw blurRad="38100" dist="38100" dir="2700000" algn="tl">
                  <a:srgbClr val="000000">
                    <a:alpha val="43137"/>
                  </a:srgbClr>
                </a:outerShdw>
              </a:effectLst>
            </a:endParaRPr>
          </a:p>
          <a:p>
            <a:pPr marL="457200" indent="-457200">
              <a:defRPr/>
            </a:pPr>
            <a:r>
              <a:rPr lang="ca-ES" altLang="es-ES" sz="2400" b="1" dirty="0">
                <a:solidFill>
                  <a:schemeClr val="bg2">
                    <a:lumMod val="25000"/>
                  </a:schemeClr>
                </a:solidFill>
                <a:effectLst>
                  <a:outerShdw blurRad="38100" dist="38100" dir="2700000" algn="tl">
                    <a:srgbClr val="000000">
                      <a:alpha val="43137"/>
                    </a:srgbClr>
                  </a:outerShdw>
                </a:effectLst>
              </a:rPr>
              <a:t>Jose M Cots: </a:t>
            </a:r>
            <a:r>
              <a:rPr lang="ca-ES" altLang="es-ES" sz="2400" b="1" dirty="0">
                <a:solidFill>
                  <a:schemeClr val="bg2">
                    <a:lumMod val="25000"/>
                  </a:schemeClr>
                </a:solidFill>
                <a:effectLst>
                  <a:outerShdw blurRad="38100" dist="38100" dir="2700000" algn="tl">
                    <a:srgbClr val="000000">
                      <a:alpha val="43137"/>
                    </a:srgbClr>
                  </a:outerShdw>
                </a:effectLst>
                <a:hlinkClick r:id="rId3"/>
              </a:rPr>
              <a:t>23465jcy@comb.cat</a:t>
            </a:r>
            <a:endParaRPr lang="ca-ES" altLang="es-ES" sz="2400" b="1" dirty="0">
              <a:solidFill>
                <a:schemeClr val="bg2">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4963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71" name="Text Box 1040"/>
          <p:cNvSpPr txBox="1">
            <a:spLocks noChangeArrowheads="1"/>
          </p:cNvSpPr>
          <p:nvPr/>
        </p:nvSpPr>
        <p:spPr bwMode="auto">
          <a:xfrm>
            <a:off x="6468145" y="6316663"/>
            <a:ext cx="2447272"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0" algn="r">
              <a:lnSpc>
                <a:spcPct val="90000"/>
              </a:lnSpc>
              <a:defRPr/>
            </a:pPr>
            <a:r>
              <a:rPr kumimoji="0" lang="en-GB" altLang="en-US" sz="1200" b="0" i="0" u="none" strike="noStrike" kern="1200" cap="none" spc="0" normalizeH="0" baseline="0" noProof="0" dirty="0" err="1">
                <a:ln>
                  <a:noFill/>
                </a:ln>
                <a:solidFill>
                  <a:prstClr val="black"/>
                </a:solidFill>
                <a:effectLst/>
                <a:uLnTx/>
                <a:uFillTx/>
                <a:latin typeface="Calibri"/>
                <a:ea typeface="+mn-ea"/>
                <a:cs typeface="+mn-cs"/>
              </a:rPr>
              <a:t>Cals</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 JW et al.</a:t>
            </a:r>
            <a:r>
              <a:rPr kumimoji="0" lang="en-GB" altLang="en-US" sz="1200" b="0" i="1" u="none" strike="noStrike" kern="1200" cap="none" spc="0" normalizeH="0" baseline="0" noProof="0" dirty="0">
                <a:ln>
                  <a:noFill/>
                </a:ln>
                <a:solidFill>
                  <a:prstClr val="black"/>
                </a:solidFill>
                <a:effectLst/>
                <a:uLnTx/>
                <a:uFillTx/>
                <a:latin typeface="Calibri"/>
                <a:ea typeface="+mn-ea"/>
                <a:cs typeface="+mn-cs"/>
              </a:rPr>
              <a:t> BMJ</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 2009;</a:t>
            </a:r>
            <a:r>
              <a:rPr lang="en-GB" sz="1200" b="1" dirty="0">
                <a:solidFill>
                  <a:prstClr val="black"/>
                </a:solidFill>
                <a:latin typeface="Calibri"/>
              </a:rPr>
              <a:t>338</a:t>
            </a:r>
            <a:r>
              <a:rPr kumimoji="0" lang="en-GB" altLang="en-US" sz="1200" b="0" i="0" u="none" strike="noStrike" kern="1200" cap="none" spc="0" normalizeH="0" baseline="0" noProof="0" dirty="0">
                <a:ln>
                  <a:noFill/>
                </a:ln>
                <a:solidFill>
                  <a:prstClr val="black"/>
                </a:solidFill>
                <a:effectLst/>
                <a:uLnTx/>
                <a:uFillTx/>
                <a:latin typeface="Calibri"/>
                <a:ea typeface="+mn-ea"/>
                <a:cs typeface="+mn-cs"/>
              </a:rPr>
              <a:t>:b1374.</a:t>
            </a:r>
          </a:p>
        </p:txBody>
      </p:sp>
      <p:sp>
        <p:nvSpPr>
          <p:cNvPr id="18" name="Text Box 125"/>
          <p:cNvSpPr txBox="1">
            <a:spLocks noChangeArrowheads="1"/>
          </p:cNvSpPr>
          <p:nvPr/>
        </p:nvSpPr>
        <p:spPr bwMode="auto">
          <a:xfrm>
            <a:off x="409771" y="297861"/>
            <a:ext cx="8532813" cy="400099"/>
          </a:xfrm>
          <a:prstGeom prst="rect">
            <a:avLst/>
          </a:prstGeom>
          <a:noFill/>
          <a:ln>
            <a:noFill/>
          </a:ln>
          <a:extLst/>
        </p:spPr>
        <p:txBody>
          <a:bodyPr lIns="91428" tIns="45715" rIns="91428" bIns="45715">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spcBef>
                <a:spcPct val="0"/>
              </a:spcBef>
              <a:buNone/>
              <a:defRPr/>
            </a:pPr>
            <a:r>
              <a:rPr lang="es-ES_tradnl" altLang="en-US" sz="2000" b="1" kern="0" dirty="0">
                <a:solidFill>
                  <a:srgbClr val="7030A0"/>
                </a:solidFill>
              </a:rPr>
              <a:t>Habilidades comunicativas: Estudio IMPAC3T</a:t>
            </a:r>
            <a:endParaRPr kumimoji="0" lang="es-ES_tradnl" altLang="en-US" sz="2000" b="1" i="0" u="none" strike="noStrike" kern="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endParaRPr>
          </a:p>
        </p:txBody>
      </p:sp>
      <p:pic>
        <p:nvPicPr>
          <p:cNvPr id="6" name="Content Placeholder 6" descr="cals method.tiff"/>
          <p:cNvPicPr>
            <a:picLocks noChangeAspect="1"/>
          </p:cNvPicPr>
          <p:nvPr/>
        </p:nvPicPr>
        <p:blipFill rotWithShape="1">
          <a:blip r:embed="rId3">
            <a:extLst>
              <a:ext uri="{28A0092B-C50C-407E-A947-70E740481C1C}">
                <a14:useLocalDpi xmlns:a14="http://schemas.microsoft.com/office/drawing/2010/main" val="0"/>
              </a:ext>
            </a:extLst>
          </a:blip>
          <a:srcRect t="378" b="3235"/>
          <a:stretch/>
        </p:blipFill>
        <p:spPr>
          <a:xfrm>
            <a:off x="676874" y="1076051"/>
            <a:ext cx="7772400" cy="4804983"/>
          </a:xfrm>
          <a:prstGeom prst="rect">
            <a:avLst/>
          </a:prstGeom>
        </p:spPr>
      </p:pic>
    </p:spTree>
    <p:extLst>
      <p:ext uri="{BB962C8B-B14F-4D97-AF65-F5344CB8AC3E}">
        <p14:creationId xmlns:p14="http://schemas.microsoft.com/office/powerpoint/2010/main" val="62199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 Box 125"/>
          <p:cNvSpPr txBox="1">
            <a:spLocks noChangeArrowheads="1"/>
          </p:cNvSpPr>
          <p:nvPr/>
        </p:nvSpPr>
        <p:spPr bwMode="auto">
          <a:xfrm>
            <a:off x="409771" y="297861"/>
            <a:ext cx="8532813" cy="1015653"/>
          </a:xfrm>
          <a:prstGeom prst="rect">
            <a:avLst/>
          </a:prstGeom>
          <a:noFill/>
          <a:ln>
            <a:noFill/>
          </a:ln>
          <a:extLst/>
        </p:spPr>
        <p:txBody>
          <a:bodyPr lIns="91428" tIns="45715" rIns="91428" bIns="45715">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auto" latinLnBrk="0" hangingPunct="1">
              <a:lnSpc>
                <a:spcPct val="100000"/>
              </a:lnSpc>
              <a:spcBef>
                <a:spcPct val="0"/>
              </a:spcBef>
              <a:spcAft>
                <a:spcPts val="0"/>
              </a:spcAft>
              <a:buClrTx/>
              <a:buSzTx/>
              <a:buFontTx/>
              <a:buNone/>
              <a:tabLst/>
              <a:defRPr/>
            </a:pPr>
            <a:r>
              <a:rPr kumimoji="0" lang="es-ES_tradnl" altLang="en-US" sz="2000" b="1" i="0" u="none" strike="noStrike" kern="0" cap="none" spc="0" normalizeH="0" baseline="0" noProof="0" dirty="0">
                <a:ln>
                  <a:noFill/>
                </a:ln>
                <a:solidFill>
                  <a:srgbClr val="7030A0"/>
                </a:solidFill>
                <a:effectLst/>
                <a:uLnTx/>
                <a:uFillTx/>
                <a:latin typeface="Calibri" panose="020F0502020204030204" pitchFamily="34" charset="0"/>
                <a:ea typeface="+mn-ea"/>
                <a:cs typeface="+mn-cs"/>
              </a:rPr>
              <a:t>Habilidades comunicativas: Estudio STAR</a:t>
            </a:r>
          </a:p>
          <a:p>
            <a:pPr marL="0" marR="0" lvl="0" indent="0" algn="l" defTabSz="912813" rtl="0" eaLnBrk="1" fontAlgn="auto" latinLnBrk="0" hangingPunct="1">
              <a:lnSpc>
                <a:spcPct val="100000"/>
              </a:lnSpc>
              <a:spcBef>
                <a:spcPct val="0"/>
              </a:spcBef>
              <a:spcAft>
                <a:spcPts val="0"/>
              </a:spcAft>
              <a:buClrTx/>
              <a:buSzTx/>
              <a:buFontTx/>
              <a:buNone/>
              <a:tabLst/>
              <a:defRPr/>
            </a:pPr>
            <a:endParaRPr lang="es-ES_tradnl" altLang="en-US" sz="2000" b="1" kern="0" dirty="0">
              <a:solidFill>
                <a:srgbClr val="7030A0"/>
              </a:solidFill>
            </a:endParaRPr>
          </a:p>
          <a:p>
            <a:pPr lvl="0">
              <a:spcBef>
                <a:spcPct val="0"/>
              </a:spcBef>
              <a:buNone/>
              <a:defRPr/>
            </a:pPr>
            <a:r>
              <a:rPr lang="en-US" sz="1800" b="1" dirty="0">
                <a:solidFill>
                  <a:schemeClr val="tx2"/>
                </a:solidFill>
                <a:latin typeface="+mn-lt"/>
                <a:ea typeface="ＭＳ Ｐゴシック" charset="0"/>
              </a:rPr>
              <a:t>Stemming the Tide of Antimicrobial Resistance</a:t>
            </a:r>
            <a:endParaRPr kumimoji="0" lang="es-ES_tradnl" altLang="en-US" sz="1800" b="1" i="0" u="none" strike="noStrike" kern="0" cap="none" spc="0" normalizeH="0" baseline="0" noProof="0" dirty="0">
              <a:ln>
                <a:noFill/>
              </a:ln>
              <a:solidFill>
                <a:schemeClr val="tx2"/>
              </a:solidFill>
              <a:effectLst/>
              <a:uLnTx/>
              <a:uFillTx/>
              <a:latin typeface="+mn-lt"/>
              <a:ea typeface="+mn-ea"/>
              <a:cs typeface="Arial" panose="020B0604020202020204" pitchFamily="34" charset="0"/>
            </a:endParaRPr>
          </a:p>
        </p:txBody>
      </p:sp>
      <p:pic>
        <p:nvPicPr>
          <p:cNvPr id="7" name="Picture 3" descr="star bmj.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9554" y="1462755"/>
            <a:ext cx="8073351" cy="483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37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125"/>
          <p:cNvSpPr txBox="1">
            <a:spLocks noChangeArrowheads="1"/>
          </p:cNvSpPr>
          <p:nvPr/>
        </p:nvSpPr>
        <p:spPr bwMode="auto">
          <a:xfrm>
            <a:off x="287338" y="257175"/>
            <a:ext cx="8856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altLang="es-ES" sz="2000" b="1" dirty="0">
                <a:solidFill>
                  <a:srgbClr val="7030A0"/>
                </a:solidFill>
                <a:latin typeface="Calibri" pitchFamily="34" charset="0"/>
              </a:rPr>
              <a:t>Total antibiotic use in </a:t>
            </a:r>
            <a:r>
              <a:rPr lang="en-GB" altLang="es-ES" sz="2000" b="1" dirty="0" smtClean="0">
                <a:solidFill>
                  <a:srgbClr val="7030A0"/>
                </a:solidFill>
                <a:latin typeface="Calibri" pitchFamily="34" charset="0"/>
              </a:rPr>
              <a:t>2017, </a:t>
            </a:r>
            <a:r>
              <a:rPr lang="en-GB" altLang="es-ES" sz="2000" b="1" dirty="0">
                <a:solidFill>
                  <a:srgbClr val="7030A0"/>
                </a:solidFill>
                <a:latin typeface="Calibri" pitchFamily="34" charset="0"/>
              </a:rPr>
              <a:t>expressed in number of DID in Europe</a:t>
            </a:r>
            <a:endParaRPr lang="es-ES" altLang="es-ES" sz="2400" b="1" dirty="0">
              <a:solidFill>
                <a:srgbClr val="7030A0"/>
              </a:solidFill>
              <a:latin typeface="Calibri" pitchFamily="34" charset="0"/>
            </a:endParaRPr>
          </a:p>
        </p:txBody>
      </p:sp>
      <p:sp>
        <p:nvSpPr>
          <p:cNvPr id="61445" name="11 CuadroTexto"/>
          <p:cNvSpPr txBox="1">
            <a:spLocks noChangeArrowheads="1"/>
          </p:cNvSpPr>
          <p:nvPr/>
        </p:nvSpPr>
        <p:spPr bwMode="auto">
          <a:xfrm>
            <a:off x="214313" y="6429375"/>
            <a:ext cx="87868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GB" altLang="en-US" sz="900"/>
              <a:t> ESAC; </a:t>
            </a:r>
            <a:r>
              <a:rPr lang="en-GB" altLang="en-US" sz="900" baseline="30000"/>
              <a:t>c</a:t>
            </a:r>
            <a:r>
              <a:rPr lang="en-GB" altLang="en-US" sz="900"/>
              <a:t>Spain provided reimbursement data (not including OTC consumption of antibiotics)</a:t>
            </a:r>
          </a:p>
        </p:txBody>
      </p:sp>
      <p:pic>
        <p:nvPicPr>
          <p:cNvPr id="922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5403" t="11772" r="11324" b="14399"/>
          <a:stretch/>
        </p:blipFill>
        <p:spPr bwMode="auto">
          <a:xfrm>
            <a:off x="1330036" y="942108"/>
            <a:ext cx="6326909" cy="538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481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898" name="Picture 3"/>
          <p:cNvPicPr>
            <a:picLocks noChangeAspect="1" noChangeArrowheads="1"/>
          </p:cNvPicPr>
          <p:nvPr/>
        </p:nvPicPr>
        <p:blipFill>
          <a:blip r:embed="rId3">
            <a:extLst>
              <a:ext uri="{28A0092B-C50C-407E-A947-70E740481C1C}">
                <a14:useLocalDpi xmlns:a14="http://schemas.microsoft.com/office/drawing/2010/main" val="0"/>
              </a:ext>
            </a:extLst>
          </a:blip>
          <a:srcRect l="5534" r="5286"/>
          <a:stretch>
            <a:fillRect/>
          </a:stretch>
        </p:blipFill>
        <p:spPr bwMode="auto">
          <a:xfrm>
            <a:off x="69850" y="1843088"/>
            <a:ext cx="89662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0899" name="Text Box 4"/>
          <p:cNvSpPr txBox="1">
            <a:spLocks noChangeArrowheads="1"/>
          </p:cNvSpPr>
          <p:nvPr/>
        </p:nvSpPr>
        <p:spPr bwMode="auto">
          <a:xfrm>
            <a:off x="5003800" y="6381750"/>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3900" algn="l"/>
                <a:tab pos="1447800" algn="l"/>
                <a:tab pos="2171700" algn="l"/>
                <a:tab pos="2895600" algn="l"/>
                <a:tab pos="3619500" algn="l"/>
              </a:tabLst>
              <a:defRPr>
                <a:solidFill>
                  <a:schemeClr val="tx1"/>
                </a:solidFill>
                <a:latin typeface="Arial" pitchFamily="34" charset="0"/>
                <a:cs typeface="Arial" pitchFamily="34" charset="0"/>
              </a:defRPr>
            </a:lvl1pPr>
            <a:lvl2pPr marL="742950" indent="-285750">
              <a:tabLst>
                <a:tab pos="723900" algn="l"/>
                <a:tab pos="1447800" algn="l"/>
                <a:tab pos="2171700" algn="l"/>
                <a:tab pos="2895600" algn="l"/>
                <a:tab pos="3619500" algn="l"/>
              </a:tabLst>
              <a:defRPr>
                <a:solidFill>
                  <a:schemeClr val="tx1"/>
                </a:solidFill>
                <a:latin typeface="Arial" pitchFamily="34" charset="0"/>
                <a:cs typeface="Arial" pitchFamily="34" charset="0"/>
              </a:defRPr>
            </a:lvl2pPr>
            <a:lvl3pPr marL="1143000" indent="-228600">
              <a:tabLst>
                <a:tab pos="723900" algn="l"/>
                <a:tab pos="1447800" algn="l"/>
                <a:tab pos="2171700" algn="l"/>
                <a:tab pos="2895600" algn="l"/>
                <a:tab pos="3619500" algn="l"/>
              </a:tabLst>
              <a:defRPr>
                <a:solidFill>
                  <a:schemeClr val="tx1"/>
                </a:solidFill>
                <a:latin typeface="Arial" pitchFamily="34" charset="0"/>
                <a:cs typeface="Arial" pitchFamily="34" charset="0"/>
              </a:defRPr>
            </a:lvl3pPr>
            <a:lvl4pPr marL="1600200" indent="-228600">
              <a:tabLst>
                <a:tab pos="723900" algn="l"/>
                <a:tab pos="1447800" algn="l"/>
                <a:tab pos="2171700" algn="l"/>
                <a:tab pos="2895600" algn="l"/>
                <a:tab pos="3619500" algn="l"/>
              </a:tabLst>
              <a:defRPr>
                <a:solidFill>
                  <a:schemeClr val="tx1"/>
                </a:solidFill>
                <a:latin typeface="Arial" pitchFamily="34" charset="0"/>
                <a:cs typeface="Arial" pitchFamily="34" charset="0"/>
              </a:defRPr>
            </a:lvl4pPr>
            <a:lvl5pPr marL="2057400" indent="-228600">
              <a:tabLst>
                <a:tab pos="723900" algn="l"/>
                <a:tab pos="1447800" algn="l"/>
                <a:tab pos="2171700" algn="l"/>
                <a:tab pos="2895600" algn="l"/>
                <a:tab pos="36195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9pPr>
          </a:lstStyle>
          <a:p>
            <a:pPr algn="r"/>
            <a:r>
              <a:rPr lang="en-GB" altLang="en-US" sz="1400">
                <a:solidFill>
                  <a:srgbClr val="000000"/>
                </a:solidFill>
                <a:latin typeface="Calibri" pitchFamily="34" charset="0"/>
                <a:ea typeface="msgothic"/>
                <a:cs typeface="msgothic"/>
              </a:rPr>
              <a:t>Huang Y et al. </a:t>
            </a:r>
            <a:r>
              <a:rPr lang="en-GB" altLang="en-US" sz="1400" i="1">
                <a:solidFill>
                  <a:srgbClr val="000000"/>
                </a:solidFill>
                <a:latin typeface="Calibri" pitchFamily="34" charset="0"/>
                <a:ea typeface="msgothic"/>
                <a:cs typeface="msgothic"/>
              </a:rPr>
              <a:t>Br J Gen Pract </a:t>
            </a:r>
            <a:r>
              <a:rPr lang="en-GB" altLang="en-US" sz="1400">
                <a:solidFill>
                  <a:srgbClr val="000000"/>
                </a:solidFill>
                <a:latin typeface="Calibri" pitchFamily="34" charset="0"/>
                <a:ea typeface="msgothic"/>
                <a:cs typeface="msgothic"/>
              </a:rPr>
              <a:t>2013;</a:t>
            </a:r>
            <a:r>
              <a:rPr lang="en-GB" altLang="en-US" sz="1400" b="1">
                <a:solidFill>
                  <a:srgbClr val="000000"/>
                </a:solidFill>
                <a:latin typeface="Calibri" pitchFamily="34" charset="0"/>
                <a:ea typeface="msgothic"/>
                <a:cs typeface="msgothic"/>
              </a:rPr>
              <a:t>63</a:t>
            </a:r>
            <a:r>
              <a:rPr lang="en-GB" altLang="en-US" sz="1400">
                <a:solidFill>
                  <a:srgbClr val="000000"/>
                </a:solidFill>
                <a:latin typeface="Calibri" pitchFamily="34" charset="0"/>
                <a:ea typeface="msgothic"/>
                <a:cs typeface="msgothic"/>
              </a:rPr>
              <a:t>:e787-e794</a:t>
            </a:r>
          </a:p>
        </p:txBody>
      </p:sp>
      <p:sp>
        <p:nvSpPr>
          <p:cNvPr id="80900" name="Text Box 5"/>
          <p:cNvSpPr txBox="1">
            <a:spLocks noChangeArrowheads="1"/>
          </p:cNvSpPr>
          <p:nvPr/>
        </p:nvSpPr>
        <p:spPr bwMode="auto">
          <a:xfrm>
            <a:off x="323850" y="238125"/>
            <a:ext cx="86407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s-ES" sz="2000" b="1">
                <a:solidFill>
                  <a:schemeClr val="accent2"/>
                </a:solidFill>
                <a:latin typeface="Calibri" pitchFamily="34" charset="0"/>
              </a:rPr>
              <a:t>Association between point-of-care CRP testing and antibiotic prescribing in respiratory tract infections</a:t>
            </a:r>
          </a:p>
          <a:p>
            <a:pPr eaLnBrk="1" hangingPunct="1"/>
            <a:endParaRPr lang="en-GB" altLang="es-ES" sz="2000" b="1">
              <a:solidFill>
                <a:schemeClr val="accent2"/>
              </a:solidFill>
              <a:latin typeface="Calibri" pitchFamily="34" charset="0"/>
            </a:endParaRPr>
          </a:p>
          <a:p>
            <a:pPr eaLnBrk="1" hangingPunct="1"/>
            <a:r>
              <a:rPr lang="en-GB" altLang="es-ES" b="1">
                <a:solidFill>
                  <a:schemeClr val="accent2"/>
                </a:solidFill>
                <a:latin typeface="Calibri" pitchFamily="34" charset="0"/>
              </a:rPr>
              <a:t>A systematic review and meta-analysis of primary care studies</a:t>
            </a:r>
            <a:endParaRPr lang="en-GB" altLang="es-ES" b="1" i="1">
              <a:solidFill>
                <a:schemeClr val="accent2"/>
              </a:solidFill>
              <a:latin typeface="Calibri" pitchFamily="34" charset="0"/>
            </a:endParaRPr>
          </a:p>
        </p:txBody>
      </p:sp>
    </p:spTree>
    <p:extLst>
      <p:ext uri="{BB962C8B-B14F-4D97-AF65-F5344CB8AC3E}">
        <p14:creationId xmlns:p14="http://schemas.microsoft.com/office/powerpoint/2010/main" val="347771285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2034" name="Picture 2"/>
          <p:cNvPicPr>
            <a:picLocks noChangeAspect="1" noChangeArrowheads="1"/>
          </p:cNvPicPr>
          <p:nvPr/>
        </p:nvPicPr>
        <p:blipFill>
          <a:blip r:embed="rId3"/>
          <a:srcRect b="30580"/>
          <a:stretch>
            <a:fillRect/>
          </a:stretch>
        </p:blipFill>
        <p:spPr bwMode="auto">
          <a:xfrm>
            <a:off x="539750" y="928688"/>
            <a:ext cx="7858125" cy="362267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1923" name="Text Box 125"/>
          <p:cNvSpPr txBox="1">
            <a:spLocks noChangeArrowheads="1"/>
          </p:cNvSpPr>
          <p:nvPr/>
        </p:nvSpPr>
        <p:spPr bwMode="auto">
          <a:xfrm>
            <a:off x="376238" y="242888"/>
            <a:ext cx="855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s-ES" altLang="en-US" sz="2000" b="1">
                <a:solidFill>
                  <a:srgbClr val="7030A0"/>
                </a:solidFill>
                <a:latin typeface="Calibri" pitchFamily="34" charset="0"/>
              </a:rPr>
              <a:t>Impacto del uso de la prueba rápida de PCR en la prescripción antibiótica</a:t>
            </a:r>
          </a:p>
        </p:txBody>
      </p:sp>
      <p:sp>
        <p:nvSpPr>
          <p:cNvPr id="81924" name="3 CuadroTexto"/>
          <p:cNvSpPr txBox="1">
            <a:spLocks noChangeArrowheads="1"/>
          </p:cNvSpPr>
          <p:nvPr/>
        </p:nvSpPr>
        <p:spPr bwMode="auto">
          <a:xfrm>
            <a:off x="714375" y="4857750"/>
            <a:ext cx="8001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Font typeface="Arial" pitchFamily="34" charset="0"/>
              <a:buChar char="•"/>
            </a:pPr>
            <a:r>
              <a:rPr lang="es-ES" altLang="es-ES">
                <a:latin typeface="Calibri" pitchFamily="34" charset="0"/>
              </a:rPr>
              <a:t> Revisión de la Cochrane Library</a:t>
            </a:r>
          </a:p>
          <a:p>
            <a:pPr>
              <a:buFont typeface="Arial" pitchFamily="34" charset="0"/>
              <a:buChar char="•"/>
            </a:pPr>
            <a:r>
              <a:rPr lang="es-ES" altLang="es-ES">
                <a:latin typeface="Calibri" pitchFamily="34" charset="0"/>
              </a:rPr>
              <a:t> 6 ensayos clínicos aleatorios (n=3.284 pacientes)</a:t>
            </a:r>
          </a:p>
          <a:p>
            <a:pPr>
              <a:buFont typeface="Arial" pitchFamily="34" charset="0"/>
              <a:buChar char="•"/>
            </a:pPr>
            <a:r>
              <a:rPr lang="es-ES" altLang="es-ES">
                <a:latin typeface="Calibri" pitchFamily="34" charset="0"/>
              </a:rPr>
              <a:t> Reducción del 22%. OR 0,78 (IC95%: 0,66 – 0,92)</a:t>
            </a:r>
          </a:p>
          <a:p>
            <a:pPr>
              <a:buFont typeface="Arial" pitchFamily="34" charset="0"/>
              <a:buChar char="•"/>
            </a:pPr>
            <a:r>
              <a:rPr lang="es-ES" altLang="es-ES">
                <a:latin typeface="Calibri" pitchFamily="34" charset="0"/>
              </a:rPr>
              <a:t> No diferencias en cuanto a evolución clínica excepto en un estudio</a:t>
            </a:r>
          </a:p>
          <a:p>
            <a:endParaRPr lang="es-ES" altLang="es-ES">
              <a:latin typeface="Calibri" pitchFamily="34" charset="0"/>
            </a:endParaRPr>
          </a:p>
        </p:txBody>
      </p:sp>
      <p:sp>
        <p:nvSpPr>
          <p:cNvPr id="81925" name="TextBox 6"/>
          <p:cNvSpPr txBox="1">
            <a:spLocks noChangeArrowheads="1"/>
          </p:cNvSpPr>
          <p:nvPr/>
        </p:nvSpPr>
        <p:spPr bwMode="auto">
          <a:xfrm>
            <a:off x="3786188" y="6407150"/>
            <a:ext cx="517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s-ES" altLang="en-US" sz="1400">
                <a:solidFill>
                  <a:srgbClr val="000000"/>
                </a:solidFill>
                <a:latin typeface="Calibri" pitchFamily="34" charset="0"/>
                <a:ea typeface="MS PGothic" pitchFamily="34" charset="-128"/>
              </a:rPr>
              <a:t>Aabenhus R et al. </a:t>
            </a:r>
            <a:r>
              <a:rPr lang="es-ES" altLang="en-US" sz="1400" i="1">
                <a:solidFill>
                  <a:srgbClr val="000000"/>
                </a:solidFill>
                <a:latin typeface="Calibri" pitchFamily="34" charset="0"/>
                <a:ea typeface="MS PGothic" pitchFamily="34" charset="-128"/>
              </a:rPr>
              <a:t>Cochr ane Database Syst Rev </a:t>
            </a:r>
            <a:r>
              <a:rPr lang="es-ES" altLang="en-US" sz="1400">
                <a:solidFill>
                  <a:srgbClr val="000000"/>
                </a:solidFill>
                <a:latin typeface="Calibri" pitchFamily="34" charset="0"/>
                <a:ea typeface="MS PGothic" pitchFamily="34" charset="-128"/>
              </a:rPr>
              <a:t>2014;</a:t>
            </a:r>
            <a:r>
              <a:rPr lang="es-ES" altLang="en-US" sz="1400" b="1">
                <a:solidFill>
                  <a:srgbClr val="000000"/>
                </a:solidFill>
                <a:latin typeface="Calibri" pitchFamily="34" charset="0"/>
                <a:ea typeface="MS PGothic" pitchFamily="34" charset="-128"/>
              </a:rPr>
              <a:t>11</a:t>
            </a:r>
            <a:r>
              <a:rPr lang="es-ES" altLang="en-US" sz="1400">
                <a:solidFill>
                  <a:srgbClr val="000000"/>
                </a:solidFill>
                <a:latin typeface="Calibri" pitchFamily="34" charset="0"/>
                <a:ea typeface="MS PGothic" pitchFamily="34" charset="-128"/>
              </a:rPr>
              <a:t>:CD0010130.</a:t>
            </a:r>
          </a:p>
        </p:txBody>
      </p:sp>
    </p:spTree>
    <p:extLst>
      <p:ext uri="{BB962C8B-B14F-4D97-AF65-F5344CB8AC3E}">
        <p14:creationId xmlns:p14="http://schemas.microsoft.com/office/powerpoint/2010/main" val="762133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25"/>
          <p:cNvSpPr txBox="1">
            <a:spLocks noChangeArrowheads="1"/>
          </p:cNvSpPr>
          <p:nvPr/>
        </p:nvSpPr>
        <p:spPr bwMode="auto">
          <a:xfrm>
            <a:off x="304800" y="257175"/>
            <a:ext cx="855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B263C"/>
              </a:buClr>
              <a:buSzPct val="70000"/>
              <a:buChar char="•"/>
              <a:defRPr sz="2200" b="1">
                <a:solidFill>
                  <a:schemeClr val="tx1"/>
                </a:solidFill>
                <a:latin typeface="Arial" pitchFamily="34" charset="0"/>
              </a:defRPr>
            </a:lvl1pPr>
            <a:lvl2pPr marL="742950" indent="-285750">
              <a:spcBef>
                <a:spcPct val="20000"/>
              </a:spcBef>
              <a:buClr>
                <a:srgbClr val="AB263C"/>
              </a:buClr>
              <a:buSzPct val="70000"/>
              <a:buChar char="•"/>
              <a:defRPr sz="2000">
                <a:solidFill>
                  <a:schemeClr val="tx1"/>
                </a:solidFill>
                <a:latin typeface="Arial" pitchFamily="34" charset="0"/>
              </a:defRPr>
            </a:lvl2pPr>
            <a:lvl3pPr marL="1143000" indent="-228600">
              <a:spcBef>
                <a:spcPct val="20000"/>
              </a:spcBef>
              <a:buClr>
                <a:srgbClr val="AB263C"/>
              </a:buClr>
              <a:buSzPct val="70000"/>
              <a:buChar char="•"/>
              <a:defRPr sz="2000">
                <a:solidFill>
                  <a:schemeClr val="tx1"/>
                </a:solidFill>
                <a:latin typeface="Arial" pitchFamily="34" charset="0"/>
              </a:defRPr>
            </a:lvl3pPr>
            <a:lvl4pPr marL="1600200" indent="-228600">
              <a:spcBef>
                <a:spcPct val="20000"/>
              </a:spcBef>
              <a:buClr>
                <a:srgbClr val="AB263C"/>
              </a:buClr>
              <a:buSzPct val="70000"/>
              <a:buChar char="•"/>
              <a:defRPr sz="2000">
                <a:solidFill>
                  <a:srgbClr val="5F5F5F"/>
                </a:solidFill>
                <a:latin typeface="Arial"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NewsGoth BT"/>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NewsGoth BT"/>
              </a:defRPr>
            </a:lvl9pPr>
          </a:lstStyle>
          <a:p>
            <a:pPr>
              <a:spcBef>
                <a:spcPct val="0"/>
              </a:spcBef>
              <a:buClrTx/>
              <a:buSzTx/>
              <a:buFontTx/>
              <a:buNone/>
            </a:pPr>
            <a:r>
              <a:rPr lang="es-ES" altLang="es-ES" sz="2000">
                <a:solidFill>
                  <a:srgbClr val="7030A0"/>
                </a:solidFill>
                <a:latin typeface="Calibri" pitchFamily="34" charset="0"/>
              </a:rPr>
              <a:t>Resultados: Duración de síntomas</a:t>
            </a:r>
          </a:p>
        </p:txBody>
      </p:sp>
      <p:graphicFrame>
        <p:nvGraphicFramePr>
          <p:cNvPr id="2" name="Taula 1"/>
          <p:cNvGraphicFramePr>
            <a:graphicFrameLocks noGrp="1"/>
          </p:cNvGraphicFramePr>
          <p:nvPr/>
        </p:nvGraphicFramePr>
        <p:xfrm>
          <a:off x="468313" y="1484313"/>
          <a:ext cx="8545512" cy="3233737"/>
        </p:xfrm>
        <a:graphic>
          <a:graphicData uri="http://schemas.openxmlformats.org/drawingml/2006/table">
            <a:tbl>
              <a:tblPr/>
              <a:tblGrid>
                <a:gridCol w="3370262"/>
                <a:gridCol w="1069975"/>
                <a:gridCol w="1109663"/>
                <a:gridCol w="1100137"/>
                <a:gridCol w="1108075"/>
                <a:gridCol w="787400"/>
              </a:tblGrid>
              <a:tr h="863634">
                <a:tc rowSpan="2">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s-ES_tradnl" altLang="es-ES" sz="1600" b="1" i="0" u="none" strike="noStrike" cap="none" normalizeH="0" baseline="0" smtClean="0">
                          <a:ln>
                            <a:noFill/>
                          </a:ln>
                          <a:solidFill>
                            <a:schemeClr val="tx1"/>
                          </a:solidFill>
                          <a:effectLst/>
                          <a:latin typeface="Calibri" pitchFamily="34" charset="0"/>
                        </a:rPr>
                        <a:t> </a:t>
                      </a:r>
                      <a:endParaRPr kumimoji="0" lang="es-ES_tradnl" altLang="es-ES" sz="1600" b="1"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a:noFill/>
                    </a:lnL>
                    <a:lnR w="12700" cap="flat" cmpd="sng" algn="ctr">
                      <a:solidFill>
                        <a:srgbClr val="F79646"/>
                      </a:solidFill>
                      <a:prstDash val="solid"/>
                      <a:round/>
                      <a:headEnd type="none" w="med" len="med"/>
                      <a:tailEnd type="none" w="med" len="med"/>
                    </a:lnR>
                    <a:lnT>
                      <a:noFill/>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1" i="0" u="none" strike="noStrike" cap="none" normalizeH="0" baseline="0" smtClean="0">
                          <a:ln>
                            <a:noFill/>
                          </a:ln>
                          <a:solidFill>
                            <a:schemeClr val="tx1"/>
                          </a:solidFill>
                          <a:effectLst/>
                          <a:latin typeface="Calibri" pitchFamily="34" charset="0"/>
                        </a:rPr>
                        <a:t>Inmediata</a:t>
                      </a:r>
                      <a:endParaRPr kumimoji="0" lang="es-ES_tradnl" altLang="es-ES" sz="1600" b="1"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5B5"/>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1" i="0" u="none" strike="noStrike" cap="none" normalizeH="0" baseline="0" smtClean="0">
                          <a:ln>
                            <a:noFill/>
                          </a:ln>
                          <a:solidFill>
                            <a:schemeClr val="tx1"/>
                          </a:solidFill>
                          <a:effectLst/>
                          <a:latin typeface="Calibri" pitchFamily="34" charset="0"/>
                        </a:rPr>
                        <a:t>PDA</a:t>
                      </a:r>
                    </a:p>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1" i="0" u="none" strike="noStrike" cap="none" normalizeH="0" baseline="0" smtClean="0">
                          <a:ln>
                            <a:noFill/>
                          </a:ln>
                          <a:solidFill>
                            <a:schemeClr val="tx1"/>
                          </a:solidFill>
                          <a:effectLst/>
                          <a:latin typeface="Calibri" pitchFamily="34" charset="0"/>
                        </a:rPr>
                        <a:t>recepción</a:t>
                      </a:r>
                      <a:endParaRPr kumimoji="0" lang="es-ES_tradnl" altLang="es-ES" sz="1600" b="1"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5B5"/>
                    </a:solidFill>
                  </a:tcPr>
                </a:tc>
                <a:tc>
                  <a:txBody>
                    <a:bodyPr/>
                    <a:lstStyle>
                      <a:lvl1pPr>
                        <a:spcBef>
                          <a:spcPct val="20000"/>
                        </a:spcBef>
                        <a:buFont typeface="Arial" pitchFamily="34" charset="0"/>
                        <a:tabLst>
                          <a:tab pos="115888" algn="l"/>
                        </a:tabLst>
                        <a:defRPr sz="2800">
                          <a:solidFill>
                            <a:schemeClr val="tx1"/>
                          </a:solidFill>
                          <a:latin typeface="Calibri" pitchFamily="34" charset="0"/>
                        </a:defRPr>
                      </a:lvl1pPr>
                      <a:lvl2pPr marL="742950" indent="-285750">
                        <a:spcBef>
                          <a:spcPct val="20000"/>
                        </a:spcBef>
                        <a:buFont typeface="Arial" pitchFamily="34" charset="0"/>
                        <a:tabLst>
                          <a:tab pos="115888" algn="l"/>
                        </a:tabLst>
                        <a:defRPr sz="2400">
                          <a:solidFill>
                            <a:schemeClr val="tx1"/>
                          </a:solidFill>
                          <a:latin typeface="Calibri" pitchFamily="34" charset="0"/>
                        </a:defRPr>
                      </a:lvl2pPr>
                      <a:lvl3pPr marL="1143000" indent="-228600">
                        <a:spcBef>
                          <a:spcPct val="20000"/>
                        </a:spcBef>
                        <a:buFont typeface="Arial" pitchFamily="34" charset="0"/>
                        <a:tabLst>
                          <a:tab pos="115888" algn="l"/>
                        </a:tabLst>
                        <a:defRPr sz="2000">
                          <a:solidFill>
                            <a:schemeClr val="tx1"/>
                          </a:solidFill>
                          <a:latin typeface="Calibri" pitchFamily="34" charset="0"/>
                        </a:defRPr>
                      </a:lvl3pPr>
                      <a:lvl4pPr marL="1600200" indent="-228600">
                        <a:spcBef>
                          <a:spcPct val="20000"/>
                        </a:spcBef>
                        <a:buFont typeface="Arial" pitchFamily="34" charset="0"/>
                        <a:tabLst>
                          <a:tab pos="115888" algn="l"/>
                        </a:tabLst>
                        <a:defRPr>
                          <a:solidFill>
                            <a:schemeClr val="tx1"/>
                          </a:solidFill>
                          <a:latin typeface="Calibri" pitchFamily="34" charset="0"/>
                        </a:defRPr>
                      </a:lvl4pPr>
                      <a:lvl5pPr marL="2057400" indent="-228600">
                        <a:spcBef>
                          <a:spcPct val="20000"/>
                        </a:spcBef>
                        <a:buFont typeface="Arial" pitchFamily="34" charset="0"/>
                        <a:tabLst>
                          <a:tab pos="115888" algn="l"/>
                        </a:tabLst>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tabLst>
                          <a:tab pos="115888" algn="l"/>
                        </a:tabLst>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tabLst>
                          <a:tab pos="115888" algn="l"/>
                        </a:tabLst>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tabLst>
                          <a:tab pos="115888" algn="l"/>
                        </a:tabLst>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tabLst>
                          <a:tab pos="115888" algn="l"/>
                        </a:tabLst>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tab pos="115888" algn="l"/>
                        </a:tabLst>
                      </a:pPr>
                      <a:r>
                        <a:rPr kumimoji="0" lang="es-ES_tradnl" altLang="es-ES" sz="1600" b="1" i="0" u="none" strike="noStrike" cap="none" normalizeH="0" baseline="0" smtClean="0">
                          <a:ln>
                            <a:noFill/>
                          </a:ln>
                          <a:solidFill>
                            <a:schemeClr val="tx1"/>
                          </a:solidFill>
                          <a:effectLst/>
                          <a:latin typeface="Calibri" pitchFamily="34" charset="0"/>
                        </a:rPr>
                        <a:t>PDA </a:t>
                      </a:r>
                    </a:p>
                    <a:p>
                      <a:pPr marL="0" marR="0" lvl="0" indent="0" algn="ctr" defTabSz="914400" rtl="0" eaLnBrk="1" fontAlgn="base" latinLnBrk="0" hangingPunct="1">
                        <a:lnSpc>
                          <a:spcPct val="115000"/>
                        </a:lnSpc>
                        <a:spcBef>
                          <a:spcPct val="0"/>
                        </a:spcBef>
                        <a:spcAft>
                          <a:spcPts val="600"/>
                        </a:spcAft>
                        <a:buClrTx/>
                        <a:buSzTx/>
                        <a:buFontTx/>
                        <a:buNone/>
                        <a:tabLst>
                          <a:tab pos="115888" algn="l"/>
                        </a:tabLst>
                      </a:pPr>
                      <a:r>
                        <a:rPr kumimoji="0" lang="es-ES_tradnl" altLang="es-ES" sz="1600" b="1" i="0" u="none" strike="noStrike" cap="none" normalizeH="0" baseline="0" smtClean="0">
                          <a:ln>
                            <a:noFill/>
                          </a:ln>
                          <a:solidFill>
                            <a:schemeClr val="tx1"/>
                          </a:solidFill>
                          <a:effectLst/>
                          <a:latin typeface="Calibri" pitchFamily="34" charset="0"/>
                        </a:rPr>
                        <a:t>en mano</a:t>
                      </a:r>
                      <a:endParaRPr kumimoji="0" lang="es-ES_tradnl" altLang="es-ES" sz="1600" b="1"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5B5"/>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1" i="0" u="none" strike="noStrike" cap="none" normalizeH="0" baseline="0" smtClean="0">
                          <a:ln>
                            <a:noFill/>
                          </a:ln>
                          <a:solidFill>
                            <a:schemeClr val="tx1"/>
                          </a:solidFill>
                          <a:effectLst/>
                          <a:latin typeface="Calibri" pitchFamily="34" charset="0"/>
                        </a:rPr>
                        <a:t>No antibiótico</a:t>
                      </a:r>
                      <a:endParaRPr kumimoji="0" lang="es-ES_tradnl" altLang="es-ES" sz="1600" b="1"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5B5"/>
                    </a:solidFill>
                  </a:tcPr>
                </a:tc>
                <a:tc rowSpan="2">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s-ES" sz="1600" b="1" i="0" u="none" strike="noStrike" cap="none" normalizeH="0" baseline="0" smtClean="0">
                          <a:ln>
                            <a:noFill/>
                          </a:ln>
                          <a:solidFill>
                            <a:schemeClr val="tx1"/>
                          </a:solidFill>
                          <a:effectLst/>
                          <a:latin typeface="Calibri" pitchFamily="34" charset="0"/>
                        </a:rPr>
                        <a:t>p valor</a:t>
                      </a:r>
                    </a:p>
                    <a:p>
                      <a:pPr marL="0" marR="0" lvl="0" indent="0" algn="ctr" defTabSz="914400" rtl="0" eaLnBrk="1" fontAlgn="base" latinLnBrk="0" hangingPunct="1">
                        <a:lnSpc>
                          <a:spcPct val="115000"/>
                        </a:lnSpc>
                        <a:spcBef>
                          <a:spcPct val="0"/>
                        </a:spcBef>
                        <a:spcAft>
                          <a:spcPct val="0"/>
                        </a:spcAft>
                        <a:buClrTx/>
                        <a:buSzTx/>
                        <a:buFontTx/>
                        <a:buNone/>
                        <a:tabLst/>
                      </a:pPr>
                      <a:r>
                        <a:rPr kumimoji="0" lang="es-ES_tradnl" altLang="es-ES" sz="1600" b="1" i="0" u="none" strike="noStrike" cap="none" normalizeH="0" baseline="0" smtClean="0">
                          <a:ln>
                            <a:noFill/>
                          </a:ln>
                          <a:solidFill>
                            <a:schemeClr val="tx1"/>
                          </a:solidFill>
                          <a:effectLst/>
                          <a:latin typeface="Calibri" pitchFamily="34" charset="0"/>
                        </a:rPr>
                        <a:t>general</a:t>
                      </a:r>
                      <a:endParaRPr kumimoji="0" lang="es-ES_tradnl" altLang="es-ES" sz="1600" b="1"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5B5"/>
                    </a:solidFill>
                  </a:tcPr>
                </a:tc>
              </a:tr>
              <a:tr h="519133">
                <a:tc vMerge="1">
                  <a:txBody>
                    <a:bodyPr/>
                    <a:lstStyle/>
                    <a:p>
                      <a:endParaRPr lang="es-E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0" i="0" u="none" strike="noStrike" cap="none" normalizeH="0" baseline="0" smtClean="0">
                          <a:ln>
                            <a:noFill/>
                          </a:ln>
                          <a:solidFill>
                            <a:schemeClr val="tx1"/>
                          </a:solidFill>
                          <a:effectLst/>
                          <a:latin typeface="Calibri" pitchFamily="34" charset="0"/>
                        </a:rPr>
                        <a:t>media (SD)</a:t>
                      </a:r>
                      <a:endParaRPr kumimoji="0" lang="es-ES_tradnl" altLang="es-ES" sz="1600" b="0"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0" i="0" u="none" strike="noStrike" cap="none" normalizeH="0" baseline="0" smtClean="0">
                          <a:ln>
                            <a:noFill/>
                          </a:ln>
                          <a:solidFill>
                            <a:schemeClr val="tx1"/>
                          </a:solidFill>
                          <a:effectLst/>
                          <a:latin typeface="Calibri" pitchFamily="34" charset="0"/>
                        </a:rPr>
                        <a:t>media (SD)</a:t>
                      </a:r>
                      <a:endParaRPr kumimoji="0" lang="es-ES_tradnl" altLang="es-ES" sz="1600" b="0"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0" i="0" u="none" strike="noStrike" cap="none" normalizeH="0" baseline="0" smtClean="0">
                          <a:ln>
                            <a:noFill/>
                          </a:ln>
                          <a:solidFill>
                            <a:schemeClr val="tx1"/>
                          </a:solidFill>
                          <a:effectLst/>
                          <a:latin typeface="Calibri" pitchFamily="34" charset="0"/>
                        </a:rPr>
                        <a:t>media (SD)</a:t>
                      </a:r>
                      <a:endParaRPr kumimoji="0" lang="es-ES_tradnl" altLang="es-ES" sz="1600" b="0"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ADA"/>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0" i="0" u="none" strike="noStrike" cap="none" normalizeH="0" baseline="0" smtClean="0">
                          <a:ln>
                            <a:noFill/>
                          </a:ln>
                          <a:solidFill>
                            <a:schemeClr val="tx1"/>
                          </a:solidFill>
                          <a:effectLst/>
                          <a:latin typeface="Calibri" pitchFamily="34" charset="0"/>
                        </a:rPr>
                        <a:t>media (SD)</a:t>
                      </a:r>
                      <a:endParaRPr kumimoji="0" lang="es-ES_tradnl" altLang="es-ES" sz="1600" b="0"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ADA"/>
                    </a:solidFill>
                  </a:tcPr>
                </a:tc>
                <a:tc vMerge="1">
                  <a:txBody>
                    <a:bodyPr/>
                    <a:lstStyle/>
                    <a:p>
                      <a:endParaRPr lang="es-ES"/>
                    </a:p>
                  </a:txBody>
                  <a:tcPr/>
                </a:tc>
              </a:tr>
              <a:tr h="917484">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s-ES_tradnl" altLang="es-ES" sz="1600" b="1" i="0" u="none" strike="noStrike" cap="none" normalizeH="0" baseline="0" smtClean="0">
                          <a:ln>
                            <a:noFill/>
                          </a:ln>
                          <a:solidFill>
                            <a:schemeClr val="tx1"/>
                          </a:solidFill>
                          <a:effectLst/>
                          <a:latin typeface="Calibri" pitchFamily="34" charset="0"/>
                        </a:rPr>
                        <a:t>Duración de síntomas severos</a:t>
                      </a:r>
                    </a:p>
                    <a:p>
                      <a:pPr marL="0" marR="0" lvl="0" indent="0" algn="l" defTabSz="914400" rtl="0" eaLnBrk="1" fontAlgn="base" latinLnBrk="0" hangingPunct="1">
                        <a:lnSpc>
                          <a:spcPct val="115000"/>
                        </a:lnSpc>
                        <a:spcBef>
                          <a:spcPct val="0"/>
                        </a:spcBef>
                        <a:spcAft>
                          <a:spcPts val="600"/>
                        </a:spcAft>
                        <a:buClrTx/>
                        <a:buSzTx/>
                        <a:buFontTx/>
                        <a:buNone/>
                        <a:tabLst/>
                      </a:pPr>
                      <a:r>
                        <a:rPr kumimoji="0" lang="es-ES_tradnl" altLang="es-ES" sz="1600" b="0" i="0" u="none" strike="noStrike" cap="none" normalizeH="0" baseline="0" smtClean="0">
                          <a:ln>
                            <a:noFill/>
                          </a:ln>
                          <a:solidFill>
                            <a:schemeClr val="tx1"/>
                          </a:solidFill>
                          <a:effectLst/>
                          <a:latin typeface="Calibri" pitchFamily="34" charset="0"/>
                        </a:rPr>
                        <a:t>(puntuados  con 5 o  6, escala Likert 6-puntos)</a:t>
                      </a:r>
                      <a:endParaRPr kumimoji="0" lang="es-ES_tradnl" altLang="es-ES" sz="1600" b="0"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5B5"/>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0" i="0" u="none" strike="noStrike" cap="none" normalizeH="0" baseline="0" smtClean="0">
                          <a:ln>
                            <a:noFill/>
                          </a:ln>
                          <a:solidFill>
                            <a:schemeClr val="tx1"/>
                          </a:solidFill>
                          <a:effectLst/>
                          <a:latin typeface="Calibri" pitchFamily="34" charset="0"/>
                        </a:rPr>
                        <a:t>3,6 (3,3)</a:t>
                      </a:r>
                      <a:endParaRPr kumimoji="0" lang="es-ES_tradnl" altLang="es-ES" sz="1600" b="0"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0" i="0" u="none" strike="noStrike" cap="none" normalizeH="0" baseline="0" smtClean="0">
                          <a:ln>
                            <a:noFill/>
                          </a:ln>
                          <a:solidFill>
                            <a:schemeClr val="tx1"/>
                          </a:solidFill>
                          <a:effectLst/>
                          <a:latin typeface="Calibri" pitchFamily="34" charset="0"/>
                        </a:rPr>
                        <a:t>4,0 (4,2)*</a:t>
                      </a:r>
                      <a:endParaRPr kumimoji="0" lang="es-ES_tradnl" altLang="es-ES" sz="1600" b="0"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0" i="0" u="none" strike="noStrike" cap="none" normalizeH="0" baseline="0" smtClean="0">
                          <a:ln>
                            <a:noFill/>
                          </a:ln>
                          <a:solidFill>
                            <a:schemeClr val="tx1"/>
                          </a:solidFill>
                          <a:effectLst/>
                          <a:latin typeface="Calibri" pitchFamily="34" charset="0"/>
                        </a:rPr>
                        <a:t>5,1 (6,3)*</a:t>
                      </a:r>
                      <a:endParaRPr kumimoji="0" lang="es-ES_tradnl" altLang="es-ES" sz="1600" b="0"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0" i="0" u="none" strike="noStrike" cap="none" normalizeH="0" baseline="0" smtClean="0">
                          <a:ln>
                            <a:noFill/>
                          </a:ln>
                          <a:solidFill>
                            <a:schemeClr val="tx1"/>
                          </a:solidFill>
                          <a:effectLst/>
                          <a:latin typeface="Calibri" pitchFamily="34" charset="0"/>
                        </a:rPr>
                        <a:t>4,7 (3,6)*</a:t>
                      </a:r>
                      <a:endParaRPr kumimoji="0" lang="es-ES_tradnl" altLang="es-ES" sz="1600" b="0"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0" i="0" u="none" strike="noStrike" cap="none" normalizeH="0" baseline="0" smtClean="0">
                          <a:ln>
                            <a:noFill/>
                          </a:ln>
                          <a:solidFill>
                            <a:schemeClr val="tx1"/>
                          </a:solidFill>
                          <a:effectLst/>
                          <a:latin typeface="Calibri" pitchFamily="34" charset="0"/>
                        </a:rPr>
                        <a:t>0,002</a:t>
                      </a:r>
                      <a:endParaRPr kumimoji="0" lang="es-ES_tradnl" altLang="es-ES" sz="1600" b="0"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933486">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s-ES_tradnl" altLang="es-ES" sz="1600" b="1" i="0" u="none" strike="noStrike" cap="none" normalizeH="0" baseline="0" smtClean="0">
                          <a:ln>
                            <a:noFill/>
                          </a:ln>
                          <a:solidFill>
                            <a:schemeClr val="tx1"/>
                          </a:solidFill>
                          <a:effectLst/>
                          <a:latin typeface="Calibri" pitchFamily="34" charset="0"/>
                        </a:rPr>
                        <a:t>Duración de síntomas moderados</a:t>
                      </a:r>
                    </a:p>
                    <a:p>
                      <a:pPr marL="0" marR="0" lvl="0" indent="0" algn="l" defTabSz="914400" rtl="0" eaLnBrk="1" fontAlgn="base" latinLnBrk="0" hangingPunct="1">
                        <a:lnSpc>
                          <a:spcPct val="115000"/>
                        </a:lnSpc>
                        <a:spcBef>
                          <a:spcPct val="0"/>
                        </a:spcBef>
                        <a:spcAft>
                          <a:spcPts val="600"/>
                        </a:spcAft>
                        <a:buClrTx/>
                        <a:buSzTx/>
                        <a:buFontTx/>
                        <a:buNone/>
                        <a:tabLst/>
                      </a:pPr>
                      <a:r>
                        <a:rPr kumimoji="0" lang="es-ES_tradnl" altLang="es-ES" sz="1600" b="0" i="0" u="none" strike="noStrike" cap="none" normalizeH="0" baseline="0" smtClean="0">
                          <a:ln>
                            <a:noFill/>
                          </a:ln>
                          <a:solidFill>
                            <a:schemeClr val="tx1"/>
                          </a:solidFill>
                          <a:effectLst/>
                          <a:latin typeface="Calibri" pitchFamily="34" charset="0"/>
                        </a:rPr>
                        <a:t>(puntuados  con 3 o 4, escala Likert 6-puntos)</a:t>
                      </a:r>
                      <a:endParaRPr kumimoji="0" lang="es-ES_tradnl" altLang="es-ES" sz="1600" b="0"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5B5"/>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0" i="0" u="none" strike="noStrike" cap="none" normalizeH="0" baseline="0" smtClean="0">
                          <a:ln>
                            <a:noFill/>
                          </a:ln>
                          <a:solidFill>
                            <a:schemeClr val="tx1"/>
                          </a:solidFill>
                          <a:effectLst/>
                          <a:latin typeface="Calibri" pitchFamily="34" charset="0"/>
                        </a:rPr>
                        <a:t>4,7 (4,0)</a:t>
                      </a:r>
                      <a:endParaRPr kumimoji="0" lang="es-ES_tradnl" altLang="es-ES" sz="1600" b="0"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0" i="0" u="none" strike="noStrike" cap="none" normalizeH="0" baseline="0" smtClean="0">
                          <a:ln>
                            <a:noFill/>
                          </a:ln>
                          <a:solidFill>
                            <a:schemeClr val="tx1"/>
                          </a:solidFill>
                          <a:effectLst/>
                          <a:latin typeface="Calibri" pitchFamily="34" charset="0"/>
                        </a:rPr>
                        <a:t>5,2 (4,3)*</a:t>
                      </a:r>
                      <a:r>
                        <a:rPr kumimoji="0" lang="es-ES_tradnl" altLang="es-ES" sz="1600" b="0" i="0" u="none" strike="noStrike" cap="none" normalizeH="0" baseline="30000" smtClean="0">
                          <a:ln>
                            <a:noFill/>
                          </a:ln>
                          <a:solidFill>
                            <a:schemeClr val="tx1"/>
                          </a:solidFill>
                          <a:effectLst/>
                          <a:latin typeface="Calibri" pitchFamily="34" charset="0"/>
                        </a:rPr>
                        <a:t>$</a:t>
                      </a:r>
                      <a:endParaRPr kumimoji="0" lang="es-ES_tradnl" altLang="es-ES" sz="1600" b="0"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0" i="0" u="none" strike="noStrike" cap="none" normalizeH="0" baseline="0" smtClean="0">
                          <a:ln>
                            <a:noFill/>
                          </a:ln>
                          <a:solidFill>
                            <a:schemeClr val="tx1"/>
                          </a:solidFill>
                          <a:effectLst/>
                          <a:latin typeface="Calibri" pitchFamily="34" charset="0"/>
                        </a:rPr>
                        <a:t>6,0 (5,5)*</a:t>
                      </a:r>
                      <a:endParaRPr kumimoji="0" lang="es-ES_tradnl" altLang="es-ES" sz="1600" b="0"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0" i="0" u="none" strike="noStrike" cap="none" normalizeH="0" baseline="0" smtClean="0">
                          <a:ln>
                            <a:noFill/>
                          </a:ln>
                          <a:solidFill>
                            <a:schemeClr val="tx1"/>
                          </a:solidFill>
                          <a:effectLst/>
                          <a:latin typeface="Calibri" pitchFamily="34" charset="0"/>
                        </a:rPr>
                        <a:t>6,5 (5,2)*</a:t>
                      </a:r>
                      <a:endParaRPr kumimoji="0" lang="es-ES_tradnl" altLang="es-ES" sz="1600" b="0"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600"/>
                        </a:spcAft>
                        <a:buClrTx/>
                        <a:buSzTx/>
                        <a:buFontTx/>
                        <a:buNone/>
                        <a:tabLst/>
                      </a:pPr>
                      <a:r>
                        <a:rPr kumimoji="0" lang="es-ES_tradnl" altLang="es-ES" sz="1600" b="0" i="0" u="none" strike="noStrike" cap="none" normalizeH="0" baseline="0" smtClean="0">
                          <a:ln>
                            <a:noFill/>
                          </a:ln>
                          <a:solidFill>
                            <a:schemeClr val="tx1"/>
                          </a:solidFill>
                          <a:effectLst/>
                          <a:latin typeface="Calibri" pitchFamily="34" charset="0"/>
                        </a:rPr>
                        <a:t>&lt;0,001</a:t>
                      </a:r>
                      <a:endParaRPr kumimoji="0" lang="es-ES_tradnl" altLang="es-ES" sz="1600" b="0" i="0" u="none" strike="noStrike" cap="none" normalizeH="0" baseline="0" smtClean="0">
                        <a:ln>
                          <a:noFill/>
                        </a:ln>
                        <a:solidFill>
                          <a:schemeClr val="tx1"/>
                        </a:solidFill>
                        <a:effectLst/>
                        <a:latin typeface="Calibri" pitchFamily="34" charset="0"/>
                        <a:ea typeface="Calibri" pitchFamily="34" charset="0"/>
                        <a:cs typeface="Courier"/>
                      </a:endParaRPr>
                    </a:p>
                  </a:txBody>
                  <a:tcPr marL="44450" marR="44450" marT="0" marB="0" anchor="ctr" horzOverflow="overflow">
                    <a:lnL w="12700" cap="flat" cmpd="sng" algn="ctr">
                      <a:solidFill>
                        <a:srgbClr val="F79646"/>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bl>
          </a:graphicData>
        </a:graphic>
      </p:graphicFrame>
      <p:sp>
        <p:nvSpPr>
          <p:cNvPr id="95270" name="Rectangle 7"/>
          <p:cNvSpPr>
            <a:spLocks noChangeArrowheads="1"/>
          </p:cNvSpPr>
          <p:nvPr/>
        </p:nvSpPr>
        <p:spPr bwMode="auto">
          <a:xfrm>
            <a:off x="720725" y="4868863"/>
            <a:ext cx="69469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ES" sz="1600">
                <a:latin typeface="Calibri" pitchFamily="34" charset="0"/>
              </a:rPr>
              <a:t>*p&lt;0,05 comparado  con la estrategia inmediata</a:t>
            </a:r>
          </a:p>
          <a:p>
            <a:pPr eaLnBrk="1" hangingPunct="1"/>
            <a:r>
              <a:rPr lang="en-US" altLang="es-ES" sz="1600" baseline="30000">
                <a:latin typeface="Calibri" pitchFamily="34" charset="0"/>
              </a:rPr>
              <a:t>$</a:t>
            </a:r>
            <a:r>
              <a:rPr lang="en-US" altLang="es-ES" sz="1600">
                <a:latin typeface="Calibri" pitchFamily="34" charset="0"/>
              </a:rPr>
              <a:t> p&lt;0,05 comparado  con la estrategia no antibiótico</a:t>
            </a:r>
            <a:endParaRPr lang="ca-ES" altLang="es-ES" sz="1600">
              <a:latin typeface="Calibri" pitchFamily="34" charset="0"/>
            </a:endParaRPr>
          </a:p>
        </p:txBody>
      </p:sp>
    </p:spTree>
    <p:extLst>
      <p:ext uri="{BB962C8B-B14F-4D97-AF65-F5344CB8AC3E}">
        <p14:creationId xmlns:p14="http://schemas.microsoft.com/office/powerpoint/2010/main" val="56720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928688"/>
            <a:ext cx="7643812"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857250"/>
            <a:ext cx="35528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125"/>
          <p:cNvSpPr txBox="1">
            <a:spLocks noChangeArrowheads="1"/>
          </p:cNvSpPr>
          <p:nvPr/>
        </p:nvSpPr>
        <p:spPr bwMode="auto">
          <a:xfrm>
            <a:off x="287338" y="257175"/>
            <a:ext cx="8856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altLang="es-ES" sz="2000" b="1" dirty="0">
                <a:solidFill>
                  <a:srgbClr val="7030A0"/>
                </a:solidFill>
                <a:latin typeface="Calibri" pitchFamily="34" charset="0"/>
              </a:rPr>
              <a:t>Total antibiotic use in </a:t>
            </a:r>
            <a:r>
              <a:rPr lang="en-GB" altLang="es-ES" sz="2000" b="1" dirty="0" smtClean="0">
                <a:solidFill>
                  <a:srgbClr val="7030A0"/>
                </a:solidFill>
                <a:latin typeface="Calibri" pitchFamily="34" charset="0"/>
              </a:rPr>
              <a:t>2017, </a:t>
            </a:r>
            <a:r>
              <a:rPr lang="en-GB" altLang="es-ES" sz="2000" b="1" dirty="0">
                <a:solidFill>
                  <a:srgbClr val="7030A0"/>
                </a:solidFill>
                <a:latin typeface="Calibri" pitchFamily="34" charset="0"/>
              </a:rPr>
              <a:t>expressed in number of DID in Europe</a:t>
            </a:r>
            <a:endParaRPr lang="es-ES" altLang="es-ES" sz="2400" b="1" dirty="0">
              <a:solidFill>
                <a:srgbClr val="7030A0"/>
              </a:solidFill>
              <a:latin typeface="Calibri" pitchFamily="34" charset="0"/>
            </a:endParaRPr>
          </a:p>
        </p:txBody>
      </p:sp>
      <p:sp>
        <p:nvSpPr>
          <p:cNvPr id="61445" name="11 CuadroTexto"/>
          <p:cNvSpPr txBox="1">
            <a:spLocks noChangeArrowheads="1"/>
          </p:cNvSpPr>
          <p:nvPr/>
        </p:nvSpPr>
        <p:spPr bwMode="auto">
          <a:xfrm>
            <a:off x="214313" y="6429375"/>
            <a:ext cx="87868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GB" altLang="en-US" sz="900"/>
              <a:t> ESAC; </a:t>
            </a:r>
            <a:r>
              <a:rPr lang="en-GB" altLang="en-US" sz="900" baseline="30000"/>
              <a:t>c</a:t>
            </a:r>
            <a:r>
              <a:rPr lang="en-GB" altLang="en-US" sz="900"/>
              <a:t>Spain provided reimbursement data (not including OTC consumption of antibiotics)</a:t>
            </a:r>
          </a:p>
        </p:txBody>
      </p:sp>
      <p:sp>
        <p:nvSpPr>
          <p:cNvPr id="6" name="5 Flecha abajo"/>
          <p:cNvSpPr/>
          <p:nvPr/>
        </p:nvSpPr>
        <p:spPr>
          <a:xfrm>
            <a:off x="6227763" y="1557338"/>
            <a:ext cx="46037" cy="1042987"/>
          </a:xfrm>
          <a:prstGeom prst="downArrow">
            <a:avLst/>
          </a:prstGeom>
          <a:solidFill>
            <a:schemeClr val="tx2">
              <a:lumMod val="60000"/>
              <a:lumOff val="40000"/>
            </a:schemeClr>
          </a:solidFill>
          <a:ln w="69850"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Tree>
    <p:extLst>
      <p:ext uri="{BB962C8B-B14F-4D97-AF65-F5344CB8AC3E}">
        <p14:creationId xmlns:p14="http://schemas.microsoft.com/office/powerpoint/2010/main" val="1790553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Content Placeholder 3" descr="antimicrobial-antibiotic-consumption-ESAC-report-2010-data.pdf - Adobe Acrobat Pro"/>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925638"/>
            <a:ext cx="4132263" cy="3878262"/>
          </a:xfrm>
          <a:noFill/>
        </p:spPr>
      </p:pic>
      <p:sp>
        <p:nvSpPr>
          <p:cNvPr id="53251" name="TextBox 4"/>
          <p:cNvSpPr txBox="1">
            <a:spLocks noChangeArrowheads="1"/>
          </p:cNvSpPr>
          <p:nvPr/>
        </p:nvSpPr>
        <p:spPr bwMode="auto">
          <a:xfrm>
            <a:off x="715963" y="1063625"/>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altLang="en-US">
                <a:solidFill>
                  <a:srgbClr val="000000"/>
                </a:solidFill>
                <a:latin typeface="Calibri" pitchFamily="34" charset="0"/>
              </a:rPr>
              <a:t>Consumption of </a:t>
            </a:r>
            <a:br>
              <a:rPr lang="en-GB" altLang="en-US">
                <a:solidFill>
                  <a:srgbClr val="000000"/>
                </a:solidFill>
                <a:latin typeface="Calibri" pitchFamily="34" charset="0"/>
              </a:rPr>
            </a:br>
            <a:r>
              <a:rPr lang="el-GR" altLang="en-US">
                <a:solidFill>
                  <a:srgbClr val="000000"/>
                </a:solidFill>
                <a:latin typeface="Calibri" pitchFamily="34" charset="0"/>
              </a:rPr>
              <a:t>β</a:t>
            </a:r>
            <a:r>
              <a:rPr lang="en-GB" altLang="en-US">
                <a:solidFill>
                  <a:srgbClr val="000000"/>
                </a:solidFill>
                <a:latin typeface="Calibri" pitchFamily="34" charset="0"/>
              </a:rPr>
              <a:t>-lactams, penicillins (2010 data)</a:t>
            </a:r>
            <a:r>
              <a:rPr lang="en-GB" altLang="en-US" baseline="30000">
                <a:solidFill>
                  <a:srgbClr val="000000"/>
                </a:solidFill>
                <a:latin typeface="Calibri" pitchFamily="34" charset="0"/>
              </a:rPr>
              <a:t>3</a:t>
            </a:r>
          </a:p>
        </p:txBody>
      </p:sp>
      <p:pic>
        <p:nvPicPr>
          <p:cNvPr id="53252" name="Picture 5" descr="ECDC_Surveillancereport_AntimicrobialresistancesurvUrope_2009.pdf - Adobe Acrobat Pr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6850" y="2217738"/>
            <a:ext cx="50419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6"/>
          <p:cNvSpPr txBox="1">
            <a:spLocks noChangeArrowheads="1"/>
          </p:cNvSpPr>
          <p:nvPr/>
        </p:nvSpPr>
        <p:spPr bwMode="auto">
          <a:xfrm>
            <a:off x="4678363" y="1052513"/>
            <a:ext cx="3886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altLang="en-US">
                <a:solidFill>
                  <a:srgbClr val="000000"/>
                </a:solidFill>
                <a:latin typeface="Calibri" pitchFamily="34" charset="0"/>
              </a:rPr>
              <a:t>Proportion of invasive </a:t>
            </a:r>
            <a:r>
              <a:rPr lang="en-GB" altLang="en-US" i="1">
                <a:solidFill>
                  <a:srgbClr val="000000"/>
                </a:solidFill>
                <a:latin typeface="Calibri" pitchFamily="34" charset="0"/>
              </a:rPr>
              <a:t>Streptococcus pneumoniae </a:t>
            </a:r>
            <a:r>
              <a:rPr lang="en-GB" altLang="en-US">
                <a:solidFill>
                  <a:srgbClr val="000000"/>
                </a:solidFill>
                <a:latin typeface="Calibri" pitchFamily="34" charset="0"/>
              </a:rPr>
              <a:t>isolates non-susceptible to penicillin (2009 data)</a:t>
            </a:r>
            <a:r>
              <a:rPr lang="en-GB" altLang="en-US" baseline="30000">
                <a:solidFill>
                  <a:srgbClr val="000000"/>
                </a:solidFill>
                <a:latin typeface="Calibri" pitchFamily="34" charset="0"/>
              </a:rPr>
              <a:t>4</a:t>
            </a:r>
          </a:p>
        </p:txBody>
      </p:sp>
      <p:sp>
        <p:nvSpPr>
          <p:cNvPr id="53254" name="TextBox 7"/>
          <p:cNvSpPr txBox="1">
            <a:spLocks noChangeArrowheads="1"/>
          </p:cNvSpPr>
          <p:nvPr/>
        </p:nvSpPr>
        <p:spPr bwMode="auto">
          <a:xfrm>
            <a:off x="-180975" y="6075363"/>
            <a:ext cx="9290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GB" altLang="en-US" sz="1400" dirty="0" smtClean="0">
                <a:solidFill>
                  <a:srgbClr val="000000"/>
                </a:solidFill>
                <a:latin typeface="Calibri" pitchFamily="34" charset="0"/>
                <a:hlinkClick r:id="rId4"/>
              </a:rPr>
              <a:t>http</a:t>
            </a:r>
            <a:r>
              <a:rPr lang="en-GB" altLang="en-US" sz="1400" dirty="0">
                <a:solidFill>
                  <a:srgbClr val="000000"/>
                </a:solidFill>
                <a:latin typeface="Calibri" pitchFamily="34" charset="0"/>
                <a:hlinkClick r:id="rId4"/>
              </a:rPr>
              <a:t>://www.ecdc.europa.eu/en/publications/Publications/1011_SUR_annual_EARS_Net_2009.pdf</a:t>
            </a:r>
            <a:endParaRPr lang="en-GB" altLang="en-US" sz="1000" dirty="0">
              <a:solidFill>
                <a:srgbClr val="FFFFFF"/>
              </a:solidFill>
              <a:latin typeface="Calibri" pitchFamily="34" charset="0"/>
            </a:endParaRPr>
          </a:p>
        </p:txBody>
      </p:sp>
      <p:sp>
        <p:nvSpPr>
          <p:cNvPr id="53255" name="Text Box 5"/>
          <p:cNvSpPr txBox="1">
            <a:spLocks noChangeArrowheads="1"/>
          </p:cNvSpPr>
          <p:nvPr/>
        </p:nvSpPr>
        <p:spPr bwMode="auto">
          <a:xfrm>
            <a:off x="323850" y="23812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s-ES" sz="2000" b="1">
                <a:solidFill>
                  <a:srgbClr val="333399"/>
                </a:solidFill>
                <a:latin typeface="Calibri" pitchFamily="34" charset="0"/>
              </a:rPr>
              <a:t>Countries with higher consumption of antibiotics have higher resistance rates</a:t>
            </a:r>
            <a:r>
              <a:rPr lang="en-GB" altLang="es-ES" sz="2000" b="1" baseline="30000">
                <a:solidFill>
                  <a:srgbClr val="333399"/>
                </a:solidFill>
                <a:latin typeface="Calibri" pitchFamily="34" charset="0"/>
              </a:rPr>
              <a:t>1,2</a:t>
            </a:r>
            <a:endParaRPr lang="en-GB" altLang="es-ES" sz="2000" b="1" i="1">
              <a:solidFill>
                <a:srgbClr val="333399"/>
              </a:solidFill>
              <a:latin typeface="Calibri" pitchFamily="34" charset="0"/>
            </a:endParaRPr>
          </a:p>
        </p:txBody>
      </p:sp>
    </p:spTree>
    <p:extLst>
      <p:ext uri="{BB962C8B-B14F-4D97-AF65-F5344CB8AC3E}">
        <p14:creationId xmlns:p14="http://schemas.microsoft.com/office/powerpoint/2010/main" val="801799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Antibiòtics i Atenció Primària</a:t>
            </a:r>
            <a:endParaRPr lang="ca-ES" dirty="0"/>
          </a:p>
        </p:txBody>
      </p:sp>
      <p:sp>
        <p:nvSpPr>
          <p:cNvPr id="3" name="2 Marcador de contenido"/>
          <p:cNvSpPr>
            <a:spLocks noGrp="1"/>
          </p:cNvSpPr>
          <p:nvPr>
            <p:ph idx="1"/>
          </p:nvPr>
        </p:nvSpPr>
        <p:spPr>
          <a:xfrm>
            <a:off x="806896" y="3645024"/>
            <a:ext cx="8229600" cy="1240979"/>
          </a:xfrm>
        </p:spPr>
        <p:txBody>
          <a:bodyPr>
            <a:normAutofit/>
          </a:bodyPr>
          <a:lstStyle/>
          <a:p>
            <a:r>
              <a:rPr lang="ca-ES" sz="6600" dirty="0" smtClean="0"/>
              <a:t>Que estem fent?</a:t>
            </a:r>
            <a:endParaRPr lang="ca-ES" sz="6600" dirty="0"/>
          </a:p>
        </p:txBody>
      </p:sp>
    </p:spTree>
    <p:extLst>
      <p:ext uri="{BB962C8B-B14F-4D97-AF65-F5344CB8AC3E}">
        <p14:creationId xmlns:p14="http://schemas.microsoft.com/office/powerpoint/2010/main" val="2974249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
          <p:cNvGrpSpPr>
            <a:grpSpLocks/>
          </p:cNvGrpSpPr>
          <p:nvPr/>
        </p:nvGrpSpPr>
        <p:grpSpPr bwMode="auto">
          <a:xfrm>
            <a:off x="250825" y="1844675"/>
            <a:ext cx="8615363" cy="4767263"/>
            <a:chOff x="0" y="0"/>
            <a:chExt cx="679" cy="376"/>
          </a:xfrm>
        </p:grpSpPr>
        <p:pic>
          <p:nvPicPr>
            <p:cNvPr id="13314" name="Picture 2" descr="man.png"/>
            <p:cNvPicPr>
              <a:picLocks noChangeAspect="1"/>
            </p:cNvPicPr>
            <p:nvPr/>
          </p:nvPicPr>
          <p:blipFill>
            <a:blip r:embed="rId2"/>
            <a:srcRect/>
            <a:stretch>
              <a:fillRect/>
            </a:stretch>
          </p:blipFill>
          <p:spPr bwMode="auto">
            <a:xfrm>
              <a:off x="186" y="0"/>
              <a:ext cx="309" cy="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5" name="Line 3"/>
            <p:cNvSpPr>
              <a:spLocks noChangeShapeType="1"/>
            </p:cNvSpPr>
            <p:nvPr/>
          </p:nvSpPr>
          <p:spPr bwMode="auto">
            <a:xfrm>
              <a:off x="282" y="58"/>
              <a:ext cx="18" cy="13"/>
            </a:xfrm>
            <a:prstGeom prst="line">
              <a:avLst/>
            </a:prstGeom>
            <a:noFill/>
            <a:ln w="28575" cap="flat" cmpd="sng">
              <a:solidFill>
                <a:srgbClr val="FF33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latin typeface="Helvetica" charset="0"/>
                <a:ea typeface="ＭＳ Ｐゴシック" charset="0"/>
                <a:sym typeface="Helvetica" charset="0"/>
              </a:endParaRPr>
            </a:p>
          </p:txBody>
        </p:sp>
        <p:sp>
          <p:nvSpPr>
            <p:cNvPr id="13316" name="Line 4"/>
            <p:cNvSpPr>
              <a:spLocks noChangeShapeType="1"/>
            </p:cNvSpPr>
            <p:nvPr/>
          </p:nvSpPr>
          <p:spPr bwMode="auto">
            <a:xfrm flipV="1">
              <a:off x="288" y="70"/>
              <a:ext cx="12" cy="19"/>
            </a:xfrm>
            <a:prstGeom prst="line">
              <a:avLst/>
            </a:prstGeom>
            <a:noFill/>
            <a:ln w="28575" cap="flat" cmpd="sng">
              <a:solidFill>
                <a:srgbClr val="FF33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latin typeface="Helvetica" charset="0"/>
                <a:ea typeface="ＭＳ Ｐゴシック" charset="0"/>
                <a:sym typeface="Helvetica" charset="0"/>
              </a:endParaRPr>
            </a:p>
          </p:txBody>
        </p:sp>
        <p:sp>
          <p:nvSpPr>
            <p:cNvPr id="13317" name="AutoShape 5"/>
            <p:cNvSpPr>
              <a:spLocks/>
            </p:cNvSpPr>
            <p:nvPr/>
          </p:nvSpPr>
          <p:spPr bwMode="auto">
            <a:xfrm>
              <a:off x="0" y="43"/>
              <a:ext cx="162" cy="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defRPr/>
              </a:pPr>
              <a:endParaRPr lang="es-ES" dirty="0">
                <a:latin typeface="Times New Roman" pitchFamily="18" charset="0"/>
                <a:ea typeface="ＭＳ Ｐゴシック" charset="0"/>
                <a:cs typeface="Times New Roman" pitchFamily="18" charset="0"/>
                <a:sym typeface="Helvetica" charset="0"/>
              </a:endParaRPr>
            </a:p>
          </p:txBody>
        </p:sp>
        <p:sp>
          <p:nvSpPr>
            <p:cNvPr id="13320" name="AutoShape 8"/>
            <p:cNvSpPr>
              <a:spLocks/>
            </p:cNvSpPr>
            <p:nvPr/>
          </p:nvSpPr>
          <p:spPr bwMode="auto">
            <a:xfrm>
              <a:off x="1" y="81"/>
              <a:ext cx="168" cy="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defRPr/>
              </a:pPr>
              <a:endParaRPr lang="es-ES" dirty="0">
                <a:latin typeface="Times New Roman" pitchFamily="18" charset="0"/>
                <a:ea typeface="ＭＳ Ｐゴシック" charset="0"/>
                <a:cs typeface="Times New Roman" pitchFamily="18" charset="0"/>
                <a:sym typeface="Helvetica" charset="0"/>
              </a:endParaRPr>
            </a:p>
          </p:txBody>
        </p:sp>
        <p:sp>
          <p:nvSpPr>
            <p:cNvPr id="13321" name="Line 9"/>
            <p:cNvSpPr>
              <a:spLocks noChangeShapeType="1"/>
            </p:cNvSpPr>
            <p:nvPr/>
          </p:nvSpPr>
          <p:spPr bwMode="auto">
            <a:xfrm>
              <a:off x="300" y="71"/>
              <a:ext cx="134" cy="1"/>
            </a:xfrm>
            <a:prstGeom prst="line">
              <a:avLst/>
            </a:prstGeom>
            <a:noFill/>
            <a:ln w="28575" cap="flat" cmpd="sng">
              <a:solidFill>
                <a:srgbClr val="FF33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latin typeface="Helvetica" charset="0"/>
                <a:ea typeface="ＭＳ Ｐゴシック" charset="0"/>
                <a:sym typeface="Helvetica" charset="0"/>
              </a:endParaRPr>
            </a:p>
          </p:txBody>
        </p:sp>
        <p:sp>
          <p:nvSpPr>
            <p:cNvPr id="13322" name="AutoShape 10"/>
            <p:cNvSpPr>
              <a:spLocks/>
            </p:cNvSpPr>
            <p:nvPr/>
          </p:nvSpPr>
          <p:spPr bwMode="auto">
            <a:xfrm>
              <a:off x="437" y="60"/>
              <a:ext cx="139" cy="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defRPr/>
              </a:pPr>
              <a:r>
                <a:rPr lang="es-ES" sz="2000" b="1" u="sng" dirty="0">
                  <a:latin typeface="Times New Roman" pitchFamily="18" charset="0"/>
                  <a:ea typeface="ＭＳ Ｐゴシック" charset="0"/>
                  <a:cs typeface="Times New Roman" pitchFamily="18" charset="0"/>
                  <a:sym typeface="Helvetica" charset="0"/>
                </a:rPr>
                <a:t>Sinusitis</a:t>
              </a:r>
              <a:endParaRPr lang="es-ES" u="sng" dirty="0">
                <a:latin typeface="Times New Roman" pitchFamily="18" charset="0"/>
                <a:ea typeface="ＭＳ Ｐゴシック" charset="0"/>
                <a:cs typeface="Times New Roman" pitchFamily="18" charset="0"/>
                <a:sym typeface="Helvetica" charset="0"/>
              </a:endParaRPr>
            </a:p>
          </p:txBody>
        </p:sp>
        <p:sp>
          <p:nvSpPr>
            <p:cNvPr id="13323" name="Line 11"/>
            <p:cNvSpPr>
              <a:spLocks noChangeShapeType="1"/>
            </p:cNvSpPr>
            <p:nvPr/>
          </p:nvSpPr>
          <p:spPr bwMode="auto">
            <a:xfrm>
              <a:off x="342" y="118"/>
              <a:ext cx="120" cy="1"/>
            </a:xfrm>
            <a:prstGeom prst="line">
              <a:avLst/>
            </a:prstGeom>
            <a:noFill/>
            <a:ln w="28575" cap="flat" cmpd="sng">
              <a:solidFill>
                <a:srgbClr val="FF33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latin typeface="Helvetica" charset="0"/>
                <a:ea typeface="ＭＳ Ｐゴシック" charset="0"/>
                <a:sym typeface="Helvetica" charset="0"/>
              </a:endParaRPr>
            </a:p>
          </p:txBody>
        </p:sp>
        <p:sp>
          <p:nvSpPr>
            <p:cNvPr id="13324" name="AutoShape 12"/>
            <p:cNvSpPr>
              <a:spLocks/>
            </p:cNvSpPr>
            <p:nvPr/>
          </p:nvSpPr>
          <p:spPr bwMode="auto">
            <a:xfrm>
              <a:off x="468" y="106"/>
              <a:ext cx="211" cy="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defRPr/>
              </a:pPr>
              <a:r>
                <a:rPr lang="es-ES" sz="2000" b="1" u="sng" dirty="0" err="1">
                  <a:latin typeface="Times New Roman" pitchFamily="18" charset="0"/>
                  <a:ea typeface="ＭＳ Ｐゴシック" charset="0"/>
                  <a:cs typeface="Times New Roman" pitchFamily="18" charset="0"/>
                  <a:sym typeface="Helvetica" charset="0"/>
                </a:rPr>
                <a:t>Faringoamigdalitis</a:t>
              </a:r>
              <a:endParaRPr lang="es-ES" u="sng" dirty="0">
                <a:latin typeface="Times New Roman" pitchFamily="18" charset="0"/>
                <a:ea typeface="ＭＳ Ｐゴシック" charset="0"/>
                <a:cs typeface="Times New Roman" pitchFamily="18" charset="0"/>
                <a:sym typeface="Helvetica" charset="0"/>
              </a:endParaRPr>
            </a:p>
          </p:txBody>
        </p:sp>
      </p:grpSp>
      <p:sp>
        <p:nvSpPr>
          <p:cNvPr id="13325" name="AutoShape 13"/>
          <p:cNvSpPr>
            <a:spLocks/>
          </p:cNvSpPr>
          <p:nvPr/>
        </p:nvSpPr>
        <p:spPr bwMode="auto">
          <a:xfrm>
            <a:off x="5775325" y="2205038"/>
            <a:ext cx="892175"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defTabSz="914400">
              <a:defRPr/>
            </a:pPr>
            <a:r>
              <a:rPr lang="es-ES" sz="2000" b="1" u="sng" dirty="0">
                <a:latin typeface="Times New Roman" pitchFamily="18" charset="0"/>
                <a:ea typeface="ＭＳ Ｐゴシック" charset="0"/>
                <a:cs typeface="Times New Roman" pitchFamily="18" charset="0"/>
                <a:sym typeface="Helvetica" charset="0"/>
              </a:rPr>
              <a:t>Otitis</a:t>
            </a:r>
            <a:endParaRPr lang="es-ES" u="sng" dirty="0">
              <a:latin typeface="Times New Roman" pitchFamily="18" charset="0"/>
              <a:ea typeface="ＭＳ Ｐゴシック" charset="0"/>
              <a:cs typeface="Times New Roman" pitchFamily="18" charset="0"/>
              <a:sym typeface="Helvetica" charset="0"/>
            </a:endParaRPr>
          </a:p>
        </p:txBody>
      </p:sp>
      <p:sp>
        <p:nvSpPr>
          <p:cNvPr id="13326" name="AutoShape 14"/>
          <p:cNvSpPr>
            <a:spLocks/>
          </p:cNvSpPr>
          <p:nvPr/>
        </p:nvSpPr>
        <p:spPr bwMode="auto">
          <a:xfrm>
            <a:off x="323528" y="474663"/>
            <a:ext cx="7594922" cy="1144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914400">
              <a:lnSpc>
                <a:spcPct val="90000"/>
              </a:lnSpc>
              <a:defRPr/>
            </a:pPr>
            <a:r>
              <a:rPr lang="es-ES" sz="3200" b="1" dirty="0">
                <a:solidFill>
                  <a:srgbClr val="009999"/>
                </a:solidFill>
                <a:latin typeface="Times New Roman" pitchFamily="18" charset="0"/>
                <a:ea typeface="ＭＳ Ｐゴシック" charset="0"/>
                <a:cs typeface="Times New Roman" pitchFamily="18" charset="0"/>
                <a:sym typeface="Times New Roman" charset="0"/>
              </a:rPr>
              <a:t>Infecciones de vías respiratorias altas. </a:t>
            </a:r>
          </a:p>
          <a:p>
            <a:pPr defTabSz="914400">
              <a:lnSpc>
                <a:spcPct val="90000"/>
              </a:lnSpc>
              <a:defRPr/>
            </a:pPr>
            <a:r>
              <a:rPr lang="es-ES" sz="3200" b="1" dirty="0">
                <a:solidFill>
                  <a:srgbClr val="009999"/>
                </a:solidFill>
                <a:latin typeface="Times New Roman" pitchFamily="18" charset="0"/>
                <a:ea typeface="ＭＳ Ｐゴシック" charset="0"/>
                <a:cs typeface="Times New Roman" pitchFamily="18" charset="0"/>
                <a:sym typeface="Times New Roman" charset="0"/>
              </a:rPr>
              <a:t>Etiología </a:t>
            </a:r>
            <a:r>
              <a:rPr lang="es-ES" sz="3200" b="1" dirty="0" smtClean="0">
                <a:solidFill>
                  <a:srgbClr val="009999"/>
                </a:solidFill>
                <a:latin typeface="Times New Roman" pitchFamily="18" charset="0"/>
                <a:ea typeface="ＭＳ Ｐゴシック" charset="0"/>
                <a:cs typeface="Times New Roman" pitchFamily="18" charset="0"/>
                <a:sym typeface="Times New Roman" charset="0"/>
              </a:rPr>
              <a:t>viral</a:t>
            </a:r>
            <a:r>
              <a:rPr lang="es-ES" sz="3200" b="1" dirty="0">
                <a:solidFill>
                  <a:srgbClr val="009999"/>
                </a:solidFill>
                <a:latin typeface="Times New Roman" pitchFamily="18" charset="0"/>
                <a:ea typeface="ＭＳ Ｐゴシック" charset="0"/>
                <a:cs typeface="Times New Roman" pitchFamily="18" charset="0"/>
                <a:sym typeface="Times New Roman" charset="0"/>
              </a:rPr>
              <a:t> </a:t>
            </a:r>
            <a:r>
              <a:rPr lang="es-ES" sz="3200" b="1" dirty="0" smtClean="0">
                <a:solidFill>
                  <a:srgbClr val="009999"/>
                </a:solidFill>
                <a:latin typeface="Times New Roman" pitchFamily="18" charset="0"/>
                <a:ea typeface="ＭＳ Ｐゴシック" charset="0"/>
                <a:cs typeface="Times New Roman" pitchFamily="18" charset="0"/>
                <a:sym typeface="Times New Roman" charset="0"/>
              </a:rPr>
              <a:t>vs Prescripción Antibióticos</a:t>
            </a:r>
            <a:endParaRPr lang="es-ES" sz="3200" dirty="0">
              <a:latin typeface="Times New Roman" pitchFamily="18" charset="0"/>
              <a:ea typeface="ＭＳ Ｐゴシック" charset="0"/>
              <a:cs typeface="Times New Roman" pitchFamily="18" charset="0"/>
              <a:sym typeface="Helvetica" charset="0"/>
            </a:endParaRPr>
          </a:p>
        </p:txBody>
      </p:sp>
      <p:sp>
        <p:nvSpPr>
          <p:cNvPr id="13327" name="AutoShape 15"/>
          <p:cNvSpPr>
            <a:spLocks/>
          </p:cNvSpPr>
          <p:nvPr/>
        </p:nvSpPr>
        <p:spPr bwMode="auto">
          <a:xfrm>
            <a:off x="6705600" y="2133600"/>
            <a:ext cx="9144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009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defTabSz="914400">
              <a:defRPr/>
            </a:pPr>
            <a:r>
              <a:rPr lang="es-ES" sz="2000" b="1" dirty="0">
                <a:solidFill>
                  <a:srgbClr val="FFFF66"/>
                </a:solidFill>
                <a:effectLst>
                  <a:outerShdw blurRad="38100" dist="38100" dir="2700000" algn="tl">
                    <a:srgbClr val="000000"/>
                  </a:outerShdw>
                </a:effectLst>
                <a:latin typeface="Helvetica" charset="0"/>
                <a:ea typeface="ＭＳ Ｐゴシック" charset="0"/>
                <a:sym typeface="Helvetica" charset="0"/>
              </a:rPr>
              <a:t>2</a:t>
            </a:r>
            <a:r>
              <a:rPr lang="es-ES" sz="2000" b="1" dirty="0" smtClean="0">
                <a:solidFill>
                  <a:srgbClr val="FFFF66"/>
                </a:solidFill>
                <a:effectLst>
                  <a:outerShdw blurRad="38100" dist="38100" dir="2700000" algn="tl">
                    <a:srgbClr val="000000"/>
                  </a:outerShdw>
                </a:effectLst>
                <a:latin typeface="Helvetica" charset="0"/>
                <a:ea typeface="ＭＳ Ｐゴシック" charset="0"/>
                <a:sym typeface="Helvetica" charset="0"/>
              </a:rPr>
              <a:t>0</a:t>
            </a:r>
            <a:r>
              <a:rPr lang="es-ES" sz="2000" b="1" dirty="0">
                <a:solidFill>
                  <a:srgbClr val="FFFF66"/>
                </a:solidFill>
                <a:effectLst>
                  <a:outerShdw blurRad="38100" dist="38100" dir="2700000" algn="tl">
                    <a:srgbClr val="000000"/>
                  </a:outerShdw>
                </a:effectLst>
                <a:latin typeface="Helvetica" charset="0"/>
                <a:ea typeface="ＭＳ Ｐゴシック" charset="0"/>
                <a:sym typeface="Helvetica" charset="0"/>
              </a:rPr>
              <a:t>%</a:t>
            </a:r>
            <a:endParaRPr lang="es-ES" dirty="0">
              <a:latin typeface="Helvetica" charset="0"/>
              <a:ea typeface="ＭＳ Ｐゴシック" charset="0"/>
              <a:sym typeface="Helvetica" charset="0"/>
            </a:endParaRPr>
          </a:p>
        </p:txBody>
      </p:sp>
      <p:sp>
        <p:nvSpPr>
          <p:cNvPr id="13328" name="AutoShape 16"/>
          <p:cNvSpPr>
            <a:spLocks/>
          </p:cNvSpPr>
          <p:nvPr/>
        </p:nvSpPr>
        <p:spPr bwMode="auto">
          <a:xfrm>
            <a:off x="6934200" y="2590800"/>
            <a:ext cx="98425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009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defTabSz="914400">
              <a:defRPr/>
            </a:pPr>
            <a:r>
              <a:rPr lang="es-ES" sz="2000" b="1" dirty="0" smtClean="0">
                <a:solidFill>
                  <a:srgbClr val="FFFF66"/>
                </a:solidFill>
                <a:effectLst>
                  <a:outerShdw blurRad="38100" dist="38100" dir="2700000" algn="tl">
                    <a:srgbClr val="000000"/>
                  </a:outerShdw>
                </a:effectLst>
                <a:latin typeface="Helvetica" charset="0"/>
                <a:ea typeface="ＭＳ Ｐゴシック" charset="0"/>
                <a:sym typeface="Helvetica" charset="0"/>
              </a:rPr>
              <a:t>35-40</a:t>
            </a:r>
            <a:r>
              <a:rPr lang="es-ES" sz="2000" b="1" dirty="0">
                <a:solidFill>
                  <a:srgbClr val="FFFF66"/>
                </a:solidFill>
                <a:effectLst>
                  <a:outerShdw blurRad="38100" dist="38100" dir="2700000" algn="tl">
                    <a:srgbClr val="000000"/>
                  </a:outerShdw>
                </a:effectLst>
                <a:latin typeface="Helvetica" charset="0"/>
                <a:ea typeface="ＭＳ Ｐゴシック" charset="0"/>
                <a:sym typeface="Helvetica" charset="0"/>
              </a:rPr>
              <a:t>%</a:t>
            </a:r>
            <a:endParaRPr lang="es-ES" dirty="0">
              <a:latin typeface="Helvetica" charset="0"/>
              <a:ea typeface="ＭＳ Ｐゴシック" charset="0"/>
              <a:sym typeface="Helvetica" charset="0"/>
            </a:endParaRPr>
          </a:p>
        </p:txBody>
      </p:sp>
      <p:sp>
        <p:nvSpPr>
          <p:cNvPr id="13329" name="AutoShape 17"/>
          <p:cNvSpPr>
            <a:spLocks/>
          </p:cNvSpPr>
          <p:nvPr/>
        </p:nvSpPr>
        <p:spPr bwMode="auto">
          <a:xfrm>
            <a:off x="6934200" y="3505200"/>
            <a:ext cx="8382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009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defTabSz="914400">
              <a:defRPr/>
            </a:pPr>
            <a:r>
              <a:rPr lang="es-ES" sz="2000" b="1" dirty="0" smtClean="0">
                <a:solidFill>
                  <a:srgbClr val="FFFF66"/>
                </a:solidFill>
                <a:effectLst>
                  <a:outerShdw blurRad="38100" dist="38100" dir="2700000" algn="tl">
                    <a:srgbClr val="000000"/>
                  </a:outerShdw>
                </a:effectLst>
                <a:latin typeface="Helvetica" charset="0"/>
                <a:ea typeface="ＭＳ Ｐゴシック" charset="0"/>
                <a:sym typeface="Helvetica" charset="0"/>
              </a:rPr>
              <a:t>15%</a:t>
            </a:r>
            <a:endParaRPr lang="es-ES" dirty="0">
              <a:latin typeface="Helvetica" charset="0"/>
              <a:ea typeface="ＭＳ Ｐゴシック" charset="0"/>
              <a:sym typeface="Helvetica" charset="0"/>
            </a:endParaRPr>
          </a:p>
        </p:txBody>
      </p:sp>
      <p:pic>
        <p:nvPicPr>
          <p:cNvPr id="13330" name="Picture 18" descr="camfic vert recuadre.jpg"/>
          <p:cNvPicPr>
            <a:picLocks noChangeAspect="1"/>
          </p:cNvPicPr>
          <p:nvPr/>
        </p:nvPicPr>
        <p:blipFill>
          <a:blip r:embed="rId3"/>
          <a:srcRect/>
          <a:stretch>
            <a:fillRect/>
          </a:stretch>
        </p:blipFill>
        <p:spPr bwMode="auto">
          <a:xfrm>
            <a:off x="7918450" y="0"/>
            <a:ext cx="1225550"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 name="AutoShape 15"/>
          <p:cNvSpPr>
            <a:spLocks/>
          </p:cNvSpPr>
          <p:nvPr/>
        </p:nvSpPr>
        <p:spPr bwMode="auto">
          <a:xfrm>
            <a:off x="7726507" y="2148293"/>
            <a:ext cx="9144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0000"/>
          </a:solidFill>
          <a:ln>
            <a:noFill/>
          </a:ln>
          <a:effectLst/>
          <a:extLst/>
        </p:spPr>
        <p:txBody>
          <a:bodyPr lIns="50800" tIns="50800" rIns="50800" bIns="50800"/>
          <a:lstStyle/>
          <a:p>
            <a:pPr defTabSz="914400">
              <a:defRPr/>
            </a:pPr>
            <a:r>
              <a:rPr lang="es-ES" sz="2000" b="1" dirty="0" smtClean="0">
                <a:solidFill>
                  <a:srgbClr val="FFFF66"/>
                </a:solidFill>
                <a:effectLst>
                  <a:outerShdw blurRad="38100" dist="38100" dir="2700000" algn="tl">
                    <a:srgbClr val="000000"/>
                  </a:outerShdw>
                </a:effectLst>
                <a:latin typeface="Helvetica" charset="0"/>
                <a:ea typeface="ＭＳ Ｐゴシック" charset="0"/>
                <a:sym typeface="Helvetica" charset="0"/>
              </a:rPr>
              <a:t>   80</a:t>
            </a:r>
            <a:r>
              <a:rPr lang="es-ES" sz="2000" b="1" dirty="0">
                <a:solidFill>
                  <a:srgbClr val="FFFF66"/>
                </a:solidFill>
                <a:effectLst>
                  <a:outerShdw blurRad="38100" dist="38100" dir="2700000" algn="tl">
                    <a:srgbClr val="000000"/>
                  </a:outerShdw>
                </a:effectLst>
                <a:latin typeface="Helvetica" charset="0"/>
                <a:ea typeface="ＭＳ Ｐゴシック" charset="0"/>
                <a:sym typeface="Helvetica" charset="0"/>
              </a:rPr>
              <a:t>%</a:t>
            </a:r>
            <a:endParaRPr lang="es-ES" dirty="0">
              <a:latin typeface="Helvetica" charset="0"/>
              <a:ea typeface="ＭＳ Ｐゴシック" charset="0"/>
              <a:sym typeface="Helvetica" charset="0"/>
            </a:endParaRPr>
          </a:p>
        </p:txBody>
      </p:sp>
      <p:sp>
        <p:nvSpPr>
          <p:cNvPr id="21" name="AutoShape 15"/>
          <p:cNvSpPr>
            <a:spLocks/>
          </p:cNvSpPr>
          <p:nvPr/>
        </p:nvSpPr>
        <p:spPr bwMode="auto">
          <a:xfrm>
            <a:off x="7951788" y="2591679"/>
            <a:ext cx="9144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0000"/>
          </a:solidFill>
          <a:ln>
            <a:noFill/>
          </a:ln>
          <a:effectLst/>
          <a:extLst/>
        </p:spPr>
        <p:txBody>
          <a:bodyPr lIns="50800" tIns="50800" rIns="50800" bIns="50800"/>
          <a:lstStyle/>
          <a:p>
            <a:pPr defTabSz="914400">
              <a:defRPr/>
            </a:pPr>
            <a:r>
              <a:rPr lang="es-ES" sz="2000" b="1" dirty="0" smtClean="0">
                <a:solidFill>
                  <a:srgbClr val="FFFF66"/>
                </a:solidFill>
                <a:effectLst>
                  <a:outerShdw blurRad="38100" dist="38100" dir="2700000" algn="tl">
                    <a:srgbClr val="000000"/>
                  </a:outerShdw>
                </a:effectLst>
                <a:latin typeface="Helvetica" charset="0"/>
                <a:ea typeface="ＭＳ Ｐゴシック" charset="0"/>
                <a:sym typeface="Helvetica" charset="0"/>
              </a:rPr>
              <a:t>   85%</a:t>
            </a:r>
            <a:endParaRPr lang="es-ES" dirty="0">
              <a:latin typeface="Helvetica" charset="0"/>
              <a:ea typeface="ＭＳ Ｐゴシック" charset="0"/>
              <a:sym typeface="Helvetica" charset="0"/>
            </a:endParaRPr>
          </a:p>
        </p:txBody>
      </p:sp>
      <p:sp>
        <p:nvSpPr>
          <p:cNvPr id="22" name="AutoShape 15"/>
          <p:cNvSpPr>
            <a:spLocks/>
          </p:cNvSpPr>
          <p:nvPr/>
        </p:nvSpPr>
        <p:spPr bwMode="auto">
          <a:xfrm>
            <a:off x="7909214" y="3492931"/>
            <a:ext cx="9144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0000"/>
          </a:solidFill>
          <a:ln>
            <a:noFill/>
          </a:ln>
          <a:effectLst/>
          <a:extLst/>
        </p:spPr>
        <p:txBody>
          <a:bodyPr lIns="50800" tIns="50800" rIns="50800" bIns="50800"/>
          <a:lstStyle/>
          <a:p>
            <a:pPr defTabSz="914400">
              <a:defRPr/>
            </a:pPr>
            <a:r>
              <a:rPr lang="es-ES" sz="2000" b="1" dirty="0" smtClean="0">
                <a:solidFill>
                  <a:srgbClr val="FFFF66"/>
                </a:solidFill>
                <a:effectLst>
                  <a:outerShdw blurRad="38100" dist="38100" dir="2700000" algn="tl">
                    <a:srgbClr val="000000"/>
                  </a:outerShdw>
                </a:effectLst>
                <a:latin typeface="Helvetica" charset="0"/>
                <a:ea typeface="ＭＳ Ｐゴシック" charset="0"/>
                <a:sym typeface="Helvetica" charset="0"/>
              </a:rPr>
              <a:t>   60</a:t>
            </a:r>
            <a:r>
              <a:rPr lang="es-ES" sz="2000" b="1" dirty="0">
                <a:solidFill>
                  <a:srgbClr val="FFFF66"/>
                </a:solidFill>
                <a:effectLst>
                  <a:outerShdw blurRad="38100" dist="38100" dir="2700000" algn="tl">
                    <a:srgbClr val="000000"/>
                  </a:outerShdw>
                </a:effectLst>
                <a:latin typeface="Helvetica" charset="0"/>
                <a:ea typeface="ＭＳ Ｐゴシック" charset="0"/>
                <a:sym typeface="Helvetica" charset="0"/>
              </a:rPr>
              <a:t>%</a:t>
            </a:r>
            <a:endParaRPr lang="es-ES" dirty="0">
              <a:latin typeface="Helvetica" charset="0"/>
              <a:ea typeface="ＭＳ Ｐゴシック" charset="0"/>
              <a:sym typeface="Helvetica" charset="0"/>
            </a:endParaRPr>
          </a:p>
        </p:txBody>
      </p:sp>
      <p:sp>
        <p:nvSpPr>
          <p:cNvPr id="36" name="Line 11"/>
          <p:cNvSpPr>
            <a:spLocks noChangeShapeType="1"/>
          </p:cNvSpPr>
          <p:nvPr/>
        </p:nvSpPr>
        <p:spPr bwMode="auto">
          <a:xfrm>
            <a:off x="4649233" y="4653136"/>
            <a:ext cx="1722967" cy="12679"/>
          </a:xfrm>
          <a:prstGeom prst="line">
            <a:avLst/>
          </a:prstGeom>
          <a:noFill/>
          <a:ln w="28575" cap="flat" cmpd="sng">
            <a:solidFill>
              <a:srgbClr val="FF33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latin typeface="Helvetica" charset="0"/>
              <a:ea typeface="ＭＳ Ｐゴシック" charset="0"/>
              <a:sym typeface="Helvetica" charset="0"/>
            </a:endParaRPr>
          </a:p>
        </p:txBody>
      </p:sp>
      <p:sp>
        <p:nvSpPr>
          <p:cNvPr id="37" name="AutoShape 12"/>
          <p:cNvSpPr>
            <a:spLocks/>
          </p:cNvSpPr>
          <p:nvPr/>
        </p:nvSpPr>
        <p:spPr bwMode="auto">
          <a:xfrm>
            <a:off x="6570597" y="4507329"/>
            <a:ext cx="2677234" cy="3169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defRPr/>
            </a:pPr>
            <a:r>
              <a:rPr lang="es-ES" sz="2000" b="1" u="sng" dirty="0" smtClean="0">
                <a:latin typeface="Times New Roman" pitchFamily="18" charset="0"/>
                <a:ea typeface="ＭＳ Ｐゴシック" charset="0"/>
                <a:cs typeface="Times New Roman" pitchFamily="18" charset="0"/>
                <a:sym typeface="Helvetica" charset="0"/>
              </a:rPr>
              <a:t>Bronquitis</a:t>
            </a:r>
            <a:endParaRPr lang="es-ES" u="sng" dirty="0">
              <a:latin typeface="Times New Roman" pitchFamily="18" charset="0"/>
              <a:ea typeface="ＭＳ Ｐゴシック" charset="0"/>
              <a:cs typeface="Times New Roman" pitchFamily="18" charset="0"/>
              <a:sym typeface="Helvetica" charset="0"/>
            </a:endParaRPr>
          </a:p>
        </p:txBody>
      </p:sp>
      <p:sp>
        <p:nvSpPr>
          <p:cNvPr id="38" name="AutoShape 17"/>
          <p:cNvSpPr>
            <a:spLocks/>
          </p:cNvSpPr>
          <p:nvPr/>
        </p:nvSpPr>
        <p:spPr bwMode="auto">
          <a:xfrm>
            <a:off x="7052553" y="4824301"/>
            <a:ext cx="8382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009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defTabSz="914400">
              <a:defRPr/>
            </a:pPr>
            <a:r>
              <a:rPr lang="es-ES" sz="2000" b="1" dirty="0">
                <a:solidFill>
                  <a:srgbClr val="FFFF66"/>
                </a:solidFill>
                <a:effectLst>
                  <a:outerShdw blurRad="38100" dist="38100" dir="2700000" algn="tl">
                    <a:srgbClr val="000000"/>
                  </a:outerShdw>
                </a:effectLst>
                <a:latin typeface="Helvetica" charset="0"/>
                <a:ea typeface="ＭＳ Ｐゴシック" charset="0"/>
                <a:sym typeface="Helvetica" charset="0"/>
              </a:rPr>
              <a:t> </a:t>
            </a:r>
            <a:r>
              <a:rPr lang="es-ES" sz="2000" b="1" dirty="0" smtClean="0">
                <a:solidFill>
                  <a:srgbClr val="FFFF66"/>
                </a:solidFill>
                <a:effectLst>
                  <a:outerShdw blurRad="38100" dist="38100" dir="2700000" algn="tl">
                    <a:srgbClr val="000000"/>
                  </a:outerShdw>
                </a:effectLst>
                <a:latin typeface="Helvetica" charset="0"/>
                <a:ea typeface="ＭＳ Ｐゴシック" charset="0"/>
                <a:sym typeface="Helvetica" charset="0"/>
              </a:rPr>
              <a:t> 5%</a:t>
            </a:r>
            <a:endParaRPr lang="es-ES" dirty="0">
              <a:latin typeface="Helvetica" charset="0"/>
              <a:ea typeface="ＭＳ Ｐゴシック" charset="0"/>
              <a:sym typeface="Helvetica" charset="0"/>
            </a:endParaRPr>
          </a:p>
        </p:txBody>
      </p:sp>
      <p:sp>
        <p:nvSpPr>
          <p:cNvPr id="39" name="AutoShape 15"/>
          <p:cNvSpPr>
            <a:spLocks/>
          </p:cNvSpPr>
          <p:nvPr/>
        </p:nvSpPr>
        <p:spPr bwMode="auto">
          <a:xfrm>
            <a:off x="8034575" y="4824301"/>
            <a:ext cx="914400"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0000"/>
          </a:solidFill>
          <a:ln>
            <a:noFill/>
          </a:ln>
          <a:effectLst/>
          <a:extLst/>
        </p:spPr>
        <p:txBody>
          <a:bodyPr lIns="50800" tIns="50800" rIns="50800" bIns="50800"/>
          <a:lstStyle/>
          <a:p>
            <a:pPr defTabSz="914400">
              <a:defRPr/>
            </a:pPr>
            <a:r>
              <a:rPr lang="es-ES" sz="2000" b="1" dirty="0" smtClean="0">
                <a:solidFill>
                  <a:srgbClr val="FFFF66"/>
                </a:solidFill>
                <a:effectLst>
                  <a:outerShdw blurRad="38100" dist="38100" dir="2700000" algn="tl">
                    <a:srgbClr val="000000"/>
                  </a:outerShdw>
                </a:effectLst>
                <a:latin typeface="Helvetica" charset="0"/>
                <a:ea typeface="ＭＳ Ｐゴシック" charset="0"/>
                <a:sym typeface="Helvetica" charset="0"/>
              </a:rPr>
              <a:t>   60</a:t>
            </a:r>
            <a:r>
              <a:rPr lang="es-ES" sz="2000" b="1" dirty="0">
                <a:solidFill>
                  <a:srgbClr val="FFFF66"/>
                </a:solidFill>
                <a:effectLst>
                  <a:outerShdw blurRad="38100" dist="38100" dir="2700000" algn="tl">
                    <a:srgbClr val="000000"/>
                  </a:outerShdw>
                </a:effectLst>
                <a:latin typeface="Helvetica" charset="0"/>
                <a:ea typeface="ＭＳ Ｐゴシック" charset="0"/>
                <a:sym typeface="Helvetica" charset="0"/>
              </a:rPr>
              <a:t>%</a:t>
            </a:r>
            <a:endParaRPr lang="es-ES" dirty="0">
              <a:latin typeface="Helvetica" charset="0"/>
              <a:ea typeface="ＭＳ Ｐゴシック" charset="0"/>
              <a:sym typeface="Helvetica" charset="0"/>
            </a:endParaRPr>
          </a:p>
        </p:txBody>
      </p:sp>
      <p:sp>
        <p:nvSpPr>
          <p:cNvPr id="27" name="Line 11"/>
          <p:cNvSpPr>
            <a:spLocks noChangeShapeType="1"/>
          </p:cNvSpPr>
          <p:nvPr/>
        </p:nvSpPr>
        <p:spPr bwMode="auto">
          <a:xfrm>
            <a:off x="5014026" y="2486556"/>
            <a:ext cx="761299" cy="6340"/>
          </a:xfrm>
          <a:prstGeom prst="line">
            <a:avLst/>
          </a:prstGeom>
          <a:noFill/>
          <a:ln w="28575" cap="flat" cmpd="sng">
            <a:solidFill>
              <a:srgbClr val="FF33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latin typeface="Helvetica" charset="0"/>
              <a:ea typeface="ＭＳ Ｐゴシック" charset="0"/>
              <a:sym typeface="Helvetica" charset="0"/>
            </a:endParaRPr>
          </a:p>
        </p:txBody>
      </p:sp>
    </p:spTree>
    <p:extLst>
      <p:ext uri="{BB962C8B-B14F-4D97-AF65-F5344CB8AC3E}">
        <p14:creationId xmlns:p14="http://schemas.microsoft.com/office/powerpoint/2010/main" val="16232905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327"/>
                                        </p:tgtEl>
                                        <p:attrNameLst>
                                          <p:attrName>style.visibility</p:attrName>
                                        </p:attrNameLst>
                                      </p:cBhvr>
                                      <p:to>
                                        <p:strVal val="visible"/>
                                      </p:to>
                                    </p:set>
                                    <p:animEffect transition="in" filter="blinds(horizontal)">
                                      <p:cBhvr>
                                        <p:cTn id="7" dur="500"/>
                                        <p:tgtEl>
                                          <p:spTgt spid="1332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328"/>
                                        </p:tgtEl>
                                        <p:attrNameLst>
                                          <p:attrName>style.visibility</p:attrName>
                                        </p:attrNameLst>
                                      </p:cBhvr>
                                      <p:to>
                                        <p:strVal val="visible"/>
                                      </p:to>
                                    </p:set>
                                    <p:animEffect transition="in" filter="blinds(horizontal)">
                                      <p:cBhvr>
                                        <p:cTn id="11" dur="500"/>
                                        <p:tgtEl>
                                          <p:spTgt spid="13328"/>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329"/>
                                        </p:tgtEl>
                                        <p:attrNameLst>
                                          <p:attrName>style.visibility</p:attrName>
                                        </p:attrNameLst>
                                      </p:cBhvr>
                                      <p:to>
                                        <p:strVal val="visible"/>
                                      </p:to>
                                    </p:set>
                                    <p:animEffect transition="in" filter="blinds(horizontal)">
                                      <p:cBhvr>
                                        <p:cTn id="15" dur="500"/>
                                        <p:tgtEl>
                                          <p:spTgt spid="13329"/>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linds(horizontal)">
                                      <p:cBhvr>
                                        <p:cTn id="31" dur="500"/>
                                        <p:tgtEl>
                                          <p:spTgt spid="38"/>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linds(horizontal)">
                                      <p:cBhvr>
                                        <p:cTn id="3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7" grpId="0" animBg="1" autoUpdateAnimBg="0"/>
      <p:bldP spid="13328" grpId="0" animBg="1" autoUpdateAnimBg="0"/>
      <p:bldP spid="13329" grpId="0" animBg="1" autoUpdateAnimBg="0"/>
      <p:bldP spid="20" grpId="0" animBg="1" autoUpdateAnimBg="0"/>
      <p:bldP spid="21" grpId="0" animBg="1" autoUpdateAnimBg="0"/>
      <p:bldP spid="22" grpId="0" animBg="1" autoUpdateAnimBg="0"/>
      <p:bldP spid="38" grpId="0" animBg="1" autoUpdateAnimBg="0"/>
      <p:bldP spid="3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ca-ES" dirty="0" smtClean="0"/>
              <a:t>Antibiòtics prescrits i dispensats en DHD d’EAP de l’ICS</a:t>
            </a:r>
            <a:endParaRPr lang="ca-ES" dirty="0"/>
          </a:p>
        </p:txBody>
      </p:sp>
      <p:pic>
        <p:nvPicPr>
          <p:cNvPr id="7170" name="Objet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76872"/>
            <a:ext cx="5976664" cy="383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4896544" y="6383069"/>
            <a:ext cx="4572000" cy="646331"/>
          </a:xfrm>
          <a:prstGeom prst="rect">
            <a:avLst/>
          </a:prstGeom>
        </p:spPr>
        <p:txBody>
          <a:bodyPr>
            <a:spAutoFit/>
          </a:bodyPr>
          <a:lstStyle/>
          <a:p>
            <a:r>
              <a:rPr lang="ca-ES" dirty="0" smtClean="0"/>
              <a:t>Font: aplicació de farmàcia de l’ICS</a:t>
            </a:r>
            <a:r>
              <a:rPr lang="es-ES" dirty="0" smtClean="0"/>
              <a:t/>
            </a:r>
            <a:br>
              <a:rPr lang="es-ES" dirty="0" smtClean="0"/>
            </a:br>
            <a:endParaRPr lang="ca-ES" dirty="0"/>
          </a:p>
        </p:txBody>
      </p:sp>
    </p:spTree>
    <p:extLst>
      <p:ext uri="{BB962C8B-B14F-4D97-AF65-F5344CB8AC3E}">
        <p14:creationId xmlns:p14="http://schemas.microsoft.com/office/powerpoint/2010/main" val="30676125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Apothecary</Template>
  <TotalTime>227</TotalTime>
  <Words>1977</Words>
  <Application>Microsoft Macintosh PowerPoint</Application>
  <PresentationFormat>Presentación en pantalla (4:3)</PresentationFormat>
  <Paragraphs>380</Paragraphs>
  <Slides>42</Slides>
  <Notes>14</Notes>
  <HiddenSlides>5</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44" baseType="lpstr">
      <vt:lpstr>Boticario</vt:lpstr>
      <vt:lpstr>Hoja de cálculo</vt:lpstr>
      <vt:lpstr>             CURS AULA infeccioses  camfic 2019  Ús optimitzat dels antibiòtics  des de la vessant de  l’atenció primària  22 OCTUBRE- 2019</vt:lpstr>
      <vt:lpstr>Antibiòtics i Atenció Primària</vt:lpstr>
      <vt:lpstr>Presentación de PowerPoint</vt:lpstr>
      <vt:lpstr>Presentación de PowerPoint</vt:lpstr>
      <vt:lpstr>Presentación de PowerPoint</vt:lpstr>
      <vt:lpstr>Presentación de PowerPoint</vt:lpstr>
      <vt:lpstr>Antibiòtics i Atenció Primària</vt:lpstr>
      <vt:lpstr>Presentación de PowerPoint</vt:lpstr>
      <vt:lpstr>Antibiòtics prescrits i dispensats en DHD d’EAP de l’ICS</vt:lpstr>
      <vt:lpstr>Distribució percentual del diferents grups d’antibiòtics</vt:lpstr>
      <vt:lpstr>DHD de penicil·lines prescrites</vt:lpstr>
      <vt:lpstr>Antibiòtics i Atenció Primària</vt:lpstr>
      <vt:lpstr>Presentación de PowerPoint</vt:lpstr>
      <vt:lpstr>Probes de Diagnòstic Ràpid</vt:lpstr>
      <vt:lpstr>Presentación de PowerPoint</vt:lpstr>
      <vt:lpstr>Presentación de PowerPoint</vt:lpstr>
      <vt:lpstr>¿Bronquitis aguda o neumonía? Diagnóstico más probable según valores de los reactantes de fase aguda</vt:lpstr>
      <vt:lpstr>Presentación de PowerPoint</vt:lpstr>
      <vt:lpstr>Presentación de PowerPoint</vt:lpstr>
      <vt:lpstr>Presentación de PowerPoint</vt:lpstr>
      <vt:lpstr>Presentación de PowerPoint</vt:lpstr>
      <vt:lpstr>Presentación de PowerPoint</vt:lpstr>
      <vt:lpstr>Prescripció Diferida Antibiòtics</vt:lpstr>
      <vt:lpstr>Presentación de PowerPoint</vt:lpstr>
      <vt:lpstr>Presentación de PowerPoint</vt:lpstr>
      <vt:lpstr>Presentación de PowerPoint</vt:lpstr>
      <vt:lpstr>Habilitats Comunicatives en prescripció d’antibiòtics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Conclusions - I</vt:lpstr>
      <vt:lpstr>Conclusions -II</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Ús optimitzat dels antibiòtics  des de la vessant de  l’atenció primària</dc:title>
  <dc:creator>Jcots</dc:creator>
  <cp:lastModifiedBy>Amparo Castanyer Vinyals</cp:lastModifiedBy>
  <cp:revision>48</cp:revision>
  <dcterms:created xsi:type="dcterms:W3CDTF">2017-10-29T17:30:56Z</dcterms:created>
  <dcterms:modified xsi:type="dcterms:W3CDTF">2019-10-21T10:47:36Z</dcterms:modified>
</cp:coreProperties>
</file>