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48"/>
  </p:notesMasterIdLst>
  <p:handoutMasterIdLst>
    <p:handoutMasterId r:id="rId49"/>
  </p:handoutMasterIdLst>
  <p:sldIdLst>
    <p:sldId id="257" r:id="rId3"/>
    <p:sldId id="324" r:id="rId4"/>
    <p:sldId id="273" r:id="rId5"/>
    <p:sldId id="275" r:id="rId6"/>
    <p:sldId id="274" r:id="rId7"/>
    <p:sldId id="277" r:id="rId8"/>
    <p:sldId id="321" r:id="rId9"/>
    <p:sldId id="278" r:id="rId10"/>
    <p:sldId id="279" r:id="rId11"/>
    <p:sldId id="320" r:id="rId12"/>
    <p:sldId id="283" r:id="rId13"/>
    <p:sldId id="281" r:id="rId14"/>
    <p:sldId id="282" r:id="rId15"/>
    <p:sldId id="284" r:id="rId16"/>
    <p:sldId id="287" r:id="rId17"/>
    <p:sldId id="288" r:id="rId18"/>
    <p:sldId id="290" r:id="rId19"/>
    <p:sldId id="291" r:id="rId20"/>
    <p:sldId id="292" r:id="rId21"/>
    <p:sldId id="293" r:id="rId22"/>
    <p:sldId id="295" r:id="rId23"/>
    <p:sldId id="296" r:id="rId24"/>
    <p:sldId id="297" r:id="rId25"/>
    <p:sldId id="298" r:id="rId26"/>
    <p:sldId id="300" r:id="rId27"/>
    <p:sldId id="301" r:id="rId28"/>
    <p:sldId id="302" r:id="rId29"/>
    <p:sldId id="303" r:id="rId30"/>
    <p:sldId id="304" r:id="rId31"/>
    <p:sldId id="305" r:id="rId32"/>
    <p:sldId id="323" r:id="rId33"/>
    <p:sldId id="306" r:id="rId34"/>
    <p:sldId id="307" r:id="rId35"/>
    <p:sldId id="308" r:id="rId36"/>
    <p:sldId id="309" r:id="rId37"/>
    <p:sldId id="322" r:id="rId38"/>
    <p:sldId id="310" r:id="rId39"/>
    <p:sldId id="311" r:id="rId40"/>
    <p:sldId id="312" r:id="rId41"/>
    <p:sldId id="313" r:id="rId42"/>
    <p:sldId id="314" r:id="rId43"/>
    <p:sldId id="316" r:id="rId44"/>
    <p:sldId id="318" r:id="rId45"/>
    <p:sldId id="319" r:id="rId46"/>
    <p:sldId id="259" r:id="rId47"/>
  </p:sldIdLst>
  <p:sldSz cx="9144000" cy="6858000" type="screen4x3"/>
  <p:notesSz cx="6724650" cy="987425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1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0" autoAdjust="0"/>
    <p:restoredTop sz="94723" autoAdjust="0"/>
  </p:normalViewPr>
  <p:slideViewPr>
    <p:cSldViewPr>
      <p:cViewPr varScale="1">
        <p:scale>
          <a:sx n="102" d="100"/>
          <a:sy n="102" d="100"/>
        </p:scale>
        <p:origin x="946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1" d="100"/>
          <a:sy n="71" d="100"/>
        </p:scale>
        <p:origin x="-2256" y="-102"/>
      </p:cViewPr>
      <p:guideLst>
        <p:guide orient="horz" pos="3110"/>
        <p:guide pos="211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65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08413" y="0"/>
            <a:ext cx="291465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5ED1E1-7B17-41E9-A8EA-3B4FF9CF6B40}" type="datetimeFigureOut">
              <a:rPr lang="ca-ES" smtClean="0"/>
              <a:pPr/>
              <a:t>22/10/2019</a:t>
            </a:fld>
            <a:endParaRPr lang="ca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1465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08413" y="9378950"/>
            <a:ext cx="291465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7BDB0A-B006-417C-9CDE-C4D9426790CB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1423145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015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09079" y="0"/>
            <a:ext cx="2914015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397FF3-AF4E-4EC5-9C2E-FEC973FA2116}" type="datetimeFigureOut">
              <a:rPr lang="ca-ES" smtClean="0"/>
              <a:pPr/>
              <a:t>22/10/2019</a:t>
            </a:fld>
            <a:endParaRPr lang="ca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895350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2465" y="4690269"/>
            <a:ext cx="537972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14015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09079" y="9378824"/>
            <a:ext cx="2914015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DA9E10-921F-4E52-8C5B-A16CFE1B34B2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397892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Marcador de imagen de diapositiva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Marcador de notas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s-ES"/>
          </a:p>
        </p:txBody>
      </p:sp>
      <p:sp>
        <p:nvSpPr>
          <p:cNvPr id="93188" name="Marcador de número de diapositiva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1D5DEE3-DCC9-4D47-8A2D-E6982B87CA09}" type="slidenum">
              <a:rPr lang="ca-ES" altLang="es-ES" smtClean="0">
                <a:solidFill>
                  <a:srgbClr val="000000"/>
                </a:solidFill>
                <a:ea typeface="Geneva" charset="-128"/>
              </a:rPr>
              <a:pPr/>
              <a:t>21</a:t>
            </a:fld>
            <a:endParaRPr lang="ca-ES" altLang="es-ES">
              <a:solidFill>
                <a:srgbClr val="000000"/>
              </a:solidFill>
              <a:ea typeface="Geneva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Marcador de imagen de diapositiva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Marcador de notas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s-ES"/>
          </a:p>
        </p:txBody>
      </p:sp>
      <p:sp>
        <p:nvSpPr>
          <p:cNvPr id="94212" name="Marcador de número de diapositiva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D360C25-33B0-4F13-BD7A-64C08515457D}" type="slidenum">
              <a:rPr lang="ca-ES" altLang="es-ES" smtClean="0">
                <a:solidFill>
                  <a:srgbClr val="000000"/>
                </a:solidFill>
                <a:ea typeface="Geneva" charset="-128"/>
              </a:rPr>
              <a:pPr/>
              <a:t>22</a:t>
            </a:fld>
            <a:endParaRPr lang="ca-ES" altLang="es-ES">
              <a:solidFill>
                <a:srgbClr val="000000"/>
              </a:solidFill>
              <a:ea typeface="Geneva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Marcador de imagen de diapositiva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Marcador de notas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s-ES"/>
          </a:p>
        </p:txBody>
      </p:sp>
      <p:sp>
        <p:nvSpPr>
          <p:cNvPr id="95236" name="Marcador de número de diapositiva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3D7B130-CDA3-4C33-B22F-EA8C11661413}" type="slidenum">
              <a:rPr lang="ca-ES" altLang="es-ES" smtClean="0">
                <a:solidFill>
                  <a:srgbClr val="000000"/>
                </a:solidFill>
                <a:ea typeface="Geneva" charset="-128"/>
              </a:rPr>
              <a:pPr/>
              <a:t>23</a:t>
            </a:fld>
            <a:endParaRPr lang="ca-ES" altLang="es-ES">
              <a:solidFill>
                <a:srgbClr val="000000"/>
              </a:solidFill>
              <a:ea typeface="Geneva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DEEFFE-EA43-4DC6-9FEB-3E22C10D2E76}" type="slidenum">
              <a:rPr lang="ca-ES" smtClean="0"/>
              <a:pPr>
                <a:defRPr/>
              </a:pPr>
              <a:t>32</a:t>
            </a:fld>
            <a:endParaRPr lang="ca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Marcador de imagen de diapositiva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Marcador de notas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s-ES"/>
          </a:p>
        </p:txBody>
      </p:sp>
      <p:sp>
        <p:nvSpPr>
          <p:cNvPr id="101380" name="Marcador de número de diapositiva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0FFF3DA-6F6D-4ABA-A213-29681491D567}" type="slidenum">
              <a:rPr lang="ca-ES" altLang="es-ES" smtClean="0">
                <a:solidFill>
                  <a:srgbClr val="000000"/>
                </a:solidFill>
                <a:ea typeface="Geneva" charset="-128"/>
              </a:rPr>
              <a:pPr/>
              <a:t>37</a:t>
            </a:fld>
            <a:endParaRPr lang="ca-ES" altLang="es-ES">
              <a:solidFill>
                <a:srgbClr val="000000"/>
              </a:solidFill>
              <a:ea typeface="Geneva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a-ES" altLang="ca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ol 2"/>
          <p:cNvSpPr>
            <a:spLocks noGrp="1" noChangeArrowheads="1"/>
          </p:cNvSpPr>
          <p:nvPr>
            <p:ph type="ctrTitle"/>
          </p:nvPr>
        </p:nvSpPr>
        <p:spPr>
          <a:xfrm>
            <a:off x="3352800" y="839688"/>
            <a:ext cx="5562600" cy="2971800"/>
          </a:xfrm>
          <a:prstGeom prst="rect">
            <a:avLst/>
          </a:prstGeom>
        </p:spPr>
        <p:txBody>
          <a:bodyPr lIns="91440" tIns="45720" rIns="91440" bIns="45720"/>
          <a:lstStyle>
            <a:lvl1pPr algn="r">
              <a:defRPr sz="4800" b="1">
                <a:solidFill>
                  <a:srgbClr val="3399FF"/>
                </a:solidFill>
                <a:latin typeface="+mn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4" name="Subtítol 3"/>
          <p:cNvSpPr>
            <a:spLocks noGrp="1" noChangeArrowheads="1"/>
          </p:cNvSpPr>
          <p:nvPr>
            <p:ph type="subTitle" idx="1"/>
          </p:nvPr>
        </p:nvSpPr>
        <p:spPr>
          <a:xfrm>
            <a:off x="3352800" y="4268688"/>
            <a:ext cx="5562600" cy="1752600"/>
          </a:xfrm>
          <a:prstGeom prst="rect">
            <a:avLst/>
          </a:prstGeom>
        </p:spPr>
        <p:txBody>
          <a:bodyPr/>
          <a:lstStyle>
            <a:lvl1pPr marL="0" indent="0" algn="r">
              <a:buFont typeface="Wingdings" pitchFamily="2" charset="2"/>
              <a:buNone/>
              <a:defRPr sz="2000" b="1">
                <a:solidFill>
                  <a:srgbClr val="0070C0"/>
                </a:solidFill>
                <a:latin typeface="+mn-lt"/>
              </a:defRPr>
            </a:lvl1pPr>
          </a:lstStyle>
          <a:p>
            <a:r>
              <a:rPr lang="es-ES"/>
              <a:t>Haga clic para modificar el estilo de subtítulo del patrón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34809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858000" y="642143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7EB518-F8FB-4E71-B96D-AC1B5FB2FA7C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680911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5F8F57-DBF3-4E12-B1E5-8FE4FEEF464A}" type="datetimeFigureOut">
              <a:rPr lang="es-ES"/>
              <a:pPr>
                <a:defRPr/>
              </a:pPr>
              <a:t>22/10/2019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3B69A-CD23-49C1-8149-452A1E3A315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9746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21" descr="a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7" r="40208"/>
          <a:stretch>
            <a:fillRect/>
          </a:stretch>
        </p:blipFill>
        <p:spPr bwMode="auto">
          <a:xfrm>
            <a:off x="0" y="0"/>
            <a:ext cx="2844800" cy="722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ángulo 1"/>
          <p:cNvSpPr>
            <a:spLocks noChangeArrowheads="1"/>
          </p:cNvSpPr>
          <p:nvPr/>
        </p:nvSpPr>
        <p:spPr bwMode="auto">
          <a:xfrm>
            <a:off x="0" y="6281738"/>
            <a:ext cx="9144000" cy="576262"/>
          </a:xfrm>
          <a:prstGeom prst="rect">
            <a:avLst/>
          </a:prstGeom>
          <a:solidFill>
            <a:srgbClr val="D9D9D9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ca-ES" dirty="0">
              <a:solidFill>
                <a:prstClr val="white"/>
              </a:solidFill>
            </a:endParaRPr>
          </a:p>
        </p:txBody>
      </p:sp>
      <p:cxnSp>
        <p:nvCxnSpPr>
          <p:cNvPr id="11" name="10 Conector recto"/>
          <p:cNvCxnSpPr/>
          <p:nvPr/>
        </p:nvCxnSpPr>
        <p:spPr>
          <a:xfrm>
            <a:off x="1608138" y="655638"/>
            <a:ext cx="753586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36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6444000"/>
            <a:ext cx="877887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14 Imagen" descr="peuics2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6228184" y="6444000"/>
            <a:ext cx="1097282" cy="246889"/>
          </a:xfrm>
          <a:prstGeom prst="rect">
            <a:avLst/>
          </a:prstGeom>
        </p:spPr>
      </p:pic>
      <p:pic>
        <p:nvPicPr>
          <p:cNvPr id="13" name="Imatge 1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6408007"/>
            <a:ext cx="1684572" cy="274930"/>
          </a:xfrm>
          <a:prstGeom prst="rect">
            <a:avLst/>
          </a:prstGeom>
        </p:spPr>
      </p:pic>
      <p:pic>
        <p:nvPicPr>
          <p:cNvPr id="2" name="Imatge 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0" y="6408007"/>
            <a:ext cx="1769520" cy="398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898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240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"/>
          <p:cNvSpPr>
            <a:spLocks noChangeArrowheads="1"/>
          </p:cNvSpPr>
          <p:nvPr/>
        </p:nvSpPr>
        <p:spPr bwMode="auto">
          <a:xfrm>
            <a:off x="0" y="6281738"/>
            <a:ext cx="9144000" cy="576262"/>
          </a:xfrm>
          <a:prstGeom prst="rect">
            <a:avLst/>
          </a:prstGeom>
          <a:solidFill>
            <a:srgbClr val="D9D9D9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ca-ES" dirty="0">
              <a:solidFill>
                <a:prstClr val="white"/>
              </a:solidFill>
            </a:endParaRPr>
          </a:p>
        </p:txBody>
      </p:sp>
      <p:sp>
        <p:nvSpPr>
          <p:cNvPr id="15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740352" y="6356350"/>
            <a:ext cx="9464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F122D-A05F-460E-BCCF-F7EEF733FEED}" type="slidenum">
              <a:rPr lang="ca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ca-E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8" name="17 Conector recto"/>
          <p:cNvCxnSpPr/>
          <p:nvPr/>
        </p:nvCxnSpPr>
        <p:spPr>
          <a:xfrm>
            <a:off x="0" y="655638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36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2185" y="6423706"/>
            <a:ext cx="877887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10 Imagen" descr="peuics2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5760000" y="6444000"/>
            <a:ext cx="1097282" cy="246889"/>
          </a:xfrm>
          <a:prstGeom prst="rect">
            <a:avLst/>
          </a:prstGeom>
        </p:spPr>
      </p:pic>
      <p:pic>
        <p:nvPicPr>
          <p:cNvPr id="12" name="Imatge 1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6408007"/>
            <a:ext cx="1684572" cy="274930"/>
          </a:xfrm>
          <a:prstGeom prst="rect">
            <a:avLst/>
          </a:prstGeom>
        </p:spPr>
      </p:pic>
      <p:pic>
        <p:nvPicPr>
          <p:cNvPr id="13" name="Imatge 1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0" y="6408007"/>
            <a:ext cx="1769520" cy="398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130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6.png"/><Relationship Id="rId7" Type="http://schemas.openxmlformats.org/officeDocument/2006/relationships/image" Target="../media/image3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pload.wikimedia.org/wikipedia/commons/f/fd/Symbol_mars.svg" TargetMode="External"/><Relationship Id="rId5" Type="http://schemas.openxmlformats.org/officeDocument/2006/relationships/image" Target="../media/image37.png"/><Relationship Id="rId4" Type="http://schemas.openxmlformats.org/officeDocument/2006/relationships/hyperlink" Target="http://upload.wikimedia.org/wikipedia/commons/7/74/Symbol_venus.svg" TargetMode="External"/><Relationship Id="rId9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6.png"/><Relationship Id="rId7" Type="http://schemas.openxmlformats.org/officeDocument/2006/relationships/image" Target="../media/image3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pload.wikimedia.org/wikipedia/commons/f/fd/Symbol_mars.svg" TargetMode="External"/><Relationship Id="rId5" Type="http://schemas.openxmlformats.org/officeDocument/2006/relationships/image" Target="../media/image37.png"/><Relationship Id="rId4" Type="http://schemas.openxmlformats.org/officeDocument/2006/relationships/hyperlink" Target="http://upload.wikimedia.org/wikipedia/commons/7/74/Symbol_venus.svg" TargetMode="External"/><Relationship Id="rId9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42.jpeg"/><Relationship Id="rId7" Type="http://schemas.openxmlformats.org/officeDocument/2006/relationships/image" Target="../media/image50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7" Type="http://schemas.openxmlformats.org/officeDocument/2006/relationships/image" Target="../media/image5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60.jpeg"/><Relationship Id="rId7" Type="http://schemas.openxmlformats.org/officeDocument/2006/relationships/hyperlink" Target="http://www.youtube.com/watch?v=SLvkhCXXajQ&amp;feature=player_embedded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jpeg"/><Relationship Id="rId4" Type="http://schemas.openxmlformats.org/officeDocument/2006/relationships/image" Target="../media/image5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jpeg"/><Relationship Id="rId4" Type="http://schemas.openxmlformats.org/officeDocument/2006/relationships/hyperlink" Target="http://www.google.es/url?sa=i&amp;rct=j&amp;q=&amp;esrc=s&amp;source=images&amp;cd=&amp;cad=rja&amp;uact=8&amp;docid=5xuuAPRtkKcs0M&amp;tbnid=RqlZf1QnJLJuQM:&amp;ved=0CAUQjRw&amp;url=http://slodive.com/design/25-cool-adobe-illustrator-icon-design-tutorials/&amp;ei=s9E9U9zRFanK0AXyn4DoBQ&amp;psig=AFQjCNHr5wylU2DVkWL6YgJBaV1MBPvZMg&amp;ust=1396646676908372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488" y="3482975"/>
            <a:ext cx="2103437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9 Título"/>
          <p:cNvSpPr>
            <a:spLocks noGrp="1"/>
          </p:cNvSpPr>
          <p:nvPr>
            <p:ph type="ctrTitle"/>
          </p:nvPr>
        </p:nvSpPr>
        <p:spPr>
          <a:xfrm>
            <a:off x="1763713" y="839788"/>
            <a:ext cx="7151687" cy="3525837"/>
          </a:xfrm>
        </p:spPr>
        <p:txBody>
          <a:bodyPr/>
          <a:lstStyle/>
          <a:p>
            <a:pPr algn="ctr">
              <a:defRPr/>
            </a:pPr>
            <a:br>
              <a:rPr lang="ca-ES" sz="4000" dirty="0">
                <a:solidFill>
                  <a:srgbClr val="0070C0"/>
                </a:solidFill>
              </a:rPr>
            </a:br>
            <a:r>
              <a:rPr lang="ca-ES" sz="4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Actualització en Patologia Infecciosa</a:t>
            </a:r>
            <a:br>
              <a:rPr lang="ca-ES" sz="4000" dirty="0">
                <a:solidFill>
                  <a:srgbClr val="0070C0"/>
                </a:solidFill>
              </a:rPr>
            </a:br>
            <a:r>
              <a:rPr lang="ca-ES" sz="4000" i="1" dirty="0">
                <a:solidFill>
                  <a:srgbClr val="0070C0"/>
                </a:solidFill>
              </a:rPr>
              <a:t>Infeccions de Transmissió Sexual</a:t>
            </a:r>
            <a:br>
              <a:rPr lang="ca-ES" sz="4000" dirty="0">
                <a:solidFill>
                  <a:srgbClr val="0070C0"/>
                </a:solidFill>
              </a:rPr>
            </a:br>
            <a:br>
              <a:rPr lang="ca-ES" sz="4000" dirty="0">
                <a:solidFill>
                  <a:srgbClr val="0070C0"/>
                </a:solidFill>
              </a:rPr>
            </a:br>
            <a:r>
              <a:rPr lang="ca-ES" sz="4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Marta Besa i Mariam de la Poza</a:t>
            </a:r>
            <a:endParaRPr lang="ca-E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QuadreDeText 1"/>
          <p:cNvSpPr txBox="1"/>
          <p:nvPr/>
        </p:nvSpPr>
        <p:spPr>
          <a:xfrm>
            <a:off x="2250293" y="4653136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b="1" dirty="0">
                <a:solidFill>
                  <a:srgbClr val="0070C0"/>
                </a:solidFill>
              </a:rPr>
              <a:t>22 d’octubre de 2019</a:t>
            </a:r>
          </a:p>
        </p:txBody>
      </p:sp>
      <p:pic>
        <p:nvPicPr>
          <p:cNvPr id="1026" name="Picture 2" descr="C:\Users\malberny\Desktop\PER A DIBUIXOS\22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25144"/>
            <a:ext cx="2519363" cy="1417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78D61074-6E09-48AB-A1AF-2ED71078EDB1}"/>
              </a:ext>
            </a:extLst>
          </p:cNvPr>
          <p:cNvSpPr txBox="1"/>
          <p:nvPr/>
        </p:nvSpPr>
        <p:spPr>
          <a:xfrm>
            <a:off x="0" y="6309320"/>
            <a:ext cx="9036496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ca-ES" sz="2800" dirty="0" err="1">
                <a:solidFill>
                  <a:srgbClr val="0070C0"/>
                </a:solidFill>
              </a:rPr>
              <a:t>CAMFiC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4126472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3B69A-CD23-49C1-8149-452A1E3A3154}" type="slidenum">
              <a:rPr lang="es-ES" smtClean="0"/>
              <a:pPr>
                <a:defRPr/>
              </a:pPr>
              <a:t>10</a:t>
            </a:fld>
            <a:endParaRPr lang="es-ES"/>
          </a:p>
        </p:txBody>
      </p:sp>
      <p:sp>
        <p:nvSpPr>
          <p:cNvPr id="5" name="5 CuadroTexto"/>
          <p:cNvSpPr txBox="1">
            <a:spLocks noChangeArrowheads="1"/>
          </p:cNvSpPr>
          <p:nvPr/>
        </p:nvSpPr>
        <p:spPr bwMode="auto">
          <a:xfrm>
            <a:off x="107950" y="188913"/>
            <a:ext cx="84296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a-ES" altLang="ca-ES" sz="2400" b="1" i="1" dirty="0">
                <a:solidFill>
                  <a:srgbClr val="0070C0"/>
                </a:solidFill>
              </a:rPr>
              <a:t>Algunes dades: monitoratge de les resistències ATB de NG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268968" y="836712"/>
            <a:ext cx="8462744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Qué </a:t>
            </a:r>
            <a:r>
              <a:rPr lang="es-ES" sz="2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sabem</a:t>
            </a:r>
            <a:r>
              <a:rPr lang="es-E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 les </a:t>
            </a:r>
            <a:r>
              <a:rPr lang="es-ES" sz="2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resistències</a:t>
            </a:r>
            <a:r>
              <a:rPr lang="es-E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ara </a:t>
            </a:r>
            <a:r>
              <a:rPr lang="es-ES" sz="2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mateix</a:t>
            </a:r>
            <a:r>
              <a:rPr lang="es-E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? </a:t>
            </a:r>
          </a:p>
          <a:p>
            <a:endParaRPr lang="es-E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Que </a:t>
            </a:r>
            <a:r>
              <a:rPr lang="es-ES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Neisseria</a:t>
            </a:r>
            <a:r>
              <a:rPr lang="es-ES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g. </a:t>
            </a:r>
            <a:r>
              <a:rPr lang="es-E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és</a:t>
            </a: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sensible a la </a:t>
            </a:r>
            <a:r>
              <a:rPr lang="es-E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Ceftriaxona</a:t>
            </a: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 dosis de 500 mg </a:t>
            </a:r>
            <a:r>
              <a:rPr lang="es-E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i.m.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Que </a:t>
            </a:r>
            <a:r>
              <a:rPr lang="es-ES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Neisseira</a:t>
            </a: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g. no </a:t>
            </a:r>
            <a:r>
              <a:rPr lang="es-E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ho</a:t>
            </a: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E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és</a:t>
            </a: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tan a la Cefixima </a:t>
            </a:r>
          </a:p>
          <a:p>
            <a:pPr>
              <a:buFont typeface="Arial" pitchFamily="34" charset="0"/>
              <a:buChar char="•"/>
            </a:pP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Que  </a:t>
            </a:r>
            <a:r>
              <a:rPr lang="es-ES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Neisseria</a:t>
            </a: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g. també </a:t>
            </a:r>
            <a:r>
              <a:rPr lang="es-E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ho</a:t>
            </a: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E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és</a:t>
            </a: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 </a:t>
            </a:r>
            <a:r>
              <a:rPr lang="es-E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l’Azitromicina</a:t>
            </a: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 dosis d’1g oral </a:t>
            </a:r>
            <a:r>
              <a:rPr lang="es-E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però</a:t>
            </a: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que </a:t>
            </a:r>
            <a:r>
              <a:rPr lang="es-E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hem</a:t>
            </a: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E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observat</a:t>
            </a: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una </a:t>
            </a:r>
            <a:r>
              <a:rPr lang="es-E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sèrie</a:t>
            </a: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E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resistent</a:t>
            </a: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en casos </a:t>
            </a:r>
            <a:r>
              <a:rPr lang="es-E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d’uretritis</a:t>
            </a: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en </a:t>
            </a:r>
            <a:r>
              <a:rPr lang="es-E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homes</a:t>
            </a: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que </a:t>
            </a:r>
            <a:r>
              <a:rPr lang="es-E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tenen</a:t>
            </a: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E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sexe</a:t>
            </a: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E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amb</a:t>
            </a: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dones </a:t>
            </a:r>
          </a:p>
          <a:p>
            <a:pPr>
              <a:buFont typeface="Arial" pitchFamily="34" charset="0"/>
              <a:buChar char="•"/>
            </a:pP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Que </a:t>
            </a:r>
            <a:r>
              <a:rPr lang="es-ES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Neisseria</a:t>
            </a: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g. no </a:t>
            </a:r>
            <a:r>
              <a:rPr lang="es-E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és</a:t>
            </a: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tan sensible a la </a:t>
            </a:r>
            <a:r>
              <a:rPr lang="es-E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Doxiciclina</a:t>
            </a: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s-E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com</a:t>
            </a: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E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als</a:t>
            </a: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E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anteriors</a:t>
            </a: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E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fàrmacs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Que les </a:t>
            </a:r>
            <a:r>
              <a:rPr lang="es-E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resistències</a:t>
            </a: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 </a:t>
            </a:r>
            <a:r>
              <a:rPr lang="es-ES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Mycoplasma</a:t>
            </a:r>
            <a:r>
              <a:rPr lang="es-ES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g </a:t>
            </a:r>
            <a:r>
              <a:rPr lang="es-E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són</a:t>
            </a: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E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importants</a:t>
            </a: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 les </a:t>
            </a:r>
            <a:r>
              <a:rPr lang="es-E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monodosis</a:t>
            </a: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E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d’azitromicina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s-ES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Que les </a:t>
            </a:r>
            <a:r>
              <a:rPr lang="es-E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resistències</a:t>
            </a: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ES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 </a:t>
            </a:r>
            <a:r>
              <a:rPr lang="es-ES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Neisseria</a:t>
            </a:r>
            <a:r>
              <a:rPr lang="es-ES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g </a:t>
            </a:r>
            <a:r>
              <a:rPr lang="es-E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són</a:t>
            </a: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E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molt</a:t>
            </a: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E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altes</a:t>
            </a: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 les </a:t>
            </a:r>
            <a:r>
              <a:rPr lang="es-E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quinolones</a:t>
            </a: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</a:t>
            </a:r>
            <a:r>
              <a:rPr lang="es-E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ciprofloxacino</a:t>
            </a: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s-E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més</a:t>
            </a: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del 60%)</a:t>
            </a:r>
          </a:p>
          <a:p>
            <a:pPr>
              <a:buFont typeface="Arial" pitchFamily="34" charset="0"/>
              <a:buChar char="•"/>
            </a:pPr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Que les </a:t>
            </a:r>
            <a:r>
              <a:rPr lang="es-E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resistències</a:t>
            </a: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 </a:t>
            </a:r>
            <a:r>
              <a:rPr lang="es-ES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Mycoplasma</a:t>
            </a:r>
            <a:r>
              <a:rPr lang="es-ES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g </a:t>
            </a:r>
            <a:r>
              <a:rPr lang="es-E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són</a:t>
            </a: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E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importants</a:t>
            </a: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 les </a:t>
            </a:r>
            <a:r>
              <a:rPr lang="es-E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monodosis</a:t>
            </a: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E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d’azitromicina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Que </a:t>
            </a:r>
            <a:r>
              <a:rPr lang="es-ES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aquestes</a:t>
            </a:r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ES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dades</a:t>
            </a:r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ES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ens</a:t>
            </a:r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condicionaran les pautes de </a:t>
            </a:r>
            <a:r>
              <a:rPr lang="es-ES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tractament</a:t>
            </a:r>
            <a:endParaRPr lang="es-E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s-E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26" name="AutoShape 2" descr="Resultat d'imatges de resistencia a los antibioticos de las bacteri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" name="AutoShape 2" descr="Imatge relacionad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pic>
        <p:nvPicPr>
          <p:cNvPr id="2054" name="Picture 6" descr="Resultat d'imatges de resistencia a los antibiotico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527202"/>
            <a:ext cx="2016224" cy="18515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tge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013176"/>
            <a:ext cx="3534693" cy="1249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QuadreDeText 2"/>
          <p:cNvSpPr txBox="1"/>
          <p:nvPr/>
        </p:nvSpPr>
        <p:spPr>
          <a:xfrm>
            <a:off x="6513648" y="652099"/>
            <a:ext cx="24534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dirty="0"/>
              <a:t>Judit Serra </a:t>
            </a:r>
            <a:r>
              <a:rPr lang="ca-ES" dirty="0" err="1"/>
              <a:t>Pladevall</a:t>
            </a:r>
            <a:endParaRPr lang="ca-ES" dirty="0"/>
          </a:p>
          <a:p>
            <a:pPr algn="ctr"/>
            <a:r>
              <a:rPr lang="ca-ES" dirty="0"/>
              <a:t>Microbiologia Vall d’Hebron </a:t>
            </a:r>
          </a:p>
        </p:txBody>
      </p:sp>
      <p:sp>
        <p:nvSpPr>
          <p:cNvPr id="8" name="Crida de fletxa cap avall 7"/>
          <p:cNvSpPr/>
          <p:nvPr/>
        </p:nvSpPr>
        <p:spPr>
          <a:xfrm>
            <a:off x="6664760" y="650875"/>
            <a:ext cx="2302295" cy="1336741"/>
          </a:xfrm>
          <a:prstGeom prst="downArrowCallout">
            <a:avLst/>
          </a:prstGeom>
          <a:noFill/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235CAE8-9658-42F0-BDF8-4347CC6097B7}"/>
              </a:ext>
            </a:extLst>
          </p:cNvPr>
          <p:cNvSpPr txBox="1"/>
          <p:nvPr/>
        </p:nvSpPr>
        <p:spPr>
          <a:xfrm>
            <a:off x="0" y="6309320"/>
            <a:ext cx="9036496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ca-ES" sz="2800" dirty="0" err="1">
                <a:solidFill>
                  <a:srgbClr val="0070C0"/>
                </a:solidFill>
              </a:rPr>
              <a:t>CAMFiC</a:t>
            </a:r>
            <a:endParaRPr lang="es-ES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7EB518-F8FB-4E71-B96D-AC1B5FB2FA7C}" type="slidenum">
              <a:rPr lang="ca-ES" smtClean="0"/>
              <a:pPr>
                <a:defRPr/>
              </a:pPr>
              <a:t>11</a:t>
            </a:fld>
            <a:endParaRPr lang="ca-ES"/>
          </a:p>
        </p:txBody>
      </p:sp>
      <p:sp>
        <p:nvSpPr>
          <p:cNvPr id="3" name="Rectangle 10"/>
          <p:cNvSpPr>
            <a:spLocks noChangeArrowheads="1"/>
          </p:cNvSpPr>
          <p:nvPr/>
        </p:nvSpPr>
        <p:spPr bwMode="auto">
          <a:xfrm>
            <a:off x="142875" y="111125"/>
            <a:ext cx="90011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ca-ES" altLang="es-ES" sz="2000" b="1" i="1" dirty="0" err="1">
                <a:solidFill>
                  <a:srgbClr val="0070C0"/>
                </a:solidFill>
              </a:rPr>
              <a:t>Chlamydia</a:t>
            </a:r>
            <a:r>
              <a:rPr lang="ca-ES" altLang="es-ES" sz="2000" b="1" i="1" dirty="0">
                <a:solidFill>
                  <a:srgbClr val="0070C0"/>
                </a:solidFill>
              </a:rPr>
              <a:t> </a:t>
            </a:r>
            <a:r>
              <a:rPr lang="ca-ES" altLang="es-ES" sz="2000" b="1" i="1" dirty="0" err="1">
                <a:solidFill>
                  <a:srgbClr val="0070C0"/>
                </a:solidFill>
              </a:rPr>
              <a:t>trachomatis</a:t>
            </a:r>
            <a:r>
              <a:rPr lang="ca-ES" altLang="es-ES" sz="2000" b="1" i="1" dirty="0">
                <a:solidFill>
                  <a:srgbClr val="0070C0"/>
                </a:solidFill>
              </a:rPr>
              <a:t> </a:t>
            </a:r>
            <a:r>
              <a:rPr lang="ca-ES" altLang="es-ES" sz="2000" b="1" dirty="0">
                <a:solidFill>
                  <a:srgbClr val="0070C0"/>
                </a:solidFill>
              </a:rPr>
              <a:t>D-K. Factors o </a:t>
            </a:r>
            <a:r>
              <a:rPr lang="ca-ES" altLang="es-ES" sz="2400" b="1" dirty="0">
                <a:solidFill>
                  <a:srgbClr val="0070C0"/>
                </a:solidFill>
              </a:rPr>
              <a:t>determinants que augmenten el risc</a:t>
            </a:r>
            <a:endParaRPr lang="es-ES" altLang="es-ES" sz="2400" b="1" dirty="0">
              <a:solidFill>
                <a:srgbClr val="0070C0"/>
              </a:solidFill>
            </a:endParaRPr>
          </a:p>
        </p:txBody>
      </p:sp>
      <p:pic>
        <p:nvPicPr>
          <p:cNvPr id="4" name="Picture 10" descr="http://www.centrejove.org/images/publicacions/sex-cret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32588" y="1196975"/>
            <a:ext cx="1989137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http://upload.wikimedia.org/wikipedia/commons/thumb/0/04/Kondom.jpg/250px-Kondo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14888" y="4346575"/>
            <a:ext cx="1835150" cy="146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http://www.selva.cat/joventut/images/stories/noticies/2011/7-12/Desembre/preservativo_femenino_mode_une_article.jpg"/>
          <p:cNvPicPr>
            <a:picLocks noChangeAspect="1" noChangeArrowheads="1"/>
          </p:cNvPicPr>
          <p:nvPr/>
        </p:nvPicPr>
        <p:blipFill>
          <a:blip r:embed="rId4"/>
          <a:srcRect l="12700"/>
          <a:stretch>
            <a:fillRect/>
          </a:stretch>
        </p:blipFill>
        <p:spPr bwMode="auto">
          <a:xfrm>
            <a:off x="4814888" y="1196975"/>
            <a:ext cx="1835150" cy="279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https://encrypted-tbn2.gstatic.com/images?q=tbn:ANd9GcT0wri1NSjacfl0WOBSqecAkCThXhTHXwtGJ_xP9W--VXaMIJ7-fw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32588" y="4046538"/>
            <a:ext cx="1970087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">
            <a:extLst/>
          </p:cNvPr>
          <p:cNvSpPr txBox="1">
            <a:spLocks noChangeArrowheads="1"/>
          </p:cNvSpPr>
          <p:nvPr/>
        </p:nvSpPr>
        <p:spPr bwMode="auto">
          <a:xfrm>
            <a:off x="207963" y="1125538"/>
            <a:ext cx="4364037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58775" indent="-2730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627063" indent="274638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28763" indent="-357188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eaLnBrk="1" hangingPunct="1"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ca-ES" altLang="ca-ES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Edat ≤25 a i ser sexualment actiu/va</a:t>
            </a:r>
          </a:p>
          <a:p>
            <a:pPr lvl="1" eaLnBrk="1" hangingPunct="1"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ca-ES" altLang="ca-ES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Parella sexual nova o &gt;2 parelles sexuals diferents en el darrer any</a:t>
            </a:r>
          </a:p>
          <a:p>
            <a:pPr lvl="1" eaLnBrk="1" hangingPunct="1"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ca-ES" altLang="ca-E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Antecedents d’ITS</a:t>
            </a:r>
          </a:p>
          <a:p>
            <a:pPr lvl="1" eaLnBrk="1" hangingPunct="1"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ca-ES" altLang="ca-E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Contacte sexual amb una persona infectada</a:t>
            </a:r>
          </a:p>
          <a:p>
            <a:pPr lvl="1" eaLnBrk="1" hangingPunct="1"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ca-ES" altLang="ca-E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Treballar en sexe comercial o ser-ne client</a:t>
            </a:r>
          </a:p>
          <a:p>
            <a:pPr lvl="1" eaLnBrk="1" hangingPunct="1"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ca-ES" altLang="ca-ES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No utilitzar de forma sistemàtica preservatius durant les RRSS </a:t>
            </a:r>
          </a:p>
          <a:p>
            <a:pPr lvl="1" eaLnBrk="1" hangingPunct="1"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ca-ES" altLang="ca-ES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Consumir drogues (per via endovenosa o per altres vies) durant les RRSS </a:t>
            </a:r>
          </a:p>
          <a:p>
            <a:pPr lvl="1" eaLnBrk="1" hangingPunct="1"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endParaRPr lang="ca-ES" altLang="ca-ES" sz="2000" dirty="0">
              <a:solidFill>
                <a:srgbClr val="000000"/>
              </a:solidFill>
            </a:endParaRPr>
          </a:p>
          <a:p>
            <a:pPr lvl="1" eaLnBrk="1" hangingPunct="1"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endParaRPr lang="ca-ES" altLang="ca-ES" sz="2000" dirty="0">
              <a:solidFill>
                <a:srgbClr val="000000"/>
              </a:solidFill>
            </a:endParaRPr>
          </a:p>
          <a:p>
            <a:pPr marL="85725" lvl="1" indent="0" eaLnBrk="1" hangingPunct="1">
              <a:buClr>
                <a:srgbClr val="0070C0"/>
              </a:buClr>
              <a:buFont typeface="Arial" panose="020B0604020202020204" pitchFamily="34" charset="0"/>
              <a:buNone/>
              <a:defRPr/>
            </a:pPr>
            <a:endParaRPr lang="ca-ES" altLang="ca-ES" sz="2000" dirty="0">
              <a:solidFill>
                <a:srgbClr val="000000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54EF3AD-C6E9-4A66-B7C7-6AB5F09065F6}"/>
              </a:ext>
            </a:extLst>
          </p:cNvPr>
          <p:cNvSpPr txBox="1"/>
          <p:nvPr/>
        </p:nvSpPr>
        <p:spPr>
          <a:xfrm>
            <a:off x="0" y="6309320"/>
            <a:ext cx="9036496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ca-ES" sz="2800" dirty="0" err="1">
                <a:solidFill>
                  <a:srgbClr val="0070C0"/>
                </a:solidFill>
              </a:rPr>
              <a:t>CAMFiC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2327586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7EB518-F8FB-4E71-B96D-AC1B5FB2FA7C}" type="slidenum">
              <a:rPr lang="ca-ES" smtClean="0"/>
              <a:pPr>
                <a:defRPr/>
              </a:pPr>
              <a:t>12</a:t>
            </a:fld>
            <a:endParaRPr lang="ca-ES"/>
          </a:p>
        </p:txBody>
      </p:sp>
      <p:sp>
        <p:nvSpPr>
          <p:cNvPr id="3" name="Rectangle 10"/>
          <p:cNvSpPr>
            <a:spLocks noChangeArrowheads="1"/>
          </p:cNvSpPr>
          <p:nvPr/>
        </p:nvSpPr>
        <p:spPr bwMode="auto">
          <a:xfrm>
            <a:off x="142875" y="111125"/>
            <a:ext cx="90011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ca-ES" altLang="es-ES" sz="2000" b="1" i="1" dirty="0" err="1">
                <a:solidFill>
                  <a:srgbClr val="0070C0"/>
                </a:solidFill>
              </a:rPr>
              <a:t>Neisseria</a:t>
            </a:r>
            <a:r>
              <a:rPr lang="ca-ES" altLang="es-ES" sz="2000" b="1" i="1" dirty="0">
                <a:solidFill>
                  <a:srgbClr val="0070C0"/>
                </a:solidFill>
              </a:rPr>
              <a:t> </a:t>
            </a:r>
            <a:r>
              <a:rPr lang="ca-ES" altLang="es-ES" sz="2000" b="1" i="1" dirty="0" err="1">
                <a:solidFill>
                  <a:srgbClr val="0070C0"/>
                </a:solidFill>
              </a:rPr>
              <a:t>gonorrhoeae</a:t>
            </a:r>
            <a:r>
              <a:rPr lang="ca-ES" altLang="es-ES" sz="2000" b="1" dirty="0">
                <a:solidFill>
                  <a:srgbClr val="0070C0"/>
                </a:solidFill>
              </a:rPr>
              <a:t>. Factors o </a:t>
            </a:r>
            <a:r>
              <a:rPr lang="ca-ES" altLang="es-ES" sz="2400" b="1" dirty="0">
                <a:solidFill>
                  <a:srgbClr val="0070C0"/>
                </a:solidFill>
              </a:rPr>
              <a:t>determinants que augmenten el risc</a:t>
            </a:r>
            <a:endParaRPr lang="es-ES" altLang="es-ES" sz="2400" b="1" dirty="0">
              <a:solidFill>
                <a:srgbClr val="0070C0"/>
              </a:solidFill>
            </a:endParaRPr>
          </a:p>
        </p:txBody>
      </p:sp>
      <p:sp>
        <p:nvSpPr>
          <p:cNvPr id="4" name="Rectangle 3">
            <a:extLst/>
          </p:cNvPr>
          <p:cNvSpPr txBox="1">
            <a:spLocks noChangeArrowheads="1"/>
          </p:cNvSpPr>
          <p:nvPr/>
        </p:nvSpPr>
        <p:spPr bwMode="auto">
          <a:xfrm>
            <a:off x="357158" y="928670"/>
            <a:ext cx="6000792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58775" indent="-2730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627063" indent="274638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28763" indent="-357188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eaLnBrk="1" hangingPunct="1"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ca-ES" altLang="ca-E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Edat ≤25 a i ser sexualment actiu/va</a:t>
            </a:r>
          </a:p>
          <a:p>
            <a:pPr lvl="1" eaLnBrk="1" hangingPunct="1">
              <a:buClr>
                <a:srgbClr val="0070C0"/>
              </a:buClr>
              <a:buNone/>
              <a:defRPr/>
            </a:pPr>
            <a:r>
              <a:rPr lang="ca-ES" altLang="ca-E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r>
              <a:rPr lang="ca-ES" altLang="ca-ES" sz="2000" dirty="0">
                <a:solidFill>
                  <a:schemeClr val="accent1"/>
                </a:solidFill>
              </a:rPr>
              <a:t>En el nostre entorn, tenim casos en gent molt jove i més gran</a:t>
            </a:r>
          </a:p>
          <a:p>
            <a:pPr lvl="1" eaLnBrk="1" hangingPunct="1"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ca-ES" altLang="ca-ES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Situació socioeconòmica precària</a:t>
            </a:r>
          </a:p>
          <a:p>
            <a:pPr lvl="1" eaLnBrk="1" hangingPunct="1">
              <a:buClr>
                <a:srgbClr val="0070C0"/>
              </a:buClr>
              <a:buNone/>
              <a:defRPr/>
            </a:pPr>
            <a:r>
              <a:rPr lang="ca-ES" altLang="ca-ES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r>
              <a:rPr lang="ca-ES" altLang="ca-ES" sz="2000" dirty="0">
                <a:solidFill>
                  <a:schemeClr val="accent1"/>
                </a:solidFill>
              </a:rPr>
              <a:t>En el nostre entorn, la majoria de casos es donen en persones amb nivell formatiu universitari i sense problemes econòmics</a:t>
            </a:r>
          </a:p>
          <a:p>
            <a:pPr lvl="1" eaLnBrk="1" hangingPunct="1"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ca-ES" altLang="ca-ES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Contacte sexual amb persones que viuen en zones d’alta prevalença de NG</a:t>
            </a:r>
          </a:p>
          <a:p>
            <a:pPr lvl="1" eaLnBrk="1" hangingPunct="1">
              <a:buClr>
                <a:srgbClr val="0070C0"/>
              </a:buClr>
              <a:buNone/>
              <a:defRPr/>
            </a:pPr>
            <a:r>
              <a:rPr lang="ca-ES" altLang="ca-ES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r>
              <a:rPr lang="ca-ES" altLang="ca-ES" sz="2000" dirty="0">
                <a:solidFill>
                  <a:schemeClr val="accent1"/>
                </a:solidFill>
              </a:rPr>
              <a:t>En el nostre entorn, els casos es donen quan hi ha contacte amb persones d’alt risc </a:t>
            </a:r>
            <a:r>
              <a:rPr lang="ca-ES" altLang="ca-ES" sz="2000" dirty="0" err="1">
                <a:solidFill>
                  <a:schemeClr val="accent1"/>
                </a:solidFill>
              </a:rPr>
              <a:t>conductual</a:t>
            </a:r>
            <a:endParaRPr lang="ca-ES" altLang="ca-ES" sz="2000" dirty="0">
              <a:solidFill>
                <a:schemeClr val="accent1"/>
              </a:solidFill>
            </a:endParaRPr>
          </a:p>
          <a:p>
            <a:pPr lvl="1" eaLnBrk="1" hangingPunct="1"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ca-ES" altLang="ca-E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Contacte sexual amb persona infectada</a:t>
            </a:r>
          </a:p>
          <a:p>
            <a:pPr lvl="1" eaLnBrk="1" hangingPunct="1"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ca-ES" altLang="ca-ES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Antecedents </a:t>
            </a:r>
            <a:r>
              <a:rPr lang="ca-ES" altLang="ca-ES" sz="20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d’ITS</a:t>
            </a:r>
            <a:r>
              <a:rPr lang="ca-ES" altLang="ca-ES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sobretot de gonorrea</a:t>
            </a:r>
          </a:p>
          <a:p>
            <a:pPr lvl="1" eaLnBrk="1" hangingPunct="1"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ca-ES" altLang="ca-E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Treballar en sexe comercial o ser-ne client</a:t>
            </a:r>
          </a:p>
          <a:p>
            <a:pPr lvl="1" eaLnBrk="1" hangingPunct="1"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ca-ES" altLang="ca-ES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Parelles sexuals múltiples</a:t>
            </a:r>
          </a:p>
          <a:p>
            <a:pPr marL="85725" lvl="1" indent="0" eaLnBrk="1" hangingPunct="1">
              <a:buClr>
                <a:srgbClr val="0070C0"/>
              </a:buClr>
              <a:buFont typeface="Arial" panose="020B0604020202020204" pitchFamily="34" charset="0"/>
              <a:buNone/>
              <a:defRPr/>
            </a:pPr>
            <a:endParaRPr lang="ca-ES" altLang="ca-ES" sz="2000" dirty="0">
              <a:solidFill>
                <a:srgbClr val="000000"/>
              </a:solidFill>
            </a:endParaRPr>
          </a:p>
        </p:txBody>
      </p:sp>
      <p:pic>
        <p:nvPicPr>
          <p:cNvPr id="5" name="Picture 14" descr="http://www.elsyreyes.com/wp-content/uploads/2010/03/pr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2500306"/>
            <a:ext cx="1928837" cy="192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http://www.verdaderahomeopatia.com.ar/gonococos%20rojo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857232"/>
            <a:ext cx="2124588" cy="1424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4C7F64D8-8511-4189-B8A7-5ED165D50429}"/>
              </a:ext>
            </a:extLst>
          </p:cNvPr>
          <p:cNvSpPr txBox="1"/>
          <p:nvPr/>
        </p:nvSpPr>
        <p:spPr>
          <a:xfrm>
            <a:off x="0" y="6309320"/>
            <a:ext cx="9036496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ca-ES" sz="2800" dirty="0" err="1">
                <a:solidFill>
                  <a:srgbClr val="0070C0"/>
                </a:solidFill>
              </a:rPr>
              <a:t>CAMFiC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18920063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7EB518-F8FB-4E71-B96D-AC1B5FB2FA7C}" type="slidenum">
              <a:rPr lang="ca-ES" smtClean="0"/>
              <a:pPr>
                <a:defRPr/>
              </a:pPr>
              <a:t>13</a:t>
            </a:fld>
            <a:endParaRPr lang="ca-ES"/>
          </a:p>
        </p:txBody>
      </p:sp>
      <p:sp>
        <p:nvSpPr>
          <p:cNvPr id="3" name="Rectangle 10"/>
          <p:cNvSpPr>
            <a:spLocks noChangeArrowheads="1"/>
          </p:cNvSpPr>
          <p:nvPr/>
        </p:nvSpPr>
        <p:spPr bwMode="auto">
          <a:xfrm>
            <a:off x="142875" y="111125"/>
            <a:ext cx="90011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ca-ES" altLang="es-ES" sz="2800" b="1" i="1" dirty="0" err="1">
                <a:solidFill>
                  <a:srgbClr val="0070C0"/>
                </a:solidFill>
              </a:rPr>
              <a:t>Chlamydia</a:t>
            </a:r>
            <a:r>
              <a:rPr lang="ca-ES" altLang="es-ES" sz="2800" b="1" i="1" dirty="0">
                <a:solidFill>
                  <a:srgbClr val="0070C0"/>
                </a:solidFill>
              </a:rPr>
              <a:t> </a:t>
            </a:r>
            <a:r>
              <a:rPr lang="ca-ES" altLang="es-ES" sz="2800" b="1" i="1" dirty="0" err="1">
                <a:solidFill>
                  <a:srgbClr val="0070C0"/>
                </a:solidFill>
              </a:rPr>
              <a:t>trachomatis</a:t>
            </a:r>
            <a:r>
              <a:rPr lang="ca-ES" altLang="es-ES" sz="2800" b="1" i="1" dirty="0">
                <a:solidFill>
                  <a:srgbClr val="0070C0"/>
                </a:solidFill>
              </a:rPr>
              <a:t> </a:t>
            </a:r>
            <a:r>
              <a:rPr lang="ca-ES" altLang="es-ES" sz="2800" b="1" dirty="0">
                <a:solidFill>
                  <a:srgbClr val="0070C0"/>
                </a:solidFill>
              </a:rPr>
              <a:t>D-K</a:t>
            </a:r>
            <a:endParaRPr lang="es-ES" altLang="es-ES" sz="2800" b="1" dirty="0">
              <a:solidFill>
                <a:srgbClr val="0070C0"/>
              </a:solidFill>
            </a:endParaRPr>
          </a:p>
        </p:txBody>
      </p:sp>
      <p:pic>
        <p:nvPicPr>
          <p:cNvPr id="4" name="Imagen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85800"/>
            <a:ext cx="9144000" cy="555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CCACBF81-A5BC-475F-8005-A6D419A3D7E0}"/>
              </a:ext>
            </a:extLst>
          </p:cNvPr>
          <p:cNvSpPr txBox="1"/>
          <p:nvPr/>
        </p:nvSpPr>
        <p:spPr>
          <a:xfrm>
            <a:off x="0" y="6309320"/>
            <a:ext cx="9036496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ca-ES" sz="2800" dirty="0" err="1">
                <a:solidFill>
                  <a:srgbClr val="0070C0"/>
                </a:solidFill>
              </a:rPr>
              <a:t>CAMFiC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3817396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7EB518-F8FB-4E71-B96D-AC1B5FB2FA7C}" type="slidenum">
              <a:rPr lang="ca-ES" smtClean="0"/>
              <a:pPr>
                <a:defRPr/>
              </a:pPr>
              <a:t>14</a:t>
            </a:fld>
            <a:endParaRPr lang="ca-ES"/>
          </a:p>
        </p:txBody>
      </p:sp>
      <p:sp>
        <p:nvSpPr>
          <p:cNvPr id="3" name="Rectangle 10"/>
          <p:cNvSpPr>
            <a:spLocks noChangeArrowheads="1"/>
          </p:cNvSpPr>
          <p:nvPr/>
        </p:nvSpPr>
        <p:spPr bwMode="auto">
          <a:xfrm>
            <a:off x="142875" y="111125"/>
            <a:ext cx="90011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ca-ES" altLang="es-ES" sz="2800" b="1" i="1" dirty="0" err="1">
                <a:solidFill>
                  <a:srgbClr val="0070C0"/>
                </a:solidFill>
              </a:rPr>
              <a:t>Chlamydia</a:t>
            </a:r>
            <a:r>
              <a:rPr lang="ca-ES" altLang="es-ES" sz="2800" b="1" i="1" dirty="0">
                <a:solidFill>
                  <a:srgbClr val="0070C0"/>
                </a:solidFill>
              </a:rPr>
              <a:t> </a:t>
            </a:r>
            <a:r>
              <a:rPr lang="ca-ES" altLang="es-ES" sz="2800" b="1" i="1" dirty="0" err="1">
                <a:solidFill>
                  <a:srgbClr val="0070C0"/>
                </a:solidFill>
              </a:rPr>
              <a:t>trachomatis</a:t>
            </a:r>
            <a:r>
              <a:rPr lang="ca-ES" altLang="es-ES" sz="2800" b="1" i="1" dirty="0">
                <a:solidFill>
                  <a:srgbClr val="0070C0"/>
                </a:solidFill>
              </a:rPr>
              <a:t> </a:t>
            </a:r>
            <a:r>
              <a:rPr lang="ca-ES" altLang="es-ES" sz="2800" b="1" dirty="0">
                <a:solidFill>
                  <a:srgbClr val="0070C0"/>
                </a:solidFill>
              </a:rPr>
              <a:t>D-K. Generalitats</a:t>
            </a:r>
            <a:endParaRPr lang="es-ES" altLang="es-ES" sz="2800" b="1" dirty="0">
              <a:solidFill>
                <a:srgbClr val="0070C0"/>
              </a:solidFill>
            </a:endParaRPr>
          </a:p>
        </p:txBody>
      </p:sp>
      <p:sp>
        <p:nvSpPr>
          <p:cNvPr id="4" name="Rectangle 3">
            <a:extLst/>
          </p:cNvPr>
          <p:cNvSpPr txBox="1">
            <a:spLocks noChangeArrowheads="1"/>
          </p:cNvSpPr>
          <p:nvPr/>
        </p:nvSpPr>
        <p:spPr bwMode="auto">
          <a:xfrm>
            <a:off x="207963" y="1125538"/>
            <a:ext cx="8612187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58775" indent="-2730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627063" indent="274638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28763" indent="-357188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algn="just" eaLnBrk="1" hangingPunct="1"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ca-ES" altLang="ca-ES" sz="21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Chlamydia trachomatis </a:t>
            </a:r>
            <a:r>
              <a:rPr lang="ca-ES" altLang="ca-ES" sz="2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D-K:</a:t>
            </a:r>
          </a:p>
          <a:p>
            <a:pPr lvl="2" algn="just" eaLnBrk="1" hangingPunct="1">
              <a:buClr>
                <a:srgbClr val="0070C0"/>
              </a:buClr>
              <a:defRPr/>
            </a:pPr>
            <a:r>
              <a:rPr lang="ca-ES" altLang="ca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sym typeface="Wingdings" panose="05000000000000000000" pitchFamily="2" charset="2"/>
              </a:rPr>
              <a:t>Ba</a:t>
            </a:r>
            <a:r>
              <a:rPr lang="ca-ES" altLang="ca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cteri intracel·lular gramnegatiu (creixement intracel·lular obligat)</a:t>
            </a:r>
            <a:endParaRPr lang="ca-ES" altLang="ca-ES" sz="17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lvl="1" algn="just" eaLnBrk="1" hangingPunct="1"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ca-ES" altLang="ca-ES" sz="2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Font d’infecció </a:t>
            </a:r>
            <a:r>
              <a:rPr lang="ca-ES" altLang="ca-ES" sz="2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sym typeface="Wingdings" panose="05000000000000000000" pitchFamily="2" charset="2"/>
              </a:rPr>
              <a:t> </a:t>
            </a:r>
            <a:r>
              <a:rPr lang="ca-ES" altLang="ca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sym typeface="Wingdings" panose="05000000000000000000" pitchFamily="2" charset="2"/>
              </a:rPr>
              <a:t>S</a:t>
            </a:r>
            <a:r>
              <a:rPr lang="ca-ES" altLang="ca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ecrecions genitals de persones infectades</a:t>
            </a:r>
            <a:endParaRPr lang="ca-ES" altLang="ca-ES" sz="21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lvl="1" algn="just" eaLnBrk="1" hangingPunct="1"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ca-ES" altLang="ca-ES" sz="2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Incubació </a:t>
            </a:r>
            <a:r>
              <a:rPr lang="ca-ES" altLang="ca-ES" sz="2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sym typeface="Wingdings" panose="05000000000000000000" pitchFamily="2" charset="2"/>
              </a:rPr>
              <a:t> </a:t>
            </a:r>
            <a:r>
              <a:rPr lang="ca-ES" altLang="ca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sym typeface="Wingdings" panose="05000000000000000000" pitchFamily="2" charset="2"/>
              </a:rPr>
              <a:t>P</a:t>
            </a:r>
            <a:r>
              <a:rPr lang="ca-ES" altLang="ca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ot variar entre 2 i 6 setmanes; sense tractament, la infecció pot persistir durant diversos mesos i pot originar complicacions</a:t>
            </a:r>
            <a:endParaRPr lang="ca-ES" altLang="ca-ES" sz="21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lvl="1" algn="just" eaLnBrk="1" hangingPunct="1"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ca-ES" altLang="ca-ES" sz="2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Afectació </a:t>
            </a:r>
            <a:r>
              <a:rPr lang="ca-ES" altLang="ca-ES" sz="2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sym typeface="Wingdings" panose="05000000000000000000" pitchFamily="2" charset="2"/>
              </a:rPr>
              <a:t> </a:t>
            </a:r>
            <a:r>
              <a:rPr lang="ca-ES" altLang="ca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sym typeface="Wingdings" panose="05000000000000000000" pitchFamily="2" charset="2"/>
              </a:rPr>
              <a:t>M</a:t>
            </a:r>
            <a:r>
              <a:rPr lang="ca-ES" altLang="ca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embranes mucoses:</a:t>
            </a:r>
          </a:p>
          <a:p>
            <a:pPr lvl="2" algn="just" eaLnBrk="1" hangingPunct="1">
              <a:buClr>
                <a:srgbClr val="0070C0"/>
              </a:buClr>
              <a:defRPr/>
            </a:pPr>
            <a:r>
              <a:rPr lang="ca-ES" altLang="ca-ES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Genital</a:t>
            </a:r>
          </a:p>
          <a:p>
            <a:pPr lvl="2" algn="just" eaLnBrk="1" hangingPunct="1">
              <a:buClr>
                <a:srgbClr val="0070C0"/>
              </a:buClr>
              <a:defRPr/>
            </a:pPr>
            <a:r>
              <a:rPr lang="ca-ES" altLang="ca-ES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Conjuntiva </a:t>
            </a:r>
          </a:p>
          <a:p>
            <a:pPr lvl="2" algn="just" eaLnBrk="1" hangingPunct="1">
              <a:buClr>
                <a:srgbClr val="0070C0"/>
              </a:buClr>
              <a:defRPr/>
            </a:pPr>
            <a:r>
              <a:rPr lang="ca-ES" altLang="ca-ES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Faríngia</a:t>
            </a:r>
          </a:p>
          <a:p>
            <a:pPr lvl="1" algn="just" eaLnBrk="1" hangingPunct="1"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ca-ES" altLang="ca-ES" sz="2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Quan donen clínica </a:t>
            </a:r>
            <a:r>
              <a:rPr lang="ca-ES" altLang="ca-ES" sz="2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sym typeface="Wingdings" panose="05000000000000000000" pitchFamily="2" charset="2"/>
              </a:rPr>
              <a:t> </a:t>
            </a:r>
            <a:r>
              <a:rPr lang="ca-ES" altLang="ca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sym typeface="Wingdings" panose="05000000000000000000" pitchFamily="2" charset="2"/>
              </a:rPr>
              <a:t>E</a:t>
            </a:r>
            <a:r>
              <a:rPr lang="ca-ES" altLang="ca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ls serotips D-K ocasionen sobretot </a:t>
            </a:r>
            <a:r>
              <a:rPr lang="ca-ES" altLang="ca-E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uretritis</a:t>
            </a:r>
            <a:r>
              <a:rPr lang="ca-ES" altLang="ca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i   </a:t>
            </a:r>
            <a:r>
              <a:rPr lang="ca-ES" altLang="ca-E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cervicitis</a:t>
            </a:r>
            <a:r>
              <a:rPr lang="ca-ES" altLang="ca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. Poden afectar la faringe, l’anus i la conjuntiva ocular</a:t>
            </a:r>
            <a:endParaRPr lang="ca-ES" altLang="ca-ES" sz="21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lvl="1" algn="just" eaLnBrk="1" hangingPunct="1"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ca-ES" altLang="ca-ES" sz="2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Asimptomàtica </a:t>
            </a:r>
            <a:r>
              <a:rPr lang="ca-ES" altLang="ca-ES" sz="2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sym typeface="Wingdings" panose="05000000000000000000" pitchFamily="2" charset="2"/>
              </a:rPr>
              <a:t> </a:t>
            </a:r>
            <a:r>
              <a:rPr lang="ca-ES" altLang="ca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En un 70-95% de ♀ i en un 50% dels ♂</a:t>
            </a:r>
          </a:p>
          <a:p>
            <a:pPr lvl="1" algn="just" eaLnBrk="1" hangingPunct="1"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ca-ES" altLang="ca-ES" sz="2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Si no es complica abans </a:t>
            </a:r>
            <a:r>
              <a:rPr lang="ca-ES" altLang="ca-ES" sz="2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sym typeface="Wingdings" panose="05000000000000000000" pitchFamily="2" charset="2"/>
              </a:rPr>
              <a:t> </a:t>
            </a:r>
            <a:r>
              <a:rPr lang="ca-ES" altLang="ca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sym typeface="Wingdings" panose="05000000000000000000" pitchFamily="2" charset="2"/>
              </a:rPr>
              <a:t>La </a:t>
            </a:r>
            <a:r>
              <a:rPr lang="ca-ES" altLang="ca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infecció es pot resoldre de forma espontània al cap d’un any</a:t>
            </a:r>
          </a:p>
          <a:p>
            <a:pPr lvl="1" algn="just" eaLnBrk="1" hangingPunct="1"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endParaRPr lang="ca-ES" altLang="ca-ES" sz="21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lvl="1" algn="just" eaLnBrk="1" hangingPunct="1"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endParaRPr lang="ca-ES" altLang="ca-ES" sz="2100" dirty="0">
              <a:solidFill>
                <a:srgbClr val="000000"/>
              </a:solidFill>
              <a:latin typeface="+mn-lt"/>
            </a:endParaRPr>
          </a:p>
          <a:p>
            <a:pPr lvl="1" algn="just" eaLnBrk="1" hangingPunct="1"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endParaRPr lang="ca-ES" altLang="ca-ES" sz="2100" dirty="0">
              <a:solidFill>
                <a:srgbClr val="000000"/>
              </a:solidFill>
              <a:latin typeface="+mn-lt"/>
            </a:endParaRPr>
          </a:p>
          <a:p>
            <a:pPr marL="85725" lvl="1" indent="0" algn="just" eaLnBrk="1" hangingPunct="1">
              <a:buClr>
                <a:srgbClr val="0070C0"/>
              </a:buClr>
              <a:buFont typeface="Arial" panose="020B0604020202020204" pitchFamily="34" charset="0"/>
              <a:buNone/>
              <a:defRPr/>
            </a:pPr>
            <a:endParaRPr lang="ca-ES" altLang="ca-ES" sz="21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5" name="8 Imag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48488" y="0"/>
            <a:ext cx="2195512" cy="158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F6957AA7-5D6D-4265-A448-347487F0E0A7}"/>
              </a:ext>
            </a:extLst>
          </p:cNvPr>
          <p:cNvSpPr txBox="1"/>
          <p:nvPr/>
        </p:nvSpPr>
        <p:spPr>
          <a:xfrm>
            <a:off x="0" y="6309320"/>
            <a:ext cx="9036496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ca-ES" sz="2800" dirty="0" err="1">
                <a:solidFill>
                  <a:srgbClr val="0070C0"/>
                </a:solidFill>
              </a:rPr>
              <a:t>CAMFiC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12796566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ángulo: esquinas redondeadas 6"/>
          <p:cNvSpPr>
            <a:spLocks noChangeArrowheads="1"/>
          </p:cNvSpPr>
          <p:nvPr/>
        </p:nvSpPr>
        <p:spPr bwMode="auto">
          <a:xfrm>
            <a:off x="323850" y="4521200"/>
            <a:ext cx="8496300" cy="1644650"/>
          </a:xfrm>
          <a:prstGeom prst="roundRect">
            <a:avLst>
              <a:gd name="adj" fmla="val 2139"/>
            </a:avLst>
          </a:prstGeom>
          <a:solidFill>
            <a:srgbClr val="EFF3F7"/>
          </a:solidFill>
          <a:ln w="12700" algn="ctr">
            <a:noFill/>
            <a:miter lim="800000"/>
            <a:headEnd/>
            <a:tailEnd/>
          </a:ln>
        </p:spPr>
        <p:txBody>
          <a:bodyPr/>
          <a:lstStyle/>
          <a:p>
            <a:pPr marL="896938" eaLnBrk="1" hangingPunct="1">
              <a:lnSpc>
                <a:spcPct val="150000"/>
              </a:lnSpc>
            </a:pPr>
            <a:endParaRPr lang="ca-ES" altLang="ca-ES" sz="600" b="1">
              <a:solidFill>
                <a:srgbClr val="FFFFFF"/>
              </a:solidFill>
            </a:endParaRPr>
          </a:p>
        </p:txBody>
      </p:sp>
      <p:sp>
        <p:nvSpPr>
          <p:cNvPr id="31747" name="Rectángulo: esquinas redondeadas 6"/>
          <p:cNvSpPr>
            <a:spLocks noChangeArrowheads="1"/>
          </p:cNvSpPr>
          <p:nvPr/>
        </p:nvSpPr>
        <p:spPr bwMode="auto">
          <a:xfrm>
            <a:off x="4695825" y="1346200"/>
            <a:ext cx="4124325" cy="3021013"/>
          </a:xfrm>
          <a:prstGeom prst="roundRect">
            <a:avLst>
              <a:gd name="adj" fmla="val 2139"/>
            </a:avLst>
          </a:prstGeom>
          <a:solidFill>
            <a:srgbClr val="EFF3F7"/>
          </a:solidFill>
          <a:ln w="12700" algn="ctr">
            <a:noFill/>
            <a:miter lim="800000"/>
            <a:headEnd/>
            <a:tailEnd/>
          </a:ln>
        </p:spPr>
        <p:txBody>
          <a:bodyPr/>
          <a:lstStyle/>
          <a:p>
            <a:pPr marL="896938" eaLnBrk="1" hangingPunct="1">
              <a:lnSpc>
                <a:spcPct val="150000"/>
              </a:lnSpc>
            </a:pPr>
            <a:endParaRPr lang="ca-ES" altLang="ca-ES" sz="600" b="1">
              <a:solidFill>
                <a:srgbClr val="FFFFFF"/>
              </a:solidFill>
            </a:endParaRPr>
          </a:p>
        </p:txBody>
      </p:sp>
      <p:sp>
        <p:nvSpPr>
          <p:cNvPr id="31748" name="Rectángulo: esquinas redondeadas 6"/>
          <p:cNvSpPr>
            <a:spLocks noChangeArrowheads="1"/>
          </p:cNvSpPr>
          <p:nvPr/>
        </p:nvSpPr>
        <p:spPr bwMode="auto">
          <a:xfrm>
            <a:off x="323850" y="1341438"/>
            <a:ext cx="4083050" cy="3025775"/>
          </a:xfrm>
          <a:prstGeom prst="roundRect">
            <a:avLst>
              <a:gd name="adj" fmla="val 2139"/>
            </a:avLst>
          </a:prstGeom>
          <a:solidFill>
            <a:srgbClr val="EFF3F7"/>
          </a:solidFill>
          <a:ln w="12700" algn="ctr">
            <a:noFill/>
            <a:miter lim="800000"/>
            <a:headEnd/>
            <a:tailEnd/>
          </a:ln>
        </p:spPr>
        <p:txBody>
          <a:bodyPr/>
          <a:lstStyle/>
          <a:p>
            <a:pPr marL="896938" eaLnBrk="1" hangingPunct="1">
              <a:lnSpc>
                <a:spcPct val="150000"/>
              </a:lnSpc>
            </a:pPr>
            <a:endParaRPr lang="ca-ES" altLang="ca-ES" sz="600" b="1">
              <a:solidFill>
                <a:srgbClr val="FFFFFF"/>
              </a:solidFill>
            </a:endParaRPr>
          </a:p>
        </p:txBody>
      </p:sp>
      <p:sp>
        <p:nvSpPr>
          <p:cNvPr id="31749" name="2 Marcador de número de diapositiva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858000" y="6421438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fld id="{96A690AB-1F68-4A92-9DF1-505E96C5E2BF}" type="slidenum">
              <a:rPr lang="ca-ES" altLang="es-ES" smtClean="0">
                <a:ea typeface="Geneva" charset="-128"/>
              </a:rPr>
              <a:pPr eaLnBrk="1" hangingPunct="1"/>
              <a:t>15</a:t>
            </a:fld>
            <a:endParaRPr lang="ca-ES" altLang="es-ES">
              <a:ea typeface="Geneva" charset="-128"/>
            </a:endParaRPr>
          </a:p>
        </p:txBody>
      </p:sp>
      <p:sp>
        <p:nvSpPr>
          <p:cNvPr id="31750" name="Rectangle 10"/>
          <p:cNvSpPr>
            <a:spLocks noChangeArrowheads="1"/>
          </p:cNvSpPr>
          <p:nvPr/>
        </p:nvSpPr>
        <p:spPr bwMode="auto">
          <a:xfrm>
            <a:off x="142875" y="111125"/>
            <a:ext cx="90011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ca-ES" altLang="es-ES" sz="2800" b="1" i="1" dirty="0" err="1">
                <a:solidFill>
                  <a:srgbClr val="0070C0"/>
                </a:solidFill>
              </a:rPr>
              <a:t>Chlamydia</a:t>
            </a:r>
            <a:r>
              <a:rPr lang="ca-ES" altLang="es-ES" sz="2800" b="1" i="1" dirty="0">
                <a:solidFill>
                  <a:srgbClr val="0070C0"/>
                </a:solidFill>
              </a:rPr>
              <a:t> </a:t>
            </a:r>
            <a:r>
              <a:rPr lang="ca-ES" altLang="es-ES" sz="2800" b="1" i="1" dirty="0" err="1">
                <a:solidFill>
                  <a:srgbClr val="0070C0"/>
                </a:solidFill>
              </a:rPr>
              <a:t>trachomatis</a:t>
            </a:r>
            <a:r>
              <a:rPr lang="ca-ES" altLang="es-ES" sz="2800" b="1" i="1" dirty="0">
                <a:solidFill>
                  <a:srgbClr val="0070C0"/>
                </a:solidFill>
              </a:rPr>
              <a:t> </a:t>
            </a:r>
            <a:r>
              <a:rPr lang="ca-ES" altLang="es-ES" sz="2800" b="1" dirty="0">
                <a:solidFill>
                  <a:srgbClr val="0070C0"/>
                </a:solidFill>
              </a:rPr>
              <a:t>D-K. Formes clíniques</a:t>
            </a:r>
            <a:endParaRPr lang="es-ES" altLang="es-ES" sz="2800" b="1" dirty="0">
              <a:solidFill>
                <a:srgbClr val="0070C0"/>
              </a:solidFill>
            </a:endParaRPr>
          </a:p>
        </p:txBody>
      </p:sp>
      <p:sp>
        <p:nvSpPr>
          <p:cNvPr id="5" name="Rectangle 3">
            <a:extLst/>
          </p:cNvPr>
          <p:cNvSpPr txBox="1">
            <a:spLocks noChangeArrowheads="1"/>
          </p:cNvSpPr>
          <p:nvPr/>
        </p:nvSpPr>
        <p:spPr bwMode="auto">
          <a:xfrm>
            <a:off x="323850" y="2319338"/>
            <a:ext cx="4083050" cy="197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58775" indent="-2730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627063" indent="274638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28763" indent="-357188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algn="just" eaLnBrk="1" hangingPunct="1"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ca-ES" altLang="ca-E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Cervicitis (coll de la cèrvix friable, inflamació, edema)</a:t>
            </a:r>
          </a:p>
          <a:p>
            <a:pPr lvl="1" algn="just" eaLnBrk="1" hangingPunct="1"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ca-ES" altLang="ca-E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Sagnada postcoital o intermenstrual</a:t>
            </a:r>
          </a:p>
          <a:p>
            <a:pPr lvl="1" algn="just" eaLnBrk="1" hangingPunct="1"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ca-ES" altLang="ca-E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Augment del fluix vaginal (leucorrea) </a:t>
            </a:r>
          </a:p>
          <a:p>
            <a:pPr lvl="1" algn="just" eaLnBrk="1" hangingPunct="1"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ca-ES" altLang="ca-E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Uretritis aguda</a:t>
            </a:r>
          </a:p>
          <a:p>
            <a:pPr lvl="1" algn="just" eaLnBrk="1" hangingPunct="1"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ca-ES" altLang="ca-E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Dolor al baix abdomen i/o dolor als annexos amb l’exploració vaginal</a:t>
            </a:r>
          </a:p>
          <a:p>
            <a:pPr lvl="1" algn="just" eaLnBrk="1" hangingPunct="1"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ca-ES" altLang="ca-E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Malaltia inflamatòria pelviana   </a:t>
            </a:r>
            <a:r>
              <a:rPr lang="ca-ES" altLang="ca-E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</a:rPr>
              <a:t>                      </a:t>
            </a:r>
          </a:p>
          <a:p>
            <a:pPr marL="85725" lvl="1" indent="0" algn="just" eaLnBrk="1" hangingPunct="1">
              <a:buClr>
                <a:srgbClr val="0070C0"/>
              </a:buClr>
              <a:buFont typeface="Arial" panose="020B0604020202020204" pitchFamily="34" charset="0"/>
              <a:buNone/>
              <a:defRPr/>
            </a:pPr>
            <a:endParaRPr lang="ca-ES" altLang="ca-ES" sz="2100" dirty="0">
              <a:solidFill>
                <a:srgbClr val="000000"/>
              </a:solidFill>
              <a:latin typeface="Calibri"/>
            </a:endParaRPr>
          </a:p>
          <a:p>
            <a:pPr lvl="1" algn="just" eaLnBrk="1" hangingPunct="1"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endParaRPr lang="ca-ES" altLang="ca-ES" sz="2100" b="1" dirty="0">
              <a:solidFill>
                <a:srgbClr val="000000"/>
              </a:solidFill>
              <a:latin typeface="Calibri"/>
            </a:endParaRPr>
          </a:p>
          <a:p>
            <a:pPr lvl="1" algn="just" eaLnBrk="1" hangingPunct="1"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endParaRPr lang="ca-ES" altLang="ca-ES" sz="2100" dirty="0">
              <a:solidFill>
                <a:srgbClr val="000000"/>
              </a:solidFill>
              <a:latin typeface="Calibri"/>
            </a:endParaRPr>
          </a:p>
          <a:p>
            <a:pPr lvl="1" algn="just" eaLnBrk="1" hangingPunct="1"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endParaRPr lang="ca-ES" altLang="ca-ES" sz="2100" dirty="0">
              <a:solidFill>
                <a:srgbClr val="000000"/>
              </a:solidFill>
              <a:latin typeface="Calibri"/>
            </a:endParaRPr>
          </a:p>
          <a:p>
            <a:pPr marL="85725" lvl="1" indent="0" algn="just" eaLnBrk="1" hangingPunct="1">
              <a:buClr>
                <a:srgbClr val="0070C0"/>
              </a:buClr>
              <a:buFont typeface="Arial" panose="020B0604020202020204" pitchFamily="34" charset="0"/>
              <a:buNone/>
              <a:defRPr/>
            </a:pPr>
            <a:endParaRPr lang="ca-ES" altLang="ca-ES" sz="2100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1752" name="Picture 4"/>
          <p:cNvPicPr>
            <a:picLocks noChangeAspect="1" noChangeArrowheads="1"/>
          </p:cNvPicPr>
          <p:nvPr/>
        </p:nvPicPr>
        <p:blipFill>
          <a:blip r:embed="rId2"/>
          <a:srcRect t="9212" r="49559" b="20227"/>
          <a:stretch>
            <a:fillRect/>
          </a:stretch>
        </p:blipFill>
        <p:spPr bwMode="auto">
          <a:xfrm>
            <a:off x="1936750" y="1374775"/>
            <a:ext cx="85725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3" name="Picture 4"/>
          <p:cNvPicPr>
            <a:picLocks noChangeAspect="1" noChangeArrowheads="1"/>
          </p:cNvPicPr>
          <p:nvPr/>
        </p:nvPicPr>
        <p:blipFill>
          <a:blip r:embed="rId2"/>
          <a:srcRect l="49559" t="9212" b="20201"/>
          <a:stretch>
            <a:fillRect/>
          </a:stretch>
        </p:blipFill>
        <p:spPr bwMode="auto">
          <a:xfrm>
            <a:off x="6329363" y="1374775"/>
            <a:ext cx="85725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4" name="Picture 4"/>
          <p:cNvPicPr>
            <a:picLocks noChangeAspect="1" noChangeArrowheads="1"/>
          </p:cNvPicPr>
          <p:nvPr/>
        </p:nvPicPr>
        <p:blipFill>
          <a:blip r:embed="rId3"/>
          <a:srcRect t="9212" b="7014"/>
          <a:stretch>
            <a:fillRect/>
          </a:stretch>
        </p:blipFill>
        <p:spPr bwMode="auto">
          <a:xfrm>
            <a:off x="468313" y="5095875"/>
            <a:ext cx="1654175" cy="92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3">
            <a:extLst/>
          </p:cNvPr>
          <p:cNvSpPr txBox="1">
            <a:spLocks noChangeArrowheads="1"/>
          </p:cNvSpPr>
          <p:nvPr/>
        </p:nvSpPr>
        <p:spPr bwMode="auto">
          <a:xfrm>
            <a:off x="4713288" y="2319338"/>
            <a:ext cx="4084637" cy="197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58775" indent="-2730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627063" indent="274638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28763" indent="-357188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algn="just" eaLnBrk="1" hangingPunct="1"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ca-ES" altLang="ca-E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Secreció mucosa o muco-purulenta escassa </a:t>
            </a:r>
          </a:p>
          <a:p>
            <a:pPr lvl="1" algn="just" eaLnBrk="1" hangingPunct="1"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ca-ES" altLang="ca-E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Uretritis aguda</a:t>
            </a:r>
          </a:p>
          <a:p>
            <a:pPr lvl="1" algn="just" eaLnBrk="1" hangingPunct="1"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ca-ES" altLang="ca-E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Disúria</a:t>
            </a:r>
          </a:p>
          <a:p>
            <a:pPr lvl="1" algn="just" eaLnBrk="1" hangingPunct="1"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ca-ES" altLang="ca-E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Dolor testicular</a:t>
            </a:r>
          </a:p>
          <a:p>
            <a:pPr lvl="1" algn="just" eaLnBrk="1" hangingPunct="1"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ca-ES" altLang="ca-E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Epididimitis </a:t>
            </a:r>
          </a:p>
          <a:p>
            <a:pPr lvl="1" algn="just" eaLnBrk="1" hangingPunct="1"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ca-ES" altLang="ca-E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Balanitis</a:t>
            </a:r>
          </a:p>
          <a:p>
            <a:pPr lvl="1" algn="just" eaLnBrk="1" hangingPunct="1"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ca-ES" altLang="ca-E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Proctitis</a:t>
            </a:r>
          </a:p>
          <a:p>
            <a:pPr marL="85725" lvl="1" indent="0" algn="just" eaLnBrk="1" hangingPunct="1">
              <a:buClr>
                <a:srgbClr val="0070C0"/>
              </a:buClr>
              <a:buFont typeface="Arial" panose="020B0604020202020204" pitchFamily="34" charset="0"/>
              <a:buNone/>
              <a:defRPr/>
            </a:pPr>
            <a:r>
              <a:rPr lang="ca-ES" altLang="ca-E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                   </a:t>
            </a:r>
          </a:p>
          <a:p>
            <a:pPr marL="85725" lvl="1" indent="0" algn="just" eaLnBrk="1" hangingPunct="1">
              <a:buClr>
                <a:srgbClr val="0070C0"/>
              </a:buClr>
              <a:buFont typeface="Arial" panose="020B0604020202020204" pitchFamily="34" charset="0"/>
              <a:buNone/>
              <a:defRPr/>
            </a:pPr>
            <a:endParaRPr lang="ca-ES" altLang="ca-ES" sz="2100" dirty="0">
              <a:solidFill>
                <a:srgbClr val="000000"/>
              </a:solidFill>
              <a:latin typeface="Calibri"/>
            </a:endParaRPr>
          </a:p>
          <a:p>
            <a:pPr lvl="1" algn="just" eaLnBrk="1" hangingPunct="1"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endParaRPr lang="ca-ES" altLang="ca-ES" sz="2100" b="1" dirty="0">
              <a:solidFill>
                <a:srgbClr val="000000"/>
              </a:solidFill>
              <a:latin typeface="Calibri"/>
            </a:endParaRPr>
          </a:p>
          <a:p>
            <a:pPr lvl="1" algn="just" eaLnBrk="1" hangingPunct="1"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endParaRPr lang="ca-ES" altLang="ca-ES" sz="2100" dirty="0">
              <a:solidFill>
                <a:srgbClr val="000000"/>
              </a:solidFill>
              <a:latin typeface="Calibri"/>
            </a:endParaRPr>
          </a:p>
          <a:p>
            <a:pPr lvl="1" algn="just" eaLnBrk="1" hangingPunct="1"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endParaRPr lang="ca-ES" altLang="ca-ES" sz="2100" dirty="0">
              <a:solidFill>
                <a:srgbClr val="000000"/>
              </a:solidFill>
              <a:latin typeface="Calibri"/>
            </a:endParaRPr>
          </a:p>
          <a:p>
            <a:pPr marL="85725" lvl="1" indent="0" algn="just" eaLnBrk="1" hangingPunct="1">
              <a:buClr>
                <a:srgbClr val="0070C0"/>
              </a:buClr>
              <a:buFont typeface="Arial" panose="020B0604020202020204" pitchFamily="34" charset="0"/>
              <a:buNone/>
              <a:defRPr/>
            </a:pPr>
            <a:endParaRPr lang="ca-ES" altLang="ca-ES" sz="2100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1756" name="Picture 16" descr="Archivo:Symbol venus.sv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58900" y="1444625"/>
            <a:ext cx="433388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7" name="Picture 18" descr="Archivo:Symbol mars.svg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08638" y="1524000"/>
            <a:ext cx="576262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8" name="5 CuadroTexto"/>
          <p:cNvSpPr txBox="1">
            <a:spLocks noChangeArrowheads="1"/>
          </p:cNvSpPr>
          <p:nvPr/>
        </p:nvSpPr>
        <p:spPr bwMode="auto">
          <a:xfrm>
            <a:off x="285750" y="857250"/>
            <a:ext cx="85725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algn="ctr" eaLnBrk="1" hangingPunct="1">
              <a:buClr>
                <a:srgbClr val="0070C0"/>
              </a:buClr>
            </a:pPr>
            <a:r>
              <a:rPr lang="ca-ES" altLang="es-ES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Asimptomàtica</a:t>
            </a:r>
            <a:r>
              <a:rPr lang="es-ES" altLang="es-ES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</a:t>
            </a:r>
            <a:r>
              <a:rPr lang="ca-ES" altLang="ca-ES" sz="2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 un 70-95% de ♀ i en un 50% dels ♂</a:t>
            </a:r>
            <a:endParaRPr lang="es-ES" altLang="es-ES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1759" name="Picture 16" descr="Archivo:Symbol venus.svg">
            <a:hlinkClick r:id="rId4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55650" y="4652963"/>
            <a:ext cx="2365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0" name="Picture 18" descr="Archivo:Symbol mars.svg">
            <a:hlinkClick r:id="rId6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498600" y="4705350"/>
            <a:ext cx="3175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3">
            <a:extLst/>
          </p:cNvPr>
          <p:cNvSpPr txBox="1">
            <a:spLocks noChangeArrowheads="1"/>
          </p:cNvSpPr>
          <p:nvPr/>
        </p:nvSpPr>
        <p:spPr bwMode="auto">
          <a:xfrm>
            <a:off x="2146300" y="4705350"/>
            <a:ext cx="6529388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58775" indent="-2730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627063" indent="274638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28763" indent="-357188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algn="just" eaLnBrk="1" hangingPunct="1"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ca-ES" altLang="ca-E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Formes asimptomàtiques de localització faríngia</a:t>
            </a:r>
          </a:p>
          <a:p>
            <a:pPr lvl="1" algn="just" eaLnBrk="1" hangingPunct="1"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ca-ES" altLang="ca-E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Formes asimptomàtiques de localització rectal</a:t>
            </a:r>
          </a:p>
          <a:p>
            <a:pPr lvl="1" algn="just" eaLnBrk="1" hangingPunct="1"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ca-ES" altLang="ca-E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Conjuntivitis </a:t>
            </a:r>
          </a:p>
          <a:p>
            <a:pPr lvl="1" algn="just" eaLnBrk="1" hangingPunct="1"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ca-ES" altLang="ca-E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Artritis reactiva, síndrome de Reiter</a:t>
            </a:r>
          </a:p>
          <a:p>
            <a:pPr lvl="1" algn="just" eaLnBrk="1" hangingPunct="1"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ca-ES" altLang="ca-E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Dolor a hipocondri dret, perihepatitis, síndrome de </a:t>
            </a:r>
            <a:r>
              <a:rPr lang="ca-ES" altLang="ca-E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Fitz</a:t>
            </a:r>
            <a:r>
              <a:rPr lang="ca-ES" altLang="ca-E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-Hugh-</a:t>
            </a:r>
            <a:r>
              <a:rPr lang="ca-ES" altLang="ca-E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Curtis</a:t>
            </a:r>
            <a:r>
              <a:rPr lang="ca-ES" altLang="ca-E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              </a:t>
            </a:r>
          </a:p>
          <a:p>
            <a:pPr marL="85725" lvl="1" indent="0" algn="just" eaLnBrk="1" hangingPunct="1">
              <a:buClr>
                <a:srgbClr val="0070C0"/>
              </a:buClr>
              <a:buFont typeface="Arial" panose="020B0604020202020204" pitchFamily="34" charset="0"/>
              <a:buNone/>
              <a:defRPr/>
            </a:pPr>
            <a:endParaRPr lang="ca-ES" altLang="ca-ES" sz="2100" dirty="0">
              <a:solidFill>
                <a:schemeClr val="tx1">
                  <a:lumMod val="50000"/>
                  <a:lumOff val="50000"/>
                </a:schemeClr>
              </a:solidFill>
              <a:latin typeface="Calibri"/>
            </a:endParaRPr>
          </a:p>
          <a:p>
            <a:pPr lvl="1" algn="just" eaLnBrk="1" hangingPunct="1"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endParaRPr lang="ca-ES" altLang="ca-ES" sz="2100" b="1" dirty="0">
              <a:solidFill>
                <a:srgbClr val="000000"/>
              </a:solidFill>
              <a:latin typeface="Calibri"/>
            </a:endParaRPr>
          </a:p>
          <a:p>
            <a:pPr lvl="1" algn="just" eaLnBrk="1" hangingPunct="1"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endParaRPr lang="ca-ES" altLang="ca-ES" sz="2100" dirty="0">
              <a:solidFill>
                <a:srgbClr val="000000"/>
              </a:solidFill>
              <a:latin typeface="Calibri"/>
            </a:endParaRPr>
          </a:p>
          <a:p>
            <a:pPr lvl="1" algn="just" eaLnBrk="1" hangingPunct="1"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endParaRPr lang="ca-ES" altLang="ca-ES" sz="2100" dirty="0">
              <a:solidFill>
                <a:srgbClr val="000000"/>
              </a:solidFill>
              <a:latin typeface="Calibri"/>
            </a:endParaRPr>
          </a:p>
          <a:p>
            <a:pPr marL="85725" lvl="1" indent="0" algn="just" eaLnBrk="1" hangingPunct="1">
              <a:buClr>
                <a:srgbClr val="0070C0"/>
              </a:buClr>
              <a:buFont typeface="Arial" panose="020B0604020202020204" pitchFamily="34" charset="0"/>
              <a:buNone/>
              <a:defRPr/>
            </a:pPr>
            <a:endParaRPr lang="ca-ES" altLang="ca-ES" sz="21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13DF394C-8D54-4E61-B235-F58F29EEA8CE}"/>
              </a:ext>
            </a:extLst>
          </p:cNvPr>
          <p:cNvSpPr txBox="1"/>
          <p:nvPr/>
        </p:nvSpPr>
        <p:spPr>
          <a:xfrm>
            <a:off x="0" y="6309320"/>
            <a:ext cx="9036496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ca-ES" sz="2800" dirty="0" err="1">
                <a:solidFill>
                  <a:srgbClr val="0070C0"/>
                </a:solidFill>
              </a:rPr>
              <a:t>CAMFiC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16064601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2 Marcador de número de diapositiva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858000" y="6421438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fld id="{CA6F9755-3CC9-47F3-A289-E11EE41A6CC1}" type="slidenum">
              <a:rPr lang="ca-ES" altLang="es-ES" smtClean="0">
                <a:ea typeface="Geneva" charset="-128"/>
              </a:rPr>
              <a:pPr eaLnBrk="1" hangingPunct="1"/>
              <a:t>16</a:t>
            </a:fld>
            <a:endParaRPr lang="ca-ES" altLang="es-ES">
              <a:ea typeface="Geneva" charset="-128"/>
            </a:endParaRPr>
          </a:p>
        </p:txBody>
      </p:sp>
      <p:pic>
        <p:nvPicPr>
          <p:cNvPr id="32771" name="Picture 6" descr="http://www.fertilab.net/images/Clamidia1_g.jpg"/>
          <p:cNvPicPr>
            <a:picLocks noChangeAspect="1" noChangeArrowheads="1"/>
          </p:cNvPicPr>
          <p:nvPr/>
        </p:nvPicPr>
        <p:blipFill>
          <a:blip r:embed="rId2"/>
          <a:srcRect l="52306"/>
          <a:stretch>
            <a:fillRect/>
          </a:stretch>
        </p:blipFill>
        <p:spPr bwMode="auto">
          <a:xfrm>
            <a:off x="4211638" y="1268413"/>
            <a:ext cx="2130425" cy="171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2" descr="http://upload.wikimedia.org/wikipedia/commons/4/4d/SOA-arthriti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18275" y="1268413"/>
            <a:ext cx="2282825" cy="171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6" descr="http://www.fertilab.net/images/Clamidia1_g.jpg"/>
          <p:cNvPicPr>
            <a:picLocks noChangeAspect="1" noChangeArrowheads="1"/>
          </p:cNvPicPr>
          <p:nvPr/>
        </p:nvPicPr>
        <p:blipFill>
          <a:blip r:embed="rId2"/>
          <a:srcRect r="52306"/>
          <a:stretch>
            <a:fillRect/>
          </a:stretch>
        </p:blipFill>
        <p:spPr bwMode="auto">
          <a:xfrm>
            <a:off x="1905000" y="1268413"/>
            <a:ext cx="2130425" cy="171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Elipse 11">
            <a:extLst/>
          </p:cNvPr>
          <p:cNvSpPr/>
          <p:nvPr/>
        </p:nvSpPr>
        <p:spPr>
          <a:xfrm>
            <a:off x="342553" y="1546267"/>
            <a:ext cx="1172518" cy="1156310"/>
          </a:xfrm>
          <a:prstGeom prst="ellipse">
            <a:avLst/>
          </a:prstGeom>
          <a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4000" r="-34000"/>
            </a:stretch>
          </a:blipFill>
          <a:ln w="1905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  <a:miter lim="800000"/>
          </a:ln>
          <a:effectLst/>
        </p:spPr>
      </p:sp>
      <p:sp>
        <p:nvSpPr>
          <p:cNvPr id="32777" name="CuadroTexto 1"/>
          <p:cNvSpPr txBox="1">
            <a:spLocks noChangeArrowheads="1"/>
          </p:cNvSpPr>
          <p:nvPr/>
        </p:nvSpPr>
        <p:spPr bwMode="auto">
          <a:xfrm>
            <a:off x="166688" y="944563"/>
            <a:ext cx="15621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altLang="es-ES" sz="1400" b="1" i="1">
                <a:solidFill>
                  <a:srgbClr val="000000"/>
                </a:solidFill>
              </a:rPr>
              <a:t>Chlamydia trachomatis </a:t>
            </a:r>
            <a:r>
              <a:rPr lang="en-GB" altLang="es-ES" sz="1400" b="1">
                <a:solidFill>
                  <a:srgbClr val="000000"/>
                </a:solidFill>
              </a:rPr>
              <a:t>D-K</a:t>
            </a:r>
          </a:p>
        </p:txBody>
      </p:sp>
      <p:pic>
        <p:nvPicPr>
          <p:cNvPr id="32778" name="Imagen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51075" y="3429000"/>
            <a:ext cx="2914650" cy="202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9" name="Imagen 1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35600" y="3429000"/>
            <a:ext cx="2736850" cy="202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80" name="Rectangle 10"/>
          <p:cNvSpPr>
            <a:spLocks noChangeArrowheads="1"/>
          </p:cNvSpPr>
          <p:nvPr/>
        </p:nvSpPr>
        <p:spPr bwMode="auto">
          <a:xfrm>
            <a:off x="142875" y="111125"/>
            <a:ext cx="90011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ca-ES" altLang="es-ES" sz="2800" b="1" i="1" dirty="0" err="1">
                <a:solidFill>
                  <a:srgbClr val="0070C0"/>
                </a:solidFill>
              </a:rPr>
              <a:t>Chlamydia</a:t>
            </a:r>
            <a:r>
              <a:rPr lang="ca-ES" altLang="es-ES" sz="2800" b="1" i="1" dirty="0">
                <a:solidFill>
                  <a:srgbClr val="0070C0"/>
                </a:solidFill>
              </a:rPr>
              <a:t> </a:t>
            </a:r>
            <a:r>
              <a:rPr lang="ca-ES" altLang="es-ES" sz="2800" b="1" i="1" dirty="0" err="1">
                <a:solidFill>
                  <a:srgbClr val="0070C0"/>
                </a:solidFill>
              </a:rPr>
              <a:t>trachomatis</a:t>
            </a:r>
            <a:r>
              <a:rPr lang="ca-ES" altLang="es-ES" sz="2800" b="1" i="1" dirty="0">
                <a:solidFill>
                  <a:srgbClr val="0070C0"/>
                </a:solidFill>
              </a:rPr>
              <a:t> </a:t>
            </a:r>
            <a:r>
              <a:rPr lang="ca-ES" altLang="es-ES" sz="2800" b="1" dirty="0">
                <a:solidFill>
                  <a:srgbClr val="0070C0"/>
                </a:solidFill>
              </a:rPr>
              <a:t>D-K. Formes clíniques</a:t>
            </a:r>
            <a:endParaRPr lang="es-ES" altLang="es-ES" sz="2800" b="1" dirty="0">
              <a:solidFill>
                <a:srgbClr val="0070C0"/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67DCDA0-BE3F-4EC5-BBA0-C935915A4BCE}"/>
              </a:ext>
            </a:extLst>
          </p:cNvPr>
          <p:cNvSpPr txBox="1"/>
          <p:nvPr/>
        </p:nvSpPr>
        <p:spPr>
          <a:xfrm>
            <a:off x="0" y="6309320"/>
            <a:ext cx="9036496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ca-ES" sz="2800" dirty="0" err="1">
                <a:solidFill>
                  <a:srgbClr val="0070C0"/>
                </a:solidFill>
              </a:rPr>
              <a:t>CAMFiC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12935015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2 Marcador de número de diapositiva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858000" y="6421438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fld id="{D755B152-0ECD-47DA-9E99-056FC439282B}" type="slidenum">
              <a:rPr lang="ca-ES" altLang="es-ES" smtClean="0">
                <a:ea typeface="Geneva" charset="-128"/>
              </a:rPr>
              <a:pPr eaLnBrk="1" hangingPunct="1"/>
              <a:t>17</a:t>
            </a:fld>
            <a:endParaRPr lang="ca-ES" altLang="es-ES">
              <a:ea typeface="Geneva" charset="-128"/>
            </a:endParaRPr>
          </a:p>
        </p:txBody>
      </p:sp>
      <p:sp>
        <p:nvSpPr>
          <p:cNvPr id="34819" name="Rectangle 10"/>
          <p:cNvSpPr>
            <a:spLocks noChangeArrowheads="1"/>
          </p:cNvSpPr>
          <p:nvPr/>
        </p:nvSpPr>
        <p:spPr bwMode="auto">
          <a:xfrm>
            <a:off x="142875" y="111125"/>
            <a:ext cx="90011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ca-ES" altLang="es-ES" sz="2800" b="1" i="1" dirty="0" err="1">
                <a:solidFill>
                  <a:srgbClr val="0070C0"/>
                </a:solidFill>
              </a:rPr>
              <a:t>Neisseria</a:t>
            </a:r>
            <a:r>
              <a:rPr lang="ca-ES" altLang="es-ES" sz="2800" b="1" i="1" dirty="0">
                <a:solidFill>
                  <a:srgbClr val="0070C0"/>
                </a:solidFill>
              </a:rPr>
              <a:t> </a:t>
            </a:r>
            <a:r>
              <a:rPr lang="ca-ES" altLang="es-ES" sz="2800" b="1" i="1" dirty="0" err="1">
                <a:solidFill>
                  <a:srgbClr val="0070C0"/>
                </a:solidFill>
              </a:rPr>
              <a:t>gonorrhoeae</a:t>
            </a:r>
            <a:endParaRPr lang="es-ES" altLang="es-ES" sz="2800" b="1" i="1" dirty="0">
              <a:solidFill>
                <a:srgbClr val="0070C0"/>
              </a:solidFill>
            </a:endParaRPr>
          </a:p>
        </p:txBody>
      </p:sp>
      <p:pic>
        <p:nvPicPr>
          <p:cNvPr id="34820" name="Imagen 15"/>
          <p:cNvPicPr>
            <a:picLocks noChangeAspect="1" noChangeArrowheads="1"/>
          </p:cNvPicPr>
          <p:nvPr/>
        </p:nvPicPr>
        <p:blipFill>
          <a:blip r:embed="rId2"/>
          <a:srcRect t="1649" b="2956"/>
          <a:stretch>
            <a:fillRect/>
          </a:stretch>
        </p:blipFill>
        <p:spPr bwMode="auto">
          <a:xfrm>
            <a:off x="0" y="692150"/>
            <a:ext cx="9144000" cy="554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78D9A161-F85A-4B71-A801-9889A4AB3ECF}"/>
              </a:ext>
            </a:extLst>
          </p:cNvPr>
          <p:cNvSpPr txBox="1"/>
          <p:nvPr/>
        </p:nvSpPr>
        <p:spPr>
          <a:xfrm>
            <a:off x="0" y="6309320"/>
            <a:ext cx="9036496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ca-ES" sz="2800" dirty="0" err="1">
                <a:solidFill>
                  <a:srgbClr val="0070C0"/>
                </a:solidFill>
              </a:rPr>
              <a:t>CAMFiC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37277564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2 Marcador de número de diapositiva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858000" y="6421438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fld id="{502EC282-6C1E-4196-A605-A58A903099C6}" type="slidenum">
              <a:rPr lang="ca-ES" altLang="es-ES" smtClean="0">
                <a:ea typeface="Geneva" charset="-128"/>
              </a:rPr>
              <a:pPr eaLnBrk="1" hangingPunct="1"/>
              <a:t>18</a:t>
            </a:fld>
            <a:endParaRPr lang="ca-ES" altLang="es-ES">
              <a:ea typeface="Geneva" charset="-128"/>
            </a:endParaRPr>
          </a:p>
        </p:txBody>
      </p:sp>
      <p:sp>
        <p:nvSpPr>
          <p:cNvPr id="37891" name="Rectangle 10"/>
          <p:cNvSpPr>
            <a:spLocks noChangeArrowheads="1"/>
          </p:cNvSpPr>
          <p:nvPr/>
        </p:nvSpPr>
        <p:spPr bwMode="auto">
          <a:xfrm>
            <a:off x="142875" y="111125"/>
            <a:ext cx="90011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ca-ES" altLang="es-ES" sz="2800" b="1" i="1" dirty="0" err="1">
                <a:solidFill>
                  <a:srgbClr val="0070C0"/>
                </a:solidFill>
              </a:rPr>
              <a:t>Neisseria</a:t>
            </a:r>
            <a:r>
              <a:rPr lang="ca-ES" altLang="es-ES" sz="2800" b="1" i="1" dirty="0">
                <a:solidFill>
                  <a:srgbClr val="0070C0"/>
                </a:solidFill>
              </a:rPr>
              <a:t> </a:t>
            </a:r>
            <a:r>
              <a:rPr lang="ca-ES" altLang="es-ES" sz="2800" b="1" i="1" dirty="0" err="1">
                <a:solidFill>
                  <a:srgbClr val="0070C0"/>
                </a:solidFill>
              </a:rPr>
              <a:t>gonorrhoeae</a:t>
            </a:r>
            <a:r>
              <a:rPr lang="ca-ES" altLang="es-ES" sz="2800" b="1" dirty="0">
                <a:solidFill>
                  <a:srgbClr val="0070C0"/>
                </a:solidFill>
              </a:rPr>
              <a:t>. Generalitats</a:t>
            </a:r>
            <a:endParaRPr lang="es-ES" altLang="es-ES" sz="2800" b="1" dirty="0">
              <a:solidFill>
                <a:srgbClr val="0070C0"/>
              </a:solidFill>
            </a:endParaRPr>
          </a:p>
        </p:txBody>
      </p:sp>
      <p:sp>
        <p:nvSpPr>
          <p:cNvPr id="37892" name="Rectangle 3"/>
          <p:cNvSpPr txBox="1">
            <a:spLocks noChangeArrowheads="1"/>
          </p:cNvSpPr>
          <p:nvPr/>
        </p:nvSpPr>
        <p:spPr bwMode="auto">
          <a:xfrm>
            <a:off x="207963" y="1125538"/>
            <a:ext cx="8612187" cy="4823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58775" lvl="1" indent="-273050" algn="just" eaLnBrk="1" hangingPunct="1"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•"/>
            </a:pPr>
            <a:r>
              <a:rPr lang="ca-ES" altLang="ca-ES" sz="21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Neisseria</a:t>
            </a:r>
            <a:r>
              <a:rPr lang="ca-ES" altLang="ca-ES" sz="2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a-ES" altLang="ca-ES" sz="21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gonorrhoeae</a:t>
            </a:r>
            <a:r>
              <a:rPr lang="ca-ES" altLang="ca-ES" sz="2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a-ES" altLang="ca-ES" sz="2100" b="1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itchFamily="2" charset="2"/>
              </a:rPr>
              <a:t> </a:t>
            </a:r>
            <a:r>
              <a:rPr lang="ca-ES" altLang="ca-ES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itchFamily="2" charset="2"/>
              </a:rPr>
              <a:t>Diplococ</a:t>
            </a:r>
            <a:r>
              <a:rPr lang="ca-ES" altLang="ca-E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gramnegatiu</a:t>
            </a:r>
            <a:endParaRPr lang="ca-ES" altLang="ca-ES" sz="2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58775" lvl="1" indent="-273050" algn="just" eaLnBrk="1" hangingPunct="1"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•"/>
            </a:pPr>
            <a:r>
              <a:rPr lang="ca-ES" altLang="ca-ES" sz="2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Font d’infecció </a:t>
            </a:r>
            <a:r>
              <a:rPr lang="ca-ES" altLang="ca-ES" sz="2100" b="1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itchFamily="2" charset="2"/>
              </a:rPr>
              <a:t> </a:t>
            </a:r>
            <a:r>
              <a:rPr lang="ca-ES" altLang="ca-ES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itchFamily="2" charset="2"/>
              </a:rPr>
              <a:t>S</a:t>
            </a:r>
            <a:r>
              <a:rPr lang="ca-ES" altLang="ca-E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ecrecions genitals/membranes de persones infectades </a:t>
            </a:r>
            <a:r>
              <a:rPr lang="ca-ES" altLang="ca-E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Transmissió directa </a:t>
            </a:r>
            <a:r>
              <a:rPr lang="ca-ES" altLang="ca-E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per la inoculació de secrecions infectades des d’una membrana mucosa cap a una altra.</a:t>
            </a:r>
          </a:p>
          <a:p>
            <a:pPr marL="358775" lvl="1" indent="-273050" algn="just" eaLnBrk="1" hangingPunct="1"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•"/>
            </a:pPr>
            <a:r>
              <a:rPr lang="ca-ES" altLang="ca-ES" sz="2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Incubació </a:t>
            </a:r>
            <a:r>
              <a:rPr lang="ca-ES" altLang="ca-ES" sz="2100" b="1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itchFamily="2" charset="2"/>
              </a:rPr>
              <a:t> </a:t>
            </a:r>
            <a:r>
              <a:rPr lang="ca-ES" altLang="ca-ES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itchFamily="2" charset="2"/>
              </a:rPr>
              <a:t>E</a:t>
            </a:r>
            <a:r>
              <a:rPr lang="ca-ES" altLang="ca-E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ntre 2 i 7 dies; sense tractament, la contagiositat pot durar diversos mesos i poden aparèixer complicacions</a:t>
            </a:r>
          </a:p>
          <a:p>
            <a:pPr marL="358775" lvl="1" indent="-273050" algn="just" eaLnBrk="1" hangingPunct="1"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•"/>
            </a:pPr>
            <a:r>
              <a:rPr lang="ca-ES" altLang="ca-ES" sz="2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Afectació </a:t>
            </a:r>
            <a:r>
              <a:rPr lang="ca-ES" altLang="ca-ES" sz="2100" b="1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itchFamily="2" charset="2"/>
              </a:rPr>
              <a:t> </a:t>
            </a:r>
            <a:r>
              <a:rPr lang="ca-ES" altLang="ca-ES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itchFamily="2" charset="2"/>
              </a:rPr>
              <a:t>M</a:t>
            </a:r>
            <a:r>
              <a:rPr lang="ca-ES" altLang="ca-E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embranes mucoses (uretra, </a:t>
            </a:r>
            <a:r>
              <a:rPr lang="ca-ES" altLang="ca-E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endocèrvix</a:t>
            </a:r>
            <a:r>
              <a:rPr lang="ca-ES" altLang="ca-E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recte, conjuntiva ocular, faríngia)</a:t>
            </a:r>
            <a:endParaRPr lang="ca-ES" altLang="ca-ES" sz="2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58775" lvl="1" indent="-273050" algn="just" eaLnBrk="1" hangingPunct="1"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•"/>
            </a:pPr>
            <a:r>
              <a:rPr lang="ca-ES" altLang="ca-ES" sz="2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Formes clíniques més freqüents </a:t>
            </a:r>
            <a:r>
              <a:rPr lang="ca-ES" altLang="ca-ES" sz="2100" b="1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itchFamily="2" charset="2"/>
              </a:rPr>
              <a:t> </a:t>
            </a:r>
            <a:r>
              <a:rPr lang="ca-ES" altLang="ca-ES" sz="2000" b="1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itchFamily="2" charset="2"/>
              </a:rPr>
              <a:t>U</a:t>
            </a:r>
            <a:r>
              <a:rPr lang="ca-ES" altLang="ca-E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retritis</a:t>
            </a:r>
            <a:r>
              <a:rPr lang="ca-ES" altLang="ca-E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 </a:t>
            </a:r>
            <a:r>
              <a:rPr lang="ca-ES" altLang="ca-E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cervicitis</a:t>
            </a:r>
            <a:r>
              <a:rPr lang="ca-ES" altLang="ca-E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Pot afectar la faringe, el recte i la conjuntiva ocular</a:t>
            </a:r>
            <a:endParaRPr lang="ca-ES" altLang="ca-ES" sz="2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58775" lvl="1" indent="-273050" algn="just" eaLnBrk="1" hangingPunct="1"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•"/>
            </a:pPr>
            <a:r>
              <a:rPr lang="ca-ES" altLang="ca-ES" sz="2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Asimptomàtica </a:t>
            </a:r>
            <a:r>
              <a:rPr lang="ca-ES" altLang="ca-ES" sz="2100" b="1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itchFamily="2" charset="2"/>
              </a:rPr>
              <a:t> </a:t>
            </a:r>
            <a:r>
              <a:rPr lang="ca-ES" altLang="ca-E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 un 70% de ♀ (manifestacions lleus) i en un 10% de ♂</a:t>
            </a:r>
            <a:endParaRPr lang="ca-ES" altLang="ca-ES" sz="2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58775" lvl="1" indent="-273050" algn="just" eaLnBrk="1" hangingPunct="1"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•"/>
            </a:pPr>
            <a:r>
              <a:rPr lang="ca-ES" altLang="ca-ES" sz="2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Gonocòccia </a:t>
            </a:r>
            <a:r>
              <a:rPr lang="ca-ES" altLang="ca-ES" sz="2100" b="1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itchFamily="2" charset="2"/>
              </a:rPr>
              <a:t> </a:t>
            </a:r>
            <a:r>
              <a:rPr lang="ca-ES" altLang="ca-ES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itchFamily="2" charset="2"/>
              </a:rPr>
              <a:t>Afavoreix la transmissió del VIH </a:t>
            </a:r>
          </a:p>
          <a:p>
            <a:pPr marL="358775" lvl="1" indent="-273050" algn="just" eaLnBrk="1" hangingPunct="1"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•"/>
            </a:pPr>
            <a:r>
              <a:rPr lang="ca-ES" altLang="ca-ES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itchFamily="2" charset="2"/>
              </a:rPr>
              <a:t>Un 20-40% de casos de gonocòccia s’acompanyen de </a:t>
            </a:r>
            <a:r>
              <a:rPr lang="ca-ES" altLang="ca-ES" sz="2000" b="1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itchFamily="2" charset="2"/>
              </a:rPr>
              <a:t>coinfecció</a:t>
            </a:r>
            <a:r>
              <a:rPr lang="ca-ES" altLang="ca-ES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itchFamily="2" charset="2"/>
              </a:rPr>
              <a:t> per clamídies</a:t>
            </a:r>
          </a:p>
          <a:p>
            <a:pPr marL="358775" lvl="1" indent="-273050" algn="just" eaLnBrk="1" hangingPunct="1"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•"/>
            </a:pPr>
            <a:endParaRPr lang="ca-ES" altLang="ca-ES" sz="2000" dirty="0">
              <a:solidFill>
                <a:schemeClr val="tx1">
                  <a:lumMod val="65000"/>
                  <a:lumOff val="35000"/>
                </a:schemeClr>
              </a:solidFill>
              <a:sym typeface="Wingdings" pitchFamily="2" charset="2"/>
            </a:endParaRPr>
          </a:p>
          <a:p>
            <a:pPr marL="358775" lvl="1" indent="-273050" algn="just" eaLnBrk="1" hangingPunct="1"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•"/>
            </a:pPr>
            <a:endParaRPr lang="ca-ES" altLang="ca-ES" sz="2000" dirty="0">
              <a:solidFill>
                <a:schemeClr val="tx1">
                  <a:lumMod val="65000"/>
                  <a:lumOff val="35000"/>
                </a:schemeClr>
              </a:solidFill>
              <a:sym typeface="Wingdings" pitchFamily="2" charset="2"/>
            </a:endParaRPr>
          </a:p>
          <a:p>
            <a:pPr marL="358775" lvl="1" indent="-273050" algn="just" eaLnBrk="1" hangingPunct="1"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•"/>
            </a:pPr>
            <a:endParaRPr lang="ca-ES" altLang="ca-ES" sz="2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7893" name="8 Imag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48488" y="0"/>
            <a:ext cx="2195512" cy="158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D592791-1643-433E-9ABE-FA63E33EC9E9}"/>
              </a:ext>
            </a:extLst>
          </p:cNvPr>
          <p:cNvSpPr txBox="1"/>
          <p:nvPr/>
        </p:nvSpPr>
        <p:spPr>
          <a:xfrm>
            <a:off x="0" y="6309320"/>
            <a:ext cx="9036496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ca-ES" sz="2800" dirty="0" err="1">
                <a:solidFill>
                  <a:srgbClr val="0070C0"/>
                </a:solidFill>
              </a:rPr>
              <a:t>CAMFiC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38121024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ángulo: esquinas redondeadas 6"/>
          <p:cNvSpPr>
            <a:spLocks noChangeArrowheads="1"/>
          </p:cNvSpPr>
          <p:nvPr/>
        </p:nvSpPr>
        <p:spPr bwMode="auto">
          <a:xfrm>
            <a:off x="323850" y="4521200"/>
            <a:ext cx="8496300" cy="1644650"/>
          </a:xfrm>
          <a:prstGeom prst="roundRect">
            <a:avLst>
              <a:gd name="adj" fmla="val 2139"/>
            </a:avLst>
          </a:prstGeom>
          <a:solidFill>
            <a:srgbClr val="EFF3F7"/>
          </a:solidFill>
          <a:ln w="12700" algn="ctr">
            <a:noFill/>
            <a:miter lim="800000"/>
            <a:headEnd/>
            <a:tailEnd/>
          </a:ln>
        </p:spPr>
        <p:txBody>
          <a:bodyPr/>
          <a:lstStyle/>
          <a:p>
            <a:pPr marL="896938" eaLnBrk="1" hangingPunct="1">
              <a:lnSpc>
                <a:spcPct val="150000"/>
              </a:lnSpc>
            </a:pPr>
            <a:endParaRPr lang="ca-ES" altLang="ca-ES" sz="600" b="1">
              <a:solidFill>
                <a:srgbClr val="FFFFFF"/>
              </a:solidFill>
            </a:endParaRPr>
          </a:p>
        </p:txBody>
      </p:sp>
      <p:sp>
        <p:nvSpPr>
          <p:cNvPr id="38915" name="Rectángulo: esquinas redondeadas 6"/>
          <p:cNvSpPr>
            <a:spLocks noChangeArrowheads="1"/>
          </p:cNvSpPr>
          <p:nvPr/>
        </p:nvSpPr>
        <p:spPr bwMode="auto">
          <a:xfrm>
            <a:off x="4695825" y="1346200"/>
            <a:ext cx="4124325" cy="3021013"/>
          </a:xfrm>
          <a:prstGeom prst="roundRect">
            <a:avLst>
              <a:gd name="adj" fmla="val 2139"/>
            </a:avLst>
          </a:prstGeom>
          <a:solidFill>
            <a:srgbClr val="EFF3F7"/>
          </a:solidFill>
          <a:ln w="12700" algn="ctr">
            <a:noFill/>
            <a:miter lim="800000"/>
            <a:headEnd/>
            <a:tailEnd/>
          </a:ln>
        </p:spPr>
        <p:txBody>
          <a:bodyPr/>
          <a:lstStyle/>
          <a:p>
            <a:pPr marL="896938" eaLnBrk="1" hangingPunct="1">
              <a:lnSpc>
                <a:spcPct val="150000"/>
              </a:lnSpc>
            </a:pPr>
            <a:endParaRPr lang="ca-ES" altLang="ca-ES" sz="600" b="1">
              <a:solidFill>
                <a:srgbClr val="FFFFFF"/>
              </a:solidFill>
            </a:endParaRPr>
          </a:p>
        </p:txBody>
      </p:sp>
      <p:sp>
        <p:nvSpPr>
          <p:cNvPr id="38916" name="Rectángulo: esquinas redondeadas 6"/>
          <p:cNvSpPr>
            <a:spLocks noChangeArrowheads="1"/>
          </p:cNvSpPr>
          <p:nvPr/>
        </p:nvSpPr>
        <p:spPr bwMode="auto">
          <a:xfrm>
            <a:off x="323850" y="1341438"/>
            <a:ext cx="4083050" cy="3025775"/>
          </a:xfrm>
          <a:prstGeom prst="roundRect">
            <a:avLst>
              <a:gd name="adj" fmla="val 2139"/>
            </a:avLst>
          </a:prstGeom>
          <a:solidFill>
            <a:srgbClr val="EFF3F7"/>
          </a:solidFill>
          <a:ln w="12700" algn="ctr">
            <a:noFill/>
            <a:miter lim="800000"/>
            <a:headEnd/>
            <a:tailEnd/>
          </a:ln>
        </p:spPr>
        <p:txBody>
          <a:bodyPr/>
          <a:lstStyle/>
          <a:p>
            <a:pPr marL="896938" eaLnBrk="1" hangingPunct="1">
              <a:lnSpc>
                <a:spcPct val="150000"/>
              </a:lnSpc>
            </a:pPr>
            <a:endParaRPr lang="ca-ES" altLang="ca-ES" sz="600" b="1">
              <a:solidFill>
                <a:srgbClr val="FFFFFF"/>
              </a:solidFill>
            </a:endParaRPr>
          </a:p>
        </p:txBody>
      </p:sp>
      <p:sp>
        <p:nvSpPr>
          <p:cNvPr id="38917" name="2 Marcador de número de diapositiva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858000" y="6421438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fld id="{75668275-517C-421D-B82C-0EBDC48F9DC2}" type="slidenum">
              <a:rPr lang="ca-ES" altLang="es-ES" smtClean="0">
                <a:ea typeface="Geneva" charset="-128"/>
              </a:rPr>
              <a:pPr eaLnBrk="1" hangingPunct="1"/>
              <a:t>19</a:t>
            </a:fld>
            <a:endParaRPr lang="ca-ES" altLang="es-ES">
              <a:ea typeface="Geneva" charset="-128"/>
            </a:endParaRPr>
          </a:p>
        </p:txBody>
      </p:sp>
      <p:sp>
        <p:nvSpPr>
          <p:cNvPr id="38918" name="Rectangle 10"/>
          <p:cNvSpPr>
            <a:spLocks noChangeArrowheads="1"/>
          </p:cNvSpPr>
          <p:nvPr/>
        </p:nvSpPr>
        <p:spPr bwMode="auto">
          <a:xfrm>
            <a:off x="142875" y="111125"/>
            <a:ext cx="90011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ca-ES" altLang="es-ES" sz="2800" b="1" i="1" dirty="0" err="1">
                <a:solidFill>
                  <a:srgbClr val="0070C0"/>
                </a:solidFill>
              </a:rPr>
              <a:t>Neisseria</a:t>
            </a:r>
            <a:r>
              <a:rPr lang="ca-ES" altLang="es-ES" sz="2800" b="1" i="1" dirty="0">
                <a:solidFill>
                  <a:srgbClr val="0070C0"/>
                </a:solidFill>
              </a:rPr>
              <a:t> </a:t>
            </a:r>
            <a:r>
              <a:rPr lang="ca-ES" altLang="es-ES" sz="2800" b="1" i="1" dirty="0" err="1">
                <a:solidFill>
                  <a:srgbClr val="0070C0"/>
                </a:solidFill>
              </a:rPr>
              <a:t>gonorrhoeae</a:t>
            </a:r>
            <a:r>
              <a:rPr lang="ca-ES" altLang="es-ES" sz="2800" b="1" i="1" dirty="0">
                <a:solidFill>
                  <a:srgbClr val="0070C0"/>
                </a:solidFill>
              </a:rPr>
              <a:t>. </a:t>
            </a:r>
            <a:r>
              <a:rPr lang="ca-ES" altLang="es-ES" sz="2800" b="1" dirty="0">
                <a:solidFill>
                  <a:srgbClr val="0070C0"/>
                </a:solidFill>
              </a:rPr>
              <a:t>Formes clíniques</a:t>
            </a:r>
            <a:endParaRPr lang="es-ES" altLang="es-ES" sz="2800" b="1" dirty="0">
              <a:solidFill>
                <a:srgbClr val="0070C0"/>
              </a:solidFill>
            </a:endParaRPr>
          </a:p>
        </p:txBody>
      </p:sp>
      <p:sp>
        <p:nvSpPr>
          <p:cNvPr id="5" name="Rectangle 3">
            <a:extLst/>
          </p:cNvPr>
          <p:cNvSpPr txBox="1">
            <a:spLocks noChangeArrowheads="1"/>
          </p:cNvSpPr>
          <p:nvPr/>
        </p:nvSpPr>
        <p:spPr bwMode="auto">
          <a:xfrm>
            <a:off x="323850" y="2319338"/>
            <a:ext cx="4083050" cy="197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58775" indent="-2730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627063" indent="274638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28763" indent="-357188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algn="just" eaLnBrk="1" hangingPunct="1"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ca-ES" altLang="ca-E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Augment del fluix vaginal (leucorrea)</a:t>
            </a:r>
          </a:p>
          <a:p>
            <a:pPr lvl="1" algn="just" eaLnBrk="1" hangingPunct="1"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ca-ES" altLang="ca-E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Cervicitis (secreció mucopurulenta, cèrvix friable)</a:t>
            </a:r>
          </a:p>
          <a:p>
            <a:pPr lvl="1" algn="just" eaLnBrk="1" hangingPunct="1"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ca-ES" altLang="ca-E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Uretritis aguda</a:t>
            </a:r>
          </a:p>
          <a:p>
            <a:pPr lvl="1" algn="just" eaLnBrk="1" hangingPunct="1"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ca-ES" altLang="ca-E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Metrorràgia o menorràgia</a:t>
            </a:r>
          </a:p>
          <a:p>
            <a:pPr lvl="1" algn="just" eaLnBrk="1" hangingPunct="1"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ca-ES" altLang="ca-E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Dolor al baix abdomen</a:t>
            </a:r>
          </a:p>
          <a:p>
            <a:pPr lvl="1" algn="just" eaLnBrk="1" hangingPunct="1"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ca-ES" altLang="ca-E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Malaltia inflamatòria pelviana</a:t>
            </a:r>
          </a:p>
          <a:p>
            <a:pPr lvl="1" algn="just" eaLnBrk="1" hangingPunct="1"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ca-ES" altLang="ca-E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Asimptomàtiques les afeccions rectals i faríngies</a:t>
            </a:r>
          </a:p>
          <a:p>
            <a:pPr marL="85725" lvl="1" indent="0" algn="just" eaLnBrk="1" hangingPunct="1">
              <a:buClr>
                <a:srgbClr val="0070C0"/>
              </a:buClr>
              <a:buFont typeface="Arial" panose="020B0604020202020204" pitchFamily="34" charset="0"/>
              <a:buNone/>
              <a:defRPr/>
            </a:pPr>
            <a:endParaRPr lang="ca-ES" altLang="ca-ES" sz="1400" dirty="0">
              <a:solidFill>
                <a:srgbClr val="000000"/>
              </a:solidFill>
              <a:latin typeface="Calibri"/>
            </a:endParaRPr>
          </a:p>
          <a:p>
            <a:pPr lvl="1" algn="just" eaLnBrk="1" hangingPunct="1"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endParaRPr lang="ca-ES" altLang="ca-ES" sz="1400" b="1" dirty="0">
              <a:solidFill>
                <a:srgbClr val="000000"/>
              </a:solidFill>
              <a:latin typeface="Calibri"/>
            </a:endParaRPr>
          </a:p>
          <a:p>
            <a:pPr lvl="1" algn="just" eaLnBrk="1" hangingPunct="1"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endParaRPr lang="ca-ES" altLang="ca-ES" sz="1400" dirty="0">
              <a:solidFill>
                <a:srgbClr val="000000"/>
              </a:solidFill>
              <a:latin typeface="Calibri"/>
            </a:endParaRPr>
          </a:p>
          <a:p>
            <a:pPr lvl="1" algn="just" eaLnBrk="1" hangingPunct="1"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endParaRPr lang="ca-ES" altLang="ca-ES" sz="1400" dirty="0">
              <a:solidFill>
                <a:srgbClr val="000000"/>
              </a:solidFill>
              <a:latin typeface="Calibri"/>
            </a:endParaRPr>
          </a:p>
          <a:p>
            <a:pPr marL="85725" lvl="1" indent="0" algn="just" eaLnBrk="1" hangingPunct="1">
              <a:buClr>
                <a:srgbClr val="0070C0"/>
              </a:buClr>
              <a:buFont typeface="Arial" panose="020B0604020202020204" pitchFamily="34" charset="0"/>
              <a:buNone/>
              <a:defRPr/>
            </a:pPr>
            <a:endParaRPr lang="ca-ES" altLang="ca-ES" sz="1400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8920" name="Picture 4"/>
          <p:cNvPicPr>
            <a:picLocks noChangeAspect="1" noChangeArrowheads="1"/>
          </p:cNvPicPr>
          <p:nvPr/>
        </p:nvPicPr>
        <p:blipFill>
          <a:blip r:embed="rId2"/>
          <a:srcRect t="9212" r="49559" b="20227"/>
          <a:stretch>
            <a:fillRect/>
          </a:stretch>
        </p:blipFill>
        <p:spPr bwMode="auto">
          <a:xfrm>
            <a:off x="1936750" y="1374775"/>
            <a:ext cx="85725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1" name="Picture 4"/>
          <p:cNvPicPr>
            <a:picLocks noChangeAspect="1" noChangeArrowheads="1"/>
          </p:cNvPicPr>
          <p:nvPr/>
        </p:nvPicPr>
        <p:blipFill>
          <a:blip r:embed="rId2"/>
          <a:srcRect l="49559" t="9212" b="20201"/>
          <a:stretch>
            <a:fillRect/>
          </a:stretch>
        </p:blipFill>
        <p:spPr bwMode="auto">
          <a:xfrm>
            <a:off x="6329363" y="1374775"/>
            <a:ext cx="85725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2" name="Picture 4"/>
          <p:cNvPicPr>
            <a:picLocks noChangeAspect="1" noChangeArrowheads="1"/>
          </p:cNvPicPr>
          <p:nvPr/>
        </p:nvPicPr>
        <p:blipFill>
          <a:blip r:embed="rId3"/>
          <a:srcRect t="9212" b="7014"/>
          <a:stretch>
            <a:fillRect/>
          </a:stretch>
        </p:blipFill>
        <p:spPr bwMode="auto">
          <a:xfrm>
            <a:off x="468313" y="5095875"/>
            <a:ext cx="1654175" cy="92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3">
            <a:extLst/>
          </p:cNvPr>
          <p:cNvSpPr txBox="1">
            <a:spLocks noChangeArrowheads="1"/>
          </p:cNvSpPr>
          <p:nvPr/>
        </p:nvSpPr>
        <p:spPr bwMode="auto">
          <a:xfrm>
            <a:off x="4713288" y="2319338"/>
            <a:ext cx="4084637" cy="197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58775" indent="-2730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627063" indent="274638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28763" indent="-357188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algn="just" eaLnBrk="1" hangingPunct="1"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ca-ES" altLang="ca-E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Secreció mucosa o mucosa i després purulenta (amb/sense disúria)</a:t>
            </a:r>
          </a:p>
          <a:p>
            <a:pPr lvl="1" algn="just" eaLnBrk="1" hangingPunct="1"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ca-ES" altLang="ca-E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Orquitis/Epididimitis </a:t>
            </a:r>
          </a:p>
          <a:p>
            <a:pPr lvl="1" algn="just" eaLnBrk="1" hangingPunct="1"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ca-ES" altLang="ca-E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Proctitis (secreció i/o dolor rectal)</a:t>
            </a:r>
          </a:p>
          <a:p>
            <a:pPr lvl="1" algn="just" eaLnBrk="1" hangingPunct="1"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ca-ES" altLang="ca-E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Molèsties perianals</a:t>
            </a:r>
          </a:p>
          <a:p>
            <a:pPr marL="85725" lvl="1" indent="0" algn="just" eaLnBrk="1" hangingPunct="1">
              <a:buClr>
                <a:srgbClr val="0070C0"/>
              </a:buClr>
              <a:buFont typeface="Arial" panose="020B0604020202020204" pitchFamily="34" charset="0"/>
              <a:buNone/>
              <a:defRPr/>
            </a:pPr>
            <a:endParaRPr lang="ca-ES" altLang="ca-ES" sz="1400" dirty="0">
              <a:solidFill>
                <a:srgbClr val="000000"/>
              </a:solidFill>
              <a:latin typeface="Calibri"/>
            </a:endParaRPr>
          </a:p>
          <a:p>
            <a:pPr lvl="1" algn="just" eaLnBrk="1" hangingPunct="1"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endParaRPr lang="ca-ES" altLang="ca-ES" sz="1400" dirty="0">
              <a:solidFill>
                <a:srgbClr val="000000"/>
              </a:solidFill>
              <a:latin typeface="Calibri"/>
            </a:endParaRPr>
          </a:p>
          <a:p>
            <a:pPr lvl="1" algn="just" eaLnBrk="1" hangingPunct="1"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endParaRPr lang="ca-ES" altLang="ca-ES" sz="1400" dirty="0">
              <a:solidFill>
                <a:srgbClr val="000000"/>
              </a:solidFill>
              <a:latin typeface="Calibri"/>
            </a:endParaRPr>
          </a:p>
          <a:p>
            <a:pPr marL="85725" lvl="1" indent="0" algn="just" eaLnBrk="1" hangingPunct="1">
              <a:buClr>
                <a:srgbClr val="0070C0"/>
              </a:buClr>
              <a:buFont typeface="Arial" panose="020B0604020202020204" pitchFamily="34" charset="0"/>
              <a:buNone/>
              <a:defRPr/>
            </a:pPr>
            <a:r>
              <a:rPr lang="ca-ES" altLang="ca-ES" sz="1400" dirty="0">
                <a:solidFill>
                  <a:srgbClr val="000000"/>
                </a:solidFill>
                <a:latin typeface="Calibri"/>
              </a:rPr>
              <a:t>                   </a:t>
            </a:r>
          </a:p>
          <a:p>
            <a:pPr marL="85725" lvl="1" indent="0" algn="just" eaLnBrk="1" hangingPunct="1">
              <a:buClr>
                <a:srgbClr val="0070C0"/>
              </a:buClr>
              <a:buFont typeface="Arial" panose="020B0604020202020204" pitchFamily="34" charset="0"/>
              <a:buNone/>
              <a:defRPr/>
            </a:pPr>
            <a:endParaRPr lang="ca-ES" altLang="ca-ES" sz="1400" dirty="0">
              <a:solidFill>
                <a:srgbClr val="000000"/>
              </a:solidFill>
              <a:latin typeface="Calibri"/>
            </a:endParaRPr>
          </a:p>
          <a:p>
            <a:pPr lvl="1" algn="just" eaLnBrk="1" hangingPunct="1"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endParaRPr lang="ca-ES" altLang="ca-ES" sz="1400" b="1" dirty="0">
              <a:solidFill>
                <a:srgbClr val="000000"/>
              </a:solidFill>
              <a:latin typeface="Calibri"/>
            </a:endParaRPr>
          </a:p>
          <a:p>
            <a:pPr lvl="1" algn="just" eaLnBrk="1" hangingPunct="1"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endParaRPr lang="ca-ES" altLang="ca-ES" sz="1400" dirty="0">
              <a:solidFill>
                <a:srgbClr val="000000"/>
              </a:solidFill>
              <a:latin typeface="Calibri"/>
            </a:endParaRPr>
          </a:p>
          <a:p>
            <a:pPr lvl="1" algn="just" eaLnBrk="1" hangingPunct="1"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endParaRPr lang="ca-ES" altLang="ca-ES" sz="1400" dirty="0">
              <a:solidFill>
                <a:srgbClr val="000000"/>
              </a:solidFill>
              <a:latin typeface="Calibri"/>
            </a:endParaRPr>
          </a:p>
          <a:p>
            <a:pPr marL="85725" lvl="1" indent="0" algn="just" eaLnBrk="1" hangingPunct="1">
              <a:buClr>
                <a:srgbClr val="0070C0"/>
              </a:buClr>
              <a:buFont typeface="Arial" panose="020B0604020202020204" pitchFamily="34" charset="0"/>
              <a:buNone/>
              <a:defRPr/>
            </a:pPr>
            <a:endParaRPr lang="ca-ES" altLang="ca-ES" sz="1400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8924" name="Picture 16" descr="Archivo:Symbol venus.sv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58900" y="1444625"/>
            <a:ext cx="433388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5" name="Picture 18" descr="Archivo:Symbol mars.svg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08638" y="1524000"/>
            <a:ext cx="576262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6" name="5 CuadroTexto"/>
          <p:cNvSpPr txBox="1">
            <a:spLocks noChangeArrowheads="1"/>
          </p:cNvSpPr>
          <p:nvPr/>
        </p:nvSpPr>
        <p:spPr bwMode="auto">
          <a:xfrm>
            <a:off x="285750" y="857250"/>
            <a:ext cx="85725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algn="ctr" eaLnBrk="1" hangingPunct="1">
              <a:buClr>
                <a:srgbClr val="0070C0"/>
              </a:buClr>
            </a:pPr>
            <a:r>
              <a:rPr lang="ca-ES" altLang="es-E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Asimptomàtica</a:t>
            </a:r>
            <a:r>
              <a:rPr lang="es-ES" altLang="es-E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</a:t>
            </a:r>
            <a:r>
              <a:rPr lang="ca-ES" altLang="ca-ES" sz="2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 un 70% de ♀ i en un 10% dels ♂</a:t>
            </a:r>
            <a:endParaRPr lang="es-ES" altLang="es-ES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8927" name="Picture 16" descr="Archivo:Symbol venus.svg">
            <a:hlinkClick r:id="rId4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55650" y="4652963"/>
            <a:ext cx="2365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8" name="Picture 18" descr="Archivo:Symbol mars.svg">
            <a:hlinkClick r:id="rId6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498600" y="4705350"/>
            <a:ext cx="3175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3">
            <a:extLst/>
          </p:cNvPr>
          <p:cNvSpPr txBox="1">
            <a:spLocks noChangeArrowheads="1"/>
          </p:cNvSpPr>
          <p:nvPr/>
        </p:nvSpPr>
        <p:spPr bwMode="auto">
          <a:xfrm>
            <a:off x="2146300" y="4941888"/>
            <a:ext cx="6529388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58775" indent="-2730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627063" indent="274638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28763" indent="-357188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algn="just" eaLnBrk="1" hangingPunct="1"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ca-ES" altLang="ca-E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Formes asimptomàtiques de localització faríngia</a:t>
            </a:r>
          </a:p>
          <a:p>
            <a:pPr lvl="1" algn="just" eaLnBrk="1" hangingPunct="1"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ca-ES" altLang="ca-E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Formes asimptomàtiques de localització rectal</a:t>
            </a:r>
          </a:p>
          <a:p>
            <a:pPr lvl="1" algn="just" eaLnBrk="1" hangingPunct="1"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ca-ES" altLang="ca-E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Conjuntivitis </a:t>
            </a:r>
          </a:p>
          <a:p>
            <a:pPr lvl="1" algn="just" eaLnBrk="1" hangingPunct="1"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ca-ES" altLang="ca-E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Artritis reactiva, síndrome de Reiter</a:t>
            </a:r>
            <a:endParaRPr lang="ca-ES" altLang="ca-ES" sz="2100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</a:endParaRPr>
          </a:p>
          <a:p>
            <a:pPr lvl="1" algn="just" eaLnBrk="1" hangingPunct="1"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endParaRPr lang="ca-ES" altLang="ca-ES" sz="2100" b="1" dirty="0">
              <a:solidFill>
                <a:srgbClr val="000000"/>
              </a:solidFill>
              <a:latin typeface="Calibri"/>
            </a:endParaRPr>
          </a:p>
          <a:p>
            <a:pPr lvl="1" algn="just" eaLnBrk="1" hangingPunct="1"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endParaRPr lang="ca-ES" altLang="ca-ES" sz="2100" dirty="0">
              <a:solidFill>
                <a:srgbClr val="000000"/>
              </a:solidFill>
              <a:latin typeface="Calibri"/>
            </a:endParaRPr>
          </a:p>
          <a:p>
            <a:pPr lvl="1" algn="just" eaLnBrk="1" hangingPunct="1"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endParaRPr lang="ca-ES" altLang="ca-ES" sz="2100" dirty="0">
              <a:solidFill>
                <a:srgbClr val="000000"/>
              </a:solidFill>
              <a:latin typeface="Calibri"/>
            </a:endParaRPr>
          </a:p>
          <a:p>
            <a:pPr marL="85725" lvl="1" indent="0" algn="just" eaLnBrk="1" hangingPunct="1">
              <a:buClr>
                <a:srgbClr val="0070C0"/>
              </a:buClr>
              <a:buFont typeface="Arial" panose="020B0604020202020204" pitchFamily="34" charset="0"/>
              <a:buNone/>
              <a:defRPr/>
            </a:pPr>
            <a:endParaRPr lang="ca-ES" altLang="ca-ES" sz="21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0CC37AD9-29F2-4514-8266-FB0147AA8CD3}"/>
              </a:ext>
            </a:extLst>
          </p:cNvPr>
          <p:cNvSpPr txBox="1"/>
          <p:nvPr/>
        </p:nvSpPr>
        <p:spPr>
          <a:xfrm>
            <a:off x="0" y="6309320"/>
            <a:ext cx="9036496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ca-ES" sz="2800" dirty="0" err="1">
                <a:solidFill>
                  <a:srgbClr val="0070C0"/>
                </a:solidFill>
              </a:rPr>
              <a:t>CAMFiC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3740495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488" y="3482975"/>
            <a:ext cx="2103437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9 Título"/>
          <p:cNvSpPr>
            <a:spLocks noGrp="1"/>
          </p:cNvSpPr>
          <p:nvPr>
            <p:ph type="ctrTitle"/>
          </p:nvPr>
        </p:nvSpPr>
        <p:spPr>
          <a:xfrm>
            <a:off x="1763713" y="839788"/>
            <a:ext cx="7151687" cy="3525837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a-ES" sz="4000" dirty="0">
                <a:solidFill>
                  <a:srgbClr val="0070C0"/>
                </a:solidFill>
              </a:rPr>
              <a:t>ITS que poden cursar amb síndrome secretora (cervicitis, uretritis, proctitis) </a:t>
            </a:r>
            <a:endParaRPr lang="ca-ES" dirty="0">
              <a:solidFill>
                <a:srgbClr val="0070C0"/>
              </a:solidFill>
            </a:endParaRPr>
          </a:p>
        </p:txBody>
      </p:sp>
      <p:sp>
        <p:nvSpPr>
          <p:cNvPr id="2" name="QuadreDeText 1"/>
          <p:cNvSpPr txBox="1"/>
          <p:nvPr/>
        </p:nvSpPr>
        <p:spPr>
          <a:xfrm>
            <a:off x="2051720" y="3291735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b="1" dirty="0">
                <a:solidFill>
                  <a:srgbClr val="0070C0"/>
                </a:solidFill>
              </a:rPr>
              <a:t>Mariam de la Poza</a:t>
            </a:r>
          </a:p>
        </p:txBody>
      </p:sp>
      <p:pic>
        <p:nvPicPr>
          <p:cNvPr id="1026" name="Picture 2" descr="C:\Users\malberny\Desktop\PER A DIBUIXOS\22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036" y="4437112"/>
            <a:ext cx="2519363" cy="1417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97A081D9-D7E4-4078-9743-F86623DE09F4}"/>
              </a:ext>
            </a:extLst>
          </p:cNvPr>
          <p:cNvSpPr txBox="1"/>
          <p:nvPr/>
        </p:nvSpPr>
        <p:spPr>
          <a:xfrm>
            <a:off x="0" y="6309320"/>
            <a:ext cx="9036496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ca-ES" sz="2800" dirty="0" err="1">
                <a:solidFill>
                  <a:srgbClr val="0070C0"/>
                </a:solidFill>
              </a:rPr>
              <a:t>CAMFiC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24376108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2 Marcador de número de diapositiva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858000" y="6421438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fld id="{60FA794D-552D-4B6E-BC2F-B2DDB8C3E077}" type="slidenum">
              <a:rPr lang="ca-ES" altLang="es-ES" smtClean="0">
                <a:ea typeface="Geneva" charset="-128"/>
              </a:rPr>
              <a:pPr eaLnBrk="1" hangingPunct="1"/>
              <a:t>20</a:t>
            </a:fld>
            <a:endParaRPr lang="ca-ES" altLang="es-ES">
              <a:ea typeface="Geneva" charset="-128"/>
            </a:endParaRPr>
          </a:p>
        </p:txBody>
      </p:sp>
      <p:sp>
        <p:nvSpPr>
          <p:cNvPr id="26627" name="Rectangle 10"/>
          <p:cNvSpPr>
            <a:spLocks noChangeArrowheads="1"/>
          </p:cNvSpPr>
          <p:nvPr/>
        </p:nvSpPr>
        <p:spPr bwMode="auto">
          <a:xfrm>
            <a:off x="142875" y="111125"/>
            <a:ext cx="90011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ca-ES" altLang="es-ES" sz="2800" b="1" dirty="0">
                <a:solidFill>
                  <a:srgbClr val="0070C0"/>
                </a:solidFill>
              </a:rPr>
              <a:t> Formes clíniques segons etiologia </a:t>
            </a:r>
            <a:endParaRPr lang="es-ES" altLang="es-ES" sz="2800" b="1" dirty="0">
              <a:solidFill>
                <a:srgbClr val="0070C0"/>
              </a:solidFill>
            </a:endParaRPr>
          </a:p>
        </p:txBody>
      </p:sp>
      <p:pic>
        <p:nvPicPr>
          <p:cNvPr id="5" name="Picture 6" descr="http://www.fertilab.net/images/Clamidia1_g.jpg">
            <a:extLst/>
          </p:cNvPr>
          <p:cNvPicPr>
            <a:picLocks noChangeAspect="1" noChangeArrowheads="1"/>
          </p:cNvPicPr>
          <p:nvPr/>
        </p:nvPicPr>
        <p:blipFill rotWithShape="1">
          <a:blip r:embed="rId2"/>
          <a:srcRect l="52306"/>
          <a:stretch/>
        </p:blipFill>
        <p:spPr bwMode="auto">
          <a:xfrm>
            <a:off x="4211638" y="1268413"/>
            <a:ext cx="2130425" cy="171132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2" descr="http://upload.wikimedia.org/wikipedia/commons/4/4d/SOA-arthritis.jpg">
            <a:extLst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18275" y="1268413"/>
            <a:ext cx="2282825" cy="171132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4" descr="http://3.bp.blogspot.com/-KsPwJsRdxsI/TqKm0aujIRI/AAAAAAAADHo/O1xT5Kz7JSc/s1600/Cervicitis+5.JPG">
            <a:extLst/>
          </p:cNvPr>
          <p:cNvPicPr>
            <a:picLocks noChangeAspect="1" noChangeArrowheads="1"/>
          </p:cNvPicPr>
          <p:nvPr/>
        </p:nvPicPr>
        <p:blipFill rotWithShape="1">
          <a:blip r:embed="rId4"/>
          <a:srcRect l="22526" t="12402" r="13965" b="19549"/>
          <a:stretch/>
        </p:blipFill>
        <p:spPr bwMode="auto">
          <a:xfrm>
            <a:off x="1905000" y="3951288"/>
            <a:ext cx="2130425" cy="171132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2" descr="https://encrypted-tbn3.gstatic.com/images?q=tbn:ANd9GcTgbeFN7GdUTeXWtZqeLKaS6hKbAkjiYz7NhbPc2YagLTq-ZB7rCiEgsPYz">
            <a:extLst/>
          </p:cNvPr>
          <p:cNvPicPr>
            <a:picLocks noChangeAspect="1" noChangeArrowheads="1"/>
          </p:cNvPicPr>
          <p:nvPr/>
        </p:nvPicPr>
        <p:blipFill rotWithShape="1">
          <a:blip r:embed="rId5"/>
          <a:srcRect l="10410" t="4593" r="2920" b="3740"/>
          <a:stretch/>
        </p:blipFill>
        <p:spPr bwMode="auto">
          <a:xfrm>
            <a:off x="4211638" y="3935413"/>
            <a:ext cx="2133600" cy="172085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4" descr="http://www.losmicrobios.com.ar/microbios/imagenes/gono2.jpg">
            <a:extLst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18275" y="3521075"/>
            <a:ext cx="1781175" cy="257175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6" descr="http://www.fertilab.net/images/Clamidia1_g.jpg">
            <a:extLst/>
          </p:cNvPr>
          <p:cNvPicPr>
            <a:picLocks noChangeAspect="1" noChangeArrowheads="1"/>
          </p:cNvPicPr>
          <p:nvPr/>
        </p:nvPicPr>
        <p:blipFill rotWithShape="1">
          <a:blip r:embed="rId2"/>
          <a:srcRect r="52306"/>
          <a:stretch/>
        </p:blipFill>
        <p:spPr bwMode="auto">
          <a:xfrm>
            <a:off x="1905000" y="1268413"/>
            <a:ext cx="2130425" cy="171132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Elipse 12">
            <a:extLst/>
          </p:cNvPr>
          <p:cNvSpPr>
            <a:spLocks noChangeArrowheads="1"/>
          </p:cNvSpPr>
          <p:nvPr/>
        </p:nvSpPr>
        <p:spPr bwMode="auto">
          <a:xfrm>
            <a:off x="342900" y="4224338"/>
            <a:ext cx="1171575" cy="1165225"/>
          </a:xfrm>
          <a:prstGeom prst="ellipse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19050" algn="ctr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es-ES" altLang="es-ES">
              <a:solidFill>
                <a:srgbClr val="000000"/>
              </a:solidFill>
              <a:cs typeface="+mn-cs"/>
            </a:endParaRPr>
          </a:p>
        </p:txBody>
      </p:sp>
      <p:sp>
        <p:nvSpPr>
          <p:cNvPr id="12" name="Elipse 11">
            <a:extLst/>
          </p:cNvPr>
          <p:cNvSpPr/>
          <p:nvPr/>
        </p:nvSpPr>
        <p:spPr>
          <a:xfrm>
            <a:off x="342553" y="1546267"/>
            <a:ext cx="1172518" cy="1156310"/>
          </a:xfrm>
          <a:prstGeom prst="ellipse">
            <a:avLst/>
          </a:prstGeom>
          <a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4000" r="-34000"/>
            </a:stretch>
          </a:blipFill>
          <a:ln w="1905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  <a:miter lim="800000"/>
          </a:ln>
          <a:effectLst/>
        </p:spPr>
      </p:sp>
      <p:sp>
        <p:nvSpPr>
          <p:cNvPr id="26638" name="CuadroTexto 1"/>
          <p:cNvSpPr txBox="1">
            <a:spLocks noChangeArrowheads="1"/>
          </p:cNvSpPr>
          <p:nvPr/>
        </p:nvSpPr>
        <p:spPr bwMode="auto">
          <a:xfrm>
            <a:off x="166688" y="944563"/>
            <a:ext cx="15621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altLang="es-ES" sz="1400" b="1" i="1"/>
              <a:t>Chlamydia trachomatis </a:t>
            </a:r>
            <a:r>
              <a:rPr lang="en-GB" altLang="es-ES" sz="1400" b="1"/>
              <a:t>D-K</a:t>
            </a:r>
          </a:p>
        </p:txBody>
      </p:sp>
      <p:sp>
        <p:nvSpPr>
          <p:cNvPr id="26639" name="CuadroTexto 13"/>
          <p:cNvSpPr txBox="1">
            <a:spLocks noChangeArrowheads="1"/>
          </p:cNvSpPr>
          <p:nvPr/>
        </p:nvSpPr>
        <p:spPr bwMode="auto">
          <a:xfrm>
            <a:off x="166688" y="3632200"/>
            <a:ext cx="15621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altLang="es-ES" sz="1400" b="1" i="1"/>
              <a:t>Neisseria gonorrhoeae</a:t>
            </a:r>
            <a:endParaRPr lang="en-GB" altLang="es-ES" sz="1400" b="1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3B24138-A4C3-4A39-9C72-0B66FADE9557}"/>
              </a:ext>
            </a:extLst>
          </p:cNvPr>
          <p:cNvSpPr txBox="1"/>
          <p:nvPr/>
        </p:nvSpPr>
        <p:spPr>
          <a:xfrm>
            <a:off x="0" y="6309320"/>
            <a:ext cx="9036496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ca-ES" sz="2800" dirty="0" err="1">
                <a:solidFill>
                  <a:srgbClr val="0070C0"/>
                </a:solidFill>
              </a:rPr>
              <a:t>CAMFiC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29929153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2 Marcador de número de diapositiva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858000" y="6421438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EAEE29CD-67E7-4F09-B226-0D77924FED65}" type="slidenum">
              <a:rPr lang="ca-ES" altLang="es-ES" smtClean="0">
                <a:ea typeface="Geneva" charset="-128"/>
              </a:rPr>
              <a:pPr/>
              <a:t>21</a:t>
            </a:fld>
            <a:endParaRPr lang="ca-ES" altLang="es-ES">
              <a:ea typeface="Geneva" charset="-128"/>
            </a:endParaRPr>
          </a:p>
        </p:txBody>
      </p:sp>
      <p:pic>
        <p:nvPicPr>
          <p:cNvPr id="46084" name="Picture 6" descr="http://www.meb.uni-bonn.de/Cancernet/Media/CDR000045782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681163"/>
            <a:ext cx="2843213" cy="174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22 Grupo">
            <a:extLst/>
          </p:cNvPr>
          <p:cNvGrpSpPr>
            <a:grpSpLocks/>
          </p:cNvGrpSpPr>
          <p:nvPr/>
        </p:nvGrpSpPr>
        <p:grpSpPr bwMode="auto">
          <a:xfrm rot="-7276236">
            <a:off x="3422651" y="1153318"/>
            <a:ext cx="393700" cy="701675"/>
            <a:chOff x="5512217" y="864097"/>
            <a:chExt cx="912701" cy="912701"/>
          </a:xfrm>
          <a:solidFill>
            <a:srgbClr val="38383C"/>
          </a:solidFill>
        </p:grpSpPr>
        <p:sp>
          <p:nvSpPr>
            <p:cNvPr id="7" name="5 Flecha abajo">
              <a:extLst/>
            </p:cNvPr>
            <p:cNvSpPr/>
            <p:nvPr/>
          </p:nvSpPr>
          <p:spPr>
            <a:xfrm>
              <a:off x="5512217" y="864097"/>
              <a:ext cx="912701" cy="912701"/>
            </a:xfrm>
            <a:prstGeom prst="downArrow">
              <a:avLst>
                <a:gd name="adj1" fmla="val 55000"/>
                <a:gd name="adj2" fmla="val 45000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</p:sp>
        <p:sp>
          <p:nvSpPr>
            <p:cNvPr id="8" name="Flecha abajo 4">
              <a:extLst/>
            </p:cNvPr>
            <p:cNvSpPr/>
            <p:nvPr/>
          </p:nvSpPr>
          <p:spPr>
            <a:xfrm>
              <a:off x="5760467" y="859158"/>
              <a:ext cx="500513" cy="685558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lIns="45720" rIns="45720" spcCol="1270" anchor="ctr"/>
            <a:lstStyle/>
            <a:p>
              <a:pPr algn="ctr" defTabSz="1600200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endParaRPr lang="ca-ES" sz="3600" kern="0">
                <a:solidFill>
                  <a:srgbClr val="C00000"/>
                </a:solidFill>
                <a:latin typeface="Georgia"/>
                <a:cs typeface="Calibri" panose="020F0502020204030204" pitchFamily="34" charset="0"/>
              </a:endParaRPr>
            </a:p>
          </p:txBody>
        </p:sp>
      </p:grpSp>
      <p:grpSp>
        <p:nvGrpSpPr>
          <p:cNvPr id="3" name="22 Grupo">
            <a:extLst/>
          </p:cNvPr>
          <p:cNvGrpSpPr>
            <a:grpSpLocks/>
          </p:cNvGrpSpPr>
          <p:nvPr/>
        </p:nvGrpSpPr>
        <p:grpSpPr bwMode="auto">
          <a:xfrm rot="-3460432">
            <a:off x="3359944" y="3457575"/>
            <a:ext cx="395287" cy="701675"/>
            <a:chOff x="5512217" y="864097"/>
            <a:chExt cx="912701" cy="912701"/>
          </a:xfrm>
          <a:solidFill>
            <a:srgbClr val="38383C"/>
          </a:solidFill>
        </p:grpSpPr>
        <p:sp>
          <p:nvSpPr>
            <p:cNvPr id="10" name="8 Flecha abajo">
              <a:extLst/>
            </p:cNvPr>
            <p:cNvSpPr/>
            <p:nvPr/>
          </p:nvSpPr>
          <p:spPr>
            <a:xfrm>
              <a:off x="5512217" y="864097"/>
              <a:ext cx="912701" cy="912701"/>
            </a:xfrm>
            <a:prstGeom prst="downArrow">
              <a:avLst>
                <a:gd name="adj1" fmla="val 55000"/>
                <a:gd name="adj2" fmla="val 45000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</p:sp>
        <p:sp>
          <p:nvSpPr>
            <p:cNvPr id="11" name="Flecha abajo 4">
              <a:extLst/>
            </p:cNvPr>
            <p:cNvSpPr/>
            <p:nvPr/>
          </p:nvSpPr>
          <p:spPr>
            <a:xfrm>
              <a:off x="5755958" y="861319"/>
              <a:ext cx="502171" cy="685558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lIns="45720" rIns="45720" spcCol="1270" anchor="ctr"/>
            <a:lstStyle/>
            <a:p>
              <a:pPr algn="ctr" defTabSz="1600200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endParaRPr lang="ca-ES" sz="3600" ker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Georgia"/>
                <a:cs typeface="Calibri" panose="020F0502020204030204" pitchFamily="34" charset="0"/>
              </a:endParaRPr>
            </a:p>
          </p:txBody>
        </p:sp>
      </p:grpSp>
      <p:grpSp>
        <p:nvGrpSpPr>
          <p:cNvPr id="4" name="22 Grupo">
            <a:extLst/>
          </p:cNvPr>
          <p:cNvGrpSpPr>
            <a:grpSpLocks/>
          </p:cNvGrpSpPr>
          <p:nvPr/>
        </p:nvGrpSpPr>
        <p:grpSpPr bwMode="auto">
          <a:xfrm rot="-5400000">
            <a:off x="6592888" y="1769269"/>
            <a:ext cx="395287" cy="700087"/>
            <a:chOff x="5512217" y="864097"/>
            <a:chExt cx="912701" cy="912701"/>
          </a:xfrm>
          <a:solidFill>
            <a:srgbClr val="38383C"/>
          </a:solidFill>
        </p:grpSpPr>
        <p:sp>
          <p:nvSpPr>
            <p:cNvPr id="13" name="13 Flecha abajo">
              <a:extLst/>
            </p:cNvPr>
            <p:cNvSpPr/>
            <p:nvPr/>
          </p:nvSpPr>
          <p:spPr>
            <a:xfrm>
              <a:off x="5512217" y="864097"/>
              <a:ext cx="912701" cy="912701"/>
            </a:xfrm>
            <a:prstGeom prst="downArrow">
              <a:avLst>
                <a:gd name="adj1" fmla="val 55000"/>
                <a:gd name="adj2" fmla="val 45000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</p:sp>
        <p:sp>
          <p:nvSpPr>
            <p:cNvPr id="14" name="Flecha abajo 4">
              <a:extLst/>
            </p:cNvPr>
            <p:cNvSpPr/>
            <p:nvPr/>
          </p:nvSpPr>
          <p:spPr>
            <a:xfrm>
              <a:off x="5750471" y="864097"/>
              <a:ext cx="502171" cy="687113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lIns="45720" rIns="45720" spcCol="1270" anchor="ctr"/>
            <a:lstStyle/>
            <a:p>
              <a:pPr algn="ctr" defTabSz="1600200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endParaRPr lang="ca-ES" sz="3600" ker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Georgia"/>
                <a:cs typeface="Calibri" panose="020F0502020204030204" pitchFamily="34" charset="0"/>
              </a:endParaRPr>
            </a:p>
          </p:txBody>
        </p:sp>
      </p:grpSp>
      <p:sp>
        <p:nvSpPr>
          <p:cNvPr id="46088" name="5 Marcador de contenido"/>
          <p:cNvSpPr txBox="1">
            <a:spLocks/>
          </p:cNvSpPr>
          <p:nvPr/>
        </p:nvSpPr>
        <p:spPr bwMode="auto">
          <a:xfrm>
            <a:off x="7194550" y="1547813"/>
            <a:ext cx="1698625" cy="1593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0975" indent="-180975">
              <a:spcBef>
                <a:spcPts val="300"/>
              </a:spcBef>
              <a:buClr>
                <a:srgbClr val="38383C"/>
              </a:buClr>
              <a:buFont typeface="Georgia" pitchFamily="18" charset="0"/>
              <a:buChar char="•"/>
            </a:pPr>
            <a:r>
              <a:rPr lang="ca-ES" altLang="es-E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PCR-uretral CT, NG, MG, UU, TV</a:t>
            </a:r>
          </a:p>
          <a:p>
            <a:pPr marL="180975" indent="-180975">
              <a:spcBef>
                <a:spcPts val="300"/>
              </a:spcBef>
              <a:buClr>
                <a:srgbClr val="38383C"/>
              </a:buClr>
              <a:buFont typeface="Georgia" pitchFamily="18" charset="0"/>
              <a:buChar char="•"/>
            </a:pPr>
            <a:r>
              <a:rPr lang="ca-ES" altLang="es-E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Cultiu uretral NG i antibiograma</a:t>
            </a:r>
          </a:p>
        </p:txBody>
      </p:sp>
      <p:pic>
        <p:nvPicPr>
          <p:cNvPr id="16" name="Picture 3">
            <a:extLst/>
          </p:cNvPr>
          <p:cNvPicPr>
            <a:picLocks noChangeAspect="1" noChangeArrowheads="1"/>
          </p:cNvPicPr>
          <p:nvPr/>
        </p:nvPicPr>
        <p:blipFill rotWithShape="1">
          <a:blip r:embed="rId4"/>
          <a:srcRect l="11160" t="19893" r="9274" b="24193"/>
          <a:stretch/>
        </p:blipFill>
        <p:spPr bwMode="auto">
          <a:xfrm>
            <a:off x="4046538" y="2344738"/>
            <a:ext cx="2254250" cy="4572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17" name="Picture 4">
            <a:extLst/>
          </p:cNvPr>
          <p:cNvPicPr>
            <a:picLocks noChangeAspect="1" noChangeArrowheads="1"/>
          </p:cNvPicPr>
          <p:nvPr/>
        </p:nvPicPr>
        <p:blipFill rotWithShape="1">
          <a:blip r:embed="rId5"/>
          <a:srcRect l="11371" t="16019" r="10748" b="35320"/>
          <a:stretch/>
        </p:blipFill>
        <p:spPr bwMode="auto">
          <a:xfrm>
            <a:off x="4027488" y="1544638"/>
            <a:ext cx="2273300" cy="45402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sp>
        <p:nvSpPr>
          <p:cNvPr id="46091" name="5 Marcador de contenido"/>
          <p:cNvSpPr txBox="1">
            <a:spLocks/>
          </p:cNvSpPr>
          <p:nvPr/>
        </p:nvSpPr>
        <p:spPr bwMode="auto">
          <a:xfrm>
            <a:off x="4859338" y="1998663"/>
            <a:ext cx="504825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ts val="300"/>
              </a:spcBef>
              <a:buClr>
                <a:srgbClr val="438086"/>
              </a:buClr>
              <a:buFont typeface="Georgia" pitchFamily="18" charset="0"/>
              <a:buNone/>
            </a:pPr>
            <a:r>
              <a:rPr lang="ca-ES" altLang="es-ES" sz="2000" b="1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46092" name="5 Marcador de contenido"/>
          <p:cNvSpPr txBox="1">
            <a:spLocks/>
          </p:cNvSpPr>
          <p:nvPr/>
        </p:nvSpPr>
        <p:spPr bwMode="auto">
          <a:xfrm>
            <a:off x="3813175" y="1125538"/>
            <a:ext cx="226853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07950" eaLnBrk="1" hangingPunct="1">
              <a:lnSpc>
                <a:spcPct val="90000"/>
              </a:lnSpc>
              <a:spcBef>
                <a:spcPts val="1000"/>
              </a:spcBef>
              <a:buClr>
                <a:srgbClr val="C0504D"/>
              </a:buClr>
              <a:buFont typeface="Georgia" pitchFamily="18" charset="0"/>
              <a:buNone/>
            </a:pPr>
            <a:r>
              <a:rPr lang="ca-ES" altLang="es-E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Amb exsudat:</a:t>
            </a:r>
          </a:p>
        </p:txBody>
      </p:sp>
      <p:grpSp>
        <p:nvGrpSpPr>
          <p:cNvPr id="5" name="22 Grupo">
            <a:extLst/>
          </p:cNvPr>
          <p:cNvGrpSpPr>
            <a:grpSpLocks/>
          </p:cNvGrpSpPr>
          <p:nvPr/>
        </p:nvGrpSpPr>
        <p:grpSpPr bwMode="auto">
          <a:xfrm rot="-5400000">
            <a:off x="6616701" y="3913981"/>
            <a:ext cx="393700" cy="701675"/>
            <a:chOff x="5512217" y="864097"/>
            <a:chExt cx="912701" cy="912701"/>
          </a:xfrm>
          <a:solidFill>
            <a:srgbClr val="38383C"/>
          </a:solidFill>
        </p:grpSpPr>
        <p:sp>
          <p:nvSpPr>
            <p:cNvPr id="21" name="16 Flecha abajo">
              <a:extLst/>
            </p:cNvPr>
            <p:cNvSpPr/>
            <p:nvPr/>
          </p:nvSpPr>
          <p:spPr>
            <a:xfrm>
              <a:off x="5512217" y="864097"/>
              <a:ext cx="912701" cy="912701"/>
            </a:xfrm>
            <a:prstGeom prst="downArrow">
              <a:avLst>
                <a:gd name="adj1" fmla="val 55000"/>
                <a:gd name="adj2" fmla="val 45000"/>
              </a:avLst>
            </a:prstGeom>
            <a:grpFill/>
            <a:ln w="19050" cap="flat" cmpd="sng" algn="ctr">
              <a:noFill/>
              <a:prstDash val="solid"/>
            </a:ln>
            <a:effectLst/>
          </p:spPr>
        </p:sp>
        <p:sp>
          <p:nvSpPr>
            <p:cNvPr id="22" name="Flecha abajo 4">
              <a:extLst/>
            </p:cNvPr>
            <p:cNvSpPr/>
            <p:nvPr/>
          </p:nvSpPr>
          <p:spPr>
            <a:xfrm>
              <a:off x="5751433" y="864096"/>
              <a:ext cx="500513" cy="685558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lIns="45720" rIns="45720" spcCol="1270" anchor="ctr"/>
            <a:lstStyle/>
            <a:p>
              <a:pPr algn="ctr" defTabSz="1600200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endParaRPr lang="ca-ES" sz="3600" ker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cs typeface="Calibri" panose="020F0502020204030204" pitchFamily="34" charset="0"/>
              </a:endParaRPr>
            </a:p>
          </p:txBody>
        </p:sp>
      </p:grpSp>
      <p:pic>
        <p:nvPicPr>
          <p:cNvPr id="23" name="Picture 2">
            <a:extLst/>
          </p:cNvPr>
          <p:cNvPicPr>
            <a:picLocks noChangeAspect="1" noChangeArrowheads="1"/>
          </p:cNvPicPr>
          <p:nvPr/>
        </p:nvPicPr>
        <p:blipFill rotWithShape="1">
          <a:blip r:embed="rId6"/>
          <a:srcRect l="3191" t="4955"/>
          <a:stretch/>
        </p:blipFill>
        <p:spPr bwMode="auto">
          <a:xfrm>
            <a:off x="4133850" y="3770313"/>
            <a:ext cx="2166938" cy="2009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sp>
        <p:nvSpPr>
          <p:cNvPr id="24" name="5 Marcador de contenido">
            <a:extLst/>
          </p:cNvPr>
          <p:cNvSpPr txBox="1">
            <a:spLocks/>
          </p:cNvSpPr>
          <p:nvPr/>
        </p:nvSpPr>
        <p:spPr bwMode="auto">
          <a:xfrm>
            <a:off x="7226300" y="3849688"/>
            <a:ext cx="169862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80975" indent="-1809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300"/>
              </a:spcBef>
              <a:buClr>
                <a:srgbClr val="38383C"/>
              </a:buClr>
              <a:buFont typeface="Arial" panose="020B0604020202020204" pitchFamily="34" charset="0"/>
              <a:buChar char="•"/>
              <a:defRPr/>
            </a:pPr>
            <a:r>
              <a:rPr lang="ca-ES" altLang="es-ES" sz="16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PCR-Orina CT, NG, MG, UU i TV </a:t>
            </a:r>
            <a:r>
              <a:rPr lang="ca-ES" altLang="es-ES" sz="12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[Orina del primer raig (&gt;2h sense orinar)]</a:t>
            </a:r>
          </a:p>
          <a:p>
            <a:pPr>
              <a:spcBef>
                <a:spcPts val="300"/>
              </a:spcBef>
              <a:buClr>
                <a:srgbClr val="38383C"/>
              </a:buClr>
              <a:buFont typeface="Arial" panose="020B0604020202020204" pitchFamily="34" charset="0"/>
              <a:buChar char="•"/>
              <a:defRPr/>
            </a:pPr>
            <a:endParaRPr lang="ca-ES" altLang="es-ES" sz="1600" b="1" kern="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5 Marcador de contenido">
            <a:extLst/>
          </p:cNvPr>
          <p:cNvSpPr txBox="1">
            <a:spLocks/>
          </p:cNvSpPr>
          <p:nvPr/>
        </p:nvSpPr>
        <p:spPr bwMode="auto">
          <a:xfrm>
            <a:off x="3798888" y="3541713"/>
            <a:ext cx="1709737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079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300"/>
              </a:spcBef>
              <a:buClr>
                <a:srgbClr val="438086"/>
              </a:buClr>
              <a:buFont typeface="Georgia" panose="02040502050405020303" pitchFamily="18" charset="0"/>
              <a:buNone/>
              <a:defRPr/>
            </a:pPr>
            <a:r>
              <a:rPr lang="ca-ES" altLang="es-ES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Sense exsudat o contacte:</a:t>
            </a:r>
          </a:p>
        </p:txBody>
      </p:sp>
      <p:pic>
        <p:nvPicPr>
          <p:cNvPr id="46097" name="Picture 2" descr="https://shouldyouknow.files.wordpress.com/2013/06/gonorrhoea.jpg?w=690"/>
          <p:cNvPicPr>
            <a:picLocks noChangeAspect="1" noChangeArrowheads="1"/>
          </p:cNvPicPr>
          <p:nvPr/>
        </p:nvPicPr>
        <p:blipFill>
          <a:blip r:embed="rId7"/>
          <a:srcRect l="4567" t="7997" r="50476" b="6445"/>
          <a:stretch>
            <a:fillRect/>
          </a:stretch>
        </p:blipFill>
        <p:spPr bwMode="auto">
          <a:xfrm>
            <a:off x="7493000" y="747713"/>
            <a:ext cx="863600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26 CuadroTexto"/>
          <p:cNvSpPr txBox="1"/>
          <p:nvPr/>
        </p:nvSpPr>
        <p:spPr>
          <a:xfrm>
            <a:off x="285720" y="142852"/>
            <a:ext cx="6929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Conducta diagnóstica </a:t>
            </a:r>
            <a:r>
              <a:rPr lang="es-ES" sz="24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davant</a:t>
            </a:r>
            <a:r>
              <a:rPr lang="es-ES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s-ES" sz="24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sospita</a:t>
            </a:r>
            <a:r>
              <a:rPr lang="es-ES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o </a:t>
            </a:r>
            <a:r>
              <a:rPr lang="es-ES" sz="24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risc</a:t>
            </a:r>
            <a:r>
              <a:rPr lang="es-ES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de CT/NG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C952388E-1DE9-47AE-9745-C340A59BF6A2}"/>
              </a:ext>
            </a:extLst>
          </p:cNvPr>
          <p:cNvSpPr txBox="1"/>
          <p:nvPr/>
        </p:nvSpPr>
        <p:spPr>
          <a:xfrm>
            <a:off x="0" y="6309320"/>
            <a:ext cx="9036496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ca-ES" sz="2800" dirty="0" err="1">
                <a:solidFill>
                  <a:srgbClr val="0070C0"/>
                </a:solidFill>
              </a:rPr>
              <a:t>CAMFiC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7321604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2 Marcador de número de diapositiva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858000" y="6421438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436666AE-9F4D-403C-9633-F66EE906D365}" type="slidenum">
              <a:rPr lang="ca-ES" altLang="es-ES" smtClean="0">
                <a:ea typeface="Geneva" charset="-128"/>
              </a:rPr>
              <a:pPr/>
              <a:t>22</a:t>
            </a:fld>
            <a:endParaRPr lang="ca-ES" altLang="es-ES">
              <a:ea typeface="Geneva" charset="-128"/>
            </a:endParaRPr>
          </a:p>
        </p:txBody>
      </p:sp>
      <p:sp>
        <p:nvSpPr>
          <p:cNvPr id="5" name="5 Marcador de contenido">
            <a:extLst/>
          </p:cNvPr>
          <p:cNvSpPr txBox="1">
            <a:spLocks/>
          </p:cNvSpPr>
          <p:nvPr/>
        </p:nvSpPr>
        <p:spPr bwMode="auto">
          <a:xfrm>
            <a:off x="7226300" y="4059238"/>
            <a:ext cx="169862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80975" indent="-1809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300"/>
              </a:spcBef>
              <a:buClr>
                <a:srgbClr val="38383C">
                  <a:lumMod val="40000"/>
                  <a:lumOff val="60000"/>
                </a:srgbClr>
              </a:buClr>
              <a:buFont typeface="Arial" panose="020B0604020202020204" pitchFamily="34" charset="0"/>
              <a:buChar char="•"/>
              <a:defRPr/>
            </a:pPr>
            <a:r>
              <a:rPr lang="ca-ES" altLang="es-ES" sz="1600" b="1" kern="0" dirty="0">
                <a:solidFill>
                  <a:srgbClr val="38383C">
                    <a:lumMod val="20000"/>
                    <a:lumOff val="8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Orina del primer raig </a:t>
            </a:r>
            <a:r>
              <a:rPr lang="ca-ES" altLang="es-ES" sz="1200" b="1" kern="0" dirty="0">
                <a:solidFill>
                  <a:srgbClr val="38383C">
                    <a:lumMod val="20000"/>
                    <a:lumOff val="8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(&gt;2h sense orinar)</a:t>
            </a:r>
          </a:p>
          <a:p>
            <a:pPr>
              <a:spcBef>
                <a:spcPts val="300"/>
              </a:spcBef>
              <a:buClr>
                <a:srgbClr val="38383C">
                  <a:lumMod val="40000"/>
                  <a:lumOff val="60000"/>
                </a:srgbClr>
              </a:buClr>
              <a:buFont typeface="Arial" panose="020B0604020202020204" pitchFamily="34" charset="0"/>
              <a:buChar char="•"/>
              <a:defRPr/>
            </a:pPr>
            <a:r>
              <a:rPr lang="ca-ES" altLang="es-ES" sz="1600" b="1" kern="0" dirty="0">
                <a:solidFill>
                  <a:srgbClr val="38383C">
                    <a:lumMod val="20000"/>
                    <a:lumOff val="8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PCR-Orina Clamídia i Gonococ</a:t>
            </a:r>
          </a:p>
        </p:txBody>
      </p:sp>
      <p:pic>
        <p:nvPicPr>
          <p:cNvPr id="47109" name="Picture 9" descr="http://www.meb.uni-bonn.de/Cancernet/Media/CDR00006504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8500" y="1539875"/>
            <a:ext cx="244792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22 Grupo">
            <a:extLst/>
          </p:cNvPr>
          <p:cNvGrpSpPr>
            <a:grpSpLocks/>
          </p:cNvGrpSpPr>
          <p:nvPr/>
        </p:nvGrpSpPr>
        <p:grpSpPr bwMode="auto">
          <a:xfrm rot="-5400000">
            <a:off x="3328988" y="2413223"/>
            <a:ext cx="393700" cy="701675"/>
            <a:chOff x="5512217" y="864097"/>
            <a:chExt cx="912701" cy="912701"/>
          </a:xfrm>
          <a:solidFill>
            <a:srgbClr val="38383C"/>
          </a:solidFill>
        </p:grpSpPr>
        <p:sp>
          <p:nvSpPr>
            <p:cNvPr id="8" name="5 Flecha abajo">
              <a:extLst/>
            </p:cNvPr>
            <p:cNvSpPr/>
            <p:nvPr/>
          </p:nvSpPr>
          <p:spPr>
            <a:xfrm>
              <a:off x="5512217" y="864097"/>
              <a:ext cx="912701" cy="912701"/>
            </a:xfrm>
            <a:prstGeom prst="downArrow">
              <a:avLst>
                <a:gd name="adj1" fmla="val 55000"/>
                <a:gd name="adj2" fmla="val 45000"/>
              </a:avLst>
            </a:prstGeom>
            <a:grpFill/>
            <a:ln w="19050" cap="flat" cmpd="sng" algn="ctr">
              <a:noFill/>
              <a:prstDash val="solid"/>
            </a:ln>
            <a:effectLst/>
          </p:spPr>
        </p:sp>
        <p:sp>
          <p:nvSpPr>
            <p:cNvPr id="9" name="Flecha abajo 4">
              <a:extLst/>
            </p:cNvPr>
            <p:cNvSpPr/>
            <p:nvPr/>
          </p:nvSpPr>
          <p:spPr>
            <a:xfrm>
              <a:off x="5751431" y="864096"/>
              <a:ext cx="500513" cy="685558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lIns="45720" rIns="45720" spcCol="1270" anchor="ctr"/>
            <a:lstStyle/>
            <a:p>
              <a:pPr algn="ctr" defTabSz="1600200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endParaRPr lang="ca-ES" sz="3600" kern="0">
                <a:solidFill>
                  <a:srgbClr val="0070C0"/>
                </a:solidFill>
                <a:cs typeface="Calibri" panose="020F0502020204030204" pitchFamily="34" charset="0"/>
              </a:endParaRPr>
            </a:p>
          </p:txBody>
        </p:sp>
      </p:grpSp>
      <p:pic>
        <p:nvPicPr>
          <p:cNvPr id="11" name="Picture 3">
            <a:extLst/>
          </p:cNvPr>
          <p:cNvPicPr>
            <a:picLocks noChangeAspect="1" noChangeArrowheads="1"/>
          </p:cNvPicPr>
          <p:nvPr/>
        </p:nvPicPr>
        <p:blipFill rotWithShape="1">
          <a:blip r:embed="rId4"/>
          <a:srcRect l="8612" t="15001" r="6707" b="16666"/>
          <a:stretch/>
        </p:blipFill>
        <p:spPr bwMode="auto">
          <a:xfrm>
            <a:off x="3876675" y="1468438"/>
            <a:ext cx="1966913" cy="40481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12" name="Picture 2">
            <a:extLst/>
          </p:cNvPr>
          <p:cNvPicPr>
            <a:picLocks noChangeAspect="1" noChangeArrowheads="1"/>
          </p:cNvPicPr>
          <p:nvPr/>
        </p:nvPicPr>
        <p:blipFill rotWithShape="1">
          <a:blip r:embed="rId5"/>
          <a:srcRect l="6631" t="14259" r="7147" b="15930"/>
          <a:stretch/>
        </p:blipFill>
        <p:spPr bwMode="auto">
          <a:xfrm>
            <a:off x="3876675" y="2032000"/>
            <a:ext cx="1966913" cy="37623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sp>
        <p:nvSpPr>
          <p:cNvPr id="47114" name="5 Marcador de contenido"/>
          <p:cNvSpPr txBox="1">
            <a:spLocks/>
          </p:cNvSpPr>
          <p:nvPr/>
        </p:nvSpPr>
        <p:spPr bwMode="auto">
          <a:xfrm>
            <a:off x="1076325" y="1052513"/>
            <a:ext cx="253841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07950">
              <a:spcBef>
                <a:spcPts val="300"/>
              </a:spcBef>
              <a:buClr>
                <a:srgbClr val="438086"/>
              </a:buClr>
              <a:buFont typeface="Georgia" pitchFamily="18" charset="0"/>
              <a:buNone/>
            </a:pPr>
            <a:r>
              <a:rPr lang="ca-ES" altLang="es-E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Cervicitis ♀ </a:t>
            </a:r>
          </a:p>
          <a:p>
            <a:pPr marL="107950">
              <a:spcBef>
                <a:spcPts val="300"/>
              </a:spcBef>
              <a:buClr>
                <a:srgbClr val="438086"/>
              </a:buClr>
              <a:buFont typeface="Georgia" pitchFamily="18" charset="0"/>
              <a:buNone/>
            </a:pPr>
            <a:r>
              <a:rPr lang="ca-ES" altLang="es-E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 contacte:</a:t>
            </a:r>
          </a:p>
        </p:txBody>
      </p:sp>
      <p:pic>
        <p:nvPicPr>
          <p:cNvPr id="14" name="Picture 2">
            <a:extLst/>
          </p:cNvPr>
          <p:cNvPicPr>
            <a:picLocks noChangeAspect="1" noChangeArrowheads="1"/>
          </p:cNvPicPr>
          <p:nvPr/>
        </p:nvPicPr>
        <p:blipFill rotWithShape="1">
          <a:blip r:embed="rId6">
            <a:duotone>
              <a:srgbClr val="EEECE1">
                <a:shade val="45000"/>
                <a:satMod val="135000"/>
              </a:srgbClr>
              <a:prstClr val="white"/>
            </a:duotone>
          </a:blip>
          <a:srcRect l="3191" t="4955"/>
          <a:stretch/>
        </p:blipFill>
        <p:spPr bwMode="auto">
          <a:xfrm>
            <a:off x="4021138" y="3994374"/>
            <a:ext cx="2166937" cy="2009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sp>
        <p:nvSpPr>
          <p:cNvPr id="15" name="Multiplicar 1">
            <a:extLst/>
          </p:cNvPr>
          <p:cNvSpPr/>
          <p:nvPr/>
        </p:nvSpPr>
        <p:spPr>
          <a:xfrm>
            <a:off x="2897188" y="3321050"/>
            <a:ext cx="6581775" cy="3060700"/>
          </a:xfrm>
          <a:prstGeom prst="mathMultiply">
            <a:avLst>
              <a:gd name="adj1" fmla="val 3706"/>
            </a:avLst>
          </a:prstGeom>
          <a:solidFill>
            <a:srgbClr val="38383C"/>
          </a:solidFill>
          <a:ln w="1905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s-ES" kern="0">
              <a:solidFill>
                <a:srgbClr val="0070C0"/>
              </a:solidFill>
              <a:cs typeface="Calibri" panose="020F0502020204030204" pitchFamily="34" charset="0"/>
            </a:endParaRPr>
          </a:p>
        </p:txBody>
      </p:sp>
      <p:sp>
        <p:nvSpPr>
          <p:cNvPr id="16" name="5 Marcador de contenido">
            <a:extLst/>
          </p:cNvPr>
          <p:cNvSpPr txBox="1">
            <a:spLocks/>
          </p:cNvSpPr>
          <p:nvPr/>
        </p:nvSpPr>
        <p:spPr bwMode="auto">
          <a:xfrm>
            <a:off x="5940425" y="1539875"/>
            <a:ext cx="2984500" cy="224916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180975" indent="-180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300"/>
              </a:spcBef>
              <a:buClr>
                <a:prstClr val="black"/>
              </a:buClr>
              <a:buFont typeface="Arial" panose="020B0604020202020204" pitchFamily="34" charset="0"/>
              <a:buChar char="•"/>
              <a:defRPr/>
            </a:pPr>
            <a:r>
              <a:rPr lang="ca-ES" altLang="es-ES" sz="14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PCR-vaginal o endocervical CT, NG, MG, TV</a:t>
            </a:r>
          </a:p>
          <a:p>
            <a:pPr>
              <a:spcBef>
                <a:spcPts val="300"/>
              </a:spcBef>
              <a:buClr>
                <a:prstClr val="black"/>
              </a:buClr>
              <a:buFont typeface="Arial" panose="020B0604020202020204" pitchFamily="34" charset="0"/>
              <a:buChar char="•"/>
              <a:defRPr/>
            </a:pPr>
            <a:r>
              <a:rPr lang="ca-ES" altLang="es-ES" sz="14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Cultiu endocervical NG (només si molt exsudat)</a:t>
            </a:r>
          </a:p>
          <a:p>
            <a:pPr>
              <a:spcBef>
                <a:spcPts val="300"/>
              </a:spcBef>
              <a:buClr>
                <a:prstClr val="black"/>
              </a:buClr>
              <a:buFont typeface="Arial" panose="020B0604020202020204" pitchFamily="34" charset="0"/>
              <a:buChar char="•"/>
              <a:defRPr/>
            </a:pPr>
            <a:r>
              <a:rPr lang="ca-ES" altLang="es-ES" sz="14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Cultiu vaginal inespecífic si leucorrea</a:t>
            </a:r>
          </a:p>
          <a:p>
            <a:pPr>
              <a:spcBef>
                <a:spcPts val="300"/>
              </a:spcBef>
              <a:buClr>
                <a:prstClr val="black"/>
              </a:buClr>
              <a:buFont typeface="Arial" panose="020B0604020202020204" pitchFamily="34" charset="0"/>
              <a:buChar char="•"/>
              <a:defRPr/>
            </a:pPr>
            <a:endParaRPr lang="ca-ES" altLang="es-ES" sz="1400" b="1" kern="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300"/>
              </a:spcBef>
              <a:buClr>
                <a:prstClr val="black"/>
              </a:buClr>
              <a:buFont typeface="Arial" panose="020B0604020202020204" pitchFamily="34" charset="0"/>
              <a:buChar char="•"/>
              <a:defRPr/>
            </a:pPr>
            <a:r>
              <a:rPr lang="ca-ES" altLang="es-ES" sz="14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asimptomàtiques o contactes, PCR sobre mostra vaginal</a:t>
            </a:r>
          </a:p>
          <a:p>
            <a:pPr>
              <a:spcBef>
                <a:spcPts val="300"/>
              </a:spcBef>
              <a:buClr>
                <a:prstClr val="black"/>
              </a:buClr>
              <a:buFont typeface="Arial" panose="020B0604020202020204" pitchFamily="34" charset="0"/>
              <a:buChar char="•"/>
              <a:defRPr/>
            </a:pPr>
            <a:endParaRPr lang="ca-ES" altLang="es-ES" sz="1400" b="1" kern="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7118" name="Picture 2" descr="https://shouldyouknow.files.wordpress.com/2013/06/gonorrhoea.jpg?w=690"/>
          <p:cNvPicPr>
            <a:picLocks noChangeAspect="1" noChangeArrowheads="1"/>
          </p:cNvPicPr>
          <p:nvPr/>
        </p:nvPicPr>
        <p:blipFill>
          <a:blip r:embed="rId7"/>
          <a:srcRect l="50610" t="685" r="2666" b="2328"/>
          <a:stretch>
            <a:fillRect/>
          </a:stretch>
        </p:blipFill>
        <p:spPr bwMode="auto">
          <a:xfrm>
            <a:off x="1203325" y="4059238"/>
            <a:ext cx="1454150" cy="138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16 CuadroTexto"/>
          <p:cNvSpPr txBox="1"/>
          <p:nvPr/>
        </p:nvSpPr>
        <p:spPr>
          <a:xfrm>
            <a:off x="285720" y="142852"/>
            <a:ext cx="6929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Conducta </a:t>
            </a:r>
            <a:r>
              <a:rPr lang="es-ES" sz="24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diagnòstica</a:t>
            </a:r>
            <a:r>
              <a:rPr lang="es-ES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s-ES" sz="24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davant</a:t>
            </a:r>
            <a:r>
              <a:rPr lang="es-ES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s-ES" sz="24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sospita</a:t>
            </a:r>
            <a:r>
              <a:rPr lang="es-ES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o </a:t>
            </a:r>
            <a:r>
              <a:rPr lang="es-ES" sz="24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risc</a:t>
            </a:r>
            <a:r>
              <a:rPr lang="es-ES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de CT/NG</a:t>
            </a:r>
          </a:p>
        </p:txBody>
      </p:sp>
      <p:pic>
        <p:nvPicPr>
          <p:cNvPr id="18" name="Picture 3">
            <a:extLst/>
          </p:cNvPr>
          <p:cNvPicPr>
            <a:picLocks noChangeAspect="1" noChangeArrowheads="1"/>
          </p:cNvPicPr>
          <p:nvPr/>
        </p:nvPicPr>
        <p:blipFill rotWithShape="1">
          <a:blip r:embed="rId4"/>
          <a:srcRect l="8612" t="15001" r="6707" b="16666"/>
          <a:stretch/>
        </p:blipFill>
        <p:spPr bwMode="auto">
          <a:xfrm>
            <a:off x="3973512" y="3118644"/>
            <a:ext cx="1966913" cy="40481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35D550FF-D02F-46BB-BABD-720DEB7A8625}"/>
              </a:ext>
            </a:extLst>
          </p:cNvPr>
          <p:cNvSpPr txBox="1"/>
          <p:nvPr/>
        </p:nvSpPr>
        <p:spPr>
          <a:xfrm>
            <a:off x="0" y="6309320"/>
            <a:ext cx="9036496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ca-ES" sz="2800" dirty="0" err="1">
                <a:solidFill>
                  <a:srgbClr val="0070C0"/>
                </a:solidFill>
              </a:rPr>
              <a:t>CAMFiC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76873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2 Marcador de número de diapositiva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858000" y="6421438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FC3811FB-1E0A-47FC-A443-09056E437CE9}" type="slidenum">
              <a:rPr lang="ca-ES" altLang="es-ES" smtClean="0">
                <a:ea typeface="Geneva" charset="-128"/>
              </a:rPr>
              <a:pPr/>
              <a:t>23</a:t>
            </a:fld>
            <a:endParaRPr lang="ca-ES" altLang="es-ES">
              <a:ea typeface="Geneva" charset="-128"/>
            </a:endParaRPr>
          </a:p>
        </p:txBody>
      </p:sp>
      <p:sp>
        <p:nvSpPr>
          <p:cNvPr id="5" name="Rectángulo redondeado 13">
            <a:extLst/>
          </p:cNvPr>
          <p:cNvSpPr/>
          <p:nvPr/>
        </p:nvSpPr>
        <p:spPr>
          <a:xfrm>
            <a:off x="6215063" y="4430713"/>
            <a:ext cx="2241550" cy="854075"/>
          </a:xfrm>
          <a:prstGeom prst="roundRect">
            <a:avLst>
              <a:gd name="adj" fmla="val 24230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noFill/>
            <a:prstDash val="solid"/>
          </a:ln>
          <a:effectLst/>
        </p:spPr>
        <p:txBody>
          <a:bodyPr/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a-ES" kern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6" name="Rectángulo redondeado 13">
            <a:extLst/>
          </p:cNvPr>
          <p:cNvSpPr/>
          <p:nvPr/>
        </p:nvSpPr>
        <p:spPr>
          <a:xfrm>
            <a:off x="6218238" y="2716213"/>
            <a:ext cx="2241550" cy="1639887"/>
          </a:xfrm>
          <a:prstGeom prst="roundRect">
            <a:avLst>
              <a:gd name="adj" fmla="val 13082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noFill/>
            <a:prstDash val="solid"/>
          </a:ln>
          <a:effectLst/>
        </p:spPr>
        <p:txBody>
          <a:bodyPr/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a-ES" kern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7" name="Rectángulo redondeado 13">
            <a:extLst/>
          </p:cNvPr>
          <p:cNvSpPr/>
          <p:nvPr/>
        </p:nvSpPr>
        <p:spPr>
          <a:xfrm>
            <a:off x="6218238" y="830263"/>
            <a:ext cx="2241550" cy="1811337"/>
          </a:xfrm>
          <a:prstGeom prst="roundRect">
            <a:avLst>
              <a:gd name="adj" fmla="val 13629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noFill/>
            <a:prstDash val="solid"/>
          </a:ln>
          <a:effectLst/>
        </p:spPr>
        <p:txBody>
          <a:bodyPr/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a-ES" kern="0">
              <a:solidFill>
                <a:prstClr val="white"/>
              </a:solidFill>
              <a:latin typeface="Calibri"/>
              <a:cs typeface="+mn-cs"/>
            </a:endParaRPr>
          </a:p>
        </p:txBody>
      </p:sp>
      <p:pic>
        <p:nvPicPr>
          <p:cNvPr id="8" name="Imagen 3">
            <a:extLst/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71950" y="1611313"/>
            <a:ext cx="863600" cy="8636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5 Marcador de contenido">
            <a:extLst/>
          </p:cNvPr>
          <p:cNvSpPr txBox="1">
            <a:spLocks/>
          </p:cNvSpPr>
          <p:nvPr/>
        </p:nvSpPr>
        <p:spPr bwMode="auto">
          <a:xfrm>
            <a:off x="600075" y="1611313"/>
            <a:ext cx="5048250" cy="426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079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0850" indent="-342900">
              <a:spcBef>
                <a:spcPts val="300"/>
              </a:spcBef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ca-ES" altLang="es-ES" sz="20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 ha realitzat </a:t>
            </a:r>
            <a:r>
              <a:rPr lang="ca-ES" altLang="es-ES" sz="20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sexe oral:</a:t>
            </a:r>
          </a:p>
          <a:p>
            <a:pPr marL="450850" indent="-342900">
              <a:spcBef>
                <a:spcPts val="300"/>
              </a:spcBef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endParaRPr lang="ca-ES" altLang="es-ES" sz="2000" kern="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0850" indent="-342900">
              <a:spcBef>
                <a:spcPts val="300"/>
              </a:spcBef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endParaRPr lang="ca-ES" altLang="es-ES" sz="2000" kern="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0850" indent="-342900">
              <a:spcBef>
                <a:spcPts val="300"/>
              </a:spcBef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endParaRPr lang="ca-ES" altLang="es-ES" sz="2000" kern="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0850" indent="-342900">
              <a:spcBef>
                <a:spcPts val="300"/>
              </a:spcBef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ca-ES" altLang="es-ES" sz="20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 ha realitzat </a:t>
            </a:r>
            <a:r>
              <a:rPr lang="ca-ES" altLang="es-ES" sz="20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sexe anal:</a:t>
            </a:r>
          </a:p>
          <a:p>
            <a:pPr marL="450850" indent="-342900">
              <a:spcBef>
                <a:spcPts val="300"/>
              </a:spcBef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endParaRPr lang="ca-ES" altLang="es-ES" sz="2000" kern="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0850" indent="-342900">
              <a:spcBef>
                <a:spcPts val="300"/>
              </a:spcBef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endParaRPr lang="ca-ES" altLang="es-ES" sz="2000" kern="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300"/>
              </a:spcBef>
              <a:buClr>
                <a:srgbClr val="0070C0"/>
              </a:buClr>
              <a:defRPr/>
            </a:pPr>
            <a:endParaRPr lang="ca-ES" altLang="es-ES" sz="2000" kern="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0850" indent="-342900">
              <a:spcBef>
                <a:spcPts val="300"/>
              </a:spcBef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ca-ES" altLang="es-ES" sz="20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 disponible, valorarem</a:t>
            </a:r>
          </a:p>
          <a:p>
            <a:pPr>
              <a:spcBef>
                <a:spcPts val="300"/>
              </a:spcBef>
              <a:buClr>
                <a:srgbClr val="0070C0"/>
              </a:buClr>
              <a:defRPr/>
            </a:pPr>
            <a:r>
              <a:rPr lang="ca-ES" altLang="es-ES" sz="20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tests ràpids de VIH i sífilis</a:t>
            </a:r>
          </a:p>
          <a:p>
            <a:pPr marL="450850" indent="-342900">
              <a:spcBef>
                <a:spcPts val="300"/>
              </a:spcBef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endParaRPr lang="ca-ES" altLang="es-ES" sz="2000" kern="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0850" indent="-342900">
              <a:spcBef>
                <a:spcPts val="300"/>
              </a:spcBef>
              <a:buClr>
                <a:srgbClr val="0070C0"/>
              </a:buClr>
              <a:defRPr/>
            </a:pPr>
            <a:endParaRPr lang="ca-ES" altLang="es-ES" sz="2000" kern="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" name="22 Grupo">
            <a:extLst/>
          </p:cNvPr>
          <p:cNvGrpSpPr>
            <a:grpSpLocks/>
          </p:cNvGrpSpPr>
          <p:nvPr/>
        </p:nvGrpSpPr>
        <p:grpSpPr bwMode="auto">
          <a:xfrm rot="-5400000">
            <a:off x="5662663" y="1571015"/>
            <a:ext cx="393700" cy="701675"/>
            <a:chOff x="5512217" y="864097"/>
            <a:chExt cx="912701" cy="912701"/>
          </a:xfrm>
          <a:solidFill>
            <a:srgbClr val="38383C"/>
          </a:solidFill>
        </p:grpSpPr>
        <p:sp>
          <p:nvSpPr>
            <p:cNvPr id="11" name="5 Flecha abajo">
              <a:extLst/>
            </p:cNvPr>
            <p:cNvSpPr/>
            <p:nvPr/>
          </p:nvSpPr>
          <p:spPr>
            <a:xfrm>
              <a:off x="5512217" y="864097"/>
              <a:ext cx="912701" cy="912701"/>
            </a:xfrm>
            <a:prstGeom prst="downArrow">
              <a:avLst>
                <a:gd name="adj1" fmla="val 55000"/>
                <a:gd name="adj2" fmla="val 45000"/>
              </a:avLst>
            </a:prstGeom>
            <a:grpFill/>
            <a:ln w="19050" cap="flat" cmpd="sng" algn="ctr">
              <a:noFill/>
              <a:prstDash val="solid"/>
            </a:ln>
            <a:effectLst/>
          </p:spPr>
        </p:sp>
        <p:sp>
          <p:nvSpPr>
            <p:cNvPr id="12" name="Flecha abajo 4">
              <a:extLst/>
            </p:cNvPr>
            <p:cNvSpPr/>
            <p:nvPr/>
          </p:nvSpPr>
          <p:spPr>
            <a:xfrm>
              <a:off x="5751431" y="864096"/>
              <a:ext cx="500513" cy="685558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lIns="45720" rIns="45720" spcCol="1270" anchor="ctr"/>
            <a:lstStyle/>
            <a:p>
              <a:pPr algn="ctr" defTabSz="16002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ca-ES" sz="3600" ker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cs typeface="Calibri" panose="020F0502020204030204" pitchFamily="34" charset="0"/>
              </a:endParaRPr>
            </a:p>
          </p:txBody>
        </p:sp>
      </p:grpSp>
      <p:pic>
        <p:nvPicPr>
          <p:cNvPr id="13" name="Picture 3">
            <a:extLst/>
          </p:cNvPr>
          <p:cNvPicPr>
            <a:picLocks noChangeAspect="1" noChangeArrowheads="1"/>
          </p:cNvPicPr>
          <p:nvPr/>
        </p:nvPicPr>
        <p:blipFill rotWithShape="1">
          <a:blip r:embed="rId4"/>
          <a:srcRect l="8612" t="15001" r="6707" b="16666"/>
          <a:stretch/>
        </p:blipFill>
        <p:spPr bwMode="auto">
          <a:xfrm>
            <a:off x="6294438" y="1125538"/>
            <a:ext cx="1966912" cy="40322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sp>
        <p:nvSpPr>
          <p:cNvPr id="14" name="5 Marcador de contenido">
            <a:extLst/>
          </p:cNvPr>
          <p:cNvSpPr txBox="1">
            <a:spLocks/>
          </p:cNvSpPr>
          <p:nvPr/>
        </p:nvSpPr>
        <p:spPr bwMode="auto">
          <a:xfrm>
            <a:off x="6210300" y="1557338"/>
            <a:ext cx="205105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80975" indent="-1809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300"/>
              </a:spcBef>
              <a:buClr>
                <a:srgbClr val="38383C"/>
              </a:buClr>
              <a:buFont typeface="Georgia" panose="02040502050405020303" pitchFamily="18" charset="0"/>
              <a:buChar char="•"/>
              <a:defRPr/>
            </a:pPr>
            <a:r>
              <a:rPr lang="ca-ES" altLang="es-ES" sz="12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PCR-faringe CT i NG</a:t>
            </a:r>
          </a:p>
        </p:txBody>
      </p:sp>
      <p:sp>
        <p:nvSpPr>
          <p:cNvPr id="15" name="CuadroTexto 16">
            <a:extLst/>
          </p:cNvPr>
          <p:cNvSpPr txBox="1">
            <a:spLocks noChangeArrowheads="1"/>
          </p:cNvSpPr>
          <p:nvPr/>
        </p:nvSpPr>
        <p:spPr bwMode="auto">
          <a:xfrm>
            <a:off x="6210300" y="836613"/>
            <a:ext cx="250825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ca-ES" altLang="es-ES" sz="105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Faringe posterior i criptes amigdalines</a:t>
            </a:r>
          </a:p>
        </p:txBody>
      </p:sp>
      <p:pic>
        <p:nvPicPr>
          <p:cNvPr id="16" name="Imagen 15">
            <a:extLst/>
          </p:cNvPr>
          <p:cNvPicPr>
            <a:picLocks noChangeAspect="1"/>
          </p:cNvPicPr>
          <p:nvPr/>
        </p:nvPicPr>
        <p:blipFill rotWithShape="1">
          <a:blip r:embed="rId5"/>
          <a:srcRect l="-297" t="2326" r="44911" b="13663"/>
          <a:stretch/>
        </p:blipFill>
        <p:spPr>
          <a:xfrm>
            <a:off x="4171950" y="2921000"/>
            <a:ext cx="863600" cy="10128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" name="22 Grupo">
            <a:extLst/>
          </p:cNvPr>
          <p:cNvGrpSpPr>
            <a:grpSpLocks/>
          </p:cNvGrpSpPr>
          <p:nvPr/>
        </p:nvGrpSpPr>
        <p:grpSpPr bwMode="auto">
          <a:xfrm rot="16200000">
            <a:off x="5662663" y="3042027"/>
            <a:ext cx="393700" cy="701675"/>
            <a:chOff x="5512217" y="864097"/>
            <a:chExt cx="912701" cy="912701"/>
          </a:xfrm>
          <a:solidFill>
            <a:srgbClr val="38383C"/>
          </a:solidFill>
        </p:grpSpPr>
        <p:sp>
          <p:nvSpPr>
            <p:cNvPr id="18" name="5 Flecha abajo">
              <a:extLst/>
            </p:cNvPr>
            <p:cNvSpPr/>
            <p:nvPr/>
          </p:nvSpPr>
          <p:spPr>
            <a:xfrm>
              <a:off x="5512217" y="864097"/>
              <a:ext cx="912701" cy="912701"/>
            </a:xfrm>
            <a:prstGeom prst="downArrow">
              <a:avLst>
                <a:gd name="adj1" fmla="val 55000"/>
                <a:gd name="adj2" fmla="val 45000"/>
              </a:avLst>
            </a:prstGeom>
            <a:grpFill/>
            <a:ln w="19050" cap="flat" cmpd="sng" algn="ctr">
              <a:noFill/>
              <a:prstDash val="solid"/>
            </a:ln>
            <a:effectLst/>
          </p:spPr>
        </p:sp>
        <p:sp>
          <p:nvSpPr>
            <p:cNvPr id="19" name="Flecha abajo 4">
              <a:extLst/>
            </p:cNvPr>
            <p:cNvSpPr/>
            <p:nvPr/>
          </p:nvSpPr>
          <p:spPr>
            <a:xfrm>
              <a:off x="5751431" y="864096"/>
              <a:ext cx="500513" cy="685558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lIns="45720" rIns="45720" spcCol="1270" anchor="ctr"/>
            <a:lstStyle/>
            <a:p>
              <a:pPr algn="ctr" defTabSz="16002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ca-ES" sz="3600" ker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cs typeface="Calibri" panose="020F0502020204030204" pitchFamily="34" charset="0"/>
              </a:endParaRPr>
            </a:p>
          </p:txBody>
        </p:sp>
      </p:grpSp>
      <p:pic>
        <p:nvPicPr>
          <p:cNvPr id="20" name="Picture 3">
            <a:extLst/>
          </p:cNvPr>
          <p:cNvPicPr>
            <a:picLocks noChangeAspect="1" noChangeArrowheads="1"/>
          </p:cNvPicPr>
          <p:nvPr/>
        </p:nvPicPr>
        <p:blipFill rotWithShape="1">
          <a:blip r:embed="rId4"/>
          <a:srcRect l="8612" t="15001" r="6707" b="16666"/>
          <a:stretch/>
        </p:blipFill>
        <p:spPr bwMode="auto">
          <a:xfrm>
            <a:off x="6294438" y="2846388"/>
            <a:ext cx="1966912" cy="40481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sp>
        <p:nvSpPr>
          <p:cNvPr id="21" name="5 Marcador de contenido">
            <a:extLst/>
          </p:cNvPr>
          <p:cNvSpPr txBox="1">
            <a:spLocks/>
          </p:cNvSpPr>
          <p:nvPr/>
        </p:nvSpPr>
        <p:spPr bwMode="auto">
          <a:xfrm>
            <a:off x="6210300" y="3284538"/>
            <a:ext cx="205105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80975" indent="-1809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300"/>
              </a:spcBef>
              <a:buClr>
                <a:srgbClr val="38383C"/>
              </a:buClr>
              <a:buFont typeface="Georgia" panose="02040502050405020303" pitchFamily="18" charset="0"/>
              <a:buChar char="•"/>
              <a:defRPr/>
            </a:pPr>
            <a:r>
              <a:rPr lang="ca-ES" altLang="es-ES" sz="12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PCR-rectal CT, NG i MG</a:t>
            </a:r>
          </a:p>
        </p:txBody>
      </p:sp>
      <p:pic>
        <p:nvPicPr>
          <p:cNvPr id="22" name="4 Marcador de contenido" descr="alere-determine-hiv1-2-p24.png">
            <a:extLst/>
          </p:cNvPr>
          <p:cNvPicPr>
            <a:picLocks noChangeAspect="1"/>
          </p:cNvPicPr>
          <p:nvPr/>
        </p:nvPicPr>
        <p:blipFill rotWithShape="1">
          <a:blip r:embed="rId6"/>
          <a:srcRect l="24186" t="8582"/>
          <a:stretch/>
        </p:blipFill>
        <p:spPr bwMode="auto">
          <a:xfrm>
            <a:off x="3898900" y="4323364"/>
            <a:ext cx="1409700" cy="9429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22 Grupo">
            <a:extLst/>
          </p:cNvPr>
          <p:cNvGrpSpPr>
            <a:grpSpLocks/>
          </p:cNvGrpSpPr>
          <p:nvPr/>
        </p:nvGrpSpPr>
        <p:grpSpPr bwMode="auto">
          <a:xfrm rot="16200000">
            <a:off x="5662663" y="4278035"/>
            <a:ext cx="393700" cy="701675"/>
            <a:chOff x="5512217" y="864097"/>
            <a:chExt cx="912701" cy="912701"/>
          </a:xfrm>
          <a:solidFill>
            <a:srgbClr val="38383C"/>
          </a:solidFill>
        </p:grpSpPr>
        <p:sp>
          <p:nvSpPr>
            <p:cNvPr id="24" name="5 Flecha abajo">
              <a:extLst/>
            </p:cNvPr>
            <p:cNvSpPr/>
            <p:nvPr/>
          </p:nvSpPr>
          <p:spPr>
            <a:xfrm>
              <a:off x="5512217" y="864097"/>
              <a:ext cx="912701" cy="912701"/>
            </a:xfrm>
            <a:prstGeom prst="downArrow">
              <a:avLst>
                <a:gd name="adj1" fmla="val 55000"/>
                <a:gd name="adj2" fmla="val 45000"/>
              </a:avLst>
            </a:prstGeom>
            <a:grpFill/>
            <a:ln w="19050" cap="flat" cmpd="sng" algn="ctr">
              <a:noFill/>
              <a:prstDash val="solid"/>
            </a:ln>
            <a:effectLst/>
          </p:spPr>
        </p:sp>
        <p:sp>
          <p:nvSpPr>
            <p:cNvPr id="25" name="Flecha abajo 4">
              <a:extLst/>
            </p:cNvPr>
            <p:cNvSpPr/>
            <p:nvPr/>
          </p:nvSpPr>
          <p:spPr>
            <a:xfrm>
              <a:off x="5751431" y="864096"/>
              <a:ext cx="500513" cy="685558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lIns="45720" rIns="45720" spcCol="1270" anchor="ctr"/>
            <a:lstStyle/>
            <a:p>
              <a:pPr algn="ctr" defTabSz="16002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ca-ES" sz="3600" ker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cs typeface="Calibri" panose="020F0502020204030204" pitchFamily="34" charset="0"/>
              </a:endParaRPr>
            </a:p>
          </p:txBody>
        </p:sp>
      </p:grpSp>
      <p:sp>
        <p:nvSpPr>
          <p:cNvPr id="26" name="5 Marcador de contenido">
            <a:extLst/>
          </p:cNvPr>
          <p:cNvSpPr txBox="1">
            <a:spLocks/>
          </p:cNvSpPr>
          <p:nvPr/>
        </p:nvSpPr>
        <p:spPr bwMode="auto">
          <a:xfrm>
            <a:off x="6207125" y="4506913"/>
            <a:ext cx="2139950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80975" indent="-1809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300"/>
              </a:spcBef>
              <a:buClr>
                <a:srgbClr val="38383C"/>
              </a:buClr>
              <a:buFont typeface="Georgia" panose="02040502050405020303" pitchFamily="18" charset="0"/>
              <a:buChar char="•"/>
              <a:defRPr/>
            </a:pPr>
            <a:r>
              <a:rPr lang="ca-ES" altLang="es-ES" sz="12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 Ràpid VIH </a:t>
            </a:r>
            <a:r>
              <a:rPr lang="ca-ES" altLang="es-ES" sz="105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(ALERE Ag i Ac (S i E 94-100%))</a:t>
            </a:r>
            <a:endParaRPr lang="ca-ES" altLang="es-ES" sz="1200" kern="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6 Rectángulo">
            <a:extLst/>
          </p:cNvPr>
          <p:cNvSpPr/>
          <p:nvPr/>
        </p:nvSpPr>
        <p:spPr>
          <a:xfrm>
            <a:off x="6294438" y="4903788"/>
            <a:ext cx="1970087" cy="338137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ca-ES" sz="800" kern="0" dirty="0">
                <a:solidFill>
                  <a:srgbClr val="005000"/>
                </a:solidFill>
                <a:cs typeface="Calibri" panose="020F0502020204030204" pitchFamily="34" charset="0"/>
                <a:hlinkClick r:id="rId7"/>
              </a:rPr>
              <a:t>http://www.youtube.com/watch?v=SLvkhCXXajQ&amp;feature=player_embedded</a:t>
            </a:r>
            <a:endParaRPr lang="ca-ES" sz="800" kern="0" dirty="0">
              <a:solidFill>
                <a:srgbClr val="005000"/>
              </a:solidFill>
              <a:cs typeface="Calibri" panose="020F0502020204030204" pitchFamily="34" charset="0"/>
            </a:endParaRPr>
          </a:p>
        </p:txBody>
      </p:sp>
      <p:pic>
        <p:nvPicPr>
          <p:cNvPr id="32" name="Picture 2">
            <a:extLst/>
          </p:cNvPr>
          <p:cNvPicPr>
            <a:picLocks noChangeAspect="1" noChangeArrowheads="1"/>
          </p:cNvPicPr>
          <p:nvPr/>
        </p:nvPicPr>
        <p:blipFill rotWithShape="1">
          <a:blip r:embed="rId8"/>
          <a:srcRect l="6631" t="14259" r="7147" b="15930"/>
          <a:stretch/>
        </p:blipFill>
        <p:spPr bwMode="auto">
          <a:xfrm>
            <a:off x="6292850" y="1835150"/>
            <a:ext cx="1966913" cy="37623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sp>
        <p:nvSpPr>
          <p:cNvPr id="33" name="5 Marcador de contenido">
            <a:extLst/>
          </p:cNvPr>
          <p:cNvSpPr txBox="1">
            <a:spLocks/>
          </p:cNvSpPr>
          <p:nvPr/>
        </p:nvSpPr>
        <p:spPr bwMode="auto">
          <a:xfrm>
            <a:off x="6205538" y="2249488"/>
            <a:ext cx="205105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80975" indent="-1809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300"/>
              </a:spcBef>
              <a:buClr>
                <a:srgbClr val="38383C"/>
              </a:buClr>
              <a:buFont typeface="Georgia" panose="02040502050405020303" pitchFamily="18" charset="0"/>
              <a:buChar char="•"/>
              <a:defRPr/>
            </a:pPr>
            <a:r>
              <a:rPr lang="ca-ES" altLang="es-ES" sz="12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Cultiu faringe NG </a:t>
            </a:r>
            <a:r>
              <a:rPr lang="ca-ES" altLang="es-ES" sz="8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(només si molt exsudat </a:t>
            </a:r>
            <a:r>
              <a:rPr lang="ca-ES" altLang="es-ES" sz="800" kern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farin</a:t>
            </a:r>
            <a:r>
              <a:rPr lang="ca-ES" altLang="es-ES" sz="8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i/o </a:t>
            </a:r>
            <a:r>
              <a:rPr lang="ca-ES" altLang="es-ES" sz="800" kern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uret</a:t>
            </a:r>
            <a:r>
              <a:rPr lang="ca-ES" altLang="es-ES" sz="8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i/o </a:t>
            </a:r>
            <a:r>
              <a:rPr lang="ca-ES" altLang="es-ES" sz="800" kern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endocerv</a:t>
            </a:r>
            <a:r>
              <a:rPr lang="ca-ES" altLang="es-ES" sz="8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ca-ES" altLang="es-ES" sz="1200" kern="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4" name="Picture 2">
            <a:extLst/>
          </p:cNvPr>
          <p:cNvPicPr>
            <a:picLocks noChangeAspect="1" noChangeArrowheads="1"/>
          </p:cNvPicPr>
          <p:nvPr/>
        </p:nvPicPr>
        <p:blipFill rotWithShape="1">
          <a:blip r:embed="rId8"/>
          <a:srcRect l="6631" t="14259" r="7147" b="15930"/>
          <a:stretch/>
        </p:blipFill>
        <p:spPr bwMode="auto">
          <a:xfrm>
            <a:off x="6297613" y="3552825"/>
            <a:ext cx="1966912" cy="37623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sp>
        <p:nvSpPr>
          <p:cNvPr id="36" name="5 Marcador de contenido">
            <a:extLst/>
          </p:cNvPr>
          <p:cNvSpPr txBox="1">
            <a:spLocks/>
          </p:cNvSpPr>
          <p:nvPr/>
        </p:nvSpPr>
        <p:spPr bwMode="auto">
          <a:xfrm>
            <a:off x="6215063" y="3919538"/>
            <a:ext cx="205105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80975" indent="-1809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300"/>
              </a:spcBef>
              <a:buClr>
                <a:srgbClr val="38383C"/>
              </a:buClr>
              <a:buFont typeface="Georgia" panose="02040502050405020303" pitchFamily="18" charset="0"/>
              <a:buChar char="•"/>
              <a:defRPr/>
            </a:pPr>
            <a:r>
              <a:rPr lang="ca-ES" altLang="es-ES" sz="12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Cultiu rectal NG </a:t>
            </a:r>
            <a:r>
              <a:rPr lang="ca-ES" altLang="es-ES" sz="8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(només si molt exsudat </a:t>
            </a:r>
            <a:r>
              <a:rPr lang="ca-ES" altLang="es-ES" sz="800" kern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farin</a:t>
            </a:r>
            <a:r>
              <a:rPr lang="ca-ES" altLang="es-ES" sz="8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i/o </a:t>
            </a:r>
            <a:r>
              <a:rPr lang="ca-ES" altLang="es-ES" sz="800" kern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uret</a:t>
            </a:r>
            <a:r>
              <a:rPr lang="ca-ES" altLang="es-ES" sz="8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i/o </a:t>
            </a:r>
            <a:r>
              <a:rPr lang="ca-ES" altLang="es-ES" sz="800" kern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endocerv</a:t>
            </a:r>
            <a:r>
              <a:rPr lang="ca-ES" altLang="es-ES" sz="8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ca-ES" altLang="es-ES" sz="1200" kern="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36 CuadroTexto"/>
          <p:cNvSpPr txBox="1"/>
          <p:nvPr/>
        </p:nvSpPr>
        <p:spPr>
          <a:xfrm>
            <a:off x="285720" y="142852"/>
            <a:ext cx="6929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Conducta </a:t>
            </a:r>
            <a:r>
              <a:rPr lang="es-ES" sz="24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diagnòstica</a:t>
            </a:r>
            <a:r>
              <a:rPr lang="es-ES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s-ES" sz="24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davant</a:t>
            </a:r>
            <a:r>
              <a:rPr lang="es-ES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s-ES" sz="24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sospita</a:t>
            </a:r>
            <a:r>
              <a:rPr lang="es-ES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o </a:t>
            </a:r>
            <a:r>
              <a:rPr lang="es-ES" sz="24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risc</a:t>
            </a:r>
            <a:r>
              <a:rPr lang="es-ES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de CT/NG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9CF43714-8B46-47BC-9D1D-C10983118C7F}"/>
              </a:ext>
            </a:extLst>
          </p:cNvPr>
          <p:cNvSpPr txBox="1"/>
          <p:nvPr/>
        </p:nvSpPr>
        <p:spPr>
          <a:xfrm>
            <a:off x="0" y="6309320"/>
            <a:ext cx="9036496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ca-ES" sz="2800" dirty="0" err="1">
                <a:solidFill>
                  <a:srgbClr val="0070C0"/>
                </a:solidFill>
              </a:rPr>
              <a:t>CAMFiC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34964489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2 Marcador de número de diapositiva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858000" y="6421438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fld id="{5F93EE52-460C-4F10-B054-D42466B1935A}" type="slidenum">
              <a:rPr lang="ca-ES" altLang="es-ES" smtClean="0">
                <a:ea typeface="Geneva" charset="-128"/>
              </a:rPr>
              <a:pPr eaLnBrk="1" hangingPunct="1"/>
              <a:t>24</a:t>
            </a:fld>
            <a:endParaRPr lang="ca-ES" altLang="es-ES">
              <a:ea typeface="Geneva" charset="-128"/>
            </a:endParaRPr>
          </a:p>
        </p:txBody>
      </p:sp>
      <p:pic>
        <p:nvPicPr>
          <p:cNvPr id="4915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48250" y="982663"/>
            <a:ext cx="381000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6 CuadroTexto">
            <a:extLst/>
          </p:cNvPr>
          <p:cNvSpPr txBox="1"/>
          <p:nvPr/>
        </p:nvSpPr>
        <p:spPr>
          <a:xfrm>
            <a:off x="285750" y="928688"/>
            <a:ext cx="4143375" cy="440120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a-ES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Detecció oportunista (cribratge)</a:t>
            </a:r>
          </a:p>
          <a:p>
            <a:pPr marL="342900" indent="-342900" eaLnBrk="1" hangingPunct="1"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ca-E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Serologia VIH (detecció Ac i Ag)</a:t>
            </a:r>
          </a:p>
          <a:p>
            <a:pPr marL="342900" indent="-342900" eaLnBrk="1" hangingPunct="1"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ca-E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Serologia Sífilis (EIA o CLIA)</a:t>
            </a:r>
          </a:p>
          <a:p>
            <a:pPr marL="342900" indent="-342900" eaLnBrk="1" hangingPunct="1"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ca-E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Detecció AgsVHB</a:t>
            </a:r>
          </a:p>
          <a:p>
            <a:pPr eaLnBrk="1" hangingPunct="1">
              <a:buFont typeface="Arial" pitchFamily="34" charset="0"/>
              <a:buChar char="•"/>
              <a:defRPr/>
            </a:pPr>
            <a:endParaRPr lang="ca-ES" sz="2000" dirty="0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  <a:p>
            <a:pPr eaLnBrk="1" hangingPunct="1">
              <a:defRPr/>
            </a:pPr>
            <a:r>
              <a:rPr lang="ca-ES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Detecció segons risc</a:t>
            </a:r>
          </a:p>
          <a:p>
            <a:pPr marL="342900" indent="-342900" eaLnBrk="1" hangingPunct="1"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ca-E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Serologia VHC </a:t>
            </a:r>
            <a:r>
              <a:rPr lang="ca-E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(sexe anal, </a:t>
            </a:r>
            <a:r>
              <a:rPr lang="ca-ES" sz="1200" i="1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fisting</a:t>
            </a:r>
            <a:r>
              <a:rPr lang="ca-E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, joguines, etc.)</a:t>
            </a:r>
          </a:p>
          <a:p>
            <a:pPr marL="342900" indent="-342900" eaLnBrk="1" hangingPunct="1"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ca-E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Serologia VHA </a:t>
            </a:r>
            <a:r>
              <a:rPr lang="ca-E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(sexe oroanal, etc.)</a:t>
            </a:r>
            <a:endParaRPr lang="ca-ES" sz="2000" dirty="0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endParaRPr lang="ca-ES" sz="2000" dirty="0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  <a:p>
            <a:pPr eaLnBrk="1" hangingPunct="1">
              <a:defRPr/>
            </a:pPr>
            <a:r>
              <a:rPr lang="ca-ES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Detecció segons clínica</a:t>
            </a:r>
          </a:p>
          <a:p>
            <a:pPr marL="342900" indent="-342900" eaLnBrk="1" hangingPunct="1"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ca-E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Cultiu  vaginal inespecífic,  </a:t>
            </a:r>
          </a:p>
          <a:p>
            <a:pPr marL="342900" indent="-342900" eaLnBrk="1" hangingPunct="1"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ca-E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Detecció  mitjançant PCR d’ herpes genital, xancre </a:t>
            </a:r>
            <a:r>
              <a:rPr lang="ca-ES" sz="20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lúes</a:t>
            </a:r>
            <a:r>
              <a:rPr lang="ca-E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, ulcera per LGV, </a:t>
            </a:r>
            <a:r>
              <a:rPr lang="ca-ES" sz="20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etc</a:t>
            </a:r>
            <a:r>
              <a:rPr lang="ca-E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 </a:t>
            </a:r>
          </a:p>
        </p:txBody>
      </p:sp>
      <p:pic>
        <p:nvPicPr>
          <p:cNvPr id="4915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825" y="3779838"/>
            <a:ext cx="3786188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ángulo redondeado 13">
            <a:extLst/>
          </p:cNvPr>
          <p:cNvSpPr/>
          <p:nvPr/>
        </p:nvSpPr>
        <p:spPr>
          <a:xfrm>
            <a:off x="1409700" y="5181600"/>
            <a:ext cx="2241550" cy="854075"/>
          </a:xfrm>
          <a:prstGeom prst="roundRect">
            <a:avLst>
              <a:gd name="adj" fmla="val 24230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noFill/>
            <a:prstDash val="solid"/>
          </a:ln>
          <a:effectLst/>
        </p:spPr>
        <p:txBody>
          <a:bodyPr/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a-ES" kern="0">
              <a:solidFill>
                <a:prstClr val="white"/>
              </a:solidFill>
              <a:latin typeface="Calibri"/>
              <a:cs typeface="+mn-cs"/>
            </a:endParaRPr>
          </a:p>
        </p:txBody>
      </p:sp>
      <p:grpSp>
        <p:nvGrpSpPr>
          <p:cNvPr id="2" name="22 Grupo">
            <a:extLst/>
          </p:cNvPr>
          <p:cNvGrpSpPr>
            <a:grpSpLocks/>
          </p:cNvGrpSpPr>
          <p:nvPr/>
        </p:nvGrpSpPr>
        <p:grpSpPr bwMode="auto">
          <a:xfrm rot="16200000">
            <a:off x="563010" y="5137624"/>
            <a:ext cx="584775" cy="942025"/>
            <a:chOff x="5512217" y="864097"/>
            <a:chExt cx="912701" cy="912701"/>
          </a:xfrm>
          <a:solidFill>
            <a:srgbClr val="38383C"/>
          </a:solidFill>
        </p:grpSpPr>
        <p:sp>
          <p:nvSpPr>
            <p:cNvPr id="11" name="5 Flecha abajo">
              <a:extLst/>
            </p:cNvPr>
            <p:cNvSpPr/>
            <p:nvPr/>
          </p:nvSpPr>
          <p:spPr>
            <a:xfrm>
              <a:off x="5512217" y="864097"/>
              <a:ext cx="912701" cy="912701"/>
            </a:xfrm>
            <a:prstGeom prst="downArrow">
              <a:avLst>
                <a:gd name="adj1" fmla="val 55000"/>
                <a:gd name="adj2" fmla="val 45000"/>
              </a:avLst>
            </a:prstGeom>
            <a:grpFill/>
            <a:ln w="19050" cap="flat" cmpd="sng" algn="ctr">
              <a:noFill/>
              <a:prstDash val="solid"/>
            </a:ln>
            <a:effectLst/>
          </p:spPr>
        </p:sp>
        <p:sp>
          <p:nvSpPr>
            <p:cNvPr id="12" name="Flecha abajo 4">
              <a:extLst/>
            </p:cNvPr>
            <p:cNvSpPr/>
            <p:nvPr/>
          </p:nvSpPr>
          <p:spPr>
            <a:xfrm>
              <a:off x="5751431" y="864096"/>
              <a:ext cx="500513" cy="685558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lIns="45720" rIns="45720" spcCol="1270" anchor="ctr"/>
            <a:lstStyle/>
            <a:p>
              <a:pPr algn="ctr" defTabSz="16002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ca-ES" sz="3600" ker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cs typeface="Calibri" panose="020F0502020204030204" pitchFamily="34" charset="0"/>
              </a:endParaRPr>
            </a:p>
          </p:txBody>
        </p:sp>
      </p:grpSp>
      <p:sp>
        <p:nvSpPr>
          <p:cNvPr id="49161" name="Rectangle 7"/>
          <p:cNvSpPr>
            <a:spLocks noChangeArrowheads="1"/>
          </p:cNvSpPr>
          <p:nvPr/>
        </p:nvSpPr>
        <p:spPr bwMode="auto">
          <a:xfrm>
            <a:off x="1398588" y="5362575"/>
            <a:ext cx="21812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ca-ES" altLang="es-E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Oferir vacunació contra </a:t>
            </a:r>
          </a:p>
          <a:p>
            <a:pPr algn="ctr" eaLnBrk="1" hangingPunct="1"/>
            <a:r>
              <a:rPr lang="ca-ES" altLang="es-E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l’hepatitis B o A+B</a:t>
            </a:r>
          </a:p>
        </p:txBody>
      </p:sp>
      <p:pic>
        <p:nvPicPr>
          <p:cNvPr id="49162" name="Picture 7" descr="http://slodive.com/wp-content/uploads/2011/08/illustrator-icon-design/syrenge-tutorial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 l="10881" r="14420"/>
          <a:stretch>
            <a:fillRect/>
          </a:stretch>
        </p:blipFill>
        <p:spPr bwMode="auto">
          <a:xfrm>
            <a:off x="3651250" y="5267325"/>
            <a:ext cx="989013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12 CuadroTexto"/>
          <p:cNvSpPr txBox="1"/>
          <p:nvPr/>
        </p:nvSpPr>
        <p:spPr>
          <a:xfrm>
            <a:off x="142844" y="142852"/>
            <a:ext cx="44291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400" b="1" dirty="0">
                <a:solidFill>
                  <a:srgbClr val="006699"/>
                </a:solidFill>
                <a:latin typeface="Calibri" pitchFamily="34" charset="0"/>
              </a:rPr>
              <a:t>Detecció d’altres ITS</a:t>
            </a:r>
            <a:endParaRPr lang="ca-ES" sz="2400" b="1" i="1" dirty="0">
              <a:solidFill>
                <a:srgbClr val="006699"/>
              </a:solidFill>
              <a:latin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2844" y="928688"/>
            <a:ext cx="4645180" cy="255905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033ABA2A-D7E0-4B74-996D-2270B06AAA2E}"/>
              </a:ext>
            </a:extLst>
          </p:cNvPr>
          <p:cNvSpPr txBox="1"/>
          <p:nvPr/>
        </p:nvSpPr>
        <p:spPr>
          <a:xfrm>
            <a:off x="0" y="6309320"/>
            <a:ext cx="9036496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ca-ES" sz="2800" dirty="0" err="1">
                <a:solidFill>
                  <a:srgbClr val="0070C0"/>
                </a:solidFill>
              </a:rPr>
              <a:t>CAMFiC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5041675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3B69A-CD23-49C1-8149-452A1E3A3154}" type="slidenum">
              <a:rPr lang="es-ES" smtClean="0"/>
              <a:pPr>
                <a:defRPr/>
              </a:pPr>
              <a:t>25</a:t>
            </a:fld>
            <a:endParaRPr lang="es-ES"/>
          </a:p>
        </p:txBody>
      </p:sp>
      <p:sp>
        <p:nvSpPr>
          <p:cNvPr id="5" name="4 CuadroTexto"/>
          <p:cNvSpPr txBox="1"/>
          <p:nvPr/>
        </p:nvSpPr>
        <p:spPr>
          <a:xfrm>
            <a:off x="214282" y="142852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400" b="1" dirty="0">
                <a:solidFill>
                  <a:srgbClr val="0070C0"/>
                </a:solidFill>
                <a:latin typeface="Calibri" pitchFamily="34" charset="0"/>
              </a:rPr>
              <a:t>Tractament de la infecció genital per </a:t>
            </a:r>
            <a:r>
              <a:rPr lang="ca-ES" sz="2400" b="1" i="1" dirty="0">
                <a:solidFill>
                  <a:srgbClr val="0070C0"/>
                </a:solidFill>
                <a:latin typeface="Calibri" pitchFamily="34" charset="0"/>
              </a:rPr>
              <a:t>Chlamydia trachomatis </a:t>
            </a:r>
            <a:r>
              <a:rPr lang="ca-ES" sz="2400" b="1" dirty="0">
                <a:solidFill>
                  <a:srgbClr val="0070C0"/>
                </a:solidFill>
                <a:latin typeface="Calibri" pitchFamily="34" charset="0"/>
              </a:rPr>
              <a:t>D-K</a:t>
            </a:r>
            <a:endParaRPr lang="ca-ES" sz="2400" b="1" i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6" name="20 CuadroTexto"/>
          <p:cNvSpPr txBox="1"/>
          <p:nvPr/>
        </p:nvSpPr>
        <p:spPr>
          <a:xfrm>
            <a:off x="357158" y="928670"/>
            <a:ext cx="8501122" cy="526297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Formes clíniques no complicades</a:t>
            </a:r>
          </a:p>
          <a:p>
            <a:endParaRPr lang="es-ES" sz="18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  <a:p>
            <a:r>
              <a:rPr lang="ca-ES" sz="20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Elecció:</a:t>
            </a:r>
            <a:r>
              <a:rPr lang="ca-E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           doxiciclina 100 mg/12h per via oral durant 7 dies</a:t>
            </a:r>
            <a:r>
              <a:rPr lang="ca-ES" sz="2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* ….. o bé</a:t>
            </a:r>
          </a:p>
          <a:p>
            <a:r>
              <a:rPr lang="ca-ES" sz="2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                         azitromicina 1g per via oral en dosi única</a:t>
            </a:r>
          </a:p>
          <a:p>
            <a:endParaRPr lang="ca-ES" sz="2000" b="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  <a:p>
            <a:r>
              <a:rPr lang="ca-ES" sz="2000" b="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Alternatiu:</a:t>
            </a:r>
            <a:r>
              <a:rPr lang="ca-ES" sz="2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   eritromiciona 500 mg/12h via oral durant 10 dies … o bé</a:t>
            </a:r>
          </a:p>
          <a:p>
            <a:r>
              <a:rPr lang="ca-ES" sz="2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                       ofloxacino 200mg/12 h via oral durant 7 dies</a:t>
            </a:r>
          </a:p>
          <a:p>
            <a:endParaRPr lang="ca-ES" sz="2000" b="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  <a:p>
            <a:r>
              <a:rPr lang="ca-ES" sz="20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Embaràs i lactància:</a:t>
            </a:r>
            <a:r>
              <a:rPr lang="ca-E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  azitromicina 1g per via oral en dosi única ..</a:t>
            </a:r>
            <a:r>
              <a:rPr lang="ca-ES" sz="2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 o bé</a:t>
            </a:r>
          </a:p>
          <a:p>
            <a:r>
              <a:rPr lang="ca-ES" sz="2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                                      eritromicina 500mg/6h per via oral durant 7 dies o bé</a:t>
            </a:r>
          </a:p>
          <a:p>
            <a:r>
              <a:rPr lang="ca-ES" sz="2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                                      amoxicil·lina 500mg/8h per via oral durant 7 dies</a:t>
            </a:r>
          </a:p>
          <a:p>
            <a:endParaRPr lang="ca-ES" sz="2000" b="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  <a:p>
            <a:r>
              <a:rPr lang="ca-E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En el/la pacient amb infecció pel VIH</a:t>
            </a:r>
            <a:r>
              <a:rPr lang="ca-ES" sz="2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, les pautes són les mateixes que per a la resta de pacients </a:t>
            </a:r>
          </a:p>
          <a:p>
            <a:endParaRPr lang="ca-ES" sz="2000" b="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  <a:p>
            <a:pPr algn="ctr"/>
            <a:r>
              <a:rPr lang="ca-ES" sz="2000" b="1" dirty="0">
                <a:solidFill>
                  <a:srgbClr val="0070C0"/>
                </a:solidFill>
              </a:rPr>
              <a:t>* Doxiciclina és tractament elecció en infeccions anals - rectals</a:t>
            </a:r>
            <a:endParaRPr lang="ca-ES" sz="2000" b="1" dirty="0">
              <a:solidFill>
                <a:srgbClr val="0070C0"/>
              </a:solidFill>
              <a:latin typeface="Calibri" pitchFamily="34" charset="0"/>
            </a:endParaRPr>
          </a:p>
          <a:p>
            <a:endParaRPr lang="ca-ES" sz="2000" dirty="0">
              <a:solidFill>
                <a:srgbClr val="006699"/>
              </a:solidFill>
              <a:latin typeface="Calibri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000100" y="5357826"/>
            <a:ext cx="7358114" cy="64294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44F4D93-6E02-4FC6-A10C-0EC32B3EEF9A}"/>
              </a:ext>
            </a:extLst>
          </p:cNvPr>
          <p:cNvSpPr txBox="1"/>
          <p:nvPr/>
        </p:nvSpPr>
        <p:spPr>
          <a:xfrm>
            <a:off x="0" y="6309320"/>
            <a:ext cx="9036496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ca-ES" sz="2800" dirty="0" err="1">
                <a:solidFill>
                  <a:srgbClr val="0070C0"/>
                </a:solidFill>
              </a:rPr>
              <a:t>CAMFiC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41733648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3B69A-CD23-49C1-8149-452A1E3A3154}" type="slidenum">
              <a:rPr lang="es-ES" smtClean="0"/>
              <a:pPr>
                <a:defRPr/>
              </a:pPr>
              <a:t>26</a:t>
            </a:fld>
            <a:endParaRPr lang="es-ES"/>
          </a:p>
        </p:txBody>
      </p:sp>
      <p:sp>
        <p:nvSpPr>
          <p:cNvPr id="5" name="20 CuadroTexto"/>
          <p:cNvSpPr txBox="1"/>
          <p:nvPr/>
        </p:nvSpPr>
        <p:spPr>
          <a:xfrm>
            <a:off x="285720" y="764024"/>
            <a:ext cx="8715436" cy="63401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a-E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Seguiment  clínic</a:t>
            </a:r>
          </a:p>
          <a:p>
            <a:pPr algn="just">
              <a:buFont typeface="Arial" pitchFamily="34" charset="0"/>
              <a:buChar char="•"/>
            </a:pPr>
            <a:r>
              <a:rPr lang="ca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 </a:t>
            </a:r>
            <a:r>
              <a:rPr lang="ca-ES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Segons les característiques de la persona i de la clínica que presenta, pot estar indicada una visita de seguiment al cap de 48-72 hores d’instaurar el tractament; si això no és factible, </a:t>
            </a:r>
            <a:r>
              <a:rPr lang="ca-E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control a la setmana</a:t>
            </a:r>
          </a:p>
          <a:p>
            <a:endParaRPr lang="ca-ES" sz="20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  <a:p>
            <a:r>
              <a:rPr lang="ca-E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Seguiment postractament </a:t>
            </a:r>
          </a:p>
          <a:p>
            <a:pPr>
              <a:buFont typeface="Arial" pitchFamily="34" charset="0"/>
              <a:buChar char="•"/>
            </a:pPr>
            <a:r>
              <a:rPr lang="ca-E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 </a:t>
            </a:r>
            <a:r>
              <a:rPr lang="ca-ES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Si les mesures de tractament i prevenció secundària s’han complert, </a:t>
            </a:r>
            <a:r>
              <a:rPr lang="ca-E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no cal  fer cap test per comprovar la curació. </a:t>
            </a:r>
          </a:p>
          <a:p>
            <a:endParaRPr lang="ca-ES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ca-E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 El test </a:t>
            </a:r>
            <a:r>
              <a:rPr lang="ca-ES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postcure</a:t>
            </a:r>
            <a:r>
              <a:rPr lang="ca-E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 es fa mitjançant PCR a les 4 setmanes d’iniciar el tractament, i està indicat en,</a:t>
            </a:r>
          </a:p>
          <a:p>
            <a:pPr marL="285750" indent="-285750">
              <a:buFontTx/>
              <a:buChar char="-"/>
            </a:pPr>
            <a:r>
              <a:rPr lang="ca-E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dones gestants</a:t>
            </a:r>
          </a:p>
          <a:p>
            <a:pPr marL="285750" indent="-285750">
              <a:buFontTx/>
              <a:buChar char="-"/>
            </a:pPr>
            <a:r>
              <a:rPr lang="ca-E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hi ha risc alt de reinfecció</a:t>
            </a:r>
          </a:p>
          <a:p>
            <a:pPr marL="285750" indent="-285750">
              <a:buFontTx/>
              <a:buChar char="-"/>
            </a:pPr>
            <a:r>
              <a:rPr lang="ca-E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l’evolució clínica no és satisfactòria</a:t>
            </a:r>
          </a:p>
          <a:p>
            <a:pPr marL="285750" indent="-285750">
              <a:buFontTx/>
              <a:buChar char="-"/>
            </a:pPr>
            <a:r>
              <a:rPr lang="ca-E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 s’ha escollit una fàrmac de segona </a:t>
            </a:r>
            <a:r>
              <a:rPr lang="ca-E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linia</a:t>
            </a:r>
            <a:endParaRPr lang="ca-ES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  <a:p>
            <a:endParaRPr lang="ca-ES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ca-E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 persones joves o molt joves, es recomana tornar a </a:t>
            </a:r>
            <a:r>
              <a:rPr lang="ca-ES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cribrar</a:t>
            </a:r>
            <a:r>
              <a:rPr lang="ca-E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clamídia als 3 mesos</a:t>
            </a:r>
            <a:endParaRPr lang="ca-ES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  <a:p>
            <a:endParaRPr lang="ca-ES" b="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ca-ES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 </a:t>
            </a:r>
            <a:r>
              <a:rPr lang="ca-ES" b="1" dirty="0">
                <a:solidFill>
                  <a:srgbClr val="0070C0"/>
                </a:solidFill>
                <a:latin typeface="Calibri" pitchFamily="34" charset="0"/>
              </a:rPr>
              <a:t>L</a:t>
            </a:r>
            <a:r>
              <a:rPr lang="ca-ES" sz="2000" b="1" dirty="0">
                <a:solidFill>
                  <a:srgbClr val="0070C0"/>
                </a:solidFill>
                <a:latin typeface="Calibri" pitchFamily="34" charset="0"/>
              </a:rPr>
              <a:t>a infecció per </a:t>
            </a:r>
            <a:r>
              <a:rPr lang="ca-ES" sz="2000" b="1" dirty="0" err="1">
                <a:solidFill>
                  <a:srgbClr val="0070C0"/>
                </a:solidFill>
                <a:latin typeface="Calibri" pitchFamily="34" charset="0"/>
              </a:rPr>
              <a:t>clamidies</a:t>
            </a:r>
            <a:r>
              <a:rPr lang="ca-ES" sz="2000" b="1" dirty="0">
                <a:solidFill>
                  <a:srgbClr val="0070C0"/>
                </a:solidFill>
                <a:latin typeface="Calibri" pitchFamily="34" charset="0"/>
              </a:rPr>
              <a:t> D-K és MDI i cal fer enquesta epidemiològica</a:t>
            </a:r>
          </a:p>
          <a:p>
            <a:endParaRPr lang="ca-ES" sz="18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  <a:p>
            <a:endParaRPr lang="ca-ES" sz="18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  <a:p>
            <a:endParaRPr lang="ca-ES" sz="18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14282" y="142852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400" b="1" dirty="0">
                <a:solidFill>
                  <a:srgbClr val="0070C0"/>
                </a:solidFill>
                <a:latin typeface="Calibri" pitchFamily="34" charset="0"/>
              </a:rPr>
              <a:t>Tractament de la infecció genital per </a:t>
            </a:r>
            <a:r>
              <a:rPr lang="ca-ES" sz="2400" b="1" i="1" dirty="0">
                <a:solidFill>
                  <a:srgbClr val="0070C0"/>
                </a:solidFill>
                <a:latin typeface="Calibri" pitchFamily="34" charset="0"/>
              </a:rPr>
              <a:t>Chlamydia trachomatis </a:t>
            </a:r>
            <a:r>
              <a:rPr lang="ca-ES" sz="2400" b="1" dirty="0">
                <a:solidFill>
                  <a:srgbClr val="0070C0"/>
                </a:solidFill>
                <a:latin typeface="Calibri" pitchFamily="34" charset="0"/>
              </a:rPr>
              <a:t>D-K</a:t>
            </a:r>
            <a:endParaRPr lang="ca-ES" sz="2400" b="1" i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285720" y="5877272"/>
            <a:ext cx="7742664" cy="28461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BE1611C-3F88-4FC7-94FB-8378F675CFE7}"/>
              </a:ext>
            </a:extLst>
          </p:cNvPr>
          <p:cNvSpPr txBox="1"/>
          <p:nvPr/>
        </p:nvSpPr>
        <p:spPr>
          <a:xfrm>
            <a:off x="0" y="6309320"/>
            <a:ext cx="9036496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ca-ES" sz="2800" dirty="0" err="1">
                <a:solidFill>
                  <a:srgbClr val="0070C0"/>
                </a:solidFill>
              </a:rPr>
              <a:t>CAMFiC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21548492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251520" y="2708920"/>
            <a:ext cx="8424936" cy="1368152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3B69A-CD23-49C1-8149-452A1E3A3154}" type="slidenum">
              <a:rPr lang="es-ES" smtClean="0"/>
              <a:pPr>
                <a:defRPr/>
              </a:pPr>
              <a:t>27</a:t>
            </a:fld>
            <a:endParaRPr lang="es-ES"/>
          </a:p>
        </p:txBody>
      </p:sp>
      <p:sp>
        <p:nvSpPr>
          <p:cNvPr id="5" name="4 CuadroTexto"/>
          <p:cNvSpPr txBox="1"/>
          <p:nvPr/>
        </p:nvSpPr>
        <p:spPr>
          <a:xfrm>
            <a:off x="142844" y="71414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400" b="1" dirty="0">
                <a:solidFill>
                  <a:srgbClr val="0070C0"/>
                </a:solidFill>
                <a:latin typeface="Calibri" pitchFamily="34" charset="0"/>
              </a:rPr>
              <a:t>Tractament de la infecció genital per </a:t>
            </a:r>
            <a:r>
              <a:rPr lang="ca-ES" sz="2400" b="1" i="1" dirty="0">
                <a:solidFill>
                  <a:srgbClr val="0070C0"/>
                </a:solidFill>
                <a:latin typeface="Calibri" pitchFamily="34" charset="0"/>
              </a:rPr>
              <a:t>Neisseria gonorrhoeae</a:t>
            </a:r>
          </a:p>
        </p:txBody>
      </p:sp>
      <p:sp>
        <p:nvSpPr>
          <p:cNvPr id="6" name="17 CuadroTexto"/>
          <p:cNvSpPr txBox="1"/>
          <p:nvPr/>
        </p:nvSpPr>
        <p:spPr>
          <a:xfrm>
            <a:off x="196527" y="866527"/>
            <a:ext cx="8750206" cy="418576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Formes clíniques no complicades</a:t>
            </a:r>
          </a:p>
          <a:p>
            <a:endParaRPr lang="es-ES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 </a:t>
            </a:r>
            <a:r>
              <a:rPr lang="es-ES" sz="2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Atès que en un 20-40% </a:t>
            </a:r>
            <a:r>
              <a:rPr lang="ca-ES" sz="2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dels  casos, la infecció genital per </a:t>
            </a:r>
            <a:r>
              <a:rPr lang="ca-ES" sz="2000" b="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Neisseria gonorrhoeae </a:t>
            </a:r>
            <a:r>
              <a:rPr lang="ca-ES" sz="2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s’acompanya d’infecció per </a:t>
            </a:r>
            <a:r>
              <a:rPr lang="ca-ES" sz="2000" b="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Chlamydia trachomatis </a:t>
            </a:r>
            <a:r>
              <a:rPr lang="ca-ES" sz="2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D-K, el tractament ha de cobrir ambdós gèrmens. </a:t>
            </a:r>
          </a:p>
          <a:p>
            <a:endParaRPr lang="es-ES" b="0" u="sng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  <a:p>
            <a:r>
              <a:rPr lang="es-ES" sz="2000" b="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Elecció:</a:t>
            </a:r>
            <a:r>
              <a:rPr lang="es-ES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  </a:t>
            </a:r>
            <a:r>
              <a:rPr lang="ca-ES" sz="2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ceftriaxona 500 mg per via intramuscular en dosi única</a:t>
            </a:r>
          </a:p>
          <a:p>
            <a:r>
              <a:rPr lang="ca-ES" sz="2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                                                       més</a:t>
            </a:r>
          </a:p>
          <a:p>
            <a:r>
              <a:rPr lang="ca-ES" sz="2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               azitromicina 1g per via oral en dosi única o bé </a:t>
            </a:r>
          </a:p>
          <a:p>
            <a:r>
              <a:rPr lang="ca-ES" sz="2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               doxiciclina 100 mg/12h per via oral durant 7 dies</a:t>
            </a:r>
          </a:p>
          <a:p>
            <a:pPr algn="just"/>
            <a:endParaRPr lang="ca-ES" sz="24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endParaRPr lang="ca-ES" sz="2400" b="1" i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  <a:p>
            <a:pPr algn="just"/>
            <a:endParaRPr lang="ca-ES" sz="24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8" name="Rectángulo: esquinas redondeadas 8">
            <a:extLst/>
          </p:cNvPr>
          <p:cNvSpPr/>
          <p:nvPr/>
        </p:nvSpPr>
        <p:spPr>
          <a:xfrm>
            <a:off x="428596" y="4572008"/>
            <a:ext cx="8207375" cy="652462"/>
          </a:xfrm>
          <a:prstGeom prst="roundRect">
            <a:avLst>
              <a:gd name="adj" fmla="val 8294"/>
            </a:avLst>
          </a:prstGeom>
          <a:solidFill>
            <a:srgbClr val="3399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D6CDC6"/>
              </a:buClr>
              <a:defRPr/>
            </a:pPr>
            <a:r>
              <a:rPr lang="ca-ES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  <a:cs typeface="Calibri" panose="020F0502020204030204" pitchFamily="34" charset="0"/>
              </a:rPr>
              <a:t>El tractament doble, a més de cobrir la infecció per CT, té una acció sinèrgica pel que fa a evitar les resistències de NG a la cefalosporina  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D6CDC6"/>
              </a:buClr>
              <a:defRPr/>
            </a:pPr>
            <a:endParaRPr lang="ca-ES" sz="1050" kern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/>
              <a:cs typeface="Calibri" panose="020F050202020403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210174D-799A-4953-AEB5-5A0F4E7F93BE}"/>
              </a:ext>
            </a:extLst>
          </p:cNvPr>
          <p:cNvSpPr txBox="1"/>
          <p:nvPr/>
        </p:nvSpPr>
        <p:spPr>
          <a:xfrm>
            <a:off x="0" y="6309320"/>
            <a:ext cx="9036496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ca-ES" sz="2800" dirty="0" err="1">
                <a:solidFill>
                  <a:srgbClr val="0070C0"/>
                </a:solidFill>
              </a:rPr>
              <a:t>CAMFiC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28320934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3B69A-CD23-49C1-8149-452A1E3A3154}" type="slidenum">
              <a:rPr lang="es-ES" smtClean="0"/>
              <a:pPr>
                <a:defRPr/>
              </a:pPr>
              <a:t>28</a:t>
            </a:fld>
            <a:endParaRPr lang="es-ES"/>
          </a:p>
        </p:txBody>
      </p:sp>
      <p:sp>
        <p:nvSpPr>
          <p:cNvPr id="5" name="4 Rectángulo"/>
          <p:cNvSpPr/>
          <p:nvPr/>
        </p:nvSpPr>
        <p:spPr>
          <a:xfrm>
            <a:off x="214282" y="857232"/>
            <a:ext cx="8643998" cy="7632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20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Embaràs i lactància</a:t>
            </a:r>
          </a:p>
          <a:p>
            <a:r>
              <a:rPr lang="ca-ES" sz="2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          </a:t>
            </a:r>
            <a:r>
              <a:rPr lang="ca-ES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            ceftriaxona 500 mg per via intramuscular en dosi única </a:t>
            </a:r>
          </a:p>
          <a:p>
            <a:r>
              <a:rPr lang="ca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			</a:t>
            </a:r>
            <a:r>
              <a:rPr lang="ca-E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més</a:t>
            </a:r>
          </a:p>
          <a:p>
            <a:r>
              <a:rPr lang="ca-ES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           		 </a:t>
            </a:r>
            <a:r>
              <a:rPr lang="ca-ES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azitromicina</a:t>
            </a:r>
            <a:r>
              <a:rPr lang="ca-ES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 </a:t>
            </a:r>
            <a:r>
              <a:rPr lang="ca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r>
              <a:rPr lang="ca-ES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g per via oral en dosi única .. </a:t>
            </a:r>
          </a:p>
          <a:p>
            <a:r>
              <a:rPr lang="ca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			</a:t>
            </a:r>
            <a:r>
              <a:rPr lang="ca-ES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o bé,          </a:t>
            </a:r>
          </a:p>
          <a:p>
            <a:r>
              <a:rPr lang="ca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	</a:t>
            </a:r>
            <a:r>
              <a:rPr lang="ca-ES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eritromicina 500 mg/6h via oral durant 7 dies o </a:t>
            </a:r>
          </a:p>
          <a:p>
            <a:r>
              <a:rPr lang="ca-ES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            		amoxicil·lina 500 mg/8h per via oral durant 7 dies </a:t>
            </a:r>
            <a:endParaRPr lang="ca-ES" sz="2000" b="0" i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  <a:p>
            <a:r>
              <a:rPr lang="ca-ES" sz="20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Pacients VIH</a:t>
            </a:r>
          </a:p>
          <a:p>
            <a:r>
              <a:rPr lang="ca-ES" sz="2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 </a:t>
            </a:r>
            <a:r>
              <a:rPr lang="ca-ES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Mateixes pautes que per als/les pacients no infectats/des</a:t>
            </a:r>
            <a:endParaRPr lang="ca-ES" sz="2000" b="1" u="sng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  <a:p>
            <a:endParaRPr lang="ca-ES" sz="2000" b="1" u="sng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  <a:p>
            <a:r>
              <a:rPr lang="ca-ES" sz="20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Règims alternatius</a:t>
            </a:r>
          </a:p>
          <a:p>
            <a:r>
              <a:rPr lang="ca-E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	</a:t>
            </a:r>
            <a:r>
              <a:rPr lang="ca-E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cefixima</a:t>
            </a:r>
            <a:r>
              <a:rPr lang="ca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400 mg via oral en dosi </a:t>
            </a:r>
            <a:r>
              <a:rPr lang="ca-E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ùnica</a:t>
            </a:r>
            <a:r>
              <a:rPr lang="ca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(no cobreix faringe)</a:t>
            </a:r>
          </a:p>
          <a:p>
            <a:r>
              <a:rPr lang="ca-E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				</a:t>
            </a:r>
            <a:r>
              <a:rPr lang="ca-E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més</a:t>
            </a:r>
          </a:p>
          <a:p>
            <a:r>
              <a:rPr lang="ca-E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	</a:t>
            </a:r>
            <a:r>
              <a:rPr lang="ca-E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azitromicina</a:t>
            </a:r>
            <a:r>
              <a:rPr lang="ca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1g </a:t>
            </a:r>
            <a:r>
              <a:rPr lang="ca-E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vo</a:t>
            </a:r>
            <a:r>
              <a:rPr lang="ca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dosi </a:t>
            </a:r>
            <a:r>
              <a:rPr lang="ca-E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unica</a:t>
            </a:r>
            <a:r>
              <a:rPr lang="ca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 doxiciclina 100/12 </a:t>
            </a:r>
            <a:r>
              <a:rPr lang="ca-E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vo</a:t>
            </a:r>
            <a:r>
              <a:rPr lang="ca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7 dies</a:t>
            </a:r>
          </a:p>
          <a:p>
            <a:r>
              <a:rPr lang="ca-E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				</a:t>
            </a:r>
            <a:r>
              <a:rPr lang="ca-E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o bé </a:t>
            </a:r>
          </a:p>
          <a:p>
            <a:r>
              <a:rPr lang="ca-E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	</a:t>
            </a:r>
            <a:r>
              <a:rPr lang="ca-E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azitromicina</a:t>
            </a:r>
            <a:r>
              <a:rPr lang="ca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2 g </a:t>
            </a:r>
            <a:r>
              <a:rPr lang="ca-E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vo</a:t>
            </a:r>
            <a:r>
              <a:rPr lang="ca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en dosi </a:t>
            </a:r>
            <a:r>
              <a:rPr lang="ca-E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ùnica</a:t>
            </a:r>
            <a:endParaRPr lang="ca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ca-E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				</a:t>
            </a:r>
            <a:r>
              <a:rPr lang="ca-E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o bé</a:t>
            </a:r>
          </a:p>
          <a:p>
            <a:r>
              <a:rPr lang="ca-E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	</a:t>
            </a:r>
            <a:r>
              <a:rPr lang="ca-E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ciprofloxacino</a:t>
            </a:r>
            <a:r>
              <a:rPr lang="ca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500 mg </a:t>
            </a:r>
            <a:r>
              <a:rPr lang="ca-E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vo</a:t>
            </a:r>
            <a:r>
              <a:rPr lang="ca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dosi </a:t>
            </a:r>
            <a:r>
              <a:rPr lang="ca-E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unica</a:t>
            </a:r>
            <a:r>
              <a:rPr lang="ca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més </a:t>
            </a:r>
            <a:r>
              <a:rPr lang="ca-E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azitromicina</a:t>
            </a:r>
            <a:r>
              <a:rPr lang="ca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 doxiciclina</a:t>
            </a:r>
            <a:endParaRPr lang="ca-ES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  <a:p>
            <a:r>
              <a:rPr lang="ca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	</a:t>
            </a:r>
            <a:endParaRPr lang="ca-ES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  <a:p>
            <a:r>
              <a:rPr lang="ca-E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	</a:t>
            </a:r>
            <a:endParaRPr lang="ca-ES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  <a:p>
            <a:r>
              <a:rPr lang="ca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	</a:t>
            </a:r>
            <a:endParaRPr lang="ca-ES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  <a:p>
            <a:endParaRPr lang="ca-ES" b="1" u="sng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ca-ES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  <a:p>
            <a:endParaRPr lang="ca-ES" sz="2000" b="1" u="sng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  <a:p>
            <a:endParaRPr lang="ca-ES" sz="2000" b="0" i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  <a:p>
            <a:endParaRPr lang="ca-ES" sz="2000" dirty="0">
              <a:solidFill>
                <a:srgbClr val="006699"/>
              </a:solidFill>
              <a:latin typeface="Calibri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42844" y="71414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400" b="1" dirty="0">
                <a:solidFill>
                  <a:srgbClr val="0070C0"/>
                </a:solidFill>
                <a:latin typeface="Calibri" pitchFamily="34" charset="0"/>
              </a:rPr>
              <a:t>Tractament de la infecció genital per </a:t>
            </a:r>
            <a:r>
              <a:rPr lang="ca-ES" sz="2400" b="1" i="1" dirty="0">
                <a:solidFill>
                  <a:srgbClr val="0070C0"/>
                </a:solidFill>
                <a:latin typeface="Calibri" pitchFamily="34" charset="0"/>
              </a:rPr>
              <a:t>Neisseria gonorrhoeae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DAB3071-C36C-44CC-9257-C133783C72D4}"/>
              </a:ext>
            </a:extLst>
          </p:cNvPr>
          <p:cNvSpPr txBox="1"/>
          <p:nvPr/>
        </p:nvSpPr>
        <p:spPr>
          <a:xfrm>
            <a:off x="0" y="6309320"/>
            <a:ext cx="9036496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ca-ES" sz="2800" dirty="0" err="1">
                <a:solidFill>
                  <a:srgbClr val="0070C0"/>
                </a:solidFill>
              </a:rPr>
              <a:t>CAMFiC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35217641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3B69A-CD23-49C1-8149-452A1E3A3154}" type="slidenum">
              <a:rPr lang="es-ES" smtClean="0"/>
              <a:pPr>
                <a:defRPr/>
              </a:pPr>
              <a:t>29</a:t>
            </a:fld>
            <a:endParaRPr lang="es-ES"/>
          </a:p>
        </p:txBody>
      </p:sp>
      <p:sp>
        <p:nvSpPr>
          <p:cNvPr id="5" name="20 CuadroTexto"/>
          <p:cNvSpPr txBox="1"/>
          <p:nvPr/>
        </p:nvSpPr>
        <p:spPr>
          <a:xfrm>
            <a:off x="357158" y="948690"/>
            <a:ext cx="8429684" cy="532453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a-E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Seguiment  clínic</a:t>
            </a:r>
          </a:p>
          <a:p>
            <a:pPr algn="just">
              <a:buFont typeface="Arial" pitchFamily="34" charset="0"/>
              <a:buChar char="•"/>
            </a:pPr>
            <a:r>
              <a:rPr lang="ca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 </a:t>
            </a:r>
            <a:r>
              <a:rPr lang="ca-E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Segons les característiques de la persona i de la clínica que presenta, pot estar indicada una visita de seguiment al cap de 48-72 hores d’instaurar el tractament; si això no és factible, </a:t>
            </a:r>
            <a:r>
              <a:rPr lang="ca-E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control a la setmana</a:t>
            </a:r>
          </a:p>
          <a:p>
            <a:endParaRPr lang="ca-ES" sz="20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  <a:p>
            <a:r>
              <a:rPr lang="ca-E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Seguiment postractament </a:t>
            </a:r>
          </a:p>
          <a:p>
            <a:pPr>
              <a:buFont typeface="Arial" pitchFamily="34" charset="0"/>
              <a:buChar char="•"/>
            </a:pPr>
            <a:r>
              <a:rPr lang="ca-E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 </a:t>
            </a:r>
            <a:r>
              <a:rPr lang="ca-E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Encara que les mesures de tractament i prevenció secundària s’hagin complert, </a:t>
            </a:r>
            <a:r>
              <a:rPr lang="ca-E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cal fer un test per comprovar la curació sempre que la localització és </a:t>
            </a:r>
            <a:r>
              <a:rPr lang="ca-ES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faringia</a:t>
            </a:r>
            <a:r>
              <a:rPr lang="ca-E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. </a:t>
            </a:r>
          </a:p>
          <a:p>
            <a:pPr>
              <a:buFont typeface="Arial" pitchFamily="34" charset="0"/>
              <a:buChar char="•"/>
            </a:pPr>
            <a:r>
              <a:rPr lang="ca-E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També si es tracta d’una dona gestant, l’evolució clínica no acaba de ser satisfactòria, s’ha escollit una pauta de tractament de segona línia o hi ha risc alt de reinfecció </a:t>
            </a:r>
            <a:endParaRPr lang="ca-ES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ca-E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 Aquest test es pot fer mitjançant cultiu i TAAN (PCR) a les 4 setmanes de </a:t>
            </a:r>
            <a:r>
              <a:rPr lang="ca-ES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l’inici</a:t>
            </a:r>
            <a:r>
              <a:rPr lang="ca-E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 del tractament</a:t>
            </a:r>
          </a:p>
          <a:p>
            <a:pPr>
              <a:buFont typeface="Arial" pitchFamily="34" charset="0"/>
              <a:buChar char="•"/>
            </a:pPr>
            <a:r>
              <a:rPr lang="ca-E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 en els pacients que no evolucionen correctament es </a:t>
            </a:r>
            <a:r>
              <a:rPr lang="ca-ES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recollira</a:t>
            </a:r>
            <a:r>
              <a:rPr lang="ca-E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 una mostra per a cultiu i antibiograma als 7 dies de  </a:t>
            </a:r>
            <a:r>
              <a:rPr lang="ca-ES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l’inici</a:t>
            </a:r>
            <a:r>
              <a:rPr lang="ca-E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 del tractament</a:t>
            </a:r>
          </a:p>
          <a:p>
            <a:endParaRPr lang="ca-ES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ca-ES" sz="2000" b="1" dirty="0">
                <a:solidFill>
                  <a:srgbClr val="0070C0"/>
                </a:solidFill>
              </a:rPr>
              <a:t>   La infecció per gonococ és MDI i cal fer enquesta epidemiològica</a:t>
            </a:r>
          </a:p>
          <a:p>
            <a:endParaRPr lang="ca-ES" sz="2000" b="1" dirty="0">
              <a:solidFill>
                <a:srgbClr val="00B0F0"/>
              </a:solidFill>
              <a:latin typeface="Calibri" pitchFamily="34" charset="0"/>
            </a:endParaRPr>
          </a:p>
          <a:p>
            <a:endParaRPr lang="ca-ES" sz="1800" b="1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42844" y="71414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400" b="1" dirty="0">
                <a:solidFill>
                  <a:srgbClr val="0070C0"/>
                </a:solidFill>
                <a:latin typeface="Calibri" pitchFamily="34" charset="0"/>
              </a:rPr>
              <a:t>Tractament de la infecció genital per </a:t>
            </a:r>
            <a:r>
              <a:rPr lang="ca-ES" sz="2400" b="1" i="1" dirty="0">
                <a:solidFill>
                  <a:srgbClr val="0070C0"/>
                </a:solidFill>
                <a:latin typeface="Calibri" pitchFamily="34" charset="0"/>
              </a:rPr>
              <a:t>Neisseria gonorrhoeae</a:t>
            </a:r>
          </a:p>
        </p:txBody>
      </p:sp>
      <p:sp>
        <p:nvSpPr>
          <p:cNvPr id="7" name="6 Rectángulo"/>
          <p:cNvSpPr/>
          <p:nvPr/>
        </p:nvSpPr>
        <p:spPr>
          <a:xfrm>
            <a:off x="571472" y="5181751"/>
            <a:ext cx="6929486" cy="428628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17742C4-7D25-436E-89AA-FA209D4149B6}"/>
              </a:ext>
            </a:extLst>
          </p:cNvPr>
          <p:cNvSpPr txBox="1"/>
          <p:nvPr/>
        </p:nvSpPr>
        <p:spPr>
          <a:xfrm>
            <a:off x="0" y="6309320"/>
            <a:ext cx="9036496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ca-ES" sz="2800" dirty="0" err="1">
                <a:solidFill>
                  <a:srgbClr val="0070C0"/>
                </a:solidFill>
              </a:rPr>
              <a:t>CAMFiC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1940812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7EB518-F8FB-4E71-B96D-AC1B5FB2FA7C}" type="slidenum">
              <a:rPr lang="ca-ES" smtClean="0"/>
              <a:pPr>
                <a:defRPr/>
              </a:pPr>
              <a:t>3</a:t>
            </a:fld>
            <a:endParaRPr lang="ca-ES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79388" y="77788"/>
            <a:ext cx="87852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/>
            <a:r>
              <a:rPr lang="ca-ES" altLang="ca-ES" sz="2800" b="1" dirty="0">
                <a:solidFill>
                  <a:srgbClr val="7F7F7F"/>
                </a:solidFill>
                <a:latin typeface="Arial" charset="0"/>
                <a:ea typeface="MS PGothic" pitchFamily="34" charset="-128"/>
              </a:rPr>
              <a:t>Guió</a:t>
            </a:r>
          </a:p>
        </p:txBody>
      </p:sp>
      <p:sp>
        <p:nvSpPr>
          <p:cNvPr id="5" name="QuadreDeText 1"/>
          <p:cNvSpPr txBox="1">
            <a:spLocks noChangeArrowheads="1"/>
          </p:cNvSpPr>
          <p:nvPr/>
        </p:nvSpPr>
        <p:spPr bwMode="auto">
          <a:xfrm>
            <a:off x="468313" y="1125538"/>
            <a:ext cx="7775575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a-ES" altLang="ca-ES" b="1" dirty="0">
                <a:solidFill>
                  <a:srgbClr val="0070C0"/>
                </a:solidFill>
              </a:rPr>
              <a:t>De quines infeccions parlarem?</a:t>
            </a:r>
          </a:p>
          <a:p>
            <a:r>
              <a:rPr lang="ca-ES" altLang="ca-ES" dirty="0">
                <a:solidFill>
                  <a:srgbClr val="0070C0"/>
                </a:solidFill>
              </a:rPr>
              <a:t>	</a:t>
            </a:r>
            <a:r>
              <a:rPr lang="ca-ES" altLang="ca-ES" b="1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Chlamydia</a:t>
            </a:r>
            <a:r>
              <a:rPr lang="ca-ES" altLang="ca-ES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a-ES" altLang="ca-ES" b="1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trachomatis</a:t>
            </a:r>
            <a:r>
              <a:rPr lang="ca-ES" altLang="ca-ES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a-ES" altLang="ca-ES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D-K</a:t>
            </a:r>
            <a:endParaRPr lang="ca-ES" altLang="ca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ca-ES" altLang="ca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r>
              <a:rPr lang="ca-ES" altLang="ca-ES" b="1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Neisseria</a:t>
            </a:r>
            <a:r>
              <a:rPr lang="ca-ES" altLang="ca-ES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a-ES" altLang="ca-ES" b="1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gonorrhoeae</a:t>
            </a:r>
            <a:endParaRPr lang="ca-ES" altLang="ca-ES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ca-ES" altLang="ca-ES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r>
              <a:rPr lang="ca-ES" altLang="ca-ES" b="1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Chlamydia</a:t>
            </a:r>
            <a:r>
              <a:rPr lang="ca-ES" altLang="ca-ES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a-ES" altLang="ca-ES" b="1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trachomatis</a:t>
            </a:r>
            <a:r>
              <a:rPr lang="ca-ES" altLang="ca-ES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a-ES" altLang="ca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L1,L2,L3 (LGV)</a:t>
            </a:r>
            <a:endParaRPr lang="ca-ES" altLang="ca-ES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ca-ES" altLang="ca-ES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r>
              <a:rPr lang="ca-ES" altLang="ca-ES" b="1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Mycoplasma</a:t>
            </a:r>
            <a:r>
              <a:rPr lang="ca-ES" altLang="ca-ES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a-ES" altLang="ca-ES" b="1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genitalium</a:t>
            </a:r>
            <a:endParaRPr lang="ca-ES" altLang="ca-ES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ca-ES" altLang="ca-ES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r>
              <a:rPr lang="ca-ES" altLang="ca-ES" b="1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Ureaplasma</a:t>
            </a:r>
            <a:r>
              <a:rPr lang="ca-ES" altLang="ca-ES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a-ES" altLang="ca-ES" b="1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urealyticum</a:t>
            </a:r>
            <a:endParaRPr lang="ca-ES" altLang="ca-ES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eaLnBrk="0" hangingPunct="0"/>
            <a:endParaRPr lang="es-ES" altLang="ca-ES" dirty="0">
              <a:solidFill>
                <a:schemeClr val="tx2"/>
              </a:solidFill>
            </a:endParaRPr>
          </a:p>
          <a:p>
            <a:pPr eaLnBrk="0" hangingPunct="0"/>
            <a:r>
              <a:rPr lang="es-ES" altLang="ca-ES" b="1" dirty="0">
                <a:solidFill>
                  <a:srgbClr val="0070C0"/>
                </a:solidFill>
              </a:rPr>
              <a:t>De </a:t>
            </a:r>
            <a:r>
              <a:rPr lang="es-ES" altLang="ca-ES" b="1" dirty="0" err="1">
                <a:solidFill>
                  <a:srgbClr val="0070C0"/>
                </a:solidFill>
              </a:rPr>
              <a:t>què</a:t>
            </a:r>
            <a:r>
              <a:rPr lang="es-ES" altLang="ca-ES" b="1" dirty="0">
                <a:solidFill>
                  <a:srgbClr val="0070C0"/>
                </a:solidFill>
              </a:rPr>
              <a:t> </a:t>
            </a:r>
            <a:r>
              <a:rPr lang="es-ES" altLang="ca-ES" b="1" dirty="0" err="1">
                <a:solidFill>
                  <a:srgbClr val="0070C0"/>
                </a:solidFill>
              </a:rPr>
              <a:t>parlarem</a:t>
            </a:r>
            <a:r>
              <a:rPr lang="es-ES" altLang="ca-ES" b="1" dirty="0">
                <a:solidFill>
                  <a:srgbClr val="0070C0"/>
                </a:solidFill>
              </a:rPr>
              <a:t>?</a:t>
            </a:r>
          </a:p>
          <a:p>
            <a:pPr eaLnBrk="0" hangingPunct="0"/>
            <a:r>
              <a:rPr lang="es-ES" altLang="ca-ES" b="1" dirty="0">
                <a:solidFill>
                  <a:srgbClr val="0070C0"/>
                </a:solidFill>
              </a:rPr>
              <a:t>	</a:t>
            </a:r>
            <a:r>
              <a:rPr lang="es-ES" altLang="ca-ES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Algunes</a:t>
            </a:r>
            <a:r>
              <a:rPr lang="es-ES" altLang="ca-E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ES" altLang="ca-ES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dades</a:t>
            </a:r>
            <a:endParaRPr lang="es-ES" altLang="ca-E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eaLnBrk="0" hangingPunct="0"/>
            <a:r>
              <a:rPr lang="es-ES" altLang="ca-E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r>
              <a:rPr lang="es-ES" altLang="ca-ES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Determinants</a:t>
            </a:r>
            <a:r>
              <a:rPr lang="es-ES" altLang="ca-E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 </a:t>
            </a:r>
            <a:r>
              <a:rPr lang="es-ES" altLang="ca-ES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factors</a:t>
            </a:r>
            <a:r>
              <a:rPr lang="es-ES" altLang="ca-E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 </a:t>
            </a:r>
            <a:r>
              <a:rPr lang="es-ES" altLang="ca-ES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risc</a:t>
            </a:r>
            <a:endParaRPr lang="es-ES" altLang="ca-E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eaLnBrk="0" hangingPunct="0"/>
            <a:r>
              <a:rPr lang="es-ES" altLang="ca-E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Formes </a:t>
            </a:r>
            <a:r>
              <a:rPr lang="es-ES" altLang="ca-ES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clíniques</a:t>
            </a:r>
            <a:endParaRPr lang="es-ES" altLang="ca-E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eaLnBrk="0" hangingPunct="0"/>
            <a:r>
              <a:rPr lang="es-ES" altLang="ca-E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r>
              <a:rPr lang="es-ES" altLang="ca-ES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Actuacions</a:t>
            </a:r>
            <a:r>
              <a:rPr lang="es-ES" altLang="ca-E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ES" altLang="ca-ES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diagnòstiques</a:t>
            </a:r>
            <a:endParaRPr lang="es-ES" altLang="ca-E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eaLnBrk="0" hangingPunct="0"/>
            <a:r>
              <a:rPr lang="es-ES" altLang="ca-E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r>
              <a:rPr lang="es-ES" altLang="ca-ES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Tractament</a:t>
            </a:r>
            <a:r>
              <a:rPr lang="es-ES" altLang="ca-E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/ </a:t>
            </a:r>
            <a:r>
              <a:rPr lang="es-ES" altLang="ca-ES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Prevenció</a:t>
            </a:r>
            <a:endParaRPr lang="es-ES" altLang="ca-E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eaLnBrk="0" hangingPunct="0"/>
            <a:r>
              <a:rPr lang="es-ES" altLang="ca-E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r>
              <a:rPr lang="es-ES" altLang="ca-ES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Estudi</a:t>
            </a:r>
            <a:r>
              <a:rPr lang="es-ES" altLang="ca-E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 </a:t>
            </a:r>
            <a:r>
              <a:rPr lang="es-ES" altLang="ca-ES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tractament</a:t>
            </a:r>
            <a:r>
              <a:rPr lang="es-ES" altLang="ca-E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ES" altLang="ca-ES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dels</a:t>
            </a:r>
            <a:r>
              <a:rPr lang="es-ES" altLang="ca-E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contactes</a:t>
            </a:r>
          </a:p>
          <a:p>
            <a:pPr eaLnBrk="0" hangingPunct="0"/>
            <a:r>
              <a:rPr lang="es-ES" altLang="ca-E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r>
              <a:rPr lang="es-ES" altLang="ca-ES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Prevenció</a:t>
            </a:r>
            <a:r>
              <a:rPr lang="es-ES" altLang="ca-E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es-ES" altLang="ca-ES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Detecció</a:t>
            </a:r>
            <a:r>
              <a:rPr lang="es-ES" altLang="ca-E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oportunista. </a:t>
            </a:r>
          </a:p>
          <a:p>
            <a:pPr eaLnBrk="0" hangingPunct="0"/>
            <a:r>
              <a:rPr lang="es-ES" altLang="ca-E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r>
              <a:rPr lang="es-ES" altLang="ca-ES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Notificació</a:t>
            </a:r>
            <a:r>
              <a:rPr lang="es-ES" altLang="ca-E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/</a:t>
            </a:r>
            <a:r>
              <a:rPr lang="es-ES" altLang="ca-ES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Declaració</a:t>
            </a:r>
            <a:r>
              <a:rPr lang="es-ES" altLang="ca-E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endParaRPr lang="ca-ES" altLang="ca-ES" b="1" i="1" dirty="0">
              <a:solidFill>
                <a:srgbClr val="0070C0"/>
              </a:solidFill>
            </a:endParaRPr>
          </a:p>
        </p:txBody>
      </p:sp>
      <p:pic>
        <p:nvPicPr>
          <p:cNvPr id="6" name="Picture 6" descr="http://infogen.org.mx/wp-content/uploads/2013/08/micoplasma.jpg"/>
          <p:cNvPicPr>
            <a:picLocks noChangeAspect="1" noChangeArrowheads="1"/>
          </p:cNvPicPr>
          <p:nvPr/>
        </p:nvPicPr>
        <p:blipFill rotWithShape="1">
          <a:blip r:embed="rId2" cstate="print"/>
          <a:srcRect r="40976"/>
          <a:stretch/>
        </p:blipFill>
        <p:spPr bwMode="auto">
          <a:xfrm>
            <a:off x="6581775" y="3644900"/>
            <a:ext cx="1981200" cy="2012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s://thumbs.dreamstime.com/x/bacteria-gonococcus-meningococcus-neisseria-gonorrhoeae-neisseria-meningitidis-d-illustration-which-cause-799261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425" y="1916113"/>
            <a:ext cx="2622550" cy="1624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https://cdn1.celebritax.com/sites/default/files/styles/watermark_100/public/clamidia.jpg"/>
          <p:cNvPicPr>
            <a:picLocks noChangeAspect="1" noChangeArrowheads="1"/>
          </p:cNvPicPr>
          <p:nvPr/>
        </p:nvPicPr>
        <p:blipFill rotWithShape="1">
          <a:blip r:embed="rId4" cstate="print"/>
          <a:srcRect b="12613"/>
          <a:stretch/>
        </p:blipFill>
        <p:spPr bwMode="auto">
          <a:xfrm>
            <a:off x="5435600" y="277813"/>
            <a:ext cx="3240088" cy="14874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892A343B-7193-4F8C-A857-5E185F2F9244}"/>
              </a:ext>
            </a:extLst>
          </p:cNvPr>
          <p:cNvSpPr txBox="1"/>
          <p:nvPr/>
        </p:nvSpPr>
        <p:spPr>
          <a:xfrm>
            <a:off x="0" y="6309320"/>
            <a:ext cx="9036496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ca-ES" sz="2800" dirty="0" err="1">
                <a:solidFill>
                  <a:srgbClr val="0070C0"/>
                </a:solidFill>
              </a:rPr>
              <a:t>CAMFiC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3308380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3B69A-CD23-49C1-8149-452A1E3A3154}" type="slidenum">
              <a:rPr lang="es-ES" smtClean="0"/>
              <a:pPr>
                <a:defRPr/>
              </a:pPr>
              <a:t>30</a:t>
            </a:fld>
            <a:endParaRPr lang="es-ES"/>
          </a:p>
        </p:txBody>
      </p:sp>
      <p:sp>
        <p:nvSpPr>
          <p:cNvPr id="5" name="4 CuadroTexto"/>
          <p:cNvSpPr txBox="1"/>
          <p:nvPr/>
        </p:nvSpPr>
        <p:spPr>
          <a:xfrm>
            <a:off x="285720" y="142852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400" b="1" dirty="0">
                <a:solidFill>
                  <a:srgbClr val="006699"/>
                </a:solidFill>
                <a:latin typeface="Calibri" pitchFamily="34" charset="0"/>
              </a:rPr>
              <a:t>Mesures no farmacològiques </a:t>
            </a:r>
            <a:endParaRPr lang="ca-ES" sz="2400" dirty="0">
              <a:solidFill>
                <a:srgbClr val="006699"/>
              </a:solidFill>
              <a:latin typeface="Calibri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57158" y="1000108"/>
            <a:ext cx="8568952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a-E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S’ha de recomanar al/la pacient que no tingui relacions sexuals amb penetració fins passats  7-10 dies d’haver  iniciat  el tractament farmacològic o s’hagi verificat la curació clínica</a:t>
            </a:r>
            <a:endParaRPr lang="ca-ES" sz="1800" b="1" dirty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</a:endParaRPr>
          </a:p>
          <a:p>
            <a:endParaRPr lang="ca-ES" sz="1800" b="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ca-ES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 Les persones que han patit una infecció per  </a:t>
            </a:r>
            <a:r>
              <a:rPr lang="ca-ES" sz="1800" b="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Neisseriae</a:t>
            </a:r>
            <a:r>
              <a:rPr lang="ca-ES" sz="1800" b="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 Gonorrhoeae </a:t>
            </a:r>
            <a:r>
              <a:rPr lang="ca-ES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i/o </a:t>
            </a:r>
            <a:r>
              <a:rPr lang="ca-ES" sz="1800" b="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Chlamydia</a:t>
            </a:r>
            <a:r>
              <a:rPr lang="ca-ES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 </a:t>
            </a:r>
            <a:r>
              <a:rPr lang="ca-ES" sz="1800" b="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trachomatis  </a:t>
            </a:r>
            <a:r>
              <a:rPr lang="ca-ES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D-K han de </a:t>
            </a:r>
            <a:r>
              <a:rPr lang="ca-E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rebre aconsellament i  educació sanitària  </a:t>
            </a:r>
            <a:r>
              <a:rPr lang="ca-ES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per tal que adoptin conductes sexuals més segures i utilitzin el preservatiu d’una manera correcta i sistemàtica en les seves relacions sexuals (vaginals, orals, anals).</a:t>
            </a:r>
          </a:p>
          <a:p>
            <a:endParaRPr lang="es-ES" b="1" dirty="0">
              <a:solidFill>
                <a:srgbClr val="006699"/>
              </a:solidFill>
              <a:latin typeface="Calibri" pitchFamily="34" charset="0"/>
            </a:endParaRPr>
          </a:p>
          <a:p>
            <a:r>
              <a:rPr lang="es-ES" sz="2000" b="1" dirty="0" err="1">
                <a:solidFill>
                  <a:srgbClr val="006699"/>
                </a:solidFill>
                <a:latin typeface="Calibri" pitchFamily="34" charset="0"/>
              </a:rPr>
              <a:t>Prevenció</a:t>
            </a:r>
            <a:r>
              <a:rPr lang="es-ES" sz="2000" b="1" dirty="0">
                <a:solidFill>
                  <a:srgbClr val="006699"/>
                </a:solidFill>
                <a:latin typeface="Calibri" pitchFamily="34" charset="0"/>
              </a:rPr>
              <a:t> </a:t>
            </a:r>
          </a:p>
          <a:p>
            <a:r>
              <a:rPr lang="ca-E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L’adopció de pràctiques sexuals més segures i la utilització correcta i sistemàtica de  mètodes de barrera (preservatiu masculí o femení, barreres orals) en les relacions sexuals (vaginals, orals o anals) són els instruments preventius més eficaços (</a:t>
            </a:r>
            <a:r>
              <a:rPr lang="ca-ES" sz="1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SIGN</a:t>
            </a:r>
            <a:r>
              <a:rPr lang="ca-E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, GPC ITS-2009)</a:t>
            </a:r>
          </a:p>
          <a:p>
            <a:endParaRPr lang="ca-ES" sz="2000" dirty="0">
              <a:solidFill>
                <a:srgbClr val="006699"/>
              </a:solidFill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endParaRPr lang="ca-ES" sz="2000" dirty="0">
              <a:solidFill>
                <a:srgbClr val="006699"/>
              </a:solidFill>
              <a:latin typeface="Calibri" pitchFamily="34" charset="0"/>
            </a:endParaRPr>
          </a:p>
        </p:txBody>
      </p:sp>
      <p:pic>
        <p:nvPicPr>
          <p:cNvPr id="7" name="Picture 16" descr="preservativ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4786322"/>
            <a:ext cx="1409710" cy="13216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4857760"/>
            <a:ext cx="1643074" cy="10953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8 Rectángulo"/>
          <p:cNvSpPr/>
          <p:nvPr/>
        </p:nvSpPr>
        <p:spPr>
          <a:xfrm>
            <a:off x="323528" y="908720"/>
            <a:ext cx="8568952" cy="100811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44755E7-FD5F-4CBD-86FD-7894719100EE}"/>
              </a:ext>
            </a:extLst>
          </p:cNvPr>
          <p:cNvSpPr txBox="1"/>
          <p:nvPr/>
        </p:nvSpPr>
        <p:spPr>
          <a:xfrm>
            <a:off x="0" y="6309320"/>
            <a:ext cx="9036496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ca-ES" sz="2800" dirty="0" err="1">
                <a:solidFill>
                  <a:srgbClr val="0070C0"/>
                </a:solidFill>
              </a:rPr>
              <a:t>CAMFiC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31406055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3B69A-CD23-49C1-8149-452A1E3A3154}" type="slidenum">
              <a:rPr lang="es-ES" smtClean="0"/>
              <a:pPr>
                <a:defRPr/>
              </a:pPr>
              <a:t>31</a:t>
            </a:fld>
            <a:endParaRPr lang="es-ES"/>
          </a:p>
        </p:txBody>
      </p:sp>
      <p:sp>
        <p:nvSpPr>
          <p:cNvPr id="7" name="6 CuadroTexto"/>
          <p:cNvSpPr txBox="1"/>
          <p:nvPr/>
        </p:nvSpPr>
        <p:spPr>
          <a:xfrm>
            <a:off x="142844" y="142852"/>
            <a:ext cx="8389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400" b="1" dirty="0">
                <a:solidFill>
                  <a:srgbClr val="006699"/>
                </a:solidFill>
              </a:rPr>
              <a:t>Actitud  diagnòstica i terapèutica davant sospita o cas de CT/NG </a:t>
            </a:r>
            <a:endParaRPr lang="ca-ES" sz="2400" b="1" dirty="0">
              <a:solidFill>
                <a:srgbClr val="006699"/>
              </a:solidFill>
              <a:latin typeface="Calibri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85720" y="785794"/>
            <a:ext cx="857256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Recomanacions</a:t>
            </a:r>
            <a:r>
              <a:rPr lang="es-E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ES" sz="2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generals</a:t>
            </a:r>
            <a:r>
              <a:rPr lang="es-E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bona </a:t>
            </a:r>
            <a:r>
              <a:rPr lang="es-ES" sz="2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praxi</a:t>
            </a:r>
            <a:r>
              <a:rPr lang="es-E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 </a:t>
            </a:r>
            <a:r>
              <a:rPr lang="es-ES" sz="2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ús</a:t>
            </a:r>
            <a:r>
              <a:rPr lang="es-E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ES" sz="2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adequat</a:t>
            </a:r>
            <a:r>
              <a:rPr lang="es-E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ES" sz="2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dels</a:t>
            </a:r>
            <a:r>
              <a:rPr lang="es-E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ES" sz="2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antibiòtics</a:t>
            </a:r>
            <a:endParaRPr lang="es-ES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/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/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a)   </a:t>
            </a:r>
            <a:r>
              <a:rPr lang="es-ES" sz="1600" dirty="0" err="1">
                <a:solidFill>
                  <a:srgbClr val="0070C0"/>
                </a:solidFill>
              </a:rPr>
              <a:t>als</a:t>
            </a:r>
            <a:r>
              <a:rPr lang="es-ES" sz="1600" dirty="0">
                <a:solidFill>
                  <a:srgbClr val="0070C0"/>
                </a:solidFill>
              </a:rPr>
              <a:t> </a:t>
            </a:r>
            <a:r>
              <a:rPr lang="es-ES" sz="1600" dirty="0" err="1">
                <a:solidFill>
                  <a:srgbClr val="0070C0"/>
                </a:solidFill>
              </a:rPr>
              <a:t>pacients</a:t>
            </a:r>
            <a:r>
              <a:rPr lang="es-ES" sz="1600" dirty="0">
                <a:solidFill>
                  <a:srgbClr val="0070C0"/>
                </a:solidFill>
              </a:rPr>
              <a:t> </a:t>
            </a:r>
            <a:r>
              <a:rPr lang="es-ES" sz="1600" dirty="0" err="1">
                <a:solidFill>
                  <a:srgbClr val="0070C0"/>
                </a:solidFill>
              </a:rPr>
              <a:t>amb</a:t>
            </a:r>
            <a:r>
              <a:rPr lang="es-ES" sz="1600" dirty="0">
                <a:solidFill>
                  <a:srgbClr val="0070C0"/>
                </a:solidFill>
              </a:rPr>
              <a:t> </a:t>
            </a:r>
            <a:r>
              <a:rPr lang="es-ES" sz="1600" b="1" dirty="0">
                <a:solidFill>
                  <a:srgbClr val="0070C0"/>
                </a:solidFill>
              </a:rPr>
              <a:t>uretritis (</a:t>
            </a:r>
            <a:r>
              <a:rPr lang="es-ES" sz="1600" b="1" dirty="0" err="1">
                <a:solidFill>
                  <a:srgbClr val="0070C0"/>
                </a:solidFill>
              </a:rPr>
              <a:t>disúria</a:t>
            </a:r>
            <a:r>
              <a:rPr lang="es-ES" sz="1600" b="1" dirty="0">
                <a:solidFill>
                  <a:srgbClr val="0070C0"/>
                </a:solidFill>
              </a:rPr>
              <a:t>) </a:t>
            </a:r>
            <a:r>
              <a:rPr lang="es-ES" sz="1600" dirty="0" err="1">
                <a:solidFill>
                  <a:srgbClr val="0070C0"/>
                </a:solidFill>
              </a:rPr>
              <a:t>sense</a:t>
            </a:r>
            <a:r>
              <a:rPr lang="es-ES" sz="1600" dirty="0">
                <a:solidFill>
                  <a:srgbClr val="0070C0"/>
                </a:solidFill>
              </a:rPr>
              <a:t> </a:t>
            </a:r>
            <a:r>
              <a:rPr lang="es-ES" sz="1600" dirty="0" err="1">
                <a:solidFill>
                  <a:srgbClr val="0070C0"/>
                </a:solidFill>
              </a:rPr>
              <a:t>meatitis</a:t>
            </a:r>
            <a:r>
              <a:rPr lang="es-ES" sz="1600" dirty="0">
                <a:solidFill>
                  <a:srgbClr val="0070C0"/>
                </a:solidFill>
              </a:rPr>
              <a:t> ni </a:t>
            </a:r>
            <a:r>
              <a:rPr lang="es-ES" sz="1600" dirty="0" err="1">
                <a:solidFill>
                  <a:srgbClr val="0070C0"/>
                </a:solidFill>
              </a:rPr>
              <a:t>secrecció</a:t>
            </a:r>
            <a:r>
              <a:rPr lang="es-ES" sz="1600" dirty="0">
                <a:solidFill>
                  <a:srgbClr val="0070C0"/>
                </a:solidFill>
              </a:rPr>
              <a:t> uretral, </a:t>
            </a:r>
            <a:r>
              <a:rPr lang="es-ES" sz="1600" dirty="0" err="1">
                <a:solidFill>
                  <a:srgbClr val="0070C0"/>
                </a:solidFill>
              </a:rPr>
              <a:t>recolliu</a:t>
            </a:r>
            <a:r>
              <a:rPr lang="es-ES" sz="1600" dirty="0">
                <a:solidFill>
                  <a:srgbClr val="0070C0"/>
                </a:solidFill>
              </a:rPr>
              <a:t> una </a:t>
            </a:r>
            <a:r>
              <a:rPr lang="es-ES" sz="1600" dirty="0" err="1">
                <a:solidFill>
                  <a:srgbClr val="0070C0"/>
                </a:solidFill>
              </a:rPr>
              <a:t>mostra</a:t>
            </a:r>
            <a:r>
              <a:rPr lang="es-ES" sz="1600" dirty="0">
                <a:solidFill>
                  <a:srgbClr val="0070C0"/>
                </a:solidFill>
              </a:rPr>
              <a:t> </a:t>
            </a:r>
            <a:r>
              <a:rPr lang="es-ES" sz="1600" dirty="0" err="1">
                <a:solidFill>
                  <a:srgbClr val="0070C0"/>
                </a:solidFill>
              </a:rPr>
              <a:t>d’orina</a:t>
            </a:r>
            <a:r>
              <a:rPr lang="es-ES" sz="1600" dirty="0">
                <a:solidFill>
                  <a:srgbClr val="0070C0"/>
                </a:solidFill>
              </a:rPr>
              <a:t> del primer </a:t>
            </a:r>
            <a:r>
              <a:rPr lang="es-ES" sz="1600" dirty="0" err="1">
                <a:solidFill>
                  <a:srgbClr val="0070C0"/>
                </a:solidFill>
              </a:rPr>
              <a:t>raig</a:t>
            </a:r>
            <a:r>
              <a:rPr lang="es-ES" sz="1600" dirty="0">
                <a:solidFill>
                  <a:srgbClr val="0070C0"/>
                </a:solidFill>
              </a:rPr>
              <a:t> per a la </a:t>
            </a:r>
            <a:r>
              <a:rPr lang="es-ES" sz="1600" dirty="0" err="1">
                <a:solidFill>
                  <a:srgbClr val="0070C0"/>
                </a:solidFill>
              </a:rPr>
              <a:t>detecció</a:t>
            </a:r>
            <a:r>
              <a:rPr lang="es-ES" sz="1600" dirty="0">
                <a:solidFill>
                  <a:srgbClr val="0070C0"/>
                </a:solidFill>
              </a:rPr>
              <a:t> </a:t>
            </a:r>
            <a:r>
              <a:rPr lang="es-ES" sz="1600" dirty="0" err="1">
                <a:solidFill>
                  <a:srgbClr val="0070C0"/>
                </a:solidFill>
              </a:rPr>
              <a:t>mitjançant</a:t>
            </a:r>
            <a:r>
              <a:rPr lang="es-ES" sz="1600" dirty="0">
                <a:solidFill>
                  <a:srgbClr val="0070C0"/>
                </a:solidFill>
              </a:rPr>
              <a:t> PCR de CT/NG o </a:t>
            </a:r>
            <a:r>
              <a:rPr lang="es-ES" sz="1600" dirty="0" err="1">
                <a:solidFill>
                  <a:srgbClr val="0070C0"/>
                </a:solidFill>
              </a:rPr>
              <a:t>altres</a:t>
            </a:r>
            <a:r>
              <a:rPr lang="es-ES" sz="1600" dirty="0">
                <a:solidFill>
                  <a:srgbClr val="0070C0"/>
                </a:solidFill>
              </a:rPr>
              <a:t> i </a:t>
            </a:r>
            <a:r>
              <a:rPr lang="es-ES" sz="1600" dirty="0" err="1">
                <a:solidFill>
                  <a:srgbClr val="0070C0"/>
                </a:solidFill>
              </a:rPr>
              <a:t>sempre</a:t>
            </a:r>
            <a:r>
              <a:rPr lang="es-ES" sz="1600" dirty="0">
                <a:solidFill>
                  <a:srgbClr val="0070C0"/>
                </a:solidFill>
              </a:rPr>
              <a:t> que </a:t>
            </a:r>
            <a:r>
              <a:rPr lang="es-ES" sz="1600" dirty="0" err="1">
                <a:solidFill>
                  <a:srgbClr val="0070C0"/>
                </a:solidFill>
              </a:rPr>
              <a:t>puguem</a:t>
            </a:r>
            <a:r>
              <a:rPr lang="es-ES" sz="1600" dirty="0">
                <a:solidFill>
                  <a:srgbClr val="0070C0"/>
                </a:solidFill>
              </a:rPr>
              <a:t> garantir que el </a:t>
            </a:r>
            <a:r>
              <a:rPr lang="es-ES" sz="1600" dirty="0" err="1">
                <a:solidFill>
                  <a:srgbClr val="0070C0"/>
                </a:solidFill>
              </a:rPr>
              <a:t>pacient</a:t>
            </a:r>
            <a:r>
              <a:rPr lang="es-ES" sz="1600" dirty="0">
                <a:solidFill>
                  <a:srgbClr val="0070C0"/>
                </a:solidFill>
              </a:rPr>
              <a:t> </a:t>
            </a:r>
            <a:r>
              <a:rPr lang="es-ES" sz="1600" dirty="0" err="1">
                <a:solidFill>
                  <a:srgbClr val="0070C0"/>
                </a:solidFill>
              </a:rPr>
              <a:t>tornarà</a:t>
            </a:r>
            <a:r>
              <a:rPr lang="es-ES" sz="1600" dirty="0">
                <a:solidFill>
                  <a:srgbClr val="0070C0"/>
                </a:solidFill>
              </a:rPr>
              <a:t> a la consulta</a:t>
            </a:r>
          </a:p>
          <a:p>
            <a:pPr marL="342900" indent="-342900"/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/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b)  </a:t>
            </a:r>
            <a:r>
              <a:rPr lang="es-ES" sz="1600" dirty="0">
                <a:solidFill>
                  <a:schemeClr val="accent2">
                    <a:lumMod val="75000"/>
                  </a:schemeClr>
                </a:solidFill>
              </a:rPr>
              <a:t>si per la clínica del </a:t>
            </a:r>
            <a:r>
              <a:rPr lang="es-ES" sz="1600" dirty="0" err="1">
                <a:solidFill>
                  <a:schemeClr val="accent2">
                    <a:lumMod val="75000"/>
                  </a:schemeClr>
                </a:solidFill>
              </a:rPr>
              <a:t>pacient</a:t>
            </a:r>
            <a:r>
              <a:rPr lang="es-ES" sz="1600" dirty="0">
                <a:solidFill>
                  <a:schemeClr val="accent2">
                    <a:lumMod val="75000"/>
                  </a:schemeClr>
                </a:solidFill>
              </a:rPr>
              <a:t> se </a:t>
            </a:r>
            <a:r>
              <a:rPr lang="es-ES" sz="1600" dirty="0" err="1">
                <a:solidFill>
                  <a:schemeClr val="accent2">
                    <a:lumMod val="75000"/>
                  </a:schemeClr>
                </a:solidFill>
              </a:rPr>
              <a:t>sospita</a:t>
            </a:r>
            <a:r>
              <a:rPr lang="es-ES" sz="1600" dirty="0">
                <a:solidFill>
                  <a:schemeClr val="accent2">
                    <a:lumMod val="75000"/>
                  </a:schemeClr>
                </a:solidFill>
              </a:rPr>
              <a:t> una </a:t>
            </a:r>
            <a:r>
              <a:rPr lang="es-ES" sz="1600" b="1" dirty="0">
                <a:solidFill>
                  <a:schemeClr val="accent2">
                    <a:lumMod val="75000"/>
                  </a:schemeClr>
                </a:solidFill>
              </a:rPr>
              <a:t>uretritis no </a:t>
            </a:r>
            <a:r>
              <a:rPr lang="es-ES" sz="1600" b="1" dirty="0" err="1">
                <a:solidFill>
                  <a:schemeClr val="accent2">
                    <a:lumMod val="75000"/>
                  </a:schemeClr>
                </a:solidFill>
              </a:rPr>
              <a:t>gonocòccica</a:t>
            </a:r>
            <a:r>
              <a:rPr lang="es-ES" sz="1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ES" sz="1600" dirty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es-ES" sz="1600" dirty="0" err="1">
                <a:solidFill>
                  <a:schemeClr val="accent2">
                    <a:lumMod val="75000"/>
                  </a:schemeClr>
                </a:solidFill>
              </a:rPr>
              <a:t>disúria</a:t>
            </a:r>
            <a:r>
              <a:rPr lang="es-ES" sz="1600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s-ES" sz="1600" dirty="0" err="1">
                <a:solidFill>
                  <a:schemeClr val="accent2">
                    <a:lumMod val="75000"/>
                  </a:schemeClr>
                </a:solidFill>
              </a:rPr>
              <a:t>meatitis</a:t>
            </a:r>
            <a:r>
              <a:rPr lang="es-ES" sz="1600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s-ES" sz="1600" dirty="0" err="1">
                <a:solidFill>
                  <a:schemeClr val="accent2">
                    <a:lumMod val="75000"/>
                  </a:schemeClr>
                </a:solidFill>
              </a:rPr>
              <a:t>secrecció</a:t>
            </a:r>
            <a:r>
              <a:rPr lang="es-ES" sz="1600" dirty="0">
                <a:solidFill>
                  <a:schemeClr val="accent2">
                    <a:lumMod val="75000"/>
                  </a:schemeClr>
                </a:solidFill>
              </a:rPr>
              <a:t> mucosa </a:t>
            </a:r>
            <a:r>
              <a:rPr lang="es-ES" sz="1600" dirty="0" err="1">
                <a:solidFill>
                  <a:schemeClr val="accent2">
                    <a:lumMod val="75000"/>
                  </a:schemeClr>
                </a:solidFill>
              </a:rPr>
              <a:t>poc</a:t>
            </a:r>
            <a:r>
              <a:rPr lang="es-ES" sz="1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ES" sz="1600" dirty="0" err="1">
                <a:solidFill>
                  <a:schemeClr val="accent2">
                    <a:lumMod val="75000"/>
                  </a:schemeClr>
                </a:solidFill>
              </a:rPr>
              <a:t>abundant</a:t>
            </a:r>
            <a:r>
              <a:rPr lang="es-ES" sz="1600" dirty="0">
                <a:solidFill>
                  <a:schemeClr val="accent2">
                    <a:lumMod val="75000"/>
                  </a:schemeClr>
                </a:solidFill>
              </a:rPr>
              <a:t>), </a:t>
            </a:r>
            <a:r>
              <a:rPr lang="es-ES" sz="1600" dirty="0" err="1">
                <a:solidFill>
                  <a:schemeClr val="accent2">
                    <a:lumMod val="75000"/>
                  </a:schemeClr>
                </a:solidFill>
              </a:rPr>
              <a:t>recolliu</a:t>
            </a:r>
            <a:r>
              <a:rPr lang="es-ES" sz="1600" dirty="0">
                <a:solidFill>
                  <a:schemeClr val="accent2">
                    <a:lumMod val="75000"/>
                  </a:schemeClr>
                </a:solidFill>
              </a:rPr>
              <a:t> una </a:t>
            </a:r>
            <a:r>
              <a:rPr lang="es-ES" sz="1600" dirty="0" err="1">
                <a:solidFill>
                  <a:schemeClr val="accent2">
                    <a:lumMod val="75000"/>
                  </a:schemeClr>
                </a:solidFill>
              </a:rPr>
              <a:t>mostra</a:t>
            </a:r>
            <a:r>
              <a:rPr lang="es-ES" sz="1600" dirty="0">
                <a:solidFill>
                  <a:schemeClr val="accent2">
                    <a:lumMod val="75000"/>
                  </a:schemeClr>
                </a:solidFill>
              </a:rPr>
              <a:t> uretral o </a:t>
            </a:r>
            <a:r>
              <a:rPr lang="es-ES" sz="1600" dirty="0" err="1">
                <a:solidFill>
                  <a:schemeClr val="accent2">
                    <a:lumMod val="75000"/>
                  </a:schemeClr>
                </a:solidFill>
              </a:rPr>
              <a:t>d’orina</a:t>
            </a:r>
            <a:r>
              <a:rPr lang="es-ES" sz="1600" dirty="0">
                <a:solidFill>
                  <a:schemeClr val="accent2">
                    <a:lumMod val="75000"/>
                  </a:schemeClr>
                </a:solidFill>
              </a:rPr>
              <a:t> del primer </a:t>
            </a:r>
            <a:r>
              <a:rPr lang="es-ES" sz="1600" dirty="0" err="1">
                <a:solidFill>
                  <a:schemeClr val="accent2">
                    <a:lumMod val="75000"/>
                  </a:schemeClr>
                </a:solidFill>
              </a:rPr>
              <a:t>raig</a:t>
            </a:r>
            <a:r>
              <a:rPr lang="es-ES" sz="1600" dirty="0">
                <a:solidFill>
                  <a:schemeClr val="accent2">
                    <a:lumMod val="75000"/>
                  </a:schemeClr>
                </a:solidFill>
              </a:rPr>
              <a:t> per a </a:t>
            </a:r>
            <a:r>
              <a:rPr lang="es-ES" sz="1600" dirty="0" err="1">
                <a:solidFill>
                  <a:schemeClr val="accent2">
                    <a:lumMod val="75000"/>
                  </a:schemeClr>
                </a:solidFill>
              </a:rPr>
              <a:t>detecció</a:t>
            </a:r>
            <a:r>
              <a:rPr lang="es-ES" sz="1600" dirty="0">
                <a:solidFill>
                  <a:schemeClr val="accent2">
                    <a:lumMod val="75000"/>
                  </a:schemeClr>
                </a:solidFill>
              </a:rPr>
              <a:t> per PCR de </a:t>
            </a:r>
            <a:r>
              <a:rPr lang="es-ES" sz="1600" b="1" dirty="0">
                <a:solidFill>
                  <a:schemeClr val="accent2">
                    <a:lumMod val="75000"/>
                  </a:schemeClr>
                </a:solidFill>
              </a:rPr>
              <a:t>CT </a:t>
            </a:r>
            <a:r>
              <a:rPr lang="es-ES" sz="1600" dirty="0">
                <a:solidFill>
                  <a:schemeClr val="accent2">
                    <a:lumMod val="75000"/>
                  </a:schemeClr>
                </a:solidFill>
              </a:rPr>
              <a:t>i </a:t>
            </a:r>
            <a:r>
              <a:rPr lang="es-ES" sz="1600" dirty="0" err="1">
                <a:solidFill>
                  <a:schemeClr val="accent2">
                    <a:lumMod val="75000"/>
                  </a:schemeClr>
                </a:solidFill>
              </a:rPr>
              <a:t>altres</a:t>
            </a:r>
            <a:r>
              <a:rPr lang="es-ES" sz="1600" dirty="0">
                <a:solidFill>
                  <a:schemeClr val="accent2">
                    <a:lumMod val="75000"/>
                  </a:schemeClr>
                </a:solidFill>
              </a:rPr>
              <a:t>; </a:t>
            </a:r>
            <a:r>
              <a:rPr lang="es-ES" sz="1600" dirty="0" err="1">
                <a:solidFill>
                  <a:schemeClr val="accent2">
                    <a:lumMod val="75000"/>
                  </a:schemeClr>
                </a:solidFill>
              </a:rPr>
              <a:t>atès</a:t>
            </a:r>
            <a:r>
              <a:rPr lang="es-ES" sz="1600" dirty="0">
                <a:solidFill>
                  <a:schemeClr val="accent2">
                    <a:lumMod val="75000"/>
                  </a:schemeClr>
                </a:solidFill>
              </a:rPr>
              <a:t> que el </a:t>
            </a:r>
            <a:r>
              <a:rPr lang="es-ES" sz="1600" dirty="0" err="1">
                <a:solidFill>
                  <a:schemeClr val="accent2">
                    <a:lumMod val="75000"/>
                  </a:schemeClr>
                </a:solidFill>
              </a:rPr>
              <a:t>gèrmen</a:t>
            </a:r>
            <a:r>
              <a:rPr lang="es-ES" sz="1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ES" sz="1600" dirty="0" err="1">
                <a:solidFill>
                  <a:schemeClr val="accent2">
                    <a:lumMod val="75000"/>
                  </a:schemeClr>
                </a:solidFill>
              </a:rPr>
              <a:t>més</a:t>
            </a:r>
            <a:r>
              <a:rPr lang="es-ES" sz="1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ES" sz="1600" dirty="0" err="1">
                <a:solidFill>
                  <a:schemeClr val="accent2">
                    <a:lumMod val="75000"/>
                  </a:schemeClr>
                </a:solidFill>
              </a:rPr>
              <a:t>freqüent</a:t>
            </a:r>
            <a:r>
              <a:rPr lang="es-ES" sz="1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ES" sz="1600" dirty="0" err="1">
                <a:solidFill>
                  <a:schemeClr val="accent2">
                    <a:lumMod val="75000"/>
                  </a:schemeClr>
                </a:solidFill>
              </a:rPr>
              <a:t>és</a:t>
            </a:r>
            <a:r>
              <a:rPr lang="es-ES" sz="1600" dirty="0">
                <a:solidFill>
                  <a:schemeClr val="accent2">
                    <a:lumMod val="75000"/>
                  </a:schemeClr>
                </a:solidFill>
              </a:rPr>
              <a:t> clamidia, iniciar </a:t>
            </a:r>
            <a:r>
              <a:rPr lang="es-ES" sz="1600" dirty="0" err="1">
                <a:solidFill>
                  <a:schemeClr val="accent2">
                    <a:lumMod val="75000"/>
                  </a:schemeClr>
                </a:solidFill>
              </a:rPr>
              <a:t>tractament</a:t>
            </a:r>
            <a:r>
              <a:rPr lang="es-ES" sz="1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ES" sz="1600" dirty="0" err="1">
                <a:solidFill>
                  <a:schemeClr val="accent2">
                    <a:lumMod val="75000"/>
                  </a:schemeClr>
                </a:solidFill>
              </a:rPr>
              <a:t>amb</a:t>
            </a:r>
            <a:r>
              <a:rPr lang="es-ES" sz="1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ES" sz="1600" dirty="0" err="1">
                <a:solidFill>
                  <a:schemeClr val="accent2">
                    <a:lumMod val="75000"/>
                  </a:schemeClr>
                </a:solidFill>
              </a:rPr>
              <a:t>doxiciclina</a:t>
            </a:r>
            <a:r>
              <a:rPr lang="es-ES" sz="1600" dirty="0">
                <a:solidFill>
                  <a:schemeClr val="accent2">
                    <a:lumMod val="75000"/>
                  </a:schemeClr>
                </a:solidFill>
              </a:rPr>
              <a:t> 100/12h </a:t>
            </a:r>
            <a:r>
              <a:rPr lang="es-ES" sz="1600" dirty="0" err="1">
                <a:solidFill>
                  <a:schemeClr val="accent2">
                    <a:lumMod val="75000"/>
                  </a:schemeClr>
                </a:solidFill>
              </a:rPr>
              <a:t>durant</a:t>
            </a:r>
            <a:r>
              <a:rPr lang="es-ES" sz="1600" dirty="0">
                <a:solidFill>
                  <a:schemeClr val="accent2">
                    <a:lumMod val="75000"/>
                  </a:schemeClr>
                </a:solidFill>
              </a:rPr>
              <a:t> 7 </a:t>
            </a:r>
            <a:r>
              <a:rPr lang="es-ES" sz="1600" dirty="0" err="1">
                <a:solidFill>
                  <a:schemeClr val="accent2">
                    <a:lumMod val="75000"/>
                  </a:schemeClr>
                </a:solidFill>
              </a:rPr>
              <a:t>dies</a:t>
            </a:r>
            <a:endParaRPr lang="es-ES" sz="1600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>
              <a:buAutoNum type="alphaLcParenR"/>
            </a:pPr>
            <a:endParaRPr lang="es-ES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>
              <a:buAutoNum type="alphaLcParenR" startAt="3"/>
            </a:pPr>
            <a:r>
              <a:rPr lang="es-ES" sz="1600" dirty="0">
                <a:solidFill>
                  <a:schemeClr val="accent5">
                    <a:lumMod val="75000"/>
                  </a:schemeClr>
                </a:solidFill>
              </a:rPr>
              <a:t>si per la clínica del </a:t>
            </a:r>
            <a:r>
              <a:rPr lang="es-ES" sz="1600" dirty="0" err="1">
                <a:solidFill>
                  <a:schemeClr val="accent5">
                    <a:lumMod val="75000"/>
                  </a:schemeClr>
                </a:solidFill>
              </a:rPr>
              <a:t>pacient</a:t>
            </a:r>
            <a:r>
              <a:rPr lang="es-ES" sz="1600" dirty="0">
                <a:solidFill>
                  <a:schemeClr val="accent5">
                    <a:lumMod val="75000"/>
                  </a:schemeClr>
                </a:solidFill>
              </a:rPr>
              <a:t> se </a:t>
            </a:r>
            <a:r>
              <a:rPr lang="es-ES" sz="1600" dirty="0" err="1">
                <a:solidFill>
                  <a:schemeClr val="accent5">
                    <a:lumMod val="75000"/>
                  </a:schemeClr>
                </a:solidFill>
              </a:rPr>
              <a:t>sospita</a:t>
            </a:r>
            <a:r>
              <a:rPr lang="es-ES" sz="1600" dirty="0">
                <a:solidFill>
                  <a:schemeClr val="accent5">
                    <a:lumMod val="75000"/>
                  </a:schemeClr>
                </a:solidFill>
              </a:rPr>
              <a:t> una </a:t>
            </a:r>
            <a:r>
              <a:rPr lang="es-ES" sz="1600" b="1" dirty="0">
                <a:solidFill>
                  <a:schemeClr val="accent5">
                    <a:lumMod val="75000"/>
                  </a:schemeClr>
                </a:solidFill>
              </a:rPr>
              <a:t>uretritis </a:t>
            </a:r>
            <a:r>
              <a:rPr lang="es-ES" sz="1600" b="1" dirty="0" err="1">
                <a:solidFill>
                  <a:schemeClr val="accent5">
                    <a:lumMod val="75000"/>
                  </a:schemeClr>
                </a:solidFill>
              </a:rPr>
              <a:t>gonocòccica</a:t>
            </a:r>
            <a:r>
              <a:rPr lang="es-ES" sz="16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s-ES" sz="1600" dirty="0">
                <a:solidFill>
                  <a:schemeClr val="accent5">
                    <a:lumMod val="75000"/>
                  </a:schemeClr>
                </a:solidFill>
              </a:rPr>
              <a:t>(</a:t>
            </a:r>
            <a:r>
              <a:rPr lang="es-ES" sz="1600" dirty="0" err="1">
                <a:solidFill>
                  <a:schemeClr val="accent5">
                    <a:lumMod val="75000"/>
                  </a:schemeClr>
                </a:solidFill>
              </a:rPr>
              <a:t>disúria</a:t>
            </a:r>
            <a:r>
              <a:rPr lang="es-ES" sz="1600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s-ES" sz="1600" dirty="0" err="1">
                <a:solidFill>
                  <a:schemeClr val="accent5">
                    <a:lumMod val="75000"/>
                  </a:schemeClr>
                </a:solidFill>
              </a:rPr>
              <a:t>meatitis</a:t>
            </a:r>
            <a:r>
              <a:rPr lang="es-ES" sz="1600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s-ES" sz="1600" dirty="0" err="1">
                <a:solidFill>
                  <a:schemeClr val="accent5">
                    <a:lumMod val="75000"/>
                  </a:schemeClr>
                </a:solidFill>
              </a:rPr>
              <a:t>secrecció</a:t>
            </a:r>
            <a:r>
              <a:rPr lang="es-ES" sz="1600" dirty="0">
                <a:solidFill>
                  <a:schemeClr val="accent5">
                    <a:lumMod val="75000"/>
                  </a:schemeClr>
                </a:solidFill>
              </a:rPr>
              <a:t> uretral purulenta i </a:t>
            </a:r>
            <a:r>
              <a:rPr lang="es-ES" sz="1600" dirty="0" err="1">
                <a:solidFill>
                  <a:schemeClr val="accent5">
                    <a:lumMod val="75000"/>
                  </a:schemeClr>
                </a:solidFill>
              </a:rPr>
              <a:t>abundat</a:t>
            </a:r>
            <a:r>
              <a:rPr lang="es-ES" sz="1600" dirty="0">
                <a:solidFill>
                  <a:schemeClr val="accent5">
                    <a:lumMod val="75000"/>
                  </a:schemeClr>
                </a:solidFill>
              </a:rPr>
              <a:t>), </a:t>
            </a:r>
            <a:r>
              <a:rPr lang="es-ES" sz="1600" dirty="0" err="1">
                <a:solidFill>
                  <a:schemeClr val="accent5">
                    <a:lumMod val="75000"/>
                  </a:schemeClr>
                </a:solidFill>
              </a:rPr>
              <a:t>recolliu</a:t>
            </a:r>
            <a:r>
              <a:rPr lang="es-ES" sz="16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s-ES" sz="1600" dirty="0" err="1">
                <a:solidFill>
                  <a:schemeClr val="accent5">
                    <a:lumMod val="75000"/>
                  </a:schemeClr>
                </a:solidFill>
              </a:rPr>
              <a:t>sempre</a:t>
            </a:r>
            <a:r>
              <a:rPr lang="es-ES" sz="1600" dirty="0">
                <a:solidFill>
                  <a:schemeClr val="accent5">
                    <a:lumMod val="75000"/>
                  </a:schemeClr>
                </a:solidFill>
              </a:rPr>
              <a:t> una </a:t>
            </a:r>
            <a:r>
              <a:rPr lang="es-ES" sz="1600" dirty="0" err="1">
                <a:solidFill>
                  <a:schemeClr val="accent5">
                    <a:lumMod val="75000"/>
                  </a:schemeClr>
                </a:solidFill>
              </a:rPr>
              <a:t>mostra</a:t>
            </a:r>
            <a:r>
              <a:rPr lang="es-ES" sz="1600" dirty="0">
                <a:solidFill>
                  <a:schemeClr val="accent5">
                    <a:lumMod val="75000"/>
                  </a:schemeClr>
                </a:solidFill>
              </a:rPr>
              <a:t> uretral per a </a:t>
            </a:r>
            <a:r>
              <a:rPr lang="es-ES" sz="1600" dirty="0" err="1">
                <a:solidFill>
                  <a:schemeClr val="accent5">
                    <a:lumMod val="75000"/>
                  </a:schemeClr>
                </a:solidFill>
              </a:rPr>
              <a:t>cultiu</a:t>
            </a:r>
            <a:r>
              <a:rPr lang="es-ES" sz="1600" dirty="0">
                <a:solidFill>
                  <a:schemeClr val="accent5">
                    <a:lumMod val="75000"/>
                  </a:schemeClr>
                </a:solidFill>
              </a:rPr>
              <a:t> i antibiograma i una </a:t>
            </a:r>
            <a:r>
              <a:rPr lang="es-ES" sz="1600" dirty="0" err="1">
                <a:solidFill>
                  <a:schemeClr val="accent5">
                    <a:lumMod val="75000"/>
                  </a:schemeClr>
                </a:solidFill>
              </a:rPr>
              <a:t>mostra</a:t>
            </a:r>
            <a:r>
              <a:rPr lang="es-ES" sz="1600" dirty="0">
                <a:solidFill>
                  <a:schemeClr val="accent5">
                    <a:lumMod val="75000"/>
                  </a:schemeClr>
                </a:solidFill>
              </a:rPr>
              <a:t> uretral o </a:t>
            </a:r>
            <a:r>
              <a:rPr lang="es-ES" sz="1600" dirty="0" err="1">
                <a:solidFill>
                  <a:schemeClr val="accent5">
                    <a:lumMod val="75000"/>
                  </a:schemeClr>
                </a:solidFill>
              </a:rPr>
              <a:t>d’orina</a:t>
            </a:r>
            <a:r>
              <a:rPr lang="es-ES" sz="1600" dirty="0">
                <a:solidFill>
                  <a:schemeClr val="accent5">
                    <a:lumMod val="75000"/>
                  </a:schemeClr>
                </a:solidFill>
              </a:rPr>
              <a:t> per a la </a:t>
            </a:r>
            <a:r>
              <a:rPr lang="es-ES" sz="1600" dirty="0" err="1">
                <a:solidFill>
                  <a:schemeClr val="accent5">
                    <a:lumMod val="75000"/>
                  </a:schemeClr>
                </a:solidFill>
              </a:rPr>
              <a:t>detecció</a:t>
            </a:r>
            <a:r>
              <a:rPr lang="es-ES" sz="1600" dirty="0">
                <a:solidFill>
                  <a:schemeClr val="accent5">
                    <a:lumMod val="75000"/>
                  </a:schemeClr>
                </a:solidFill>
              </a:rPr>
              <a:t> de </a:t>
            </a:r>
            <a:r>
              <a:rPr lang="es-ES" sz="1600" i="1" dirty="0" err="1">
                <a:solidFill>
                  <a:schemeClr val="accent5">
                    <a:lumMod val="75000"/>
                  </a:schemeClr>
                </a:solidFill>
              </a:rPr>
              <a:t>Neisseria</a:t>
            </a:r>
            <a:r>
              <a:rPr lang="es-ES" sz="16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s-ES" sz="1600" dirty="0" err="1">
                <a:solidFill>
                  <a:schemeClr val="accent5">
                    <a:lumMod val="75000"/>
                  </a:schemeClr>
                </a:solidFill>
              </a:rPr>
              <a:t>mitjançant</a:t>
            </a:r>
            <a:r>
              <a:rPr lang="es-ES" sz="1600" dirty="0">
                <a:solidFill>
                  <a:schemeClr val="accent5">
                    <a:lumMod val="75000"/>
                  </a:schemeClr>
                </a:solidFill>
              </a:rPr>
              <a:t> PCR; </a:t>
            </a:r>
            <a:r>
              <a:rPr lang="es-ES" sz="1600" dirty="0" err="1">
                <a:solidFill>
                  <a:schemeClr val="accent5">
                    <a:lumMod val="75000"/>
                  </a:schemeClr>
                </a:solidFill>
              </a:rPr>
              <a:t>donarem</a:t>
            </a:r>
            <a:r>
              <a:rPr lang="es-ES" sz="16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s-ES" sz="1600" dirty="0" err="1">
                <a:solidFill>
                  <a:schemeClr val="accent5">
                    <a:lumMod val="75000"/>
                  </a:schemeClr>
                </a:solidFill>
              </a:rPr>
              <a:t>tractament</a:t>
            </a:r>
            <a:r>
              <a:rPr lang="es-ES" sz="1600" dirty="0">
                <a:solidFill>
                  <a:schemeClr val="accent5">
                    <a:lumMod val="75000"/>
                  </a:schemeClr>
                </a:solidFill>
              </a:rPr>
              <a:t> doble </a:t>
            </a:r>
            <a:r>
              <a:rPr lang="es-ES" sz="1600" dirty="0" err="1">
                <a:solidFill>
                  <a:schemeClr val="accent5">
                    <a:lumMod val="75000"/>
                  </a:schemeClr>
                </a:solidFill>
              </a:rPr>
              <a:t>amb</a:t>
            </a:r>
            <a:r>
              <a:rPr lang="es-ES" sz="16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s-ES" sz="1600" dirty="0" err="1">
                <a:solidFill>
                  <a:schemeClr val="accent5">
                    <a:lumMod val="75000"/>
                  </a:schemeClr>
                </a:solidFill>
              </a:rPr>
              <a:t>Ceftriaxona</a:t>
            </a:r>
            <a:r>
              <a:rPr lang="es-ES" sz="1600" dirty="0">
                <a:solidFill>
                  <a:schemeClr val="accent5">
                    <a:lumMod val="75000"/>
                  </a:schemeClr>
                </a:solidFill>
              </a:rPr>
              <a:t> 500 mg </a:t>
            </a:r>
            <a:r>
              <a:rPr lang="es-ES" sz="1600" dirty="0" err="1">
                <a:solidFill>
                  <a:schemeClr val="accent5">
                    <a:lumMod val="75000"/>
                  </a:schemeClr>
                </a:solidFill>
              </a:rPr>
              <a:t>im</a:t>
            </a:r>
            <a:r>
              <a:rPr lang="es-ES" sz="1600" dirty="0">
                <a:solidFill>
                  <a:schemeClr val="accent5">
                    <a:lumMod val="75000"/>
                  </a:schemeClr>
                </a:solidFill>
              </a:rPr>
              <a:t> + </a:t>
            </a:r>
            <a:r>
              <a:rPr lang="es-ES" sz="1600" dirty="0" err="1">
                <a:solidFill>
                  <a:schemeClr val="accent5">
                    <a:lumMod val="75000"/>
                  </a:schemeClr>
                </a:solidFill>
              </a:rPr>
              <a:t>Azitromicina</a:t>
            </a:r>
            <a:r>
              <a:rPr lang="es-ES" sz="1600" dirty="0">
                <a:solidFill>
                  <a:schemeClr val="accent5">
                    <a:lumMod val="75000"/>
                  </a:schemeClr>
                </a:solidFill>
              </a:rPr>
              <a:t> 1gr </a:t>
            </a:r>
            <a:r>
              <a:rPr lang="es-ES" sz="1600" dirty="0" err="1">
                <a:solidFill>
                  <a:schemeClr val="accent5">
                    <a:lumMod val="75000"/>
                  </a:schemeClr>
                </a:solidFill>
              </a:rPr>
              <a:t>vo</a:t>
            </a:r>
            <a:r>
              <a:rPr lang="es-ES" sz="16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s-ES" sz="1600" dirty="0" err="1">
                <a:solidFill>
                  <a:schemeClr val="accent5">
                    <a:lumMod val="75000"/>
                  </a:schemeClr>
                </a:solidFill>
              </a:rPr>
              <a:t>dosi</a:t>
            </a:r>
            <a:r>
              <a:rPr lang="es-ES" sz="16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s-ES" sz="1600" dirty="0" err="1">
                <a:solidFill>
                  <a:schemeClr val="accent5">
                    <a:lumMod val="75000"/>
                  </a:schemeClr>
                </a:solidFill>
              </a:rPr>
              <a:t>ùnica</a:t>
            </a:r>
            <a:r>
              <a:rPr lang="es-ES" sz="1600" dirty="0">
                <a:solidFill>
                  <a:schemeClr val="accent5">
                    <a:lumMod val="75000"/>
                  </a:schemeClr>
                </a:solidFill>
              </a:rPr>
              <a:t> o </a:t>
            </a:r>
            <a:r>
              <a:rPr lang="es-ES" sz="1600" dirty="0" err="1">
                <a:solidFill>
                  <a:schemeClr val="accent5">
                    <a:lumMod val="75000"/>
                  </a:schemeClr>
                </a:solidFill>
              </a:rPr>
              <a:t>Doxiciclina</a:t>
            </a:r>
            <a:r>
              <a:rPr lang="es-ES" sz="1600" dirty="0">
                <a:solidFill>
                  <a:schemeClr val="accent5">
                    <a:lumMod val="75000"/>
                  </a:schemeClr>
                </a:solidFill>
              </a:rPr>
              <a:t> 100/12h </a:t>
            </a:r>
            <a:r>
              <a:rPr lang="es-ES" sz="1600" dirty="0" err="1">
                <a:solidFill>
                  <a:schemeClr val="accent5">
                    <a:lumMod val="75000"/>
                  </a:schemeClr>
                </a:solidFill>
              </a:rPr>
              <a:t>vo</a:t>
            </a:r>
            <a:r>
              <a:rPr lang="es-ES" sz="16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s-ES" sz="1600" dirty="0" err="1">
                <a:solidFill>
                  <a:schemeClr val="accent5">
                    <a:lumMod val="75000"/>
                  </a:schemeClr>
                </a:solidFill>
              </a:rPr>
              <a:t>durant</a:t>
            </a:r>
            <a:r>
              <a:rPr lang="es-ES" sz="1600" dirty="0">
                <a:solidFill>
                  <a:schemeClr val="accent5">
                    <a:lumMod val="75000"/>
                  </a:schemeClr>
                </a:solidFill>
              </a:rPr>
              <a:t> 7 </a:t>
            </a:r>
            <a:r>
              <a:rPr lang="es-ES" sz="1600" dirty="0" err="1">
                <a:solidFill>
                  <a:schemeClr val="accent5">
                    <a:lumMod val="75000"/>
                  </a:schemeClr>
                </a:solidFill>
              </a:rPr>
              <a:t>dies</a:t>
            </a:r>
            <a:endParaRPr lang="es-ES" sz="1600" dirty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>
              <a:buAutoNum type="alphaLcParenR" startAt="3"/>
            </a:pPr>
            <a:endParaRPr lang="es-ES" sz="1600" dirty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>
              <a:buAutoNum type="alphaLcParenR" startAt="3"/>
            </a:pPr>
            <a:r>
              <a:rPr lang="es-ES" sz="1600" dirty="0">
                <a:solidFill>
                  <a:srgbClr val="7030A0"/>
                </a:solidFill>
              </a:rPr>
              <a:t>Per a les </a:t>
            </a:r>
            <a:r>
              <a:rPr lang="es-ES" sz="1600" dirty="0" err="1">
                <a:solidFill>
                  <a:srgbClr val="7030A0"/>
                </a:solidFill>
              </a:rPr>
              <a:t>infeccions</a:t>
            </a:r>
            <a:r>
              <a:rPr lang="es-ES" sz="1600" dirty="0">
                <a:solidFill>
                  <a:srgbClr val="7030A0"/>
                </a:solidFill>
              </a:rPr>
              <a:t> </a:t>
            </a:r>
            <a:r>
              <a:rPr lang="es-ES" sz="1600" dirty="0" err="1">
                <a:solidFill>
                  <a:srgbClr val="7030A0"/>
                </a:solidFill>
              </a:rPr>
              <a:t>genitals</a:t>
            </a:r>
            <a:r>
              <a:rPr lang="es-ES" sz="1600" dirty="0">
                <a:solidFill>
                  <a:srgbClr val="7030A0"/>
                </a:solidFill>
              </a:rPr>
              <a:t> per </a:t>
            </a:r>
            <a:r>
              <a:rPr lang="es-ES" sz="1600" b="1" dirty="0" err="1">
                <a:solidFill>
                  <a:srgbClr val="7030A0"/>
                </a:solidFill>
              </a:rPr>
              <a:t>clamídies</a:t>
            </a:r>
            <a:r>
              <a:rPr lang="es-ES" sz="1600" b="1" dirty="0">
                <a:solidFill>
                  <a:srgbClr val="7030A0"/>
                </a:solidFill>
              </a:rPr>
              <a:t> </a:t>
            </a:r>
            <a:r>
              <a:rPr lang="es-ES" sz="1600" dirty="0">
                <a:solidFill>
                  <a:srgbClr val="7030A0"/>
                </a:solidFill>
              </a:rPr>
              <a:t>en la dona, </a:t>
            </a:r>
            <a:r>
              <a:rPr lang="es-ES" sz="1600" dirty="0" err="1">
                <a:solidFill>
                  <a:srgbClr val="7030A0"/>
                </a:solidFill>
              </a:rPr>
              <a:t>empreu</a:t>
            </a:r>
            <a:r>
              <a:rPr lang="es-ES" sz="1600" dirty="0">
                <a:solidFill>
                  <a:srgbClr val="7030A0"/>
                </a:solidFill>
              </a:rPr>
              <a:t> </a:t>
            </a:r>
            <a:r>
              <a:rPr lang="es-ES" sz="1600" dirty="0" err="1">
                <a:solidFill>
                  <a:srgbClr val="7030A0"/>
                </a:solidFill>
              </a:rPr>
              <a:t>preferentment</a:t>
            </a:r>
            <a:r>
              <a:rPr lang="es-ES" sz="1600" dirty="0">
                <a:solidFill>
                  <a:srgbClr val="7030A0"/>
                </a:solidFill>
              </a:rPr>
              <a:t> la doxiciclina; també en </a:t>
            </a:r>
            <a:r>
              <a:rPr lang="es-ES" sz="1600" dirty="0" err="1">
                <a:solidFill>
                  <a:srgbClr val="7030A0"/>
                </a:solidFill>
              </a:rPr>
              <a:t>homes</a:t>
            </a:r>
            <a:r>
              <a:rPr lang="es-ES" sz="1600" dirty="0">
                <a:solidFill>
                  <a:srgbClr val="7030A0"/>
                </a:solidFill>
              </a:rPr>
              <a:t> en les </a:t>
            </a:r>
            <a:r>
              <a:rPr lang="es-ES" sz="1600" dirty="0" err="1">
                <a:solidFill>
                  <a:srgbClr val="7030A0"/>
                </a:solidFill>
              </a:rPr>
              <a:t>infeccions</a:t>
            </a:r>
            <a:r>
              <a:rPr lang="es-ES" sz="1600" dirty="0">
                <a:solidFill>
                  <a:srgbClr val="7030A0"/>
                </a:solidFill>
              </a:rPr>
              <a:t> </a:t>
            </a:r>
            <a:r>
              <a:rPr lang="es-ES" sz="1600" dirty="0" err="1">
                <a:solidFill>
                  <a:srgbClr val="7030A0"/>
                </a:solidFill>
              </a:rPr>
              <a:t>anals</a:t>
            </a:r>
            <a:r>
              <a:rPr lang="es-ES" sz="1600" dirty="0">
                <a:solidFill>
                  <a:srgbClr val="7030A0"/>
                </a:solidFill>
              </a:rPr>
              <a:t> per </a:t>
            </a:r>
            <a:r>
              <a:rPr lang="es-ES" sz="1600" dirty="0" err="1">
                <a:solidFill>
                  <a:srgbClr val="7030A0"/>
                </a:solidFill>
              </a:rPr>
              <a:t>clamídies</a:t>
            </a:r>
            <a:r>
              <a:rPr lang="es-ES" sz="1600" dirty="0">
                <a:solidFill>
                  <a:srgbClr val="7030A0"/>
                </a:solidFill>
              </a:rPr>
              <a:t> (</a:t>
            </a:r>
            <a:r>
              <a:rPr lang="es-ES" sz="1600" dirty="0" err="1">
                <a:solidFill>
                  <a:srgbClr val="7030A0"/>
                </a:solidFill>
              </a:rPr>
              <a:t>sobretot</a:t>
            </a:r>
            <a:r>
              <a:rPr lang="es-ES" sz="1600" dirty="0">
                <a:solidFill>
                  <a:srgbClr val="7030A0"/>
                </a:solidFill>
              </a:rPr>
              <a:t> </a:t>
            </a:r>
            <a:r>
              <a:rPr lang="es-ES" sz="1600" dirty="0" err="1">
                <a:solidFill>
                  <a:srgbClr val="7030A0"/>
                </a:solidFill>
              </a:rPr>
              <a:t>pensant</a:t>
            </a:r>
            <a:r>
              <a:rPr lang="es-ES" sz="1600" dirty="0">
                <a:solidFill>
                  <a:srgbClr val="7030A0"/>
                </a:solidFill>
              </a:rPr>
              <a:t> </a:t>
            </a:r>
            <a:r>
              <a:rPr lang="es-ES" sz="1600" dirty="0" err="1">
                <a:solidFill>
                  <a:srgbClr val="7030A0"/>
                </a:solidFill>
              </a:rPr>
              <a:t>cobrir</a:t>
            </a:r>
            <a:r>
              <a:rPr lang="es-ES" sz="1600" dirty="0">
                <a:solidFill>
                  <a:srgbClr val="7030A0"/>
                </a:solidFill>
              </a:rPr>
              <a:t> </a:t>
            </a:r>
            <a:r>
              <a:rPr lang="es-ES" sz="1600" dirty="0" err="1">
                <a:solidFill>
                  <a:srgbClr val="7030A0"/>
                </a:solidFill>
              </a:rPr>
              <a:t>clamídies</a:t>
            </a:r>
            <a:r>
              <a:rPr lang="es-ES" sz="1600" dirty="0">
                <a:solidFill>
                  <a:srgbClr val="7030A0"/>
                </a:solidFill>
              </a:rPr>
              <a:t> de LGV)</a:t>
            </a:r>
          </a:p>
          <a:p>
            <a:endParaRPr lang="es-ES" b="1" dirty="0">
              <a:solidFill>
                <a:srgbClr val="7030A0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C40483A-D67F-45C8-B06E-863F3E1B6401}"/>
              </a:ext>
            </a:extLst>
          </p:cNvPr>
          <p:cNvSpPr txBox="1"/>
          <p:nvPr/>
        </p:nvSpPr>
        <p:spPr>
          <a:xfrm>
            <a:off x="0" y="6309320"/>
            <a:ext cx="9036496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ca-ES" sz="2800" dirty="0" err="1">
                <a:solidFill>
                  <a:srgbClr val="0070C0"/>
                </a:solidFill>
              </a:rPr>
              <a:t>CAMFiC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39442534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i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C28B27-1219-4976-9804-EDD5DB3CC5E6}" type="slidenum">
              <a:rPr lang="es-ES"/>
              <a:pPr>
                <a:defRPr/>
              </a:pPr>
              <a:t>32</a:t>
            </a:fld>
            <a:endParaRPr lang="es-ES"/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6775" y="904875"/>
            <a:ext cx="7410450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Elipse"/>
          <p:cNvSpPr/>
          <p:nvPr/>
        </p:nvSpPr>
        <p:spPr>
          <a:xfrm>
            <a:off x="5357818" y="2357430"/>
            <a:ext cx="1428760" cy="28575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Elipse"/>
          <p:cNvSpPr/>
          <p:nvPr/>
        </p:nvSpPr>
        <p:spPr>
          <a:xfrm>
            <a:off x="5357818" y="4000504"/>
            <a:ext cx="1428760" cy="28575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CuadroTexto"/>
          <p:cNvSpPr txBox="1"/>
          <p:nvPr/>
        </p:nvSpPr>
        <p:spPr>
          <a:xfrm>
            <a:off x="214282" y="142852"/>
            <a:ext cx="39290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err="1">
                <a:solidFill>
                  <a:srgbClr val="0070C0"/>
                </a:solidFill>
              </a:rPr>
              <a:t>Estudi</a:t>
            </a:r>
            <a:r>
              <a:rPr lang="es-ES" sz="2000" b="1" dirty="0">
                <a:solidFill>
                  <a:srgbClr val="0070C0"/>
                </a:solidFill>
              </a:rPr>
              <a:t> i </a:t>
            </a:r>
            <a:r>
              <a:rPr lang="es-ES" sz="2000" b="1" dirty="0" err="1">
                <a:solidFill>
                  <a:srgbClr val="0070C0"/>
                </a:solidFill>
              </a:rPr>
              <a:t>tractament</a:t>
            </a:r>
            <a:r>
              <a:rPr lang="es-ES" sz="2000" b="1" dirty="0">
                <a:solidFill>
                  <a:srgbClr val="0070C0"/>
                </a:solidFill>
              </a:rPr>
              <a:t> </a:t>
            </a:r>
            <a:r>
              <a:rPr lang="es-ES" sz="2000" b="1" dirty="0" err="1">
                <a:solidFill>
                  <a:srgbClr val="0070C0"/>
                </a:solidFill>
              </a:rPr>
              <a:t>dels</a:t>
            </a:r>
            <a:r>
              <a:rPr lang="es-ES" sz="2000" b="1" dirty="0">
                <a:solidFill>
                  <a:srgbClr val="0070C0"/>
                </a:solidFill>
              </a:rPr>
              <a:t> contactes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5214942" y="2357430"/>
            <a:ext cx="171451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 dirty="0"/>
              <a:t>3 </a:t>
            </a:r>
            <a:r>
              <a:rPr lang="es-ES" sz="1600" dirty="0" err="1"/>
              <a:t>mesos</a:t>
            </a:r>
            <a:endParaRPr lang="es-ES" sz="1600" dirty="0"/>
          </a:p>
        </p:txBody>
      </p:sp>
      <p:sp>
        <p:nvSpPr>
          <p:cNvPr id="9" name="8 CuadroTexto"/>
          <p:cNvSpPr txBox="1"/>
          <p:nvPr/>
        </p:nvSpPr>
        <p:spPr>
          <a:xfrm>
            <a:off x="5436096" y="3063069"/>
            <a:ext cx="144066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 dirty="0"/>
              <a:t>3 </a:t>
            </a:r>
            <a:r>
              <a:rPr lang="es-ES" sz="1600" dirty="0" err="1"/>
              <a:t>mesos</a:t>
            </a:r>
            <a:endParaRPr lang="es-ES" sz="16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5214942" y="4000504"/>
            <a:ext cx="178595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 dirty="0"/>
              <a:t>3 </a:t>
            </a:r>
            <a:r>
              <a:rPr lang="es-ES" sz="1600" dirty="0" err="1"/>
              <a:t>mesos</a:t>
            </a:r>
            <a:endParaRPr lang="es-ES" sz="1600" dirty="0"/>
          </a:p>
        </p:txBody>
      </p:sp>
      <p:sp>
        <p:nvSpPr>
          <p:cNvPr id="11" name="10 CuadroTexto"/>
          <p:cNvSpPr txBox="1"/>
          <p:nvPr/>
        </p:nvSpPr>
        <p:spPr>
          <a:xfrm>
            <a:off x="1000100" y="4572008"/>
            <a:ext cx="678661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dirty="0"/>
              <a:t>Noves </a:t>
            </a:r>
            <a:r>
              <a:rPr lang="es-ES" dirty="0" err="1"/>
              <a:t>recomanacions</a:t>
            </a:r>
            <a:r>
              <a:rPr lang="es-ES" dirty="0"/>
              <a:t> </a:t>
            </a:r>
            <a:r>
              <a:rPr lang="es-ES" dirty="0" err="1"/>
              <a:t>grup</a:t>
            </a:r>
            <a:r>
              <a:rPr lang="es-ES" dirty="0"/>
              <a:t> </a:t>
            </a:r>
            <a:r>
              <a:rPr lang="es-ES" dirty="0" err="1"/>
              <a:t>Estudi</a:t>
            </a:r>
            <a:r>
              <a:rPr lang="es-ES" dirty="0"/>
              <a:t> </a:t>
            </a:r>
            <a:r>
              <a:rPr lang="es-ES" dirty="0" err="1"/>
              <a:t>dels</a:t>
            </a:r>
            <a:r>
              <a:rPr lang="es-ES" dirty="0"/>
              <a:t> Contactes de </a:t>
            </a:r>
            <a:r>
              <a:rPr lang="es-ES" dirty="0" err="1"/>
              <a:t>l’Agència</a:t>
            </a:r>
            <a:r>
              <a:rPr lang="es-ES" dirty="0"/>
              <a:t> de </a:t>
            </a:r>
            <a:r>
              <a:rPr lang="es-ES" dirty="0" err="1"/>
              <a:t>Salut</a:t>
            </a:r>
            <a:r>
              <a:rPr lang="es-ES" dirty="0"/>
              <a:t> Pública de Catalunya, 2019</a:t>
            </a:r>
          </a:p>
        </p:txBody>
      </p:sp>
      <p:cxnSp>
        <p:nvCxnSpPr>
          <p:cNvPr id="3" name="Connector de fletxa recta 2"/>
          <p:cNvCxnSpPr>
            <a:endCxn id="8" idx="1"/>
          </p:cNvCxnSpPr>
          <p:nvPr/>
        </p:nvCxnSpPr>
        <p:spPr>
          <a:xfrm>
            <a:off x="2411760" y="2526707"/>
            <a:ext cx="280318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de fletxa recta 12"/>
          <p:cNvCxnSpPr/>
          <p:nvPr/>
        </p:nvCxnSpPr>
        <p:spPr>
          <a:xfrm>
            <a:off x="2873837" y="3140968"/>
            <a:ext cx="280318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de fletxa recta 13"/>
          <p:cNvCxnSpPr/>
          <p:nvPr/>
        </p:nvCxnSpPr>
        <p:spPr>
          <a:xfrm>
            <a:off x="2991814" y="4143380"/>
            <a:ext cx="273231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36329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2 Marcador de número de diapositiva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858000" y="6421438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fld id="{430DB763-1953-421B-97B7-8C05E10F83CA}" type="slidenum">
              <a:rPr lang="ca-ES" altLang="es-ES" smtClean="0">
                <a:ea typeface="Geneva" charset="-128"/>
              </a:rPr>
              <a:pPr eaLnBrk="1" hangingPunct="1"/>
              <a:t>33</a:t>
            </a:fld>
            <a:endParaRPr lang="ca-ES" altLang="es-ES">
              <a:ea typeface="Geneva" charset="-128"/>
            </a:endParaRPr>
          </a:p>
        </p:txBody>
      </p:sp>
      <p:sp>
        <p:nvSpPr>
          <p:cNvPr id="40963" name="Rectangle 10"/>
          <p:cNvSpPr>
            <a:spLocks noChangeArrowheads="1"/>
          </p:cNvSpPr>
          <p:nvPr/>
        </p:nvSpPr>
        <p:spPr bwMode="auto">
          <a:xfrm>
            <a:off x="142875" y="111125"/>
            <a:ext cx="90011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ca-ES" altLang="es-ES" sz="2800" b="1" dirty="0">
                <a:solidFill>
                  <a:srgbClr val="0070C0"/>
                </a:solidFill>
              </a:rPr>
              <a:t>Altres agents causants d’uretritis no </a:t>
            </a:r>
            <a:r>
              <a:rPr lang="ca-ES" altLang="es-ES" sz="2800" b="1" dirty="0" err="1">
                <a:solidFill>
                  <a:srgbClr val="0070C0"/>
                </a:solidFill>
              </a:rPr>
              <a:t>gonocòcciques</a:t>
            </a:r>
            <a:endParaRPr lang="es-ES" altLang="es-ES" sz="2800" b="1" dirty="0">
              <a:solidFill>
                <a:srgbClr val="0070C0"/>
              </a:solidFill>
            </a:endParaRPr>
          </a:p>
        </p:txBody>
      </p:sp>
      <p:pic>
        <p:nvPicPr>
          <p:cNvPr id="40964" name="Imagen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7538" y="1387475"/>
            <a:ext cx="4667250" cy="424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Imagen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087438"/>
            <a:ext cx="3960813" cy="511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6" name="Rectangle 10"/>
          <p:cNvSpPr>
            <a:spLocks noChangeArrowheads="1"/>
          </p:cNvSpPr>
          <p:nvPr/>
        </p:nvSpPr>
        <p:spPr bwMode="auto">
          <a:xfrm>
            <a:off x="142875" y="749300"/>
            <a:ext cx="88487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ca-ES" altLang="es-ES" sz="1600" b="1" i="1">
                <a:solidFill>
                  <a:srgbClr val="0070C0"/>
                </a:solidFill>
              </a:rPr>
              <a:t>                   Mycoplasma genitalium (MG)                                             Ureaplasma urealyticum (UU)</a:t>
            </a:r>
            <a:endParaRPr lang="es-ES" altLang="es-ES" sz="2800" b="1">
              <a:solidFill>
                <a:srgbClr val="0070C0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3D6BE25-C342-442E-AE60-BEDABD265C9B}"/>
              </a:ext>
            </a:extLst>
          </p:cNvPr>
          <p:cNvSpPr txBox="1"/>
          <p:nvPr/>
        </p:nvSpPr>
        <p:spPr>
          <a:xfrm>
            <a:off x="0" y="6309320"/>
            <a:ext cx="9036496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ca-ES" sz="2800" dirty="0" err="1">
                <a:solidFill>
                  <a:srgbClr val="0070C0"/>
                </a:solidFill>
              </a:rPr>
              <a:t>CAMFiC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9527798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2 Marcador de número de diapositiva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858000" y="6421438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fld id="{6797DAF0-636E-4695-903C-03868D0F6579}" type="slidenum">
              <a:rPr lang="ca-ES" altLang="es-ES" smtClean="0">
                <a:ea typeface="Geneva" charset="-128"/>
              </a:rPr>
              <a:pPr eaLnBrk="1" hangingPunct="1"/>
              <a:t>34</a:t>
            </a:fld>
            <a:endParaRPr lang="ca-ES" altLang="es-ES">
              <a:ea typeface="Geneva" charset="-128"/>
            </a:endParaRPr>
          </a:p>
        </p:txBody>
      </p:sp>
      <p:sp>
        <p:nvSpPr>
          <p:cNvPr id="41987" name="Rectangle 10"/>
          <p:cNvSpPr>
            <a:spLocks noChangeArrowheads="1"/>
          </p:cNvSpPr>
          <p:nvPr/>
        </p:nvSpPr>
        <p:spPr bwMode="auto">
          <a:xfrm>
            <a:off x="142875" y="111125"/>
            <a:ext cx="90011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ca-ES" altLang="es-ES" sz="2800" b="1">
                <a:solidFill>
                  <a:srgbClr val="0070C0"/>
                </a:solidFill>
              </a:rPr>
              <a:t>Altres uretritis no gonocòcciques. Generalitats</a:t>
            </a:r>
            <a:endParaRPr lang="es-ES" altLang="es-ES" sz="2800" b="1">
              <a:solidFill>
                <a:srgbClr val="0070C0"/>
              </a:solidFill>
            </a:endParaRPr>
          </a:p>
        </p:txBody>
      </p:sp>
      <p:sp>
        <p:nvSpPr>
          <p:cNvPr id="41988" name="Rectangle 3"/>
          <p:cNvSpPr txBox="1">
            <a:spLocks noChangeArrowheads="1"/>
          </p:cNvSpPr>
          <p:nvPr/>
        </p:nvSpPr>
        <p:spPr bwMode="auto">
          <a:xfrm>
            <a:off x="251520" y="714356"/>
            <a:ext cx="8612187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58775" lvl="1" indent="-273050" algn="just"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•"/>
            </a:pPr>
            <a:r>
              <a:rPr lang="ca-ES" altLang="ca-ES" sz="2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Definició: </a:t>
            </a:r>
            <a:r>
              <a:rPr lang="ca-E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ITS que afecta la uretra, causada per qualsevol germen que no sigui </a:t>
            </a:r>
            <a:r>
              <a:rPr lang="ca-ES" sz="2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Neisseia</a:t>
            </a:r>
            <a:r>
              <a:rPr lang="ca-ES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a-ES" sz="2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gonorrhoeae</a:t>
            </a:r>
            <a:endParaRPr lang="ca-ES" altLang="ca-ES" sz="21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58775" lvl="1" indent="-273050" algn="just" eaLnBrk="1" hangingPunct="1"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•"/>
            </a:pPr>
            <a:r>
              <a:rPr lang="ca-ES" altLang="ca-ES" sz="2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Etiologia més freqüent: </a:t>
            </a:r>
          </a:p>
          <a:p>
            <a:pPr marL="627063" lvl="2" indent="274638" algn="just" eaLnBrk="1" hangingPunct="1"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•"/>
            </a:pPr>
            <a:r>
              <a:rPr lang="ca-ES" altLang="ca-ES" sz="1600" b="1" i="1" dirty="0" err="1">
                <a:solidFill>
                  <a:schemeClr val="tx1">
                    <a:lumMod val="65000"/>
                    <a:lumOff val="35000"/>
                  </a:schemeClr>
                </a:solidFill>
                <a:sym typeface="Wingdings" pitchFamily="2" charset="2"/>
              </a:rPr>
              <a:t>Mycoplasma</a:t>
            </a:r>
            <a:r>
              <a:rPr lang="ca-ES" altLang="ca-ES" sz="1600" b="1" i="1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itchFamily="2" charset="2"/>
              </a:rPr>
              <a:t> </a:t>
            </a:r>
            <a:r>
              <a:rPr lang="ca-ES" altLang="ca-ES" sz="1600" b="1" i="1" dirty="0" err="1">
                <a:solidFill>
                  <a:schemeClr val="tx1">
                    <a:lumMod val="65000"/>
                    <a:lumOff val="35000"/>
                  </a:schemeClr>
                </a:solidFill>
                <a:sym typeface="Wingdings" pitchFamily="2" charset="2"/>
              </a:rPr>
              <a:t>genitalium</a:t>
            </a:r>
            <a:endParaRPr lang="ca-ES" altLang="ca-ES" sz="1600" b="1" i="1" dirty="0">
              <a:solidFill>
                <a:schemeClr val="tx1">
                  <a:lumMod val="65000"/>
                  <a:lumOff val="35000"/>
                </a:schemeClr>
              </a:solidFill>
              <a:sym typeface="Wingdings" pitchFamily="2" charset="2"/>
            </a:endParaRPr>
          </a:p>
          <a:p>
            <a:pPr marL="627063" lvl="2" indent="274638" algn="just" eaLnBrk="1" hangingPunct="1"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•"/>
            </a:pPr>
            <a:r>
              <a:rPr lang="ca-ES" altLang="ca-ES" sz="1600" i="1" dirty="0" err="1">
                <a:solidFill>
                  <a:schemeClr val="tx1">
                    <a:lumMod val="65000"/>
                    <a:lumOff val="35000"/>
                  </a:schemeClr>
                </a:solidFill>
                <a:sym typeface="Wingdings" pitchFamily="2" charset="2"/>
              </a:rPr>
              <a:t>Ureaplasma</a:t>
            </a:r>
            <a:r>
              <a:rPr lang="ca-ES" altLang="ca-ES" sz="1600" i="1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itchFamily="2" charset="2"/>
              </a:rPr>
              <a:t> </a:t>
            </a:r>
            <a:r>
              <a:rPr lang="ca-ES" altLang="ca-ES" sz="1600" i="1" dirty="0" err="1">
                <a:solidFill>
                  <a:schemeClr val="tx1">
                    <a:lumMod val="65000"/>
                    <a:lumOff val="35000"/>
                  </a:schemeClr>
                </a:solidFill>
                <a:sym typeface="Wingdings" pitchFamily="2" charset="2"/>
              </a:rPr>
              <a:t>urealyticum</a:t>
            </a:r>
            <a:r>
              <a:rPr lang="ca-ES" altLang="ca-ES" sz="1600" i="1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itchFamily="2" charset="2"/>
              </a:rPr>
              <a:t> </a:t>
            </a:r>
            <a:r>
              <a:rPr lang="ca-ES" altLang="ca-ES" sz="16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itchFamily="2" charset="2"/>
              </a:rPr>
              <a:t>(pot ser un germen sapròfit de vies urinàries)</a:t>
            </a:r>
            <a:endParaRPr lang="ca-ES" altLang="ca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58775" lvl="1" indent="-273050" algn="just" eaLnBrk="1" hangingPunct="1"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•"/>
            </a:pPr>
            <a:r>
              <a:rPr lang="ca-ES" altLang="ca-ES" sz="2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Contagi </a:t>
            </a:r>
            <a:r>
              <a:rPr lang="ca-ES" altLang="ca-ES" sz="2100" b="1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itchFamily="2" charset="2"/>
              </a:rPr>
              <a:t> </a:t>
            </a:r>
            <a:r>
              <a:rPr lang="ca-ES" altLang="ca-ES" sz="21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itchFamily="2" charset="2"/>
              </a:rPr>
              <a:t>Per transmissió directa per inoculació de s</a:t>
            </a:r>
            <a:r>
              <a:rPr lang="ca-ES" altLang="ca-E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ecrecions genitals/rectals de persones infectades a mucoses. La seva contagiositat pot durar setmanes a mesos, des que es produeix el contagi fins que es cura la infecció. </a:t>
            </a:r>
          </a:p>
          <a:p>
            <a:pPr marL="358775" lvl="1" indent="-273050" algn="just" eaLnBrk="1" hangingPunct="1"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•"/>
            </a:pPr>
            <a:r>
              <a:rPr lang="ca-ES" altLang="ca-ES" sz="2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Incubació </a:t>
            </a:r>
            <a:r>
              <a:rPr lang="ca-ES" altLang="ca-ES" sz="2100" b="1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itchFamily="2" charset="2"/>
              </a:rPr>
              <a:t> </a:t>
            </a:r>
            <a:r>
              <a:rPr lang="ca-ES" altLang="ca-ES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itchFamily="2" charset="2"/>
              </a:rPr>
              <a:t>E</a:t>
            </a:r>
            <a:r>
              <a:rPr lang="ca-ES" altLang="ca-E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ntre 1 i 5 setmanes</a:t>
            </a:r>
          </a:p>
          <a:p>
            <a:pPr marL="358775" lvl="1" indent="-273050" algn="just" eaLnBrk="1" hangingPunct="1"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•"/>
            </a:pPr>
            <a:r>
              <a:rPr lang="ca-ES" altLang="ca-ES" sz="2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Formes clíniques més freqüents:</a:t>
            </a:r>
          </a:p>
          <a:p>
            <a:pPr marL="627063" lvl="2" indent="274638" algn="just" eaLnBrk="1" hangingPunct="1"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•"/>
            </a:pPr>
            <a:r>
              <a:rPr lang="ca-ES" altLang="ca-E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Cremor en orinar, acompanyada de secreció uretral escassa i mucosa (degoteig), </a:t>
            </a:r>
            <a:r>
              <a:rPr lang="ca-ES" altLang="ca-E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</a:t>
            </a:r>
          </a:p>
          <a:p>
            <a:pPr marL="627063" lvl="2" algn="just" eaLnBrk="1" hangingPunct="1">
              <a:spcBef>
                <a:spcPct val="20000"/>
              </a:spcBef>
              <a:buClr>
                <a:srgbClr val="0070C0"/>
              </a:buClr>
            </a:pPr>
            <a:r>
              <a:rPr lang="ca-ES" altLang="ca-E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  </a:t>
            </a:r>
            <a:r>
              <a:rPr lang="ca-ES" altLang="ca-E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vegades eritema local a la pell dels genitals</a:t>
            </a:r>
          </a:p>
          <a:p>
            <a:pPr marL="627063" lvl="2" indent="274638" algn="just" eaLnBrk="1" hangingPunct="1"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•"/>
            </a:pPr>
            <a:r>
              <a:rPr lang="ca-ES" altLang="ca-E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Poden aparèixer complicacions en forma </a:t>
            </a:r>
            <a:r>
              <a:rPr lang="ca-ES" altLang="ca-E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d’epididimitis</a:t>
            </a:r>
            <a:r>
              <a:rPr lang="ca-ES" altLang="ca-E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prostatitis o balanopostitis</a:t>
            </a:r>
          </a:p>
          <a:p>
            <a:pPr marL="627063" lvl="2" indent="274638" algn="just"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•"/>
            </a:pPr>
            <a:r>
              <a:rPr lang="ca-ES" altLang="ca-E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En dones </a:t>
            </a:r>
            <a:r>
              <a:rPr lang="ca-ES" altLang="ca-ES" sz="16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itchFamily="2" charset="2"/>
              </a:rPr>
              <a:t> MG</a:t>
            </a:r>
            <a:r>
              <a:rPr lang="ca-ES" altLang="ca-E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pot causar cervicitis, endometritis, MIP</a:t>
            </a:r>
          </a:p>
          <a:p>
            <a:pPr marL="627063" lvl="2" algn="just">
              <a:spcBef>
                <a:spcPct val="20000"/>
              </a:spcBef>
              <a:buClr>
                <a:srgbClr val="0070C0"/>
              </a:buClr>
            </a:pPr>
            <a:r>
              <a:rPr lang="ca-ES" altLang="ca-E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 majoria de casos d’infecció per micoplasmes són asimptomàtiques en homes i dones</a:t>
            </a:r>
          </a:p>
          <a:p>
            <a:pPr marL="627063" lvl="2" indent="274638" algn="just" eaLnBrk="1" hangingPunct="1"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•"/>
            </a:pPr>
            <a:endParaRPr lang="ca-ES" altLang="ca-E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627063" lvl="2" indent="274638" algn="just" eaLnBrk="1" hangingPunct="1"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•"/>
            </a:pPr>
            <a:endParaRPr lang="ca-ES" altLang="ca-ES" dirty="0">
              <a:solidFill>
                <a:srgbClr val="000000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B124E83-CCDF-4F72-8DF8-9BB44AD61CA4}"/>
              </a:ext>
            </a:extLst>
          </p:cNvPr>
          <p:cNvSpPr txBox="1"/>
          <p:nvPr/>
        </p:nvSpPr>
        <p:spPr>
          <a:xfrm>
            <a:off x="0" y="6309320"/>
            <a:ext cx="9036496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ca-ES" sz="2800" dirty="0" err="1">
                <a:solidFill>
                  <a:srgbClr val="0070C0"/>
                </a:solidFill>
              </a:rPr>
              <a:t>CAMFiC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551507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2 Marcador de número de diapositiva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858000" y="6421438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fld id="{CBD675BF-BD2F-408D-AD15-CFF61E814418}" type="slidenum">
              <a:rPr lang="ca-ES" altLang="es-ES" smtClean="0">
                <a:ea typeface="Geneva" charset="-128"/>
              </a:rPr>
              <a:pPr eaLnBrk="1" hangingPunct="1"/>
              <a:t>35</a:t>
            </a:fld>
            <a:endParaRPr lang="ca-ES" altLang="es-ES">
              <a:ea typeface="Geneva" charset="-128"/>
            </a:endParaRPr>
          </a:p>
        </p:txBody>
      </p:sp>
      <p:sp>
        <p:nvSpPr>
          <p:cNvPr id="43011" name="Rectangle 10"/>
          <p:cNvSpPr>
            <a:spLocks noChangeArrowheads="1"/>
          </p:cNvSpPr>
          <p:nvPr/>
        </p:nvSpPr>
        <p:spPr bwMode="auto">
          <a:xfrm>
            <a:off x="142875" y="111125"/>
            <a:ext cx="90011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ca-ES" altLang="es-ES" sz="2800" b="1">
                <a:solidFill>
                  <a:srgbClr val="0070C0"/>
                </a:solidFill>
              </a:rPr>
              <a:t>Altres uretritis no gonocòcciques. Diagnòstic</a:t>
            </a:r>
            <a:endParaRPr lang="es-ES" altLang="es-ES" sz="2800" b="1">
              <a:solidFill>
                <a:srgbClr val="0070C0"/>
              </a:solidFill>
            </a:endParaRPr>
          </a:p>
        </p:txBody>
      </p:sp>
      <p:sp>
        <p:nvSpPr>
          <p:cNvPr id="65540" name="Rectangle 3">
            <a:extLst/>
          </p:cNvPr>
          <p:cNvSpPr txBox="1">
            <a:spLocks noChangeArrowheads="1"/>
          </p:cNvSpPr>
          <p:nvPr/>
        </p:nvSpPr>
        <p:spPr bwMode="auto">
          <a:xfrm>
            <a:off x="142875" y="908720"/>
            <a:ext cx="8612187" cy="179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358775" indent="-2730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627063" indent="27463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528763" indent="-35718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lvl="1" algn="just" eaLnBrk="1" hangingPunct="1">
              <a:spcBef>
                <a:spcPct val="20000"/>
              </a:spcBef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ca-ES" altLang="ca-ES" sz="2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Diagnòstic:</a:t>
            </a:r>
            <a:r>
              <a:rPr lang="ca-ES" altLang="ca-ES" sz="2100" b="1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 </a:t>
            </a:r>
          </a:p>
          <a:p>
            <a:pPr marL="969963" lvl="2" indent="-342900" algn="just" eaLnBrk="1" hangingPunct="1">
              <a:spcBef>
                <a:spcPct val="20000"/>
              </a:spcBef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ca-ES" altLang="ca-E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Actualment, s’utilitzen les tècniques d’amplificació dels àcids nucleics (TAAN), PCR o altres per a la detecció de MG i/o d’UU sobre mostres </a:t>
            </a:r>
            <a:r>
              <a:rPr lang="ca-ES" altLang="ca-E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endouretrals</a:t>
            </a:r>
            <a:r>
              <a:rPr lang="ca-ES" altLang="ca-E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 orina (en homes) i vaginals (en dones) i en recte (per MG)</a:t>
            </a:r>
          </a:p>
          <a:p>
            <a:pPr marL="969963" lvl="2" indent="-342900" algn="just" eaLnBrk="1" hangingPunct="1">
              <a:spcBef>
                <a:spcPct val="20000"/>
              </a:spcBef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ca-ES" altLang="ca-E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Aquestes PCR solen ser multitest, que també permeten fer la detecció d’altres patògens.</a:t>
            </a:r>
          </a:p>
          <a:p>
            <a:pPr marL="969963" lvl="2" indent="-342900" algn="just" eaLnBrk="1" hangingPunct="1">
              <a:spcBef>
                <a:spcPct val="20000"/>
              </a:spcBef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ca-ES" altLang="ca-E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Tanmateix, es pot emprar cultiu per a la detecció d’UU</a:t>
            </a:r>
          </a:p>
          <a:p>
            <a:pPr marL="969963" lvl="2" indent="-342900" algn="just" eaLnBrk="1" hangingPunct="1">
              <a:spcBef>
                <a:spcPct val="20000"/>
              </a:spcBef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ca-ES" altLang="ca-E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Ni </a:t>
            </a:r>
            <a:r>
              <a:rPr lang="ca-ES" altLang="ca-ES" sz="20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ureaplasma</a:t>
            </a:r>
            <a:r>
              <a:rPr lang="ca-ES" altLang="ca-E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ni micoplasma són infeccions que calgui </a:t>
            </a:r>
            <a:r>
              <a:rPr lang="ca-ES" altLang="ca-ES" sz="20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cribrar</a:t>
            </a:r>
            <a:r>
              <a:rPr lang="ca-ES" altLang="ca-E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en persones asimptomàtiques; la seva detecció s’ha de fer en cas de presència de símptomes i/o contacte sexual amb persona simptomàtica</a:t>
            </a:r>
          </a:p>
          <a:p>
            <a:pPr marL="969963" lvl="2" indent="-342900" algn="just" eaLnBrk="1" hangingPunct="1">
              <a:spcBef>
                <a:spcPct val="20000"/>
              </a:spcBef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endParaRPr lang="ca-ES" altLang="ca-ES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2" algn="just" eaLnBrk="1" hangingPunct="1">
              <a:spcBef>
                <a:spcPct val="20000"/>
              </a:spcBef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endParaRPr lang="ca-ES" altLang="ca-ES" dirty="0">
              <a:solidFill>
                <a:srgbClr val="000000"/>
              </a:solidFill>
            </a:endParaRPr>
          </a:p>
        </p:txBody>
      </p:sp>
      <p:pic>
        <p:nvPicPr>
          <p:cNvPr id="4301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4048" y="4652735"/>
            <a:ext cx="1367507" cy="1354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4" name="Imagen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9415" y="4653136"/>
            <a:ext cx="2664022" cy="1499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EF9A4B21-8D01-43FF-8D84-AD8D364BBEAB}"/>
              </a:ext>
            </a:extLst>
          </p:cNvPr>
          <p:cNvSpPr txBox="1"/>
          <p:nvPr/>
        </p:nvSpPr>
        <p:spPr>
          <a:xfrm>
            <a:off x="0" y="6309320"/>
            <a:ext cx="9036496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ca-ES" sz="2800" dirty="0" err="1">
                <a:solidFill>
                  <a:srgbClr val="0070C0"/>
                </a:solidFill>
              </a:rPr>
              <a:t>CAMFiC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6869927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i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3B69A-CD23-49C1-8149-452A1E3A3154}" type="slidenum">
              <a:rPr lang="es-ES" smtClean="0"/>
              <a:pPr>
                <a:defRPr/>
              </a:pPr>
              <a:t>36</a:t>
            </a:fld>
            <a:endParaRPr lang="es-ES"/>
          </a:p>
        </p:txBody>
      </p:sp>
      <p:sp>
        <p:nvSpPr>
          <p:cNvPr id="5" name="Rectangle 4"/>
          <p:cNvSpPr/>
          <p:nvPr/>
        </p:nvSpPr>
        <p:spPr>
          <a:xfrm>
            <a:off x="251520" y="188640"/>
            <a:ext cx="33264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altLang="es-ES" sz="2400" b="1" i="1" dirty="0" err="1">
                <a:solidFill>
                  <a:srgbClr val="0070C0"/>
                </a:solidFill>
                <a:ea typeface="MS PGothic" pitchFamily="34" charset="-128"/>
              </a:rPr>
              <a:t>Mycoplasma</a:t>
            </a:r>
            <a:r>
              <a:rPr lang="ca-ES" altLang="es-ES" sz="2400" b="1" i="1" dirty="0">
                <a:solidFill>
                  <a:srgbClr val="0070C0"/>
                </a:solidFill>
                <a:ea typeface="MS PGothic" pitchFamily="34" charset="-128"/>
              </a:rPr>
              <a:t> </a:t>
            </a:r>
            <a:r>
              <a:rPr lang="ca-ES" altLang="es-ES" sz="2400" b="1" i="1" dirty="0" err="1">
                <a:solidFill>
                  <a:srgbClr val="0070C0"/>
                </a:solidFill>
                <a:ea typeface="MS PGothic" pitchFamily="34" charset="-128"/>
              </a:rPr>
              <a:t>genitalium</a:t>
            </a:r>
            <a:r>
              <a:rPr lang="ca-ES" altLang="es-ES" sz="2400" b="1" i="1" dirty="0">
                <a:solidFill>
                  <a:srgbClr val="0070C0"/>
                </a:solidFill>
                <a:ea typeface="MS PGothic" pitchFamily="34" charset="-128"/>
              </a:rPr>
              <a:t> </a:t>
            </a:r>
            <a:endParaRPr lang="ca-ES" sz="2400" dirty="0"/>
          </a:p>
        </p:txBody>
      </p:sp>
      <p:sp>
        <p:nvSpPr>
          <p:cNvPr id="6" name="QuadreDeText 5"/>
          <p:cNvSpPr txBox="1"/>
          <p:nvPr/>
        </p:nvSpPr>
        <p:spPr>
          <a:xfrm>
            <a:off x="328449" y="764704"/>
            <a:ext cx="403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Qüestions que planteja</a:t>
            </a:r>
          </a:p>
        </p:txBody>
      </p:sp>
      <p:sp>
        <p:nvSpPr>
          <p:cNvPr id="7" name="QuadreDeText 6"/>
          <p:cNvSpPr txBox="1"/>
          <p:nvPr/>
        </p:nvSpPr>
        <p:spPr>
          <a:xfrm>
            <a:off x="251520" y="1340768"/>
            <a:ext cx="864689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i="1" dirty="0"/>
              <a:t>1. Cal tractar totes les formes?</a:t>
            </a:r>
          </a:p>
          <a:p>
            <a:r>
              <a:rPr lang="ca-ES" dirty="0"/>
              <a:t>Homes o dones asimptomàtics? </a:t>
            </a:r>
            <a:r>
              <a:rPr lang="ca-ES" b="1" dirty="0"/>
              <a:t>NO</a:t>
            </a:r>
          </a:p>
          <a:p>
            <a:r>
              <a:rPr lang="ca-ES" dirty="0"/>
              <a:t>Dones asimptomàtiques embarassades? </a:t>
            </a:r>
            <a:r>
              <a:rPr lang="ca-ES" b="1" dirty="0"/>
              <a:t>SI</a:t>
            </a:r>
          </a:p>
          <a:p>
            <a:r>
              <a:rPr lang="ca-ES" dirty="0"/>
              <a:t>Homes o dones simptomàtics? </a:t>
            </a:r>
            <a:r>
              <a:rPr lang="ca-ES" b="1" dirty="0"/>
              <a:t>SI</a:t>
            </a:r>
          </a:p>
          <a:p>
            <a:r>
              <a:rPr lang="ca-ES" dirty="0"/>
              <a:t>Contactes sexuals d’homes i dones simptomàtics </a:t>
            </a:r>
            <a:r>
              <a:rPr lang="ca-ES" b="1" dirty="0"/>
              <a:t>SI</a:t>
            </a:r>
          </a:p>
          <a:p>
            <a:endParaRPr lang="ca-ES" b="1" dirty="0"/>
          </a:p>
          <a:p>
            <a:r>
              <a:rPr lang="ca-ES" b="1" dirty="0"/>
              <a:t>2. </a:t>
            </a:r>
            <a:r>
              <a:rPr lang="ca-ES" b="1" i="1" dirty="0"/>
              <a:t>Amb quins antibiòtics i pautes?</a:t>
            </a:r>
          </a:p>
          <a:p>
            <a:r>
              <a:rPr lang="ca-ES" dirty="0"/>
              <a:t>De moment la majoria dels casos responen a la pauta esglaonada amb </a:t>
            </a:r>
            <a:r>
              <a:rPr lang="ca-ES" dirty="0" err="1"/>
              <a:t>azitromicina</a:t>
            </a:r>
            <a:r>
              <a:rPr lang="ca-ES" dirty="0"/>
              <a:t> 500 mg primer dia seguida de 250 mg quatre dies més per via oral</a:t>
            </a:r>
          </a:p>
          <a:p>
            <a:endParaRPr lang="ca-ES" dirty="0"/>
          </a:p>
          <a:p>
            <a:r>
              <a:rPr lang="ca-ES" dirty="0"/>
              <a:t>En cas de no resposta correcta, el tractament és amb </a:t>
            </a:r>
            <a:r>
              <a:rPr lang="ca-ES" dirty="0" err="1"/>
              <a:t>moxifloxacino</a:t>
            </a:r>
            <a:r>
              <a:rPr lang="ca-ES" dirty="0"/>
              <a:t> 400 mg/dia durant 7-10 dies</a:t>
            </a:r>
          </a:p>
          <a:p>
            <a:endParaRPr lang="ca-ES" dirty="0"/>
          </a:p>
          <a:p>
            <a:r>
              <a:rPr lang="ca-ES" dirty="0"/>
              <a:t>El micoplasma no respon massa bé a la doxiciclina</a:t>
            </a:r>
          </a:p>
          <a:p>
            <a:endParaRPr lang="ca-ES" dirty="0"/>
          </a:p>
          <a:p>
            <a:r>
              <a:rPr lang="ca-ES" dirty="0"/>
              <a:t>Les guies angleses del BASHH ja parlen de pautes dobles amb doxiciclina 100/12h 7 dies seguida </a:t>
            </a:r>
            <a:r>
              <a:rPr lang="ca-ES" dirty="0" err="1"/>
              <a:t>d’azitromicina</a:t>
            </a:r>
            <a:r>
              <a:rPr lang="ca-ES" dirty="0"/>
              <a:t> 1g primer dia + 500 mg dos dies més com a pauta inicial i si no hi ha bona resposta, passar al </a:t>
            </a:r>
            <a:r>
              <a:rPr lang="ca-ES" dirty="0" err="1"/>
              <a:t>moxifloxacino</a:t>
            </a:r>
            <a:r>
              <a:rPr lang="ca-ES" dirty="0"/>
              <a:t> </a:t>
            </a:r>
          </a:p>
          <a:p>
            <a:endParaRPr lang="ca-ES" b="1" dirty="0"/>
          </a:p>
        </p:txBody>
      </p:sp>
      <p:pic>
        <p:nvPicPr>
          <p:cNvPr id="3074" name="Picture 2" descr="Resultat d'imatges de micoplasma genit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88640"/>
            <a:ext cx="3672408" cy="24482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104DED4B-0D3F-4C32-8A5B-3505A771DBD8}"/>
              </a:ext>
            </a:extLst>
          </p:cNvPr>
          <p:cNvSpPr txBox="1"/>
          <p:nvPr/>
        </p:nvSpPr>
        <p:spPr>
          <a:xfrm>
            <a:off x="0" y="6309320"/>
            <a:ext cx="9036496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ca-ES" sz="2800" dirty="0" err="1">
                <a:solidFill>
                  <a:srgbClr val="0070C0"/>
                </a:solidFill>
              </a:rPr>
              <a:t>CAMFiC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26810124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 txBox="1">
            <a:spLocks noChangeArrowheads="1"/>
          </p:cNvSpPr>
          <p:nvPr/>
        </p:nvSpPr>
        <p:spPr bwMode="auto">
          <a:xfrm>
            <a:off x="179388" y="77788"/>
            <a:ext cx="87852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 eaLnBrk="1" hangingPunct="1"/>
            <a:r>
              <a:rPr lang="ca-ES" altLang="es-ES" sz="2000" b="1" i="1" dirty="0" err="1">
                <a:solidFill>
                  <a:srgbClr val="0070C0"/>
                </a:solidFill>
                <a:ea typeface="MS PGothic" pitchFamily="34" charset="-128"/>
              </a:rPr>
              <a:t>Mycoplasma</a:t>
            </a:r>
            <a:r>
              <a:rPr lang="ca-ES" altLang="es-ES" sz="2000" b="1" i="1" dirty="0">
                <a:solidFill>
                  <a:srgbClr val="0070C0"/>
                </a:solidFill>
                <a:ea typeface="MS PGothic" pitchFamily="34" charset="-128"/>
              </a:rPr>
              <a:t> </a:t>
            </a:r>
            <a:r>
              <a:rPr lang="ca-ES" altLang="es-ES" sz="2000" b="1" i="1" dirty="0" err="1">
                <a:solidFill>
                  <a:srgbClr val="0070C0"/>
                </a:solidFill>
                <a:ea typeface="MS PGothic" pitchFamily="34" charset="-128"/>
              </a:rPr>
              <a:t>genitalium</a:t>
            </a:r>
            <a:r>
              <a:rPr lang="ca-ES" altLang="es-ES" sz="2000" b="1" i="1" dirty="0">
                <a:solidFill>
                  <a:srgbClr val="0070C0"/>
                </a:solidFill>
                <a:ea typeface="MS PGothic" pitchFamily="34" charset="-128"/>
              </a:rPr>
              <a:t> i </a:t>
            </a:r>
            <a:r>
              <a:rPr lang="ca-ES" altLang="es-ES" sz="2000" b="1" i="1" dirty="0" err="1">
                <a:solidFill>
                  <a:srgbClr val="0070C0"/>
                </a:solidFill>
                <a:ea typeface="MS PGothic" pitchFamily="34" charset="-128"/>
              </a:rPr>
              <a:t>Ureaplasma</a:t>
            </a:r>
            <a:r>
              <a:rPr lang="ca-ES" altLang="es-ES" sz="2000" b="1" i="1" dirty="0">
                <a:solidFill>
                  <a:srgbClr val="0070C0"/>
                </a:solidFill>
                <a:ea typeface="MS PGothic" pitchFamily="34" charset="-128"/>
              </a:rPr>
              <a:t> </a:t>
            </a:r>
            <a:r>
              <a:rPr lang="ca-ES" altLang="es-ES" sz="2000" b="1" i="1" dirty="0" err="1">
                <a:solidFill>
                  <a:srgbClr val="0070C0"/>
                </a:solidFill>
                <a:ea typeface="MS PGothic" pitchFamily="34" charset="-128"/>
              </a:rPr>
              <a:t>urealyticum</a:t>
            </a:r>
            <a:r>
              <a:rPr lang="ca-ES" altLang="es-ES" sz="2000" b="1" dirty="0">
                <a:solidFill>
                  <a:srgbClr val="0070C0"/>
                </a:solidFill>
                <a:ea typeface="MS PGothic" pitchFamily="34" charset="-128"/>
              </a:rPr>
              <a:t>. </a:t>
            </a:r>
            <a:r>
              <a:rPr lang="ca-ES" altLang="es-ES" sz="2800" b="1" dirty="0">
                <a:solidFill>
                  <a:srgbClr val="0070C0"/>
                </a:solidFill>
                <a:ea typeface="MS PGothic" pitchFamily="34" charset="-128"/>
              </a:rPr>
              <a:t>Tractament</a:t>
            </a:r>
          </a:p>
        </p:txBody>
      </p:sp>
      <p:sp>
        <p:nvSpPr>
          <p:cNvPr id="55299" name="2 Marcador de número de diapositiva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858000" y="6421438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23D74271-9F37-4DD3-B2EB-EDFF769C9DE2}" type="slidenum">
              <a:rPr lang="ca-ES" altLang="es-ES" smtClean="0">
                <a:ea typeface="Geneva" charset="-128"/>
              </a:rPr>
              <a:pPr/>
              <a:t>37</a:t>
            </a:fld>
            <a:endParaRPr lang="ca-ES" altLang="es-ES">
              <a:ea typeface="Geneva" charset="-128"/>
            </a:endParaRPr>
          </a:p>
        </p:txBody>
      </p:sp>
      <p:sp>
        <p:nvSpPr>
          <p:cNvPr id="9" name="Rectángulo: esquinas redondeadas 8">
            <a:extLst/>
          </p:cNvPr>
          <p:cNvSpPr/>
          <p:nvPr/>
        </p:nvSpPr>
        <p:spPr>
          <a:xfrm>
            <a:off x="323850" y="4221163"/>
            <a:ext cx="8494713" cy="1871662"/>
          </a:xfrm>
          <a:prstGeom prst="roundRect">
            <a:avLst>
              <a:gd name="adj" fmla="val 8294"/>
            </a:avLst>
          </a:prstGeom>
          <a:solidFill>
            <a:srgbClr val="38383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/>
          <a:lstStyle/>
          <a:p>
            <a:pPr marL="171450" indent="-171450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D6CDC6"/>
              </a:buClr>
              <a:buFont typeface="Arial" panose="020B0604020202020204" pitchFamily="34" charset="0"/>
              <a:buChar char="•"/>
              <a:defRPr/>
            </a:pPr>
            <a:r>
              <a:rPr lang="ca-ES" sz="1400" b="1" kern="0" dirty="0">
                <a:solidFill>
                  <a:srgbClr val="FFFFFF"/>
                </a:solidFill>
                <a:latin typeface="Calibri"/>
                <a:cs typeface="Calibri" panose="020F0502020204030204" pitchFamily="34" charset="0"/>
              </a:rPr>
              <a:t>UU </a:t>
            </a:r>
            <a:r>
              <a:rPr lang="ca-ES" sz="1400" b="1" kern="0" dirty="0">
                <a:solidFill>
                  <a:srgbClr val="FFFFFF"/>
                </a:solidFill>
                <a:latin typeface="Calibri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ca-ES" sz="1400" kern="0" dirty="0">
                <a:solidFill>
                  <a:srgbClr val="FFFFFF"/>
                </a:solidFill>
                <a:latin typeface="Calibri"/>
                <a:cs typeface="Calibri" panose="020F0502020204030204" pitchFamily="34" charset="0"/>
                <a:sym typeface="Wingdings" panose="05000000000000000000" pitchFamily="2" charset="2"/>
              </a:rPr>
              <a:t>Es recomana tractar només homes simptomàtics i dones embarassades</a:t>
            </a:r>
          </a:p>
          <a:p>
            <a:pPr marL="171450" indent="-171450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D6CDC6"/>
              </a:buClr>
              <a:buFont typeface="Arial" panose="020B0604020202020204" pitchFamily="34" charset="0"/>
              <a:buChar char="•"/>
              <a:defRPr/>
            </a:pPr>
            <a:r>
              <a:rPr lang="ca-ES" sz="1400" b="1" kern="0" dirty="0">
                <a:solidFill>
                  <a:srgbClr val="FFFFFF"/>
                </a:solidFill>
                <a:latin typeface="Calibri"/>
                <a:cs typeface="Calibri" panose="020F0502020204030204" pitchFamily="34" charset="0"/>
                <a:sym typeface="Wingdings" panose="05000000000000000000" pitchFamily="2" charset="2"/>
              </a:rPr>
              <a:t>Recurrència  </a:t>
            </a:r>
            <a:r>
              <a:rPr lang="ca-ES" sz="1400" kern="0" dirty="0">
                <a:solidFill>
                  <a:srgbClr val="FFFFFF"/>
                </a:solidFill>
                <a:latin typeface="Calibri"/>
                <a:cs typeface="Calibri" panose="020F0502020204030204" pitchFamily="34" charset="0"/>
                <a:sym typeface="Wingdings" panose="05000000000000000000" pitchFamily="2" charset="2"/>
              </a:rPr>
              <a:t>Episodi</a:t>
            </a:r>
            <a:r>
              <a:rPr lang="ca-ES" sz="1400" kern="0" dirty="0">
                <a:solidFill>
                  <a:srgbClr val="FFFFFF"/>
                </a:solidFill>
                <a:latin typeface="Calibri"/>
                <a:cs typeface="Calibri" panose="020F0502020204030204" pitchFamily="34" charset="0"/>
              </a:rPr>
              <a:t> que es presenta al cap de 30-90 dies del 1r episodi. Cal re avaluar i tornar a tractar</a:t>
            </a:r>
          </a:p>
          <a:p>
            <a:pPr marL="171450" indent="-171450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D6CDC6"/>
              </a:buClr>
              <a:buFont typeface="Arial" panose="020B0604020202020204" pitchFamily="34" charset="0"/>
              <a:buChar char="•"/>
              <a:defRPr/>
            </a:pPr>
            <a:r>
              <a:rPr lang="ca-ES" sz="1400" b="1" kern="0" dirty="0">
                <a:solidFill>
                  <a:srgbClr val="FFFFFF"/>
                </a:solidFill>
                <a:latin typeface="Calibri"/>
                <a:cs typeface="Calibri" panose="020F0502020204030204" pitchFamily="34" charset="0"/>
              </a:rPr>
              <a:t>Persistència </a:t>
            </a:r>
            <a:r>
              <a:rPr lang="ca-ES" sz="1400" b="1" kern="0" dirty="0">
                <a:solidFill>
                  <a:srgbClr val="FFFFFF"/>
                </a:solidFill>
                <a:latin typeface="Calibri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ca-ES" sz="1400" kern="0" dirty="0">
                <a:solidFill>
                  <a:srgbClr val="FFFFFF"/>
                </a:solidFill>
                <a:latin typeface="Calibri"/>
                <a:cs typeface="Calibri" panose="020F0502020204030204" pitchFamily="34" charset="0"/>
                <a:sym typeface="Wingdings" panose="05000000000000000000" pitchFamily="2" charset="2"/>
              </a:rPr>
              <a:t>Quan els</a:t>
            </a:r>
            <a:r>
              <a:rPr lang="ca-ES" sz="1400" kern="0" dirty="0">
                <a:solidFill>
                  <a:srgbClr val="FFFFFF"/>
                </a:solidFill>
                <a:latin typeface="Calibri"/>
                <a:cs typeface="Calibri" panose="020F0502020204030204" pitchFamily="34" charset="0"/>
              </a:rPr>
              <a:t> signes/símptomes no es resolen. En aquests cas, cal tornar a re avaluar i atès que l’origen pot ser multi factorial, s’ha d’instaurar un tractament que cobreixi bé Mycoplasma genitalium i Trichomonas vaginalis:</a:t>
            </a:r>
          </a:p>
          <a:p>
            <a:pPr marL="628650" lvl="1" indent="-171450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D6CDC6"/>
              </a:buClr>
              <a:buFont typeface="Arial" panose="020B0604020202020204" pitchFamily="34" charset="0"/>
              <a:buChar char="•"/>
              <a:defRPr/>
            </a:pPr>
            <a:r>
              <a:rPr lang="it-IT" sz="1400" kern="0" dirty="0">
                <a:solidFill>
                  <a:srgbClr val="FFFFFF"/>
                </a:solidFill>
                <a:latin typeface="Calibri"/>
                <a:cs typeface="Calibri" panose="020F0502020204030204" pitchFamily="34" charset="0"/>
              </a:rPr>
              <a:t>Azitromicina 500 mg/d VO (1 dia) seguida d’Azitromicina 250 mg/d VO (4 dies) </a:t>
            </a:r>
          </a:p>
          <a:p>
            <a:pPr lvl="1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D6CDC6"/>
              </a:buClr>
              <a:defRPr/>
            </a:pPr>
            <a:r>
              <a:rPr lang="it-IT" sz="1400" kern="0" dirty="0">
                <a:solidFill>
                  <a:srgbClr val="FFFFFF"/>
                </a:solidFill>
                <a:latin typeface="Calibri"/>
                <a:cs typeface="Calibri" panose="020F0502020204030204" pitchFamily="34" charset="0"/>
              </a:rPr>
              <a:t>       +</a:t>
            </a:r>
          </a:p>
          <a:p>
            <a:pPr marL="628650" lvl="1" indent="-171450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D6CDC6"/>
              </a:buClr>
              <a:buFont typeface="Arial" panose="020B0604020202020204" pitchFamily="34" charset="0"/>
              <a:buChar char="•"/>
              <a:defRPr/>
            </a:pPr>
            <a:r>
              <a:rPr lang="ca-ES" sz="1400" kern="0" dirty="0">
                <a:solidFill>
                  <a:srgbClr val="FFFFFF"/>
                </a:solidFill>
                <a:latin typeface="Calibri"/>
                <a:cs typeface="Calibri" panose="020F0502020204030204" pitchFamily="34" charset="0"/>
              </a:rPr>
              <a:t>Metronidazol 500 mg/12h VO (5 dies)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D6CDC6"/>
              </a:buClr>
              <a:defRPr/>
            </a:pPr>
            <a:endParaRPr lang="ca-ES" sz="900" kern="0" dirty="0">
              <a:solidFill>
                <a:srgbClr val="FFFFFF"/>
              </a:solidFill>
              <a:latin typeface="Calibri"/>
              <a:cs typeface="Calibri" panose="020F0502020204030204" pitchFamily="34" charset="0"/>
            </a:endParaRPr>
          </a:p>
        </p:txBody>
      </p:sp>
      <p:sp>
        <p:nvSpPr>
          <p:cNvPr id="55301" name="CuadroTexto 1"/>
          <p:cNvSpPr txBox="1">
            <a:spLocks noChangeArrowheads="1"/>
          </p:cNvSpPr>
          <p:nvPr/>
        </p:nvSpPr>
        <p:spPr bwMode="auto">
          <a:xfrm>
            <a:off x="323850" y="3683000"/>
            <a:ext cx="8207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ca-ES" altLang="ca-ES" sz="900">
                <a:solidFill>
                  <a:srgbClr val="38383C"/>
                </a:solidFill>
              </a:rPr>
              <a:t>* Hi ha formes resistents a l’Az en dosi única i un elevat percentatge de fracassos amb la Doxiciclina </a:t>
            </a:r>
          </a:p>
          <a:p>
            <a:pPr eaLnBrk="1" hangingPunct="1"/>
            <a:r>
              <a:rPr lang="ca-ES" altLang="ca-ES" sz="900">
                <a:solidFill>
                  <a:srgbClr val="38383C"/>
                </a:solidFill>
              </a:rPr>
              <a:t>** NO ús durant l’embaràs o lactància</a:t>
            </a:r>
          </a:p>
        </p:txBody>
      </p:sp>
      <p:pic>
        <p:nvPicPr>
          <p:cNvPr id="55302" name="Imagen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23263" y="338138"/>
            <a:ext cx="717550" cy="65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3" name="Imagen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26363" y="219075"/>
            <a:ext cx="5969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Tabla 1">
            <a:extLst/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1493345"/>
              </p:ext>
            </p:extLst>
          </p:nvPr>
        </p:nvGraphicFramePr>
        <p:xfrm>
          <a:off x="285720" y="928670"/>
          <a:ext cx="8494712" cy="2744609"/>
        </p:xfrm>
        <a:graphic>
          <a:graphicData uri="http://schemas.openxmlformats.org/drawingml/2006/table">
            <a:tbl>
              <a:tblPr firstRow="1" firstCol="1" bandRow="1"/>
              <a:tblGrid>
                <a:gridCol w="15651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79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503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7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a-ES" sz="2000" noProof="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68547" marR="68547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ca-ES" sz="2000" noProof="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URETRITIS PER MG</a:t>
                      </a:r>
                    </a:p>
                  </a:txBody>
                  <a:tcPr marL="68547" marR="68547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E8BB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a-ES" sz="2000" b="1" noProof="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URETRITIS PER UU</a:t>
                      </a:r>
                    </a:p>
                  </a:txBody>
                  <a:tcPr marL="68547" marR="68547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E8B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31"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ca-ES" sz="2000" b="1" noProof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Elecció</a:t>
                      </a:r>
                    </a:p>
                  </a:txBody>
                  <a:tcPr marL="68547" marR="68547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E8BB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17145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ca-ES" sz="1400" b="1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Azitromicina 500 mg/d VO (1 dia) seguida d’Azitromicina 250 mg/d VO (4 dies) *</a:t>
                      </a:r>
                    </a:p>
                  </a:txBody>
                  <a:tcPr marL="68547" marR="68547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ca-ES" sz="1400" b="1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Doxiciclina 100 mg VO 1/12h (7 dies) **</a:t>
                      </a:r>
                    </a:p>
                    <a:p>
                      <a:pPr marL="17145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it-IT" sz="1400" b="1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Azitromicina 1 g VO DU</a:t>
                      </a:r>
                    </a:p>
                  </a:txBody>
                  <a:tcPr marL="68547" marR="68547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F3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9569"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ca-ES" sz="2000" b="1" noProof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Alternatiu</a:t>
                      </a:r>
                    </a:p>
                  </a:txBody>
                  <a:tcPr marL="68547" marR="68547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E8BB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17145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ca-ES" sz="1400" b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Moxifloxacino 400 mg/d VO (14 dies)</a:t>
                      </a:r>
                    </a:p>
                  </a:txBody>
                  <a:tcPr marL="68547" marR="68547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a-E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Ofloxacino 200 mg/12h VO (7 dies) **</a:t>
                      </a:r>
                    </a:p>
                    <a:p>
                      <a:pPr marL="17145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ca-ES" sz="1400" b="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47" marR="68547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F3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3374"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ca-ES" sz="2000" b="1" noProof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Seguiment</a:t>
                      </a:r>
                    </a:p>
                  </a:txBody>
                  <a:tcPr marL="68547" marR="68547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E8BB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7145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ca-ES" sz="1400" b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Cal fer-lo al cap d’uns dies d’haver iniciat el tractament per valorar l’evolució dels símptomes i signes clínics</a:t>
                      </a:r>
                    </a:p>
                    <a:p>
                      <a:pPr marL="17145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ca-ES" sz="1400" b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Hi ha formes de resolució lenta i formes recurrents</a:t>
                      </a:r>
                    </a:p>
                    <a:p>
                      <a:pPr marL="17145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ca-ES" sz="1400" b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Sol estar indicat fer un test de laboratori post-tractament al cap d’unes</a:t>
                      </a:r>
                      <a:r>
                        <a:rPr lang="ca-ES" sz="1400" b="0" baseline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ca-ES" sz="1400" b="1" baseline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 </a:t>
                      </a:r>
                      <a:r>
                        <a:rPr lang="ca-ES" sz="1400" b="1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setmanes</a:t>
                      </a:r>
                      <a:r>
                        <a:rPr lang="ca-ES" sz="1400" b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si l’evolució</a:t>
                      </a:r>
                      <a:r>
                        <a:rPr lang="ca-ES" sz="1400" b="0" baseline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clínica no és satisfactòria, si hi ha risc de reinfecció, embaràs o s’ha emprat un fàrmac de segona línia</a:t>
                      </a:r>
                      <a:endParaRPr lang="ca-ES" sz="1400" b="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47" marR="68547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F3F7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7145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ca-ES" sz="1600" b="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53" marR="68553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F3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F9C8BAEE-806A-4982-89AE-0C8F062B8371}"/>
              </a:ext>
            </a:extLst>
          </p:cNvPr>
          <p:cNvSpPr txBox="1"/>
          <p:nvPr/>
        </p:nvSpPr>
        <p:spPr>
          <a:xfrm>
            <a:off x="0" y="6309320"/>
            <a:ext cx="9036496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ca-ES" sz="2800" dirty="0" err="1">
                <a:solidFill>
                  <a:srgbClr val="0070C0"/>
                </a:solidFill>
              </a:rPr>
              <a:t>CAMFiC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32629465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3B69A-CD23-49C1-8149-452A1E3A3154}" type="slidenum">
              <a:rPr lang="es-ES" smtClean="0"/>
              <a:pPr>
                <a:defRPr/>
              </a:pPr>
              <a:t>38</a:t>
            </a:fld>
            <a:endParaRPr lang="es-ES"/>
          </a:p>
        </p:txBody>
      </p:sp>
      <p:sp>
        <p:nvSpPr>
          <p:cNvPr id="5" name="4 Rectángulo"/>
          <p:cNvSpPr/>
          <p:nvPr/>
        </p:nvSpPr>
        <p:spPr>
          <a:xfrm>
            <a:off x="370880" y="836712"/>
            <a:ext cx="8286808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a-ES" sz="2000" dirty="0">
              <a:solidFill>
                <a:srgbClr val="0070C0"/>
              </a:solidFill>
              <a:latin typeface="Calibri" pitchFamily="34" charset="0"/>
            </a:endParaRPr>
          </a:p>
          <a:p>
            <a:r>
              <a:rPr lang="ca-ES" b="1" dirty="0">
                <a:solidFill>
                  <a:srgbClr val="0070C0"/>
                </a:solidFill>
                <a:latin typeface="Calibri" pitchFamily="34" charset="0"/>
              </a:rPr>
              <a:t>Tractament dels contactes </a:t>
            </a:r>
          </a:p>
          <a:p>
            <a:r>
              <a:rPr lang="ca-ES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Es recomana avaluar i tractar els contactes sexuals dels darrers </a:t>
            </a:r>
            <a:r>
              <a:rPr lang="ca-E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tres mesos (?) (micoplasmes i </a:t>
            </a:r>
            <a:r>
              <a:rPr lang="ca-ES" sz="1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ureaplasmes</a:t>
            </a:r>
            <a:r>
              <a:rPr lang="ca-E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 formes simptomàtiques)</a:t>
            </a:r>
          </a:p>
          <a:p>
            <a:endParaRPr lang="ca-ES" sz="1800" b="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  <a:p>
            <a:r>
              <a:rPr lang="ca-ES" b="1" dirty="0">
                <a:solidFill>
                  <a:srgbClr val="006699"/>
                </a:solidFill>
                <a:latin typeface="Calibri" pitchFamily="34" charset="0"/>
              </a:rPr>
              <a:t>Prevenció</a:t>
            </a:r>
          </a:p>
          <a:p>
            <a:r>
              <a:rPr lang="ca-ES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Les persones que han patit una uretritis no gonocòccica han de rebre aconsellament </a:t>
            </a:r>
          </a:p>
          <a:p>
            <a:r>
              <a:rPr lang="ca-ES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i educació sanitària, per tal de reduir els riscos de noves exposicions. La utilització </a:t>
            </a:r>
          </a:p>
          <a:p>
            <a:r>
              <a:rPr lang="ca-ES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sistemàtica i correcta dels preservatius i la reducció del nombre de parelles sexuals</a:t>
            </a:r>
          </a:p>
          <a:p>
            <a:r>
              <a:rPr lang="ca-ES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són dues mesures preventives que cal recomanar.  </a:t>
            </a:r>
          </a:p>
          <a:p>
            <a:endParaRPr lang="ca-ES" sz="1800" b="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  <a:p>
            <a:r>
              <a:rPr lang="ca-ES" b="1" dirty="0">
                <a:solidFill>
                  <a:srgbClr val="0070C0"/>
                </a:solidFill>
                <a:latin typeface="Calibri" pitchFamily="34" charset="0"/>
              </a:rPr>
              <a:t>Cribratge oportunista d’altres ITS</a:t>
            </a:r>
          </a:p>
          <a:p>
            <a:r>
              <a:rPr lang="ca-ES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S’ha d’oferir el </a:t>
            </a:r>
            <a:r>
              <a:rPr lang="ca-E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cribratge de sífilis, hepatitis B i VIH, així com també de gonococ i clamídia. 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142844" y="71414"/>
            <a:ext cx="6643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800" b="1" dirty="0">
                <a:solidFill>
                  <a:srgbClr val="006699"/>
                </a:solidFill>
                <a:latin typeface="Calibri" pitchFamily="34" charset="0"/>
              </a:rPr>
              <a:t>Uretritis no gonocòcciques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940A1BA-A0D5-4F7B-AD42-8C73D152F137}"/>
              </a:ext>
            </a:extLst>
          </p:cNvPr>
          <p:cNvSpPr txBox="1"/>
          <p:nvPr/>
        </p:nvSpPr>
        <p:spPr>
          <a:xfrm>
            <a:off x="0" y="6309320"/>
            <a:ext cx="9036496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ca-ES" sz="2800" dirty="0" err="1">
                <a:solidFill>
                  <a:srgbClr val="0070C0"/>
                </a:solidFill>
              </a:rPr>
              <a:t>CAMFiC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36114241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2 Marcador de número de diapositiva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858000" y="6421438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fld id="{1FFD3016-412D-4253-B09D-E2F80AC1EEC6}" type="slidenum">
              <a:rPr lang="ca-ES" altLang="es-ES" smtClean="0">
                <a:ea typeface="Geneva" charset="-128"/>
              </a:rPr>
              <a:pPr eaLnBrk="1" hangingPunct="1"/>
              <a:t>39</a:t>
            </a:fld>
            <a:endParaRPr lang="ca-ES" altLang="es-ES">
              <a:ea typeface="Geneva" charset="-128"/>
            </a:endParaRPr>
          </a:p>
        </p:txBody>
      </p:sp>
      <p:sp>
        <p:nvSpPr>
          <p:cNvPr id="66563" name="Rectangle 10"/>
          <p:cNvSpPr>
            <a:spLocks noChangeArrowheads="1"/>
          </p:cNvSpPr>
          <p:nvPr/>
        </p:nvSpPr>
        <p:spPr bwMode="auto">
          <a:xfrm>
            <a:off x="142875" y="111125"/>
            <a:ext cx="90011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ca-ES" altLang="es-ES" sz="2800" b="1">
                <a:solidFill>
                  <a:srgbClr val="0070C0"/>
                </a:solidFill>
              </a:rPr>
              <a:t>Chlamydia trachomatis L1-L2-L3 (Limfogranuloma veneri)</a:t>
            </a:r>
            <a:endParaRPr lang="es-ES" altLang="es-ES" sz="2800" b="1">
              <a:solidFill>
                <a:srgbClr val="0070C0"/>
              </a:solidFill>
            </a:endParaRPr>
          </a:p>
        </p:txBody>
      </p:sp>
      <p:pic>
        <p:nvPicPr>
          <p:cNvPr id="66564" name="Imagen 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92150"/>
            <a:ext cx="9144000" cy="554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D075B8FE-74E2-45FE-8DA8-C0DBC972C126}"/>
              </a:ext>
            </a:extLst>
          </p:cNvPr>
          <p:cNvSpPr txBox="1"/>
          <p:nvPr/>
        </p:nvSpPr>
        <p:spPr>
          <a:xfrm>
            <a:off x="0" y="6309320"/>
            <a:ext cx="9036496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ca-ES" sz="2800" dirty="0" err="1">
                <a:solidFill>
                  <a:srgbClr val="0070C0"/>
                </a:solidFill>
              </a:rPr>
              <a:t>CAMFiC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1587270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7EB518-F8FB-4E71-B96D-AC1B5FB2FA7C}" type="slidenum">
              <a:rPr lang="ca-ES" smtClean="0"/>
              <a:pPr>
                <a:defRPr/>
              </a:pPr>
              <a:t>4</a:t>
            </a:fld>
            <a:endParaRPr lang="ca-ES"/>
          </a:p>
        </p:txBody>
      </p:sp>
      <p:sp>
        <p:nvSpPr>
          <p:cNvPr id="4" name="QuadreDeText 1"/>
          <p:cNvSpPr txBox="1">
            <a:spLocks noChangeArrowheads="1"/>
          </p:cNvSpPr>
          <p:nvPr/>
        </p:nvSpPr>
        <p:spPr bwMode="auto">
          <a:xfrm>
            <a:off x="249238" y="188913"/>
            <a:ext cx="475297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a-ES" altLang="ca-ES" sz="2800" b="1" dirty="0">
                <a:solidFill>
                  <a:srgbClr val="0070C0"/>
                </a:solidFill>
              </a:rPr>
              <a:t>Algunes dades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91" t="16071" r="45877" b="5511"/>
          <a:stretch/>
        </p:blipFill>
        <p:spPr bwMode="auto">
          <a:xfrm>
            <a:off x="5724128" y="128653"/>
            <a:ext cx="2952329" cy="43149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87" t="48684" r="48810" b="27750"/>
          <a:stretch/>
        </p:blipFill>
        <p:spPr bwMode="auto">
          <a:xfrm>
            <a:off x="323528" y="711200"/>
            <a:ext cx="5040560" cy="31498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861048"/>
            <a:ext cx="5184576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284984"/>
            <a:ext cx="3744416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429D1905-B7D2-45D0-AB7B-26CD87B41873}"/>
              </a:ext>
            </a:extLst>
          </p:cNvPr>
          <p:cNvSpPr txBox="1"/>
          <p:nvPr/>
        </p:nvSpPr>
        <p:spPr>
          <a:xfrm>
            <a:off x="0" y="6309320"/>
            <a:ext cx="9036496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ca-ES" sz="2800" dirty="0" err="1">
                <a:solidFill>
                  <a:srgbClr val="0070C0"/>
                </a:solidFill>
              </a:rPr>
              <a:t>CAMFiC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88754417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3B69A-CD23-49C1-8149-452A1E3A3154}" type="slidenum">
              <a:rPr lang="es-ES" smtClean="0"/>
              <a:pPr>
                <a:defRPr/>
              </a:pPr>
              <a:t>40</a:t>
            </a:fld>
            <a:endParaRPr lang="es-ES"/>
          </a:p>
        </p:txBody>
      </p:sp>
      <p:sp>
        <p:nvSpPr>
          <p:cNvPr id="5" name="Rectangle 3"/>
          <p:cNvSpPr/>
          <p:nvPr/>
        </p:nvSpPr>
        <p:spPr>
          <a:xfrm>
            <a:off x="214282" y="214290"/>
            <a:ext cx="65008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>
                <a:solidFill>
                  <a:srgbClr val="0070C0"/>
                </a:solidFill>
                <a:latin typeface="Calibri" pitchFamily="34" charset="0"/>
              </a:rPr>
              <a:t>Limfogranuloma veneri (LGV) </a:t>
            </a:r>
          </a:p>
        </p:txBody>
      </p:sp>
      <p:sp>
        <p:nvSpPr>
          <p:cNvPr id="8" name="7 Rectángulo"/>
          <p:cNvSpPr/>
          <p:nvPr/>
        </p:nvSpPr>
        <p:spPr>
          <a:xfrm>
            <a:off x="142844" y="857232"/>
            <a:ext cx="571504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a-ES" sz="2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També coneguda </a:t>
            </a:r>
            <a:r>
              <a:rPr lang="ca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com limfogranuloma inguinal o malaltia de </a:t>
            </a:r>
            <a:r>
              <a:rPr lang="ca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Durand-Nicolas-Favre</a:t>
            </a:r>
            <a:r>
              <a:rPr lang="ca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. </a:t>
            </a:r>
            <a:r>
              <a:rPr lang="ca-ES" sz="2000" b="1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Chlamydia</a:t>
            </a:r>
            <a:r>
              <a:rPr lang="ca-ES" sz="20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 </a:t>
            </a:r>
            <a:r>
              <a:rPr lang="ca-ES" sz="2000" b="1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trachomatis</a:t>
            </a:r>
            <a:r>
              <a:rPr lang="ca-ES" sz="20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 </a:t>
            </a:r>
            <a:r>
              <a:rPr lang="ca-E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L1, L2, L3 n’ és la bactèria causant </a:t>
            </a:r>
          </a:p>
          <a:p>
            <a:pPr algn="just"/>
            <a:endParaRPr lang="ca-ES" sz="2000" b="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  <a:p>
            <a:pPr algn="just"/>
            <a:r>
              <a:rPr lang="ca-ES" sz="20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L’LGV</a:t>
            </a:r>
            <a:r>
              <a:rPr lang="ca-ES" sz="2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 és una ITS endèmica de països tropicals i subtropicals de l’Àfrica, Amèrica del Sud i Àsia</a:t>
            </a:r>
            <a:r>
              <a:rPr lang="ca-E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ca-E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Des de l’any 2004, </a:t>
            </a:r>
            <a:r>
              <a:rPr lang="ca-ES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l’LGV</a:t>
            </a:r>
            <a:r>
              <a:rPr lang="ca-E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 s’ha expandit a Europa en forma de brots de proctitis en homes  infectats pel VIH </a:t>
            </a:r>
            <a:r>
              <a:rPr lang="ca-ES" sz="2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i que tenien relacions sexuals amb altres homes.  </a:t>
            </a:r>
          </a:p>
          <a:p>
            <a:pPr algn="just"/>
            <a:endParaRPr lang="ca-E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r>
              <a:rPr lang="ca-E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 font d’infecció són els exsudats de les lesions obertes de les persones infectades. Es contrau per </a:t>
            </a:r>
            <a:r>
              <a:rPr lang="ca-E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relacions sexuals no protegides </a:t>
            </a:r>
            <a:r>
              <a:rPr lang="ca-E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(anals, vaginals o orals) i també per </a:t>
            </a:r>
            <a:r>
              <a:rPr lang="ca-E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l’ús compartit de joguines sexuals contaminades.</a:t>
            </a:r>
            <a:endParaRPr lang="ca-E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endParaRPr lang="ca-E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r>
              <a:rPr lang="ca-E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El període d’incubació pot variar de </a:t>
            </a:r>
            <a:r>
              <a:rPr lang="ca-E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 a 30 dies. </a:t>
            </a:r>
          </a:p>
          <a:p>
            <a:pPr algn="just"/>
            <a:endParaRPr lang="ca-ES" sz="2000" b="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  <a:p>
            <a:pPr algn="just">
              <a:buFont typeface="Wingdings" pitchFamily="2" charset="2"/>
              <a:buChar char="§"/>
            </a:pPr>
            <a:endParaRPr lang="ca-ES" sz="1800" b="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  <a:p>
            <a:pPr algn="just">
              <a:buFont typeface="Wingdings" pitchFamily="2" charset="2"/>
              <a:buChar char="§"/>
            </a:pPr>
            <a:endParaRPr lang="ca-ES" sz="1800" b="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  <a:p>
            <a:pPr algn="just"/>
            <a:endParaRPr lang="ca-ES" sz="18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5" y="928669"/>
            <a:ext cx="2762270" cy="2071703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90228" y="3511844"/>
            <a:ext cx="2522097" cy="2181967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25197831-326F-457D-B8F8-79B2351D8D31}"/>
              </a:ext>
            </a:extLst>
          </p:cNvPr>
          <p:cNvSpPr txBox="1"/>
          <p:nvPr/>
        </p:nvSpPr>
        <p:spPr>
          <a:xfrm>
            <a:off x="0" y="6309320"/>
            <a:ext cx="9036496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ca-ES" sz="2800" dirty="0" err="1">
                <a:solidFill>
                  <a:srgbClr val="0070C0"/>
                </a:solidFill>
              </a:rPr>
              <a:t>CAMFiC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110432985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3B69A-CD23-49C1-8149-452A1E3A3154}" type="slidenum">
              <a:rPr lang="es-ES" smtClean="0"/>
              <a:pPr>
                <a:defRPr/>
              </a:pPr>
              <a:t>41</a:t>
            </a:fld>
            <a:endParaRPr lang="es-E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 l="26562" t="11458" r="26562" b="16666"/>
          <a:stretch>
            <a:fillRect/>
          </a:stretch>
        </p:blipFill>
        <p:spPr bwMode="auto">
          <a:xfrm>
            <a:off x="4572000" y="214290"/>
            <a:ext cx="4306987" cy="39290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 l="29491" t="42708" r="33008" b="11458"/>
          <a:stretch>
            <a:fillRect/>
          </a:stretch>
        </p:blipFill>
        <p:spPr bwMode="auto">
          <a:xfrm>
            <a:off x="142844" y="214290"/>
            <a:ext cx="4572032" cy="3429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rcRect l="26953" t="53125" r="26758" b="12500"/>
          <a:stretch>
            <a:fillRect/>
          </a:stretch>
        </p:blipFill>
        <p:spPr bwMode="auto">
          <a:xfrm>
            <a:off x="714348" y="3857628"/>
            <a:ext cx="6715172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71D2872-5419-4B4B-9B71-508E2627AE07}"/>
              </a:ext>
            </a:extLst>
          </p:cNvPr>
          <p:cNvSpPr txBox="1"/>
          <p:nvPr/>
        </p:nvSpPr>
        <p:spPr>
          <a:xfrm>
            <a:off x="0" y="6309320"/>
            <a:ext cx="9036496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ca-ES" sz="2800" dirty="0" err="1">
                <a:solidFill>
                  <a:srgbClr val="0070C0"/>
                </a:solidFill>
              </a:rPr>
              <a:t>CAMFiC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87894306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3B69A-CD23-49C1-8149-452A1E3A3154}" type="slidenum">
              <a:rPr lang="es-ES" smtClean="0"/>
              <a:pPr>
                <a:defRPr/>
              </a:pPr>
              <a:t>42</a:t>
            </a:fld>
            <a:endParaRPr lang="es-ES"/>
          </a:p>
        </p:txBody>
      </p:sp>
      <p:sp>
        <p:nvSpPr>
          <p:cNvPr id="7" name="Rectangle 3"/>
          <p:cNvSpPr/>
          <p:nvPr/>
        </p:nvSpPr>
        <p:spPr>
          <a:xfrm>
            <a:off x="214282" y="142852"/>
            <a:ext cx="65008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>
                <a:solidFill>
                  <a:srgbClr val="0070C0"/>
                </a:solidFill>
                <a:latin typeface="Calibri" pitchFamily="34" charset="0"/>
              </a:rPr>
              <a:t>Limfogranuloma veneri (LGV) 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571472" y="1000108"/>
            <a:ext cx="8001056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err="1">
                <a:solidFill>
                  <a:srgbClr val="0070C0"/>
                </a:solidFill>
              </a:rPr>
              <a:t>Manifestacions</a:t>
            </a:r>
            <a:r>
              <a:rPr lang="es-ES" sz="2000" b="1" dirty="0">
                <a:solidFill>
                  <a:srgbClr val="0070C0"/>
                </a:solidFill>
              </a:rPr>
              <a:t>  </a:t>
            </a:r>
            <a:r>
              <a:rPr lang="es-ES" sz="2000" b="1" dirty="0" err="1">
                <a:solidFill>
                  <a:srgbClr val="0070C0"/>
                </a:solidFill>
              </a:rPr>
              <a:t>clíniques</a:t>
            </a:r>
            <a:endParaRPr lang="es-ES" dirty="0"/>
          </a:p>
          <a:p>
            <a:r>
              <a:rPr lang="es-E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Tot</a:t>
            </a: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 que </a:t>
            </a:r>
            <a:r>
              <a:rPr lang="es-E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pot</a:t>
            </a: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E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haver-hi</a:t>
            </a: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fomes </a:t>
            </a:r>
            <a:r>
              <a:rPr lang="es-E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asimptomàtiques</a:t>
            </a: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d’ LGV, la </a:t>
            </a:r>
            <a:r>
              <a:rPr lang="es-E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majoria</a:t>
            </a: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 casos es presenten  en forma de </a:t>
            </a:r>
            <a:r>
              <a:rPr lang="es-E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proctitis aguda </a:t>
            </a:r>
            <a:r>
              <a:rPr lang="es-ES" sz="2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molt</a:t>
            </a:r>
            <a:r>
              <a:rPr lang="es-E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ES" sz="2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simptomàtica</a:t>
            </a:r>
            <a:r>
              <a:rPr lang="es-E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	- dolor </a:t>
            </a:r>
            <a:r>
              <a:rPr lang="es-E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anorrectal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	- </a:t>
            </a:r>
            <a:r>
              <a:rPr lang="es-E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tenesme</a:t>
            </a: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rectal</a:t>
            </a:r>
          </a:p>
          <a:p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	- de </a:t>
            </a:r>
            <a:r>
              <a:rPr lang="es-E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vegades</a:t>
            </a: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E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amb</a:t>
            </a: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E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febre</a:t>
            </a: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 malestar general </a:t>
            </a:r>
          </a:p>
          <a:p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</a:t>
            </a:r>
            <a:r>
              <a:rPr lang="es-E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l’exploració</a:t>
            </a: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signes de </a:t>
            </a:r>
            <a:r>
              <a:rPr lang="es-E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proctitis aguda:</a:t>
            </a:r>
          </a:p>
          <a:p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	- ulcera a </a:t>
            </a:r>
            <a:r>
              <a:rPr lang="es-E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regió</a:t>
            </a: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E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perianal</a:t>
            </a: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 canal anal, no dolorosa i no indurada</a:t>
            </a:r>
          </a:p>
          <a:p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	- secrecció rectal mucosa, purulenta o ensangonada</a:t>
            </a:r>
          </a:p>
          <a:p>
            <a:r>
              <a:rPr lang="es-ES" sz="2000" b="1" dirty="0" err="1">
                <a:solidFill>
                  <a:srgbClr val="0070C0"/>
                </a:solidFill>
              </a:rPr>
              <a:t>Diagnòstic</a:t>
            </a:r>
            <a:endParaRPr lang="es-ES" sz="2000" b="1" dirty="0">
              <a:solidFill>
                <a:srgbClr val="0070C0"/>
              </a:solidFill>
            </a:endParaRPr>
          </a:p>
          <a:p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</a:t>
            </a:r>
            <a:r>
              <a:rPr lang="es-E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Sospita</a:t>
            </a: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E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clínic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FontTx/>
              <a:buChar char="-"/>
            </a:pPr>
            <a:r>
              <a:rPr lang="es-E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Context</a:t>
            </a: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E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epidemiològic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FontTx/>
              <a:buChar char="-"/>
            </a:pP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E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Detecció</a:t>
            </a: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E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mitjançant</a:t>
            </a: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PCR sobre </a:t>
            </a:r>
            <a:r>
              <a:rPr lang="es-ES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mostra</a:t>
            </a:r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anal o rectal o genital </a:t>
            </a: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(específica i </a:t>
            </a:r>
            <a:r>
              <a:rPr lang="es-E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genotipatge</a:t>
            </a: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E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dels</a:t>
            </a: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E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serovars</a:t>
            </a: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L1,L2,L3), </a:t>
            </a:r>
            <a:r>
              <a:rPr lang="es-E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algorisme</a:t>
            </a: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E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intern</a:t>
            </a: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del </a:t>
            </a:r>
            <a:r>
              <a:rPr lang="es-E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laboratori</a:t>
            </a: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E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davant</a:t>
            </a: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clínica de proctitis i </a:t>
            </a:r>
            <a:r>
              <a:rPr lang="es-E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risc</a:t>
            </a: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conductual i/o </a:t>
            </a:r>
            <a:r>
              <a:rPr lang="es-E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coinfecció</a:t>
            </a: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E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pel</a:t>
            </a: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VIH</a:t>
            </a:r>
          </a:p>
        </p:txBody>
      </p:sp>
      <p:pic>
        <p:nvPicPr>
          <p:cNvPr id="5" name="Imagen 9"/>
          <p:cNvPicPr>
            <a:picLocks noChangeAspect="1" noChangeArrowheads="1"/>
          </p:cNvPicPr>
          <p:nvPr/>
        </p:nvPicPr>
        <p:blipFill>
          <a:blip r:embed="rId2"/>
          <a:srcRect l="13663" t="-298" r="2325" b="44911"/>
          <a:stretch>
            <a:fillRect/>
          </a:stretch>
        </p:blipFill>
        <p:spPr bwMode="auto">
          <a:xfrm>
            <a:off x="4065587" y="5432091"/>
            <a:ext cx="10128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>
            <a:extLst/>
          </p:cNvPr>
          <p:cNvPicPr>
            <a:picLocks noChangeAspect="1" noChangeArrowheads="1"/>
          </p:cNvPicPr>
          <p:nvPr/>
        </p:nvPicPr>
        <p:blipFill rotWithShape="1">
          <a:blip r:embed="rId3"/>
          <a:srcRect l="8612" t="15001" r="6707" b="16666"/>
          <a:stretch/>
        </p:blipFill>
        <p:spPr bwMode="auto">
          <a:xfrm>
            <a:off x="6275536" y="5711503"/>
            <a:ext cx="1966912" cy="40481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sp>
        <p:nvSpPr>
          <p:cNvPr id="2" name="Fletxa dreta 1"/>
          <p:cNvSpPr/>
          <p:nvPr/>
        </p:nvSpPr>
        <p:spPr>
          <a:xfrm>
            <a:off x="5292080" y="5711503"/>
            <a:ext cx="792088" cy="30978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9995355-0629-4577-8954-885EEDB4BF84}"/>
              </a:ext>
            </a:extLst>
          </p:cNvPr>
          <p:cNvSpPr txBox="1"/>
          <p:nvPr/>
        </p:nvSpPr>
        <p:spPr>
          <a:xfrm>
            <a:off x="0" y="6309320"/>
            <a:ext cx="9036496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ca-ES" sz="2800" dirty="0" err="1">
                <a:solidFill>
                  <a:srgbClr val="0070C0"/>
                </a:solidFill>
              </a:rPr>
              <a:t>CAMFiC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251170587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3B69A-CD23-49C1-8149-452A1E3A3154}" type="slidenum">
              <a:rPr lang="es-ES" smtClean="0"/>
              <a:pPr>
                <a:defRPr/>
              </a:pPr>
              <a:t>43</a:t>
            </a:fld>
            <a:endParaRPr lang="es-ES"/>
          </a:p>
        </p:txBody>
      </p:sp>
      <p:sp>
        <p:nvSpPr>
          <p:cNvPr id="5" name="Rectangle 3"/>
          <p:cNvSpPr/>
          <p:nvPr/>
        </p:nvSpPr>
        <p:spPr>
          <a:xfrm>
            <a:off x="214282" y="142852"/>
            <a:ext cx="80724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solidFill>
                  <a:srgbClr val="0070C0"/>
                </a:solidFill>
                <a:latin typeface="Calibri" pitchFamily="34" charset="0"/>
              </a:rPr>
              <a:t>Limfogranuloma veneri (LGV). Tractament.   </a:t>
            </a:r>
          </a:p>
        </p:txBody>
      </p:sp>
      <p:sp>
        <p:nvSpPr>
          <p:cNvPr id="6" name="QuadreDeText 7"/>
          <p:cNvSpPr txBox="1"/>
          <p:nvPr/>
        </p:nvSpPr>
        <p:spPr>
          <a:xfrm>
            <a:off x="357158" y="1000108"/>
            <a:ext cx="80648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ca-E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Doxiciclina 100 mg/12h per via oral, durant 21 dies (3 setmanes)</a:t>
            </a:r>
          </a:p>
          <a:p>
            <a:pPr algn="just">
              <a:buFontTx/>
              <a:buChar char="-"/>
            </a:pPr>
            <a:endParaRPr lang="ca-ES" sz="2000" b="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  <a:p>
            <a:pPr algn="just">
              <a:buFontTx/>
              <a:buChar char="-"/>
            </a:pPr>
            <a:r>
              <a:rPr lang="ca-ES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En cas d’al·lèrgia a les tetraciclines, embaràs o lactància materna, es pot emprar eritromicina 500 mg/6h per via oral, durant 21 dies. Durant l’embaràs i el període de lactància, s’ha d’usar l’eritromicina base</a:t>
            </a:r>
          </a:p>
          <a:p>
            <a:pPr algn="just"/>
            <a:endParaRPr lang="ca-ES" sz="2000" b="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  <a:p>
            <a:pPr algn="just">
              <a:buFontTx/>
              <a:buChar char="-"/>
            </a:pPr>
            <a:r>
              <a:rPr lang="ca-ES" sz="2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 </a:t>
            </a:r>
            <a:r>
              <a:rPr lang="ca-E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Un altre tractament alternatiu és l’azitromicina en pauta d’1g a la setmana per via oral, durant 2-3 setmanes</a:t>
            </a:r>
          </a:p>
        </p:txBody>
      </p:sp>
      <p:sp>
        <p:nvSpPr>
          <p:cNvPr id="7" name="5 CuadroTexto"/>
          <p:cNvSpPr txBox="1"/>
          <p:nvPr/>
        </p:nvSpPr>
        <p:spPr>
          <a:xfrm>
            <a:off x="500034" y="3714752"/>
            <a:ext cx="85011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400" b="1" dirty="0">
                <a:solidFill>
                  <a:srgbClr val="0070C0"/>
                </a:solidFill>
                <a:latin typeface="Calibri" pitchFamily="34" charset="0"/>
              </a:rPr>
              <a:t>Seguiment clínic</a:t>
            </a:r>
          </a:p>
          <a:p>
            <a:pPr algn="just"/>
            <a:r>
              <a:rPr lang="ca-E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S’ha de fer seguiment de l’evolució del pacient fins a la curació </a:t>
            </a:r>
            <a:r>
              <a:rPr lang="ca-ES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(usualment, a les 3-6 setmanes) </a:t>
            </a:r>
          </a:p>
          <a:p>
            <a:pPr algn="just"/>
            <a:r>
              <a:rPr lang="ca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</a:t>
            </a:r>
            <a:r>
              <a:rPr lang="ca-ES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s recomana fer un </a:t>
            </a:r>
            <a:r>
              <a:rPr lang="ca-E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test postractament mitjançant PCR</a:t>
            </a:r>
            <a:r>
              <a:rPr lang="ca-ES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 a les </a:t>
            </a:r>
            <a:r>
              <a:rPr lang="ca-E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4</a:t>
            </a:r>
            <a:r>
              <a:rPr lang="ca-ES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 setmanes de </a:t>
            </a:r>
            <a:r>
              <a:rPr lang="ca-ES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l’inici</a:t>
            </a:r>
            <a:r>
              <a:rPr lang="ca-ES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 del tractament </a:t>
            </a:r>
            <a:r>
              <a:rPr lang="ca-E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si l’evolució clínica no és satisfactòria, hi ha risc alt de reinfecció o s’ha escollit un fàrmac de segona </a:t>
            </a:r>
            <a:r>
              <a:rPr lang="ca-ES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linia</a:t>
            </a:r>
            <a:r>
              <a:rPr lang="ca-E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. </a:t>
            </a:r>
          </a:p>
          <a:p>
            <a:pPr algn="just"/>
            <a:r>
              <a:rPr lang="ca-E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 cal fer test de curació</a:t>
            </a:r>
            <a:r>
              <a:rPr lang="ca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si l’evolució clínica és correcta ni en les formes asimptomàtiques</a:t>
            </a:r>
            <a:endParaRPr lang="ca-ES" b="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71376FE-7F85-4BB6-BB1B-A215542FFEDA}"/>
              </a:ext>
            </a:extLst>
          </p:cNvPr>
          <p:cNvSpPr txBox="1"/>
          <p:nvPr/>
        </p:nvSpPr>
        <p:spPr>
          <a:xfrm>
            <a:off x="0" y="6309320"/>
            <a:ext cx="9036496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ca-ES" sz="2800" dirty="0" err="1">
                <a:solidFill>
                  <a:srgbClr val="0070C0"/>
                </a:solidFill>
              </a:rPr>
              <a:t>CAMFiC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237378166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3B69A-CD23-49C1-8149-452A1E3A3154}" type="slidenum">
              <a:rPr lang="es-ES" smtClean="0"/>
              <a:pPr>
                <a:defRPr/>
              </a:pPr>
              <a:t>44</a:t>
            </a:fld>
            <a:endParaRPr lang="es-ES"/>
          </a:p>
        </p:txBody>
      </p:sp>
      <p:sp>
        <p:nvSpPr>
          <p:cNvPr id="5" name="Rectangle 3"/>
          <p:cNvSpPr/>
          <p:nvPr/>
        </p:nvSpPr>
        <p:spPr>
          <a:xfrm>
            <a:off x="142844" y="142852"/>
            <a:ext cx="80724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solidFill>
                  <a:srgbClr val="0070C0"/>
                </a:solidFill>
                <a:latin typeface="Calibri" pitchFamily="34" charset="0"/>
              </a:rPr>
              <a:t>Limfogranuloma veneri (LGV). </a:t>
            </a:r>
            <a:r>
              <a:rPr lang="es-ES" sz="2400" b="1" dirty="0" err="1">
                <a:solidFill>
                  <a:srgbClr val="0070C0"/>
                </a:solidFill>
                <a:latin typeface="Calibri" pitchFamily="34" charset="0"/>
              </a:rPr>
              <a:t>Estudi</a:t>
            </a:r>
            <a:r>
              <a:rPr lang="es-ES" sz="2400" b="1" dirty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es-ES" sz="2400" b="1" dirty="0" err="1">
                <a:solidFill>
                  <a:srgbClr val="0070C0"/>
                </a:solidFill>
                <a:latin typeface="Calibri" pitchFamily="34" charset="0"/>
              </a:rPr>
              <a:t>dels</a:t>
            </a:r>
            <a:r>
              <a:rPr lang="es-ES" sz="2400" b="1" dirty="0">
                <a:solidFill>
                  <a:srgbClr val="0070C0"/>
                </a:solidFill>
                <a:latin typeface="Calibri" pitchFamily="34" charset="0"/>
              </a:rPr>
              <a:t> contactes.    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214282" y="928670"/>
            <a:ext cx="857256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Es recomana avaluar i tractar totes les parelles sexuals que la persona hagi tingut en el període dels </a:t>
            </a:r>
            <a:r>
              <a:rPr lang="ca-E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30 dies abans </a:t>
            </a:r>
            <a:r>
              <a:rPr lang="ca-ES" sz="2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de l’inici dels símptomes (4 setmanes) i estudi dels contactes sexuals dels </a:t>
            </a:r>
            <a:r>
              <a:rPr lang="ca-E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3 mesos abans</a:t>
            </a:r>
          </a:p>
          <a:p>
            <a:endParaRPr lang="ca-ES" sz="2000" b="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  <a:p>
            <a:r>
              <a:rPr lang="ca-ES" sz="2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El </a:t>
            </a:r>
            <a:r>
              <a:rPr lang="ca-E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tractament dels contactes </a:t>
            </a:r>
            <a:r>
              <a:rPr lang="ca-ES" sz="2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es pot realitzar amb l’administració de</a:t>
            </a:r>
          </a:p>
          <a:p>
            <a:pPr lvl="1">
              <a:buFontTx/>
              <a:buChar char="-"/>
            </a:pPr>
            <a:r>
              <a:rPr lang="ca-ES" sz="2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 doxiciclina 100 mg/12h per via oral durant 7 dies.. O bé</a:t>
            </a:r>
          </a:p>
          <a:p>
            <a:pPr lvl="1">
              <a:buFontTx/>
              <a:buChar char="-"/>
            </a:pPr>
            <a:r>
              <a:rPr lang="ca-ES" sz="2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 azitromicina 1 g en dosi única per via oral  (o eritromicina)</a:t>
            </a:r>
          </a:p>
          <a:p>
            <a:endParaRPr lang="ca-ES" b="1" dirty="0">
              <a:solidFill>
                <a:srgbClr val="0070C0"/>
              </a:solidFill>
              <a:latin typeface="Calibri" pitchFamily="34" charset="0"/>
            </a:endParaRPr>
          </a:p>
          <a:p>
            <a:r>
              <a:rPr lang="ca-ES" sz="2400" b="1" dirty="0">
                <a:solidFill>
                  <a:srgbClr val="0070C0"/>
                </a:solidFill>
                <a:latin typeface="Calibri" pitchFamily="34" charset="0"/>
              </a:rPr>
              <a:t>Notificació </a:t>
            </a:r>
          </a:p>
          <a:p>
            <a:r>
              <a:rPr lang="ca-ES" sz="2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El LGV és una malaltia de </a:t>
            </a:r>
            <a:r>
              <a:rPr lang="ca-E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declaració obligatòria individualitzada (MDI), </a:t>
            </a:r>
            <a:r>
              <a:rPr lang="ca-ES" sz="2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és a dir amb complementació de l’enquesta epidemiològica corresponent a la declaració de les ITS </a:t>
            </a:r>
          </a:p>
        </p:txBody>
      </p:sp>
      <p:sp>
        <p:nvSpPr>
          <p:cNvPr id="7" name="6 Rectángulo"/>
          <p:cNvSpPr/>
          <p:nvPr/>
        </p:nvSpPr>
        <p:spPr>
          <a:xfrm>
            <a:off x="1643042" y="4429132"/>
            <a:ext cx="578485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s-ES" sz="2000" b="1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Cal </a:t>
            </a:r>
            <a:r>
              <a:rPr lang="es-ES" sz="2000" b="1" dirty="0" err="1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fer</a:t>
            </a:r>
            <a:r>
              <a:rPr lang="es-ES" sz="2000" b="1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s-ES" sz="2000" b="1" dirty="0" err="1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detecció</a:t>
            </a:r>
            <a:r>
              <a:rPr lang="es-ES" sz="2000" b="1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s-ES" sz="2000" b="1" dirty="0" err="1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d’altres</a:t>
            </a:r>
            <a:r>
              <a:rPr lang="es-ES" sz="2000" b="1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 ITS a tota persona </a:t>
            </a:r>
            <a:r>
              <a:rPr lang="es-ES" sz="2000" b="1" dirty="0" err="1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amb</a:t>
            </a:r>
            <a:r>
              <a:rPr lang="es-ES" sz="2000" b="1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 LGV</a:t>
            </a:r>
          </a:p>
          <a:p>
            <a:pPr algn="just"/>
            <a:r>
              <a:rPr lang="es-ES" sz="2000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 (VIH, Hepatitis B, Clamidia D-K  i </a:t>
            </a:r>
            <a:r>
              <a:rPr lang="es-ES" sz="2000" dirty="0" err="1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Gonococ</a:t>
            </a:r>
            <a:r>
              <a:rPr lang="es-ES" sz="2000" b="1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 )</a:t>
            </a:r>
          </a:p>
          <a:p>
            <a:pPr algn="ctr"/>
            <a:endParaRPr lang="es-ES" sz="2000" dirty="0">
              <a:solidFill>
                <a:schemeClr val="accent5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2910" y="5572140"/>
            <a:ext cx="79296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sz="2000" b="1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Oferir vacunació contra </a:t>
            </a:r>
            <a:r>
              <a:rPr lang="ca-ES" sz="2000" b="1" dirty="0" err="1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l’hepatitis</a:t>
            </a:r>
            <a:r>
              <a:rPr lang="ca-ES" sz="2000" b="1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B o A+B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E62A3BA-2DA9-42CC-B9C7-E58C58C3E9B1}"/>
              </a:ext>
            </a:extLst>
          </p:cNvPr>
          <p:cNvSpPr txBox="1"/>
          <p:nvPr/>
        </p:nvSpPr>
        <p:spPr>
          <a:xfrm>
            <a:off x="0" y="6309320"/>
            <a:ext cx="9036496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ca-ES" sz="2800" dirty="0" err="1">
                <a:solidFill>
                  <a:srgbClr val="0070C0"/>
                </a:solidFill>
              </a:rPr>
              <a:t>CAMFiC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139890324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>
            <a:spLocks noChangeArrowheads="1"/>
          </p:cNvSpPr>
          <p:nvPr/>
        </p:nvSpPr>
        <p:spPr bwMode="auto">
          <a:xfrm>
            <a:off x="0" y="0"/>
            <a:ext cx="9144000" cy="6000750"/>
          </a:xfrm>
          <a:prstGeom prst="rect">
            <a:avLst/>
          </a:prstGeom>
          <a:solidFill>
            <a:srgbClr val="F2F2F2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ca-ES" dirty="0">
              <a:solidFill>
                <a:prstClr val="white"/>
              </a:solidFill>
            </a:endParaRPr>
          </a:p>
        </p:txBody>
      </p:sp>
      <p:pic>
        <p:nvPicPr>
          <p:cNvPr id="50179" name="Imagen 10" descr="a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53" b="1062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0" name="CuadroTexto 4"/>
          <p:cNvSpPr txBox="1">
            <a:spLocks noChangeArrowheads="1"/>
          </p:cNvSpPr>
          <p:nvPr/>
        </p:nvSpPr>
        <p:spPr bwMode="auto">
          <a:xfrm>
            <a:off x="-1387475" y="2784475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a-ES" altLang="ca-ES" sz="1800">
              <a:solidFill>
                <a:prstClr val="black"/>
              </a:solidFill>
            </a:endParaRPr>
          </a:p>
        </p:txBody>
      </p:sp>
      <p:sp>
        <p:nvSpPr>
          <p:cNvPr id="9" name="CuadroTexto 9"/>
          <p:cNvSpPr txBox="1">
            <a:spLocks noChangeArrowheads="1"/>
          </p:cNvSpPr>
          <p:nvPr/>
        </p:nvSpPr>
        <p:spPr bwMode="auto">
          <a:xfrm>
            <a:off x="6788150" y="6237288"/>
            <a:ext cx="18224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ca-ES" altLang="ca-ES" sz="1800" b="1" i="1" dirty="0">
              <a:solidFill>
                <a:prstClr val="white"/>
              </a:solidFill>
              <a:latin typeface="+mn-lt"/>
              <a:cs typeface="Arial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1571604" y="1785926"/>
            <a:ext cx="5357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>
                <a:solidFill>
                  <a:schemeClr val="tx2"/>
                </a:solidFill>
              </a:rPr>
              <a:t>mariamdelapoza@gmail</a:t>
            </a:r>
            <a:r>
              <a:rPr lang="es-ES" sz="2800" dirty="0">
                <a:solidFill>
                  <a:schemeClr val="tx2"/>
                </a:solidFill>
              </a:rPr>
              <a:t>.com</a:t>
            </a:r>
          </a:p>
        </p:txBody>
      </p:sp>
    </p:spTree>
    <p:extLst>
      <p:ext uri="{BB962C8B-B14F-4D97-AF65-F5344CB8AC3E}">
        <p14:creationId xmlns:p14="http://schemas.microsoft.com/office/powerpoint/2010/main" val="2559608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7EB518-F8FB-4E71-B96D-AC1B5FB2FA7C}" type="slidenum">
              <a:rPr lang="ca-ES" smtClean="0"/>
              <a:pPr>
                <a:defRPr/>
              </a:pPr>
              <a:t>5</a:t>
            </a:fld>
            <a:endParaRPr lang="ca-E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 l="34570" t="10416" r="34375" b="10416"/>
          <a:stretch>
            <a:fillRect/>
          </a:stretch>
        </p:blipFill>
        <p:spPr bwMode="auto">
          <a:xfrm>
            <a:off x="5141919" y="274972"/>
            <a:ext cx="3678553" cy="35860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QuadreDeText 1"/>
          <p:cNvSpPr txBox="1">
            <a:spLocks noChangeArrowheads="1"/>
          </p:cNvSpPr>
          <p:nvPr/>
        </p:nvSpPr>
        <p:spPr bwMode="auto">
          <a:xfrm>
            <a:off x="176215" y="58133"/>
            <a:ext cx="475297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a-ES" altLang="ca-ES" sz="2800" b="1" dirty="0">
                <a:solidFill>
                  <a:srgbClr val="0070C0"/>
                </a:solidFill>
              </a:rPr>
              <a:t>Algunes dades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 l="24011" t="21875" r="24413" b="27083"/>
          <a:stretch>
            <a:fillRect/>
          </a:stretch>
        </p:blipFill>
        <p:spPr bwMode="auto">
          <a:xfrm>
            <a:off x="457705" y="719676"/>
            <a:ext cx="4402723" cy="26966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/>
          <a:srcRect l="24218" t="33333" r="18945" b="8333"/>
          <a:stretch>
            <a:fillRect/>
          </a:stretch>
        </p:blipFill>
        <p:spPr bwMode="auto">
          <a:xfrm>
            <a:off x="176215" y="3346540"/>
            <a:ext cx="4965704" cy="28322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/>
          <a:srcRect l="24024" t="27083" r="26171" b="27083"/>
          <a:stretch>
            <a:fillRect/>
          </a:stretch>
        </p:blipFill>
        <p:spPr bwMode="auto">
          <a:xfrm>
            <a:off x="4789991" y="3726848"/>
            <a:ext cx="4214842" cy="2428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1FB0F9FA-CCEB-4E8A-9F5D-267757D9BACA}"/>
              </a:ext>
            </a:extLst>
          </p:cNvPr>
          <p:cNvSpPr txBox="1"/>
          <p:nvPr/>
        </p:nvSpPr>
        <p:spPr>
          <a:xfrm>
            <a:off x="0" y="6309320"/>
            <a:ext cx="9036496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ca-ES" sz="2800" dirty="0" err="1">
                <a:solidFill>
                  <a:srgbClr val="0070C0"/>
                </a:solidFill>
              </a:rPr>
              <a:t>CAMFiC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2264437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7EB518-F8FB-4E71-B96D-AC1B5FB2FA7C}" type="slidenum">
              <a:rPr lang="ca-ES" smtClean="0"/>
              <a:pPr>
                <a:defRPr/>
              </a:pPr>
              <a:t>6</a:t>
            </a:fld>
            <a:endParaRPr lang="ca-ES"/>
          </a:p>
        </p:txBody>
      </p:sp>
      <p:pic>
        <p:nvPicPr>
          <p:cNvPr id="3" name="Imat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285728"/>
            <a:ext cx="7786742" cy="56078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4286256"/>
            <a:ext cx="2663825" cy="735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5286388"/>
            <a:ext cx="3311525" cy="45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DB87DEBE-A339-4ACA-A420-173398A9A868}"/>
              </a:ext>
            </a:extLst>
          </p:cNvPr>
          <p:cNvSpPr txBox="1"/>
          <p:nvPr/>
        </p:nvSpPr>
        <p:spPr>
          <a:xfrm>
            <a:off x="0" y="6309320"/>
            <a:ext cx="9036496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ca-ES" sz="2800" dirty="0" err="1">
                <a:solidFill>
                  <a:srgbClr val="0070C0"/>
                </a:solidFill>
              </a:rPr>
              <a:t>CAMFiC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2910004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i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3B69A-CD23-49C1-8149-452A1E3A3154}" type="slidenum">
              <a:rPr lang="es-ES" smtClean="0"/>
              <a:pPr>
                <a:defRPr/>
              </a:pPr>
              <a:t>7</a:t>
            </a:fld>
            <a:endParaRPr lang="es-E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" y="581025"/>
            <a:ext cx="7600950" cy="569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81172" y="5541963"/>
            <a:ext cx="2663825" cy="735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E9432D2A-6BB0-436D-8D02-55699AFC5C93}"/>
              </a:ext>
            </a:extLst>
          </p:cNvPr>
          <p:cNvSpPr txBox="1"/>
          <p:nvPr/>
        </p:nvSpPr>
        <p:spPr>
          <a:xfrm>
            <a:off x="0" y="6309320"/>
            <a:ext cx="9036496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ca-ES" sz="2800" dirty="0" err="1">
                <a:solidFill>
                  <a:srgbClr val="0070C0"/>
                </a:solidFill>
              </a:rPr>
              <a:t>CAMFiC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38971494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7EB518-F8FB-4E71-B96D-AC1B5FB2FA7C}" type="slidenum">
              <a:rPr lang="ca-ES" smtClean="0"/>
              <a:pPr>
                <a:defRPr/>
              </a:pPr>
              <a:t>8</a:t>
            </a:fld>
            <a:endParaRPr lang="ca-E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8" y="714375"/>
            <a:ext cx="7896225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QuadreDeText 2"/>
          <p:cNvSpPr txBox="1">
            <a:spLocks noChangeArrowheads="1"/>
          </p:cNvSpPr>
          <p:nvPr/>
        </p:nvSpPr>
        <p:spPr bwMode="auto">
          <a:xfrm>
            <a:off x="250825" y="188913"/>
            <a:ext cx="47529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a-ES" altLang="ca-ES" sz="2800" b="1" dirty="0">
                <a:solidFill>
                  <a:srgbClr val="0070C0"/>
                </a:solidFill>
              </a:rPr>
              <a:t>Algunes dades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9994B97-F47A-4730-AC40-A8BC67E9C970}"/>
              </a:ext>
            </a:extLst>
          </p:cNvPr>
          <p:cNvSpPr txBox="1"/>
          <p:nvPr/>
        </p:nvSpPr>
        <p:spPr>
          <a:xfrm>
            <a:off x="0" y="6309320"/>
            <a:ext cx="9036496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ca-ES" sz="2800" dirty="0" err="1">
                <a:solidFill>
                  <a:srgbClr val="0070C0"/>
                </a:solidFill>
              </a:rPr>
              <a:t>CAMFiC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35220347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7EB518-F8FB-4E71-B96D-AC1B5FB2FA7C}" type="slidenum">
              <a:rPr lang="ca-ES" smtClean="0"/>
              <a:pPr>
                <a:defRPr/>
              </a:pPr>
              <a:t>9</a:t>
            </a:fld>
            <a:endParaRPr lang="ca-ES"/>
          </a:p>
        </p:txBody>
      </p:sp>
      <p:sp>
        <p:nvSpPr>
          <p:cNvPr id="3" name="5 CuadroTexto"/>
          <p:cNvSpPr txBox="1">
            <a:spLocks noChangeArrowheads="1"/>
          </p:cNvSpPr>
          <p:nvPr/>
        </p:nvSpPr>
        <p:spPr bwMode="auto">
          <a:xfrm>
            <a:off x="107950" y="188913"/>
            <a:ext cx="84296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a-ES" altLang="ca-ES" sz="2400" b="1" i="1" dirty="0">
                <a:solidFill>
                  <a:srgbClr val="0070C0"/>
                </a:solidFill>
              </a:rPr>
              <a:t>Algunes dades: monitoratge de les resistències ATB de NG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3" y="928670"/>
            <a:ext cx="3449768" cy="2428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8 CuadroTexto"/>
          <p:cNvSpPr txBox="1"/>
          <p:nvPr/>
        </p:nvSpPr>
        <p:spPr>
          <a:xfrm>
            <a:off x="4071934" y="928670"/>
            <a:ext cx="4357718" cy="203132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  <a:defRPr/>
            </a:pPr>
            <a:r>
              <a:rPr lang="ca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En les darreres dècades, en diferents països del món i a causa de mecanismes diversos, </a:t>
            </a:r>
            <a:r>
              <a:rPr lang="ca-ES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Neisseria</a:t>
            </a:r>
            <a:r>
              <a:rPr lang="ca-ES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a-ES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gonorrhoeae</a:t>
            </a:r>
            <a:r>
              <a:rPr lang="ca-ES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ca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ha anat desenvolupant resistències a alguns antibiòtics, com ara les  sulfonamides, les penicil·lines, les tetraciclines, els macròlids</a:t>
            </a:r>
          </a:p>
          <a:p>
            <a:pPr algn="just">
              <a:defRPr/>
            </a:pPr>
            <a:r>
              <a:rPr lang="ca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 les </a:t>
            </a:r>
            <a:r>
              <a:rPr lang="ca-E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fluoroquinolones</a:t>
            </a:r>
            <a:r>
              <a:rPr lang="ca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</a:p>
        </p:txBody>
      </p:sp>
      <p:sp>
        <p:nvSpPr>
          <p:cNvPr id="6" name="17 Rectángulo"/>
          <p:cNvSpPr>
            <a:spLocks noChangeArrowheads="1"/>
          </p:cNvSpPr>
          <p:nvPr/>
        </p:nvSpPr>
        <p:spPr bwMode="auto">
          <a:xfrm>
            <a:off x="3714744" y="2714620"/>
            <a:ext cx="5072066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sz="2000" dirty="0"/>
          </a:p>
          <a:p>
            <a:pPr algn="just"/>
            <a:r>
              <a:rPr lang="en-US" sz="2000" b="1" dirty="0">
                <a:solidFill>
                  <a:srgbClr val="009999"/>
                </a:solidFill>
              </a:rPr>
              <a:t> </a:t>
            </a:r>
          </a:p>
          <a:p>
            <a:pPr algn="just">
              <a:buFont typeface="Arial" charset="0"/>
              <a:buChar char="•"/>
            </a:pPr>
            <a:r>
              <a:rPr lang="en-US" b="1" dirty="0">
                <a:solidFill>
                  <a:srgbClr val="006699"/>
                </a:solidFill>
              </a:rPr>
              <a:t>Results from the European </a:t>
            </a:r>
            <a:r>
              <a:rPr lang="en-US" b="1" dirty="0" err="1">
                <a:solidFill>
                  <a:srgbClr val="006699"/>
                </a:solidFill>
              </a:rPr>
              <a:t>Gonococcal</a:t>
            </a:r>
            <a:r>
              <a:rPr lang="en-US" b="1" dirty="0">
                <a:solidFill>
                  <a:srgbClr val="006699"/>
                </a:solidFill>
              </a:rPr>
              <a:t> Antimicrobial Surveillance </a:t>
            </a:r>
            <a:r>
              <a:rPr lang="en-US" b="1" dirty="0" err="1">
                <a:solidFill>
                  <a:srgbClr val="006699"/>
                </a:solidFill>
              </a:rPr>
              <a:t>Programme</a:t>
            </a:r>
            <a:r>
              <a:rPr lang="en-US" b="1" dirty="0">
                <a:solidFill>
                  <a:srgbClr val="006699"/>
                </a:solidFill>
              </a:rPr>
              <a:t> (Euro-GASP) </a:t>
            </a:r>
            <a:r>
              <a:rPr lang="es-ES" dirty="0">
                <a:solidFill>
                  <a:srgbClr val="006699"/>
                </a:solidFill>
              </a:rPr>
              <a:t>show </a:t>
            </a:r>
            <a:r>
              <a:rPr lang="es-ES" dirty="0" err="1">
                <a:solidFill>
                  <a:srgbClr val="006699"/>
                </a:solidFill>
              </a:rPr>
              <a:t>that</a:t>
            </a:r>
            <a:r>
              <a:rPr lang="es-ES" dirty="0">
                <a:solidFill>
                  <a:srgbClr val="006699"/>
                </a:solidFill>
              </a:rPr>
              <a:t> </a:t>
            </a:r>
            <a:r>
              <a:rPr lang="es-ES" dirty="0" err="1">
                <a:solidFill>
                  <a:srgbClr val="006699"/>
                </a:solidFill>
              </a:rPr>
              <a:t>the</a:t>
            </a:r>
            <a:r>
              <a:rPr lang="es-ES" dirty="0">
                <a:solidFill>
                  <a:srgbClr val="006699"/>
                </a:solidFill>
              </a:rPr>
              <a:t> p</a:t>
            </a:r>
            <a:r>
              <a:rPr lang="en-US" dirty="0" err="1">
                <a:solidFill>
                  <a:srgbClr val="006699"/>
                </a:solidFill>
              </a:rPr>
              <a:t>ercentage</a:t>
            </a:r>
            <a:r>
              <a:rPr lang="en-US" dirty="0">
                <a:solidFill>
                  <a:srgbClr val="006699"/>
                </a:solidFill>
              </a:rPr>
              <a:t> of isolates with decreased susceptibility to the recommended drug for treatment of </a:t>
            </a:r>
            <a:r>
              <a:rPr lang="en-US" dirty="0" err="1">
                <a:solidFill>
                  <a:srgbClr val="006699"/>
                </a:solidFill>
              </a:rPr>
              <a:t>gonorrhoea</a:t>
            </a:r>
            <a:r>
              <a:rPr lang="en-US" dirty="0">
                <a:solidFill>
                  <a:srgbClr val="006699"/>
                </a:solidFill>
              </a:rPr>
              <a:t> (</a:t>
            </a:r>
            <a:r>
              <a:rPr lang="en-US" dirty="0" err="1">
                <a:solidFill>
                  <a:srgbClr val="006699"/>
                </a:solidFill>
              </a:rPr>
              <a:t>cefixime</a:t>
            </a:r>
            <a:r>
              <a:rPr lang="en-US" dirty="0">
                <a:solidFill>
                  <a:srgbClr val="006699"/>
                </a:solidFill>
              </a:rPr>
              <a:t>) rose from 4% in 2009 to 9% in 2010. </a:t>
            </a:r>
            <a:endParaRPr lang="en-US" sz="2000" dirty="0">
              <a:solidFill>
                <a:srgbClr val="A50021"/>
              </a:solidFill>
            </a:endParaRPr>
          </a:p>
        </p:txBody>
      </p:sp>
      <p:sp>
        <p:nvSpPr>
          <p:cNvPr id="7" name="7 Flecha curvada hacia la derecha"/>
          <p:cNvSpPr/>
          <p:nvPr/>
        </p:nvSpPr>
        <p:spPr>
          <a:xfrm>
            <a:off x="1071538" y="3643314"/>
            <a:ext cx="1643074" cy="1928826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8" name="9 CuadroTexto"/>
          <p:cNvSpPr txBox="1"/>
          <p:nvPr/>
        </p:nvSpPr>
        <p:spPr>
          <a:xfrm>
            <a:off x="2786050" y="5429264"/>
            <a:ext cx="58579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chemeClr val="accent5">
                    <a:lumMod val="75000"/>
                  </a:schemeClr>
                </a:solidFill>
              </a:rPr>
              <a:t>La cefixima </a:t>
            </a:r>
            <a:r>
              <a:rPr lang="es-ES" sz="2000" b="1" dirty="0" err="1">
                <a:solidFill>
                  <a:schemeClr val="accent5">
                    <a:lumMod val="75000"/>
                  </a:schemeClr>
                </a:solidFill>
              </a:rPr>
              <a:t>deixa</a:t>
            </a:r>
            <a:r>
              <a:rPr lang="es-ES" sz="2000" b="1" dirty="0">
                <a:solidFill>
                  <a:schemeClr val="accent5">
                    <a:lumMod val="75000"/>
                  </a:schemeClr>
                </a:solidFill>
              </a:rPr>
              <a:t> de ser </a:t>
            </a:r>
            <a:r>
              <a:rPr lang="es-ES" sz="2000" b="1" dirty="0" err="1">
                <a:solidFill>
                  <a:schemeClr val="accent5">
                    <a:lumMod val="75000"/>
                  </a:schemeClr>
                </a:solidFill>
              </a:rPr>
              <a:t>tractament</a:t>
            </a:r>
            <a:r>
              <a:rPr lang="es-ES" sz="2000" b="1" dirty="0">
                <a:solidFill>
                  <a:schemeClr val="accent5">
                    <a:lumMod val="75000"/>
                  </a:schemeClr>
                </a:solidFill>
              </a:rPr>
              <a:t> de primera </a:t>
            </a:r>
            <a:r>
              <a:rPr lang="es-ES" sz="2000" b="1" dirty="0" err="1">
                <a:solidFill>
                  <a:schemeClr val="accent5">
                    <a:lumMod val="75000"/>
                  </a:schemeClr>
                </a:solidFill>
              </a:rPr>
              <a:t>línia</a:t>
            </a:r>
            <a:endParaRPr lang="es-ES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42FC2AC-C99D-4AD4-856A-EDB2BE049483}"/>
              </a:ext>
            </a:extLst>
          </p:cNvPr>
          <p:cNvSpPr txBox="1"/>
          <p:nvPr/>
        </p:nvSpPr>
        <p:spPr>
          <a:xfrm>
            <a:off x="0" y="6309320"/>
            <a:ext cx="9036496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ca-ES" sz="2800" dirty="0" err="1">
                <a:solidFill>
                  <a:srgbClr val="0070C0"/>
                </a:solidFill>
              </a:rPr>
              <a:t>CAMFiC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2282722359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cio_DAA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358</TotalTime>
  <Words>3519</Words>
  <Application>Microsoft Office PowerPoint</Application>
  <PresentationFormat>Presentación en pantalla (4:3)</PresentationFormat>
  <Paragraphs>518</Paragraphs>
  <Slides>45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45</vt:i4>
      </vt:variant>
    </vt:vector>
  </HeadingPairs>
  <TitlesOfParts>
    <vt:vector size="54" baseType="lpstr">
      <vt:lpstr>MS PGothic</vt:lpstr>
      <vt:lpstr>Arial</vt:lpstr>
      <vt:lpstr>Calibri</vt:lpstr>
      <vt:lpstr>Geneva</vt:lpstr>
      <vt:lpstr>Georgia</vt:lpstr>
      <vt:lpstr>Times New Roman</vt:lpstr>
      <vt:lpstr>Wingdings</vt:lpstr>
      <vt:lpstr>presentacio_DAAP</vt:lpstr>
      <vt:lpstr>4_Tema de Office</vt:lpstr>
      <vt:lpstr> Actualització en Patologia Infecciosa Infeccions de Transmissió Sexual  Marta Besa i Mariam de la Poza</vt:lpstr>
      <vt:lpstr>ITS que poden cursar amb síndrome secretora (cervicitis, uretritis, proctitis)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Institut Català de la Salut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salmenara</dc:creator>
  <cp:lastModifiedBy>Vergara Torrijos, Gustavo</cp:lastModifiedBy>
  <cp:revision>43</cp:revision>
  <cp:lastPrinted>2016-06-22T06:45:20Z</cp:lastPrinted>
  <dcterms:created xsi:type="dcterms:W3CDTF">2017-03-09T13:36:01Z</dcterms:created>
  <dcterms:modified xsi:type="dcterms:W3CDTF">2019-10-21T22:54:58Z</dcterms:modified>
</cp:coreProperties>
</file>