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90"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E6D5D-B4A9-40EC-9D14-DBA37C3E670A}" type="datetimeFigureOut">
              <a:rPr lang="ca-ES" smtClean="0"/>
              <a:t>16/07/2019</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1E93C-13E9-4771-9F8E-73691EB5BA38}" type="slidenum">
              <a:rPr lang="ca-ES" smtClean="0"/>
              <a:t>‹Nº›</a:t>
            </a:fld>
            <a:endParaRPr lang="ca-ES"/>
          </a:p>
        </p:txBody>
      </p:sp>
    </p:spTree>
    <p:extLst>
      <p:ext uri="{BB962C8B-B14F-4D97-AF65-F5344CB8AC3E}">
        <p14:creationId xmlns:p14="http://schemas.microsoft.com/office/powerpoint/2010/main" val="3792049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spcBef>
                <a:spcPts val="0"/>
              </a:spcBef>
              <a:buClr>
                <a:schemeClr val="dk1"/>
              </a:buClr>
              <a:buSzPct val="25000"/>
              <a:buFont typeface="Calibri"/>
              <a:buNone/>
            </a:pPr>
            <a:r>
              <a:rPr lang="en-US" sz="1200" b="0" i="0" u="none" strike="noStrike" cap="none" dirty="0" err="1">
                <a:solidFill>
                  <a:schemeClr val="dk1"/>
                </a:solidFill>
                <a:latin typeface="+mn-lt"/>
                <a:ea typeface="Calibri"/>
                <a:cs typeface="Calibri"/>
                <a:sym typeface="Calibri"/>
              </a:rPr>
              <a:t>L,afectació</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sensitiva</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és</a:t>
            </a:r>
            <a:r>
              <a:rPr lang="en-US" sz="1200" b="0" i="0" u="none" strike="noStrike" cap="none" dirty="0">
                <a:solidFill>
                  <a:schemeClr val="dk1"/>
                </a:solidFill>
                <a:latin typeface="+mn-lt"/>
                <a:ea typeface="Calibri"/>
                <a:cs typeface="Calibri"/>
                <a:sym typeface="Calibri"/>
              </a:rPr>
              <a:t> la </a:t>
            </a:r>
            <a:r>
              <a:rPr lang="en-US" sz="1200" b="0" i="0" u="none" strike="noStrike" cap="none" dirty="0" err="1">
                <a:solidFill>
                  <a:schemeClr val="dk1"/>
                </a:solidFill>
                <a:latin typeface="+mn-lt"/>
                <a:ea typeface="Calibri"/>
                <a:cs typeface="Calibri"/>
                <a:sym typeface="Calibri"/>
              </a:rPr>
              <a:t>més</a:t>
            </a:r>
            <a:r>
              <a:rPr lang="en-US" sz="1200" b="0" i="0" u="none" strike="noStrike" cap="none" dirty="0">
                <a:solidFill>
                  <a:schemeClr val="dk1"/>
                </a:solidFill>
                <a:latin typeface="+mn-lt"/>
                <a:ea typeface="Calibri"/>
                <a:cs typeface="Calibri"/>
                <a:sym typeface="Calibri"/>
              </a:rPr>
              <a:t> frequent, </a:t>
            </a:r>
            <a:r>
              <a:rPr lang="en-US" sz="1200" b="0" i="0" u="none" strike="noStrike" cap="none" dirty="0" err="1">
                <a:solidFill>
                  <a:schemeClr val="dk1"/>
                </a:solidFill>
                <a:latin typeface="+mn-lt"/>
                <a:ea typeface="Calibri"/>
                <a:cs typeface="Calibri"/>
                <a:sym typeface="Calibri"/>
              </a:rPr>
              <a:t>però</a:t>
            </a:r>
            <a:r>
              <a:rPr lang="en-US" sz="1200" b="0" i="0" u="none" strike="noStrike" cap="none" dirty="0">
                <a:solidFill>
                  <a:schemeClr val="dk1"/>
                </a:solidFill>
                <a:latin typeface="+mn-lt"/>
                <a:ea typeface="Calibri"/>
                <a:cs typeface="Calibri"/>
                <a:sym typeface="Calibri"/>
              </a:rPr>
              <a:t> no hem </a:t>
            </a:r>
            <a:r>
              <a:rPr lang="en-US" sz="1200" b="0" i="0" u="none" strike="noStrike" cap="none" dirty="0" err="1">
                <a:solidFill>
                  <a:schemeClr val="dk1"/>
                </a:solidFill>
                <a:latin typeface="+mn-lt"/>
                <a:ea typeface="Calibri"/>
                <a:cs typeface="Calibri"/>
                <a:sym typeface="Calibri"/>
              </a:rPr>
              <a:t>d’oblidar</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els</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altres</a:t>
            </a:r>
            <a:r>
              <a:rPr lang="en-US" sz="1200" b="0" i="0" u="none" strike="noStrike" cap="none" dirty="0">
                <a:solidFill>
                  <a:schemeClr val="dk1"/>
                </a:solidFill>
                <a:latin typeface="+mn-lt"/>
                <a:ea typeface="Calibri"/>
                <a:cs typeface="Calibri"/>
                <a:sym typeface="Calibri"/>
              </a:rPr>
              <a:t> components de la </a:t>
            </a:r>
            <a:r>
              <a:rPr lang="en-US" sz="1200" b="0" i="0" u="none" strike="noStrike" cap="none" dirty="0" err="1">
                <a:solidFill>
                  <a:schemeClr val="dk1"/>
                </a:solidFill>
                <a:latin typeface="+mn-lt"/>
                <a:ea typeface="Calibri"/>
                <a:cs typeface="Calibri"/>
                <a:sym typeface="Calibri"/>
              </a:rPr>
              <a:t>neuropatia</a:t>
            </a:r>
            <a:r>
              <a:rPr lang="en-US" sz="1200" b="0" i="0" u="none" strike="noStrike" cap="none" dirty="0">
                <a:solidFill>
                  <a:schemeClr val="dk1"/>
                </a:solidFill>
                <a:latin typeface="+mn-lt"/>
                <a:ea typeface="Calibri"/>
                <a:cs typeface="Calibri"/>
                <a:sym typeface="Calibri"/>
              </a:rPr>
              <a:t>…</a:t>
            </a:r>
          </a:p>
          <a:p>
            <a:pPr marL="0" marR="0" lvl="0" indent="0" algn="l" rtl="0">
              <a:spcBef>
                <a:spcPts val="0"/>
              </a:spcBef>
              <a:buClr>
                <a:schemeClr val="dk1"/>
              </a:buClr>
              <a:buSzPct val="25000"/>
              <a:buFont typeface="Calibri"/>
              <a:buNone/>
            </a:pPr>
            <a:r>
              <a:rPr lang="en-US" sz="1200" b="0" i="0" u="none" strike="noStrike" cap="none" dirty="0" err="1">
                <a:solidFill>
                  <a:schemeClr val="dk1"/>
                </a:solidFill>
                <a:latin typeface="+mn-lt"/>
                <a:ea typeface="Calibri"/>
                <a:cs typeface="Calibri"/>
                <a:sym typeface="Calibri"/>
              </a:rPr>
              <a:t>Sensibilitat</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profunda</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reflexos</a:t>
            </a:r>
            <a:r>
              <a:rPr lang="en-US" sz="1200" b="0" i="0" u="none" strike="noStrike" cap="none" dirty="0">
                <a:solidFill>
                  <a:schemeClr val="dk1"/>
                </a:solidFill>
                <a:latin typeface="+mn-lt"/>
                <a:ea typeface="Calibri"/>
                <a:cs typeface="Calibri"/>
                <a:sym typeface="Calibri"/>
              </a:rPr>
              <a:t> I </a:t>
            </a:r>
            <a:r>
              <a:rPr lang="en-US" sz="1200" b="0" i="0" u="none" strike="noStrike" cap="none" dirty="0" err="1">
                <a:solidFill>
                  <a:schemeClr val="dk1"/>
                </a:solidFill>
                <a:latin typeface="+mn-lt"/>
                <a:ea typeface="Calibri"/>
                <a:cs typeface="Calibri"/>
                <a:sym typeface="Calibri"/>
              </a:rPr>
              <a:t>posició</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dels</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dits</a:t>
            </a:r>
            <a:r>
              <a:rPr lang="en-US" sz="1200" b="0" i="0" u="none" strike="noStrike" cap="none" dirty="0">
                <a:solidFill>
                  <a:schemeClr val="dk1"/>
                </a:solidFill>
                <a:latin typeface="+mn-lt"/>
                <a:ea typeface="Calibri"/>
                <a:cs typeface="Calibri"/>
                <a:sym typeface="Calibri"/>
              </a:rPr>
              <a:t>.</a:t>
            </a:r>
          </a:p>
          <a:p>
            <a:endParaRPr lang="ca-ES" dirty="0"/>
          </a:p>
        </p:txBody>
      </p:sp>
      <p:sp>
        <p:nvSpPr>
          <p:cNvPr id="4" name="3 Marcador de número de diapositiva"/>
          <p:cNvSpPr>
            <a:spLocks noGrp="1"/>
          </p:cNvSpPr>
          <p:nvPr>
            <p:ph type="sldNum" sz="quarter" idx="10"/>
          </p:nvPr>
        </p:nvSpPr>
        <p:spPr/>
        <p:txBody>
          <a:bodyPr/>
          <a:lstStyle/>
          <a:p>
            <a:fld id="{DDCC4165-7150-4B85-99CE-4D1CD4EE5EDB}" type="slidenum">
              <a:rPr lang="ca-ES" smtClean="0"/>
              <a:t>4</a:t>
            </a:fld>
            <a:endParaRPr lang="ca-ES"/>
          </a:p>
        </p:txBody>
      </p:sp>
    </p:spTree>
    <p:extLst>
      <p:ext uri="{BB962C8B-B14F-4D97-AF65-F5344CB8AC3E}">
        <p14:creationId xmlns:p14="http://schemas.microsoft.com/office/powerpoint/2010/main" val="35925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spcBef>
                <a:spcPts val="0"/>
              </a:spcBef>
              <a:spcAft>
                <a:spcPts val="0"/>
              </a:spcAft>
              <a:buClr>
                <a:srgbClr val="000000"/>
              </a:buClr>
              <a:buSzPts val="450"/>
              <a:buFont typeface="Calibri"/>
              <a:buNone/>
            </a:pPr>
            <a:r>
              <a:rPr lang="en-US" sz="1200" b="0" i="0" u="none" strike="noStrike" cap="none" dirty="0" err="1">
                <a:solidFill>
                  <a:srgbClr val="000000"/>
                </a:solidFill>
                <a:latin typeface="+mn-lt"/>
                <a:ea typeface="Calibri"/>
                <a:cs typeface="Calibri"/>
                <a:sym typeface="Calibri"/>
              </a:rPr>
              <a:t>Moltes</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vegades</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ens</a:t>
            </a:r>
            <a:r>
              <a:rPr lang="en-US" sz="1200" b="0" i="0" u="none" strike="noStrike" cap="none" dirty="0">
                <a:solidFill>
                  <a:srgbClr val="000000"/>
                </a:solidFill>
                <a:latin typeface="+mn-lt"/>
                <a:ea typeface="Calibri"/>
                <a:cs typeface="Calibri"/>
                <a:sym typeface="Calibri"/>
              </a:rPr>
              <a:t> pot </a:t>
            </a:r>
            <a:r>
              <a:rPr lang="en-US" sz="1200" b="0" i="0" u="none" strike="noStrike" cap="none" dirty="0" err="1">
                <a:solidFill>
                  <a:srgbClr val="000000"/>
                </a:solidFill>
                <a:latin typeface="+mn-lt"/>
                <a:ea typeface="Calibri"/>
                <a:cs typeface="Calibri"/>
                <a:sym typeface="Calibri"/>
              </a:rPr>
              <a:t>ser</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mes</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útil</a:t>
            </a:r>
            <a:r>
              <a:rPr lang="en-US" sz="1200" b="0" i="0" u="none" strike="noStrike" cap="none" dirty="0">
                <a:solidFill>
                  <a:srgbClr val="000000"/>
                </a:solidFill>
                <a:latin typeface="+mn-lt"/>
                <a:ea typeface="Calibri"/>
                <a:cs typeface="Calibri"/>
                <a:sym typeface="Calibri"/>
              </a:rPr>
              <a:t> el valor de la PAS </a:t>
            </a:r>
            <a:r>
              <a:rPr lang="en-US" sz="1200" b="0" i="0" u="none" strike="noStrike" cap="none" dirty="0" err="1">
                <a:solidFill>
                  <a:srgbClr val="000000"/>
                </a:solidFill>
                <a:latin typeface="+mn-lt"/>
                <a:ea typeface="Calibri"/>
                <a:cs typeface="Calibri"/>
                <a:sym typeface="Calibri"/>
              </a:rPr>
              <a:t>que</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l'índex</a:t>
            </a:r>
            <a:r>
              <a:rPr lang="en-US" sz="1200" b="0" i="0" u="none" strike="noStrike" cap="none" dirty="0">
                <a:solidFill>
                  <a:srgbClr val="000000"/>
                </a:solidFill>
                <a:latin typeface="+mn-lt"/>
                <a:ea typeface="Calibri"/>
                <a:cs typeface="Calibri"/>
                <a:sym typeface="Calibri"/>
              </a:rPr>
              <a:t>. Hi ha </a:t>
            </a:r>
            <a:r>
              <a:rPr lang="en-US" sz="1200" b="0" i="0" u="none" strike="noStrike" cap="none" dirty="0" err="1">
                <a:solidFill>
                  <a:srgbClr val="000000"/>
                </a:solidFill>
                <a:latin typeface="+mn-lt"/>
                <a:ea typeface="Calibri"/>
                <a:cs typeface="Calibri"/>
                <a:sym typeface="Calibri"/>
              </a:rPr>
              <a:t>estudis</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que</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demostren</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que</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es</a:t>
            </a:r>
            <a:r>
              <a:rPr lang="en-US" sz="1200" b="0" i="0" u="none" strike="noStrike" cap="none" dirty="0">
                <a:solidFill>
                  <a:srgbClr val="000000"/>
                </a:solidFill>
                <a:latin typeface="+mn-lt"/>
                <a:ea typeface="Calibri"/>
                <a:cs typeface="Calibri"/>
                <a:sym typeface="Calibri"/>
              </a:rPr>
              <a:t> molt </a:t>
            </a:r>
            <a:r>
              <a:rPr lang="en-US" sz="1200" b="0" i="0" u="none" strike="noStrike" cap="none" dirty="0" err="1">
                <a:solidFill>
                  <a:srgbClr val="000000"/>
                </a:solidFill>
                <a:latin typeface="+mn-lt"/>
                <a:ea typeface="Calibri"/>
                <a:cs typeface="Calibri"/>
                <a:sym typeface="Calibri"/>
              </a:rPr>
              <a:t>difícil</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que</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una</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ulcera</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curi</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amb</a:t>
            </a:r>
            <a:r>
              <a:rPr lang="en-US" sz="1200" b="0" i="0" u="none" strike="noStrike" cap="none" dirty="0">
                <a:solidFill>
                  <a:srgbClr val="000000"/>
                </a:solidFill>
                <a:latin typeface="+mn-lt"/>
                <a:ea typeface="Calibri"/>
                <a:cs typeface="Calibri"/>
                <a:sym typeface="Calibri"/>
              </a:rPr>
              <a:t> </a:t>
            </a:r>
            <a:r>
              <a:rPr lang="en-US" sz="1200" b="0" i="0" u="none" strike="noStrike" cap="none" dirty="0" err="1">
                <a:solidFill>
                  <a:srgbClr val="000000"/>
                </a:solidFill>
                <a:latin typeface="+mn-lt"/>
                <a:ea typeface="Calibri"/>
                <a:cs typeface="Calibri"/>
                <a:sym typeface="Calibri"/>
              </a:rPr>
              <a:t>una</a:t>
            </a:r>
            <a:r>
              <a:rPr lang="en-US" sz="1200" b="0" i="0" u="none" strike="noStrike" cap="none" dirty="0">
                <a:solidFill>
                  <a:srgbClr val="000000"/>
                </a:solidFill>
                <a:latin typeface="+mn-lt"/>
                <a:ea typeface="Calibri"/>
                <a:cs typeface="Calibri"/>
                <a:sym typeface="Calibri"/>
              </a:rPr>
              <a:t> PAS a </a:t>
            </a:r>
            <a:r>
              <a:rPr lang="en-US" sz="1200" b="0" i="0" u="none" strike="noStrike" cap="none" dirty="0" err="1">
                <a:solidFill>
                  <a:srgbClr val="000000"/>
                </a:solidFill>
                <a:latin typeface="+mn-lt"/>
                <a:ea typeface="Calibri"/>
                <a:cs typeface="Calibri"/>
                <a:sym typeface="Calibri"/>
              </a:rPr>
              <a:t>nivell</a:t>
            </a:r>
            <a:r>
              <a:rPr lang="en-US" sz="1200" b="0" i="0" u="none" strike="noStrike" cap="none" dirty="0">
                <a:solidFill>
                  <a:srgbClr val="000000"/>
                </a:solidFill>
                <a:latin typeface="+mn-lt"/>
                <a:ea typeface="Calibri"/>
                <a:cs typeface="Calibri"/>
                <a:sym typeface="Calibri"/>
              </a:rPr>
              <a:t> del </a:t>
            </a:r>
            <a:r>
              <a:rPr lang="en-US" sz="1200" b="0" i="0" u="none" strike="noStrike" cap="none" dirty="0" err="1">
                <a:solidFill>
                  <a:srgbClr val="000000"/>
                </a:solidFill>
                <a:latin typeface="+mn-lt"/>
                <a:ea typeface="Calibri"/>
                <a:cs typeface="Calibri"/>
                <a:sym typeface="Calibri"/>
              </a:rPr>
              <a:t>dit</a:t>
            </a:r>
            <a:r>
              <a:rPr lang="en-US" sz="1200" b="0" i="0" u="none" strike="noStrike" cap="none" dirty="0">
                <a:solidFill>
                  <a:srgbClr val="000000"/>
                </a:solidFill>
                <a:latin typeface="+mn-lt"/>
                <a:ea typeface="Calibri"/>
                <a:cs typeface="Calibri"/>
                <a:sym typeface="Calibri"/>
              </a:rPr>
              <a:t> &lt; 30 mmHg</a:t>
            </a:r>
          </a:p>
          <a:p>
            <a:pPr marL="342900" marR="0" lvl="0" indent="-342900" algn="l" rtl="0">
              <a:lnSpc>
                <a:spcPct val="100000"/>
              </a:lnSpc>
              <a:spcBef>
                <a:spcPts val="0"/>
              </a:spcBef>
              <a:spcAft>
                <a:spcPts val="0"/>
              </a:spcAft>
              <a:buClr>
                <a:schemeClr val="dk1"/>
              </a:buClr>
              <a:buSzPts val="2332"/>
              <a:buFont typeface="Noto Sans Symbols"/>
              <a:buChar char="✓"/>
            </a:pPr>
            <a:r>
              <a:rPr lang="en-US" sz="1000" b="1" i="0" u="none" strike="noStrike" cap="none" dirty="0" err="1">
                <a:solidFill>
                  <a:schemeClr val="dk1"/>
                </a:solidFill>
                <a:latin typeface="Arial"/>
                <a:ea typeface="Arial"/>
                <a:cs typeface="Arial"/>
                <a:sym typeface="Arial"/>
              </a:rPr>
              <a:t>Prevalença</a:t>
            </a:r>
            <a:r>
              <a:rPr lang="en-US" sz="1000" b="0" i="0" u="none" strike="noStrike" cap="none" dirty="0">
                <a:solidFill>
                  <a:srgbClr val="000000"/>
                </a:solidFill>
                <a:latin typeface="Arial"/>
                <a:ea typeface="Arial"/>
                <a:cs typeface="Arial"/>
                <a:sym typeface="Arial"/>
              </a:rPr>
              <a:t> del 8% en el moment del </a:t>
            </a:r>
            <a:r>
              <a:rPr lang="en-US" sz="1000" b="0" i="0" u="none" strike="noStrike" cap="none" dirty="0" err="1">
                <a:solidFill>
                  <a:srgbClr val="000000"/>
                </a:solidFill>
                <a:latin typeface="Arial"/>
                <a:ea typeface="Arial"/>
                <a:cs typeface="Arial"/>
                <a:sym typeface="Arial"/>
              </a:rPr>
              <a:t>diagnòstic</a:t>
            </a:r>
            <a:r>
              <a:rPr lang="en-US" sz="1000" b="0" i="0" u="none" strike="noStrike" cap="none" dirty="0">
                <a:solidFill>
                  <a:srgbClr val="000000"/>
                </a:solidFill>
                <a:latin typeface="Arial"/>
                <a:ea typeface="Arial"/>
                <a:cs typeface="Arial"/>
                <a:sym typeface="Arial"/>
              </a:rPr>
              <a:t> de la DM, 15% </a:t>
            </a:r>
            <a:r>
              <a:rPr lang="en-US" sz="1000" b="0" i="0" u="none" strike="noStrike" cap="none" dirty="0" err="1">
                <a:solidFill>
                  <a:srgbClr val="000000"/>
                </a:solidFill>
                <a:latin typeface="Arial"/>
                <a:ea typeface="Arial"/>
                <a:cs typeface="Arial"/>
                <a:sym typeface="Arial"/>
              </a:rPr>
              <a:t>als</a:t>
            </a:r>
            <a:r>
              <a:rPr lang="en-US" sz="1000" b="0" i="0" u="none" strike="noStrike" cap="none" dirty="0">
                <a:solidFill>
                  <a:srgbClr val="000000"/>
                </a:solidFill>
                <a:latin typeface="Arial"/>
                <a:ea typeface="Arial"/>
                <a:cs typeface="Arial"/>
                <a:sym typeface="Arial"/>
              </a:rPr>
              <a:t> 10 </a:t>
            </a:r>
            <a:r>
              <a:rPr lang="en-US" sz="1000" b="0" i="0" u="none" strike="noStrike" cap="none" dirty="0" err="1">
                <a:solidFill>
                  <a:srgbClr val="000000"/>
                </a:solidFill>
                <a:latin typeface="Arial"/>
                <a:ea typeface="Arial"/>
                <a:cs typeface="Arial"/>
                <a:sym typeface="Arial"/>
              </a:rPr>
              <a:t>anys</a:t>
            </a:r>
            <a:r>
              <a:rPr lang="en-US" sz="1000" b="0" i="0" u="none" strike="noStrike" cap="none" dirty="0">
                <a:solidFill>
                  <a:srgbClr val="000000"/>
                </a:solidFill>
                <a:latin typeface="Arial"/>
                <a:ea typeface="Arial"/>
                <a:cs typeface="Arial"/>
                <a:sym typeface="Arial"/>
              </a:rPr>
              <a:t>, 50% </a:t>
            </a:r>
            <a:r>
              <a:rPr lang="en-US" sz="1000" b="0" i="0" u="none" strike="noStrike" cap="none" dirty="0" err="1">
                <a:solidFill>
                  <a:srgbClr val="000000"/>
                </a:solidFill>
                <a:latin typeface="Arial"/>
                <a:ea typeface="Arial"/>
                <a:cs typeface="Arial"/>
                <a:sym typeface="Arial"/>
              </a:rPr>
              <a:t>als</a:t>
            </a:r>
            <a:r>
              <a:rPr lang="en-US" sz="1000" b="0" i="0" u="none" strike="noStrike" cap="none" dirty="0">
                <a:solidFill>
                  <a:srgbClr val="000000"/>
                </a:solidFill>
                <a:latin typeface="Arial"/>
                <a:ea typeface="Arial"/>
                <a:cs typeface="Arial"/>
                <a:sym typeface="Arial"/>
              </a:rPr>
              <a:t>  20 </a:t>
            </a:r>
            <a:r>
              <a:rPr lang="en-US" sz="1000" b="0" i="0" u="none" strike="noStrike" cap="none" dirty="0" err="1">
                <a:solidFill>
                  <a:srgbClr val="000000"/>
                </a:solidFill>
                <a:latin typeface="Arial"/>
                <a:ea typeface="Arial"/>
                <a:cs typeface="Arial"/>
                <a:sym typeface="Arial"/>
              </a:rPr>
              <a:t>anys</a:t>
            </a:r>
            <a:r>
              <a:rPr lang="en-US" sz="1000" b="0" i="0" u="none" strike="noStrike" cap="none" dirty="0">
                <a:solidFill>
                  <a:srgbClr val="000000"/>
                </a:solidFill>
                <a:latin typeface="Arial"/>
                <a:ea typeface="Arial"/>
                <a:cs typeface="Arial"/>
                <a:sym typeface="Arial"/>
              </a:rPr>
              <a:t> del </a:t>
            </a:r>
            <a:r>
              <a:rPr lang="en-US" sz="1000" b="0" i="0" u="none" strike="noStrike" cap="none" dirty="0" err="1">
                <a:solidFill>
                  <a:srgbClr val="000000"/>
                </a:solidFill>
                <a:latin typeface="Arial"/>
                <a:ea typeface="Arial"/>
                <a:cs typeface="Arial"/>
                <a:sym typeface="Arial"/>
              </a:rPr>
              <a:t>diagnòstic</a:t>
            </a:r>
            <a:r>
              <a:rPr lang="en-US" sz="1000" b="0" i="0" u="none" strike="noStrike" cap="none" dirty="0">
                <a:solidFill>
                  <a:srgbClr val="000000"/>
                </a:solidFill>
                <a:latin typeface="Arial"/>
                <a:ea typeface="Arial"/>
                <a:cs typeface="Arial"/>
                <a:sym typeface="Arial"/>
              </a:rPr>
              <a:t>.</a:t>
            </a:r>
            <a:endParaRPr lang="en-US" sz="1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332"/>
              <a:buFont typeface="Noto Sans Symbols"/>
              <a:buChar char="✓"/>
            </a:pPr>
            <a:r>
              <a:rPr lang="en-US" sz="1000" b="0" i="0" u="none" strike="noStrike" cap="none" dirty="0" err="1">
                <a:solidFill>
                  <a:srgbClr val="000000"/>
                </a:solidFill>
                <a:latin typeface="Arial"/>
                <a:ea typeface="Arial"/>
                <a:cs typeface="Arial"/>
                <a:sym typeface="Arial"/>
              </a:rPr>
              <a:t>Més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precoç</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més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greu</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més</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extensa</a:t>
            </a:r>
            <a:r>
              <a:rPr lang="en-US" sz="1000" b="0" i="0" u="none" strike="noStrike" cap="none" dirty="0">
                <a:solidFill>
                  <a:srgbClr val="000000"/>
                </a:solidFill>
                <a:latin typeface="Arial"/>
                <a:ea typeface="Arial"/>
                <a:cs typeface="Arial"/>
                <a:sym typeface="Arial"/>
              </a:rPr>
              <a:t> </a:t>
            </a:r>
            <a:r>
              <a:rPr lang="en-US" sz="1000" b="0" i="0" u="none" strike="noStrike" cap="none" dirty="0" err="1">
                <a:solidFill>
                  <a:srgbClr val="000000"/>
                </a:solidFill>
                <a:latin typeface="Arial"/>
                <a:ea typeface="Arial"/>
                <a:cs typeface="Arial"/>
                <a:sym typeface="Arial"/>
              </a:rPr>
              <a:t>que</a:t>
            </a:r>
            <a:r>
              <a:rPr lang="en-US" sz="1000" b="0" i="0" u="none" strike="noStrike" cap="none" dirty="0">
                <a:solidFill>
                  <a:srgbClr val="000000"/>
                </a:solidFill>
                <a:latin typeface="Arial"/>
                <a:ea typeface="Arial"/>
                <a:cs typeface="Arial"/>
                <a:sym typeface="Arial"/>
              </a:rPr>
              <a:t> en el no </a:t>
            </a:r>
            <a:r>
              <a:rPr lang="en-US" sz="1000" b="0" i="0" u="none" strike="noStrike" cap="none" dirty="0" err="1">
                <a:solidFill>
                  <a:srgbClr val="000000"/>
                </a:solidFill>
                <a:latin typeface="Arial"/>
                <a:ea typeface="Arial"/>
                <a:cs typeface="Arial"/>
                <a:sym typeface="Arial"/>
              </a:rPr>
              <a:t>diabètic</a:t>
            </a:r>
            <a:endParaRPr lang="en-US" sz="1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332"/>
              <a:buFont typeface="Noto Sans Symbols"/>
              <a:buChar char="✓"/>
            </a:pPr>
            <a:r>
              <a:rPr lang="en-US" sz="1000" b="0" i="0" u="none" strike="noStrike" cap="none" dirty="0" err="1">
                <a:solidFill>
                  <a:srgbClr val="000000"/>
                </a:solidFill>
                <a:latin typeface="Arial"/>
                <a:ea typeface="Arial"/>
                <a:cs typeface="Arial"/>
                <a:sym typeface="Arial"/>
              </a:rPr>
              <a:t>Té</a:t>
            </a:r>
            <a:r>
              <a:rPr lang="en-US" sz="1000" b="0" i="0" u="none" strike="noStrike" cap="none" dirty="0">
                <a:solidFill>
                  <a:srgbClr val="000000"/>
                </a:solidFill>
                <a:latin typeface="Arial"/>
                <a:ea typeface="Arial"/>
                <a:cs typeface="Arial"/>
                <a:sym typeface="Arial"/>
              </a:rPr>
              <a:t> un paper </a:t>
            </a:r>
            <a:r>
              <a:rPr lang="en-US" sz="1000" b="0" i="0" u="none" strike="noStrike" cap="none" dirty="0" err="1">
                <a:solidFill>
                  <a:srgbClr val="000000"/>
                </a:solidFill>
                <a:latin typeface="Arial"/>
                <a:ea typeface="Arial"/>
                <a:cs typeface="Arial"/>
                <a:sym typeface="Arial"/>
              </a:rPr>
              <a:t>fonamental</a:t>
            </a:r>
            <a:r>
              <a:rPr lang="en-US" sz="1000" b="0" i="0" u="none" strike="noStrike" cap="none" dirty="0">
                <a:solidFill>
                  <a:srgbClr val="000000"/>
                </a:solidFill>
                <a:latin typeface="Arial"/>
                <a:ea typeface="Arial"/>
                <a:cs typeface="Arial"/>
                <a:sym typeface="Arial"/>
              </a:rPr>
              <a:t> en </a:t>
            </a:r>
            <a:r>
              <a:rPr lang="en-US" sz="1000" b="0" i="0" u="none" strike="noStrike" cap="none" dirty="0" err="1">
                <a:solidFill>
                  <a:srgbClr val="000000"/>
                </a:solidFill>
                <a:latin typeface="Arial"/>
                <a:ea typeface="Arial"/>
                <a:cs typeface="Arial"/>
                <a:sym typeface="Arial"/>
              </a:rPr>
              <a:t>l’endarreriment</a:t>
            </a:r>
            <a:r>
              <a:rPr lang="en-US" sz="1000" b="0" i="0" u="none" strike="noStrike" cap="none" dirty="0">
                <a:solidFill>
                  <a:srgbClr val="000000"/>
                </a:solidFill>
                <a:latin typeface="Arial"/>
                <a:ea typeface="Arial"/>
                <a:cs typeface="Arial"/>
                <a:sym typeface="Arial"/>
              </a:rPr>
              <a:t> de la </a:t>
            </a:r>
            <a:r>
              <a:rPr lang="en-US" sz="1000" b="0" i="0" u="none" strike="noStrike" cap="none" dirty="0" err="1">
                <a:solidFill>
                  <a:srgbClr val="000000"/>
                </a:solidFill>
                <a:latin typeface="Arial"/>
                <a:ea typeface="Arial"/>
                <a:cs typeface="Arial"/>
                <a:sym typeface="Arial"/>
              </a:rPr>
              <a:t>guarició</a:t>
            </a:r>
            <a:r>
              <a:rPr lang="en-US" sz="1000" b="0" i="0" u="none" strike="noStrike" cap="none" dirty="0">
                <a:solidFill>
                  <a:srgbClr val="000000"/>
                </a:solidFill>
                <a:latin typeface="Arial"/>
                <a:ea typeface="Arial"/>
                <a:cs typeface="Arial"/>
                <a:sym typeface="Arial"/>
              </a:rPr>
              <a:t> de les </a:t>
            </a:r>
            <a:r>
              <a:rPr lang="en-US" sz="1000" b="0" i="0" u="none" strike="noStrike" cap="none" dirty="0" err="1">
                <a:solidFill>
                  <a:srgbClr val="000000"/>
                </a:solidFill>
                <a:latin typeface="Arial"/>
                <a:ea typeface="Arial"/>
                <a:cs typeface="Arial"/>
                <a:sym typeface="Arial"/>
              </a:rPr>
              <a:t>ferides</a:t>
            </a:r>
            <a:r>
              <a:rPr lang="en-US" sz="1000" b="0" i="0" u="none" strike="noStrike" cap="none" dirty="0">
                <a:solidFill>
                  <a:srgbClr val="000000"/>
                </a:solidFill>
                <a:latin typeface="Arial"/>
                <a:ea typeface="Arial"/>
                <a:cs typeface="Arial"/>
                <a:sym typeface="Arial"/>
              </a:rPr>
              <a:t> i en </a:t>
            </a:r>
            <a:r>
              <a:rPr lang="en-US" sz="1000" b="0" i="0" u="none" strike="noStrike" cap="none" dirty="0" err="1">
                <a:solidFill>
                  <a:srgbClr val="000000"/>
                </a:solidFill>
                <a:latin typeface="Arial"/>
                <a:ea typeface="Arial"/>
                <a:cs typeface="Arial"/>
                <a:sym typeface="Arial"/>
              </a:rPr>
              <a:t>l’aparició</a:t>
            </a:r>
            <a:r>
              <a:rPr lang="en-US" sz="1000" b="0" i="0" u="none" strike="noStrike" cap="none" dirty="0">
                <a:solidFill>
                  <a:srgbClr val="000000"/>
                </a:solidFill>
                <a:latin typeface="Arial"/>
                <a:ea typeface="Arial"/>
                <a:cs typeface="Arial"/>
                <a:sym typeface="Arial"/>
              </a:rPr>
              <a:t> de </a:t>
            </a:r>
            <a:r>
              <a:rPr lang="en-US" sz="1000" b="0" i="0" u="none" strike="noStrike" cap="none" dirty="0" err="1">
                <a:solidFill>
                  <a:srgbClr val="000000"/>
                </a:solidFill>
                <a:latin typeface="Arial"/>
                <a:ea typeface="Arial"/>
                <a:cs typeface="Arial"/>
                <a:sym typeface="Arial"/>
              </a:rPr>
              <a:t>gangrena</a:t>
            </a:r>
            <a:r>
              <a:rPr lang="en-US" sz="1000" b="0" i="0" u="none" strike="noStrike" cap="none" dirty="0">
                <a:solidFill>
                  <a:srgbClr val="000000"/>
                </a:solidFill>
                <a:latin typeface="Arial"/>
                <a:ea typeface="Arial"/>
                <a:cs typeface="Arial"/>
                <a:sym typeface="Arial"/>
              </a:rPr>
              <a:t>. </a:t>
            </a:r>
            <a:endParaRPr lang="en-US" sz="1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332"/>
              <a:buFont typeface="Noto Sans Symbols"/>
              <a:buChar char="✓"/>
            </a:pPr>
            <a:r>
              <a:rPr lang="en-US" sz="1000" b="0" i="0" u="none" strike="noStrike" cap="none" dirty="0" err="1">
                <a:solidFill>
                  <a:srgbClr val="000000"/>
                </a:solidFill>
                <a:latin typeface="Arial"/>
                <a:ea typeface="Arial"/>
                <a:cs typeface="Arial"/>
                <a:sym typeface="Arial"/>
              </a:rPr>
              <a:t>S'associa</a:t>
            </a:r>
            <a:r>
              <a:rPr lang="en-US" sz="1000" b="0" i="0" u="none" strike="noStrike" cap="none" dirty="0">
                <a:solidFill>
                  <a:srgbClr val="000000"/>
                </a:solidFill>
                <a:latin typeface="Arial"/>
                <a:ea typeface="Arial"/>
                <a:cs typeface="Arial"/>
                <a:sym typeface="Arial"/>
              </a:rPr>
              <a:t> a un augment en la </a:t>
            </a:r>
            <a:r>
              <a:rPr lang="en-US" sz="1000" b="0" i="0" u="none" strike="noStrike" cap="none" dirty="0" err="1">
                <a:solidFill>
                  <a:srgbClr val="000000"/>
                </a:solidFill>
                <a:latin typeface="Arial"/>
                <a:ea typeface="Arial"/>
                <a:cs typeface="Arial"/>
                <a:sym typeface="Arial"/>
              </a:rPr>
              <a:t>morbimortalitat</a:t>
            </a:r>
            <a:r>
              <a:rPr lang="en-US" sz="1000" b="0" i="0" u="none" strike="noStrike" cap="none" dirty="0">
                <a:solidFill>
                  <a:srgbClr val="000000"/>
                </a:solidFill>
                <a:latin typeface="Arial"/>
                <a:ea typeface="Arial"/>
                <a:cs typeface="Arial"/>
                <a:sym typeface="Arial"/>
              </a:rPr>
              <a:t> cardiovascular</a:t>
            </a:r>
            <a:endParaRPr lang="en-US" dirty="0"/>
          </a:p>
          <a:p>
            <a:endParaRPr lang="ca-ES" dirty="0"/>
          </a:p>
        </p:txBody>
      </p:sp>
      <p:sp>
        <p:nvSpPr>
          <p:cNvPr id="4" name="3 Marcador de número de diapositiva"/>
          <p:cNvSpPr>
            <a:spLocks noGrp="1"/>
          </p:cNvSpPr>
          <p:nvPr>
            <p:ph type="sldNum" sz="quarter" idx="10"/>
          </p:nvPr>
        </p:nvSpPr>
        <p:spPr/>
        <p:txBody>
          <a:bodyPr/>
          <a:lstStyle/>
          <a:p>
            <a:fld id="{DDCC4165-7150-4B85-99CE-4D1CD4EE5EDB}" type="slidenum">
              <a:rPr lang="ca-ES" smtClean="0"/>
              <a:t>6</a:t>
            </a:fld>
            <a:endParaRPr lang="ca-ES"/>
          </a:p>
        </p:txBody>
      </p:sp>
    </p:spTree>
    <p:extLst>
      <p:ext uri="{BB962C8B-B14F-4D97-AF65-F5344CB8AC3E}">
        <p14:creationId xmlns:p14="http://schemas.microsoft.com/office/powerpoint/2010/main" val="1634324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s-ES" sz="1200" b="0" i="0" u="sng" strike="noStrike" cap="none" dirty="0">
                <a:solidFill>
                  <a:schemeClr val="dk1"/>
                </a:solidFill>
                <a:latin typeface="+mn-lt"/>
                <a:ea typeface="Calibri"/>
                <a:cs typeface="Calibri"/>
                <a:sym typeface="Calibri"/>
              </a:rPr>
              <a:t>Monofilamento 5.07 de </a:t>
            </a:r>
            <a:r>
              <a:rPr lang="es-ES" sz="1200" b="0" i="0" u="sng" strike="noStrike" cap="none" dirty="0" err="1">
                <a:solidFill>
                  <a:schemeClr val="dk1"/>
                </a:solidFill>
                <a:latin typeface="+mn-lt"/>
                <a:ea typeface="Calibri"/>
                <a:cs typeface="Calibri"/>
                <a:sym typeface="Calibri"/>
              </a:rPr>
              <a:t>Semmens-Weinstein</a:t>
            </a:r>
            <a:r>
              <a:rPr lang="es-ES" sz="1200" b="0" i="0" u="none" strike="noStrike" cap="none" dirty="0">
                <a:solidFill>
                  <a:schemeClr val="dk1"/>
                </a:solidFill>
                <a:latin typeface="+mn-lt"/>
                <a:ea typeface="Calibri"/>
                <a:cs typeface="Calibri"/>
                <a:sym typeface="Calibri"/>
              </a:rPr>
              <a:t>. Consiste en un filamento de nylon de un determinado grosor y que ejerce una fuerza constante al presionarlo sobre la piel (10 gr. para el calibre 5.07). Tiene una sensibilidad superior al 95% y una especificidad alrededor del 80% en la detección de pacientes con neuropatía sensitiva. El paciente se colocará el decúbito supino sobre la camilla de exploración y con los ojos cerrados; a continuación se presionará con el filamento, que se debe doblar en parte, durante 1-1,5 segundos, y se preguntará al paciente si siente o no su contacto. Las zonas a explorar no están totalmente consensuadas pero la mayoría de los autores proponen que como mínimo se aplique en la cara plantar del cada pie en el primer dedo y sobre las cabezas del primero y quinto metatarsiano. No se aplicará sobre zonas con hiperqueratosis importante o con callos. Existe un cuarto punto en otras literaturas que se </a:t>
            </a:r>
            <a:r>
              <a:rPr lang="es-ES" sz="1200" b="0" i="0" u="none" strike="noStrike" cap="none" dirty="0" err="1">
                <a:solidFill>
                  <a:schemeClr val="dk1"/>
                </a:solidFill>
                <a:latin typeface="+mn-lt"/>
                <a:ea typeface="Calibri"/>
                <a:cs typeface="Calibri"/>
                <a:sym typeface="Calibri"/>
              </a:rPr>
              <a:t>situa</a:t>
            </a:r>
            <a:r>
              <a:rPr lang="es-ES" sz="1200" b="0" i="0" u="none" strike="noStrike" cap="none" dirty="0">
                <a:solidFill>
                  <a:schemeClr val="dk1"/>
                </a:solidFill>
                <a:latin typeface="+mn-lt"/>
                <a:ea typeface="Calibri"/>
                <a:cs typeface="Calibri"/>
                <a:sym typeface="Calibri"/>
              </a:rPr>
              <a:t> en la cabeza del 3 </a:t>
            </a:r>
            <a:r>
              <a:rPr lang="es-ES" sz="1200" b="0" i="0" u="none" strike="noStrike" cap="none" dirty="0" err="1">
                <a:solidFill>
                  <a:schemeClr val="dk1"/>
                </a:solidFill>
                <a:latin typeface="+mn-lt"/>
                <a:ea typeface="Calibri"/>
                <a:cs typeface="Calibri"/>
                <a:sym typeface="Calibri"/>
              </a:rPr>
              <a:t>er</a:t>
            </a:r>
            <a:r>
              <a:rPr lang="es-ES" sz="1200" b="0" i="0" u="none" strike="noStrike" cap="none" dirty="0">
                <a:solidFill>
                  <a:schemeClr val="dk1"/>
                </a:solidFill>
                <a:latin typeface="+mn-lt"/>
                <a:ea typeface="Calibri"/>
                <a:cs typeface="Calibri"/>
                <a:sym typeface="Calibri"/>
              </a:rPr>
              <a:t> metatarsiano (Guía del Ministerio).</a:t>
            </a:r>
          </a:p>
          <a:p>
            <a:pPr marL="0" marR="0" lvl="0" indent="0" algn="l" rtl="0">
              <a:spcBef>
                <a:spcPts val="0"/>
              </a:spcBef>
              <a:spcAft>
                <a:spcPts val="0"/>
              </a:spcAft>
              <a:buClr>
                <a:schemeClr val="dk1"/>
              </a:buClr>
              <a:buSzPct val="25000"/>
              <a:buFont typeface="Calibri"/>
              <a:buNone/>
            </a:pPr>
            <a:endParaRPr lang="es-E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s-E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r>
              <a:rPr lang="es-ES" sz="1200" b="0" i="0" u="none" strike="noStrike" cap="none" dirty="0">
                <a:solidFill>
                  <a:schemeClr val="dk1"/>
                </a:solidFill>
                <a:latin typeface="+mn-lt"/>
                <a:ea typeface="Calibri"/>
                <a:cs typeface="Calibri"/>
                <a:sym typeface="Calibri"/>
              </a:rPr>
              <a:t>Nombre de </a:t>
            </a:r>
            <a:r>
              <a:rPr lang="es-ES" sz="1200" b="0" i="0" u="none" strike="noStrike" cap="none" dirty="0" err="1">
                <a:solidFill>
                  <a:schemeClr val="dk1"/>
                </a:solidFill>
                <a:latin typeface="+mn-lt"/>
                <a:ea typeface="Calibri"/>
                <a:cs typeface="Calibri"/>
                <a:sym typeface="Calibri"/>
              </a:rPr>
              <a:t>punts</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És</a:t>
            </a:r>
            <a:r>
              <a:rPr lang="es-ES" sz="1200" b="0" i="0" u="none" strike="noStrike" cap="none" dirty="0">
                <a:solidFill>
                  <a:schemeClr val="dk1"/>
                </a:solidFill>
                <a:latin typeface="+mn-lt"/>
                <a:ea typeface="Calibri"/>
                <a:cs typeface="Calibri"/>
                <a:sym typeface="Calibri"/>
              </a:rPr>
              <a:t> variable I no hi ha </a:t>
            </a:r>
            <a:r>
              <a:rPr lang="es-ES" sz="1200" b="0" i="0" u="none" strike="noStrike" cap="none" dirty="0" err="1">
                <a:solidFill>
                  <a:schemeClr val="dk1"/>
                </a:solidFill>
                <a:latin typeface="+mn-lt"/>
                <a:ea typeface="Calibri"/>
                <a:cs typeface="Calibri"/>
                <a:sym typeface="Calibri"/>
              </a:rPr>
              <a:t>evidència</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wue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suporti</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ue</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sigui</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millor</a:t>
            </a:r>
            <a:r>
              <a:rPr lang="es-ES" sz="1200" b="0" i="0" u="none" strike="noStrike" cap="none" dirty="0">
                <a:solidFill>
                  <a:schemeClr val="dk1"/>
                </a:solidFill>
                <a:latin typeface="+mn-lt"/>
                <a:ea typeface="Calibri"/>
                <a:cs typeface="Calibri"/>
                <a:sym typeface="Calibri"/>
              </a:rPr>
              <a:t> mirar 3 ó 4 </a:t>
            </a:r>
            <a:r>
              <a:rPr lang="es-ES" sz="1200" b="0" i="0" u="none" strike="noStrike" cap="none" dirty="0" err="1">
                <a:solidFill>
                  <a:schemeClr val="dk1"/>
                </a:solidFill>
                <a:latin typeface="+mn-lt"/>
                <a:ea typeface="Calibri"/>
                <a:cs typeface="Calibri"/>
                <a:sym typeface="Calibri"/>
              </a:rPr>
              <a:t>punts</a:t>
            </a:r>
            <a:r>
              <a:rPr lang="es-ES" sz="1200" b="0" i="0" u="none" strike="noStrike" cap="none" dirty="0">
                <a:solidFill>
                  <a:schemeClr val="dk1"/>
                </a:solidFill>
                <a:latin typeface="+mn-lt"/>
                <a:ea typeface="Calibri"/>
                <a:cs typeface="Calibri"/>
                <a:sym typeface="Calibri"/>
              </a:rPr>
              <a:t> a cada </a:t>
            </a:r>
            <a:r>
              <a:rPr lang="es-ES" sz="1200" b="0" i="0" u="none" strike="noStrike" cap="none" dirty="0" err="1">
                <a:solidFill>
                  <a:schemeClr val="dk1"/>
                </a:solidFill>
                <a:latin typeface="+mn-lt"/>
                <a:ea typeface="Calibri"/>
                <a:cs typeface="Calibri"/>
                <a:sym typeface="Calibri"/>
              </a:rPr>
              <a:t>peu</a:t>
            </a:r>
            <a:endParaRPr lang="es-ES"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Clr>
                <a:schemeClr val="dk1"/>
              </a:buClr>
              <a:buSzPct val="25000"/>
              <a:buFont typeface="Calibri"/>
              <a:buNone/>
            </a:pPr>
            <a:endParaRPr lang="es-ES" sz="1200" b="0" i="0" u="none" strike="noStrike" cap="none" dirty="0">
              <a:solidFill>
                <a:schemeClr val="dk1"/>
              </a:solidFill>
              <a:latin typeface="+mn-lt"/>
              <a:ea typeface="Calibri"/>
              <a:cs typeface="Calibri"/>
              <a:sym typeface="Calibri"/>
            </a:endParaRPr>
          </a:p>
          <a:p>
            <a:pPr marL="0" marR="0" lvl="0" indent="0" algn="l" rtl="0">
              <a:spcBef>
                <a:spcPts val="0"/>
              </a:spcBef>
              <a:buClr>
                <a:schemeClr val="dk1"/>
              </a:buClr>
              <a:buSzPct val="25000"/>
              <a:buFont typeface="Calibri"/>
              <a:buNone/>
            </a:pPr>
            <a:r>
              <a:rPr lang="es-ES" sz="1200" b="0" i="0" u="none" strike="noStrike" cap="none" dirty="0">
                <a:solidFill>
                  <a:schemeClr val="dk1"/>
                </a:solidFill>
                <a:latin typeface="+mn-lt"/>
                <a:ea typeface="Calibri"/>
                <a:cs typeface="Calibri"/>
                <a:sym typeface="Calibri"/>
              </a:rPr>
              <a:t>Si hi ha un </a:t>
            </a:r>
            <a:r>
              <a:rPr lang="es-ES" sz="1200" b="0" i="0" u="none" strike="noStrike" cap="none" dirty="0" err="1">
                <a:solidFill>
                  <a:schemeClr val="dk1"/>
                </a:solidFill>
                <a:latin typeface="+mn-lt"/>
                <a:ea typeface="Calibri"/>
                <a:cs typeface="Calibri"/>
                <a:sym typeface="Calibri"/>
              </a:rPr>
              <a:t>estudi</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on</a:t>
            </a:r>
            <a:r>
              <a:rPr lang="es-ES" sz="1200" b="0" i="0" u="none" strike="noStrike" cap="none" dirty="0">
                <a:solidFill>
                  <a:schemeClr val="dk1"/>
                </a:solidFill>
                <a:latin typeface="+mn-lt"/>
                <a:ea typeface="Calibri"/>
                <a:cs typeface="Calibri"/>
                <a:sym typeface="Calibri"/>
              </a:rPr>
              <a:t> es </a:t>
            </a:r>
            <a:r>
              <a:rPr lang="es-ES" sz="1200" b="0" i="0" u="none" strike="noStrike" cap="none" dirty="0" err="1">
                <a:solidFill>
                  <a:schemeClr val="dk1"/>
                </a:solidFill>
                <a:latin typeface="+mn-lt"/>
                <a:ea typeface="Calibri"/>
                <a:cs typeface="Calibri"/>
                <a:sym typeface="Calibri"/>
              </a:rPr>
              <a:t>veu</a:t>
            </a:r>
            <a:r>
              <a:rPr lang="es-ES" sz="1200" b="0" i="0" u="none" strike="noStrike" cap="none" dirty="0">
                <a:solidFill>
                  <a:schemeClr val="dk1"/>
                </a:solidFill>
                <a:latin typeface="+mn-lt"/>
                <a:ea typeface="Calibri"/>
                <a:cs typeface="Calibri"/>
                <a:sym typeface="Calibri"/>
              </a:rPr>
              <a:t> que </a:t>
            </a:r>
            <a:r>
              <a:rPr lang="es-ES" sz="1200" b="0" i="0" u="none" strike="noStrike" cap="none" dirty="0" err="1">
                <a:solidFill>
                  <a:schemeClr val="dk1"/>
                </a:solidFill>
                <a:latin typeface="+mn-lt"/>
                <a:ea typeface="Calibri"/>
                <a:cs typeface="Calibri"/>
                <a:sym typeface="Calibri"/>
              </a:rPr>
              <a:t>amb</a:t>
            </a:r>
            <a:r>
              <a:rPr lang="es-ES" sz="1200" b="0" i="0" u="none" strike="noStrike" cap="none" dirty="0">
                <a:solidFill>
                  <a:schemeClr val="dk1"/>
                </a:solidFill>
                <a:latin typeface="+mn-lt"/>
                <a:ea typeface="Calibri"/>
                <a:cs typeface="Calibri"/>
                <a:sym typeface="Calibri"/>
              </a:rPr>
              <a:t> 4 </a:t>
            </a:r>
            <a:r>
              <a:rPr lang="es-ES" sz="1200" b="0" i="0" u="none" strike="noStrike" cap="none" dirty="0" err="1">
                <a:solidFill>
                  <a:schemeClr val="dk1"/>
                </a:solidFill>
                <a:latin typeface="+mn-lt"/>
                <a:ea typeface="Calibri"/>
                <a:cs typeface="Calibri"/>
                <a:sym typeface="Calibri"/>
              </a:rPr>
              <a:t>punts</a:t>
            </a:r>
            <a:r>
              <a:rPr lang="es-ES" sz="1200" b="0" i="0" u="none" strike="noStrike" cap="none" dirty="0">
                <a:solidFill>
                  <a:schemeClr val="dk1"/>
                </a:solidFill>
                <a:latin typeface="+mn-lt"/>
                <a:ea typeface="Calibri"/>
                <a:cs typeface="Calibri"/>
                <a:sym typeface="Calibri"/>
              </a:rPr>
              <a:t> a cada </a:t>
            </a:r>
            <a:r>
              <a:rPr lang="es-ES" sz="1200" b="0" i="0" u="none" strike="noStrike" cap="none" dirty="0" err="1">
                <a:solidFill>
                  <a:schemeClr val="dk1"/>
                </a:solidFill>
                <a:latin typeface="+mn-lt"/>
                <a:ea typeface="Calibri"/>
                <a:cs typeface="Calibri"/>
                <a:sym typeface="Calibri"/>
              </a:rPr>
              <a:t>peu</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detectem</a:t>
            </a:r>
            <a:r>
              <a:rPr lang="es-ES" sz="1200" b="0" i="0" u="none" strike="noStrike" cap="none" dirty="0">
                <a:solidFill>
                  <a:schemeClr val="dk1"/>
                </a:solidFill>
                <a:latin typeface="+mn-lt"/>
                <a:ea typeface="Calibri"/>
                <a:cs typeface="Calibri"/>
                <a:sym typeface="Calibri"/>
              </a:rPr>
              <a:t> el 90% </a:t>
            </a:r>
            <a:r>
              <a:rPr lang="es-ES" sz="1200" b="0" i="0" u="none" strike="noStrike" cap="none" dirty="0" err="1">
                <a:solidFill>
                  <a:schemeClr val="dk1"/>
                </a:solidFill>
                <a:latin typeface="+mn-lt"/>
                <a:ea typeface="Calibri"/>
                <a:cs typeface="Calibri"/>
                <a:sym typeface="Calibri"/>
              </a:rPr>
              <a:t>d’insensibilitat</a:t>
            </a:r>
            <a:r>
              <a:rPr lang="es-ES" sz="1200" b="0" i="0" u="none" strike="noStrike" cap="none" dirty="0">
                <a:solidFill>
                  <a:schemeClr val="dk1"/>
                </a:solidFill>
                <a:latin typeface="+mn-lt"/>
                <a:ea typeface="Calibri"/>
                <a:cs typeface="Calibri"/>
                <a:sym typeface="Calibri"/>
              </a:rPr>
              <a:t> del si </a:t>
            </a:r>
            <a:r>
              <a:rPr lang="es-ES" sz="1200" b="0" i="0" u="none" strike="noStrike" cap="none" dirty="0" err="1">
                <a:solidFill>
                  <a:schemeClr val="dk1"/>
                </a:solidFill>
                <a:latin typeface="+mn-lt"/>
                <a:ea typeface="Calibri"/>
                <a:cs typeface="Calibri"/>
                <a:sym typeface="Calibri"/>
              </a:rPr>
              <a:t>explorem</a:t>
            </a:r>
            <a:r>
              <a:rPr lang="es-ES" sz="1200" b="0" i="0" u="none" strike="noStrike" cap="none" dirty="0">
                <a:solidFill>
                  <a:schemeClr val="dk1"/>
                </a:solidFill>
                <a:latin typeface="+mn-lt"/>
                <a:ea typeface="Calibri"/>
                <a:cs typeface="Calibri"/>
                <a:sym typeface="Calibri"/>
              </a:rPr>
              <a:t> 10 </a:t>
            </a:r>
            <a:r>
              <a:rPr lang="es-ES" sz="1200" b="0" i="0" u="none" strike="noStrike" cap="none" dirty="0" err="1">
                <a:solidFill>
                  <a:schemeClr val="dk1"/>
                </a:solidFill>
                <a:latin typeface="+mn-lt"/>
                <a:ea typeface="Calibri"/>
                <a:cs typeface="Calibri"/>
                <a:sym typeface="Calibri"/>
              </a:rPr>
              <a:t>punts</a:t>
            </a:r>
            <a:r>
              <a:rPr lang="es-ES" sz="1200" b="0" i="0" u="none" strike="noStrike" cap="none" dirty="0">
                <a:solidFill>
                  <a:schemeClr val="dk1"/>
                </a:solidFill>
                <a:latin typeface="+mn-lt"/>
                <a:ea typeface="Calibri"/>
                <a:cs typeface="Calibri"/>
                <a:sym typeface="Calibri"/>
              </a:rPr>
              <a:t> a cada </a:t>
            </a:r>
            <a:r>
              <a:rPr lang="es-ES" sz="1200" b="0" i="0" u="none" strike="noStrike" cap="none" dirty="0" err="1">
                <a:solidFill>
                  <a:schemeClr val="dk1"/>
                </a:solidFill>
                <a:latin typeface="+mn-lt"/>
                <a:ea typeface="Calibri"/>
                <a:cs typeface="Calibri"/>
                <a:sym typeface="Calibri"/>
              </a:rPr>
              <a:t>peu</a:t>
            </a:r>
            <a:r>
              <a:rPr lang="es-ES" sz="1200" b="0" i="0" u="none" strike="noStrike" cap="none" dirty="0">
                <a:solidFill>
                  <a:schemeClr val="dk1"/>
                </a:solidFill>
                <a:latin typeface="+mn-lt"/>
                <a:ea typeface="Calibri"/>
                <a:cs typeface="Calibri"/>
                <a:sym typeface="Calibri"/>
              </a:rPr>
              <a:t> I es per </a:t>
            </a:r>
            <a:r>
              <a:rPr lang="es-ES" sz="1200" b="0" i="0" u="none" strike="noStrike" cap="none" dirty="0" err="1">
                <a:solidFill>
                  <a:schemeClr val="dk1"/>
                </a:solidFill>
                <a:latin typeface="+mn-lt"/>
                <a:ea typeface="Calibri"/>
                <a:cs typeface="Calibri"/>
                <a:sym typeface="Calibri"/>
              </a:rPr>
              <a:t>això</a:t>
            </a:r>
            <a:r>
              <a:rPr lang="es-ES" sz="1200" b="0" i="0" u="none" strike="noStrike" cap="none" dirty="0">
                <a:solidFill>
                  <a:schemeClr val="dk1"/>
                </a:solidFill>
                <a:latin typeface="+mn-lt"/>
                <a:ea typeface="Calibri"/>
                <a:cs typeface="Calibri"/>
                <a:sym typeface="Calibri"/>
              </a:rPr>
              <a:t> que </a:t>
            </a:r>
            <a:r>
              <a:rPr lang="es-ES" sz="1200" b="0" i="0" u="none" strike="noStrike" cap="none" dirty="0" err="1">
                <a:solidFill>
                  <a:schemeClr val="dk1"/>
                </a:solidFill>
                <a:latin typeface="+mn-lt"/>
                <a:ea typeface="Calibri"/>
                <a:cs typeface="Calibri"/>
                <a:sym typeface="Calibri"/>
              </a:rPr>
              <a:t>Amstrong</a:t>
            </a:r>
            <a:r>
              <a:rPr lang="es-ES" sz="1200" b="0" i="0" u="none" strike="noStrike" cap="none" dirty="0">
                <a:solidFill>
                  <a:schemeClr val="dk1"/>
                </a:solidFill>
                <a:latin typeface="+mn-lt"/>
                <a:ea typeface="Calibri"/>
                <a:cs typeface="Calibri"/>
                <a:sym typeface="Calibri"/>
              </a:rPr>
              <a:t> I la ADA van </a:t>
            </a:r>
            <a:r>
              <a:rPr lang="es-ES" sz="1200" b="0" i="0" u="none" strike="noStrike" cap="none" dirty="0" err="1">
                <a:solidFill>
                  <a:schemeClr val="dk1"/>
                </a:solidFill>
                <a:latin typeface="+mn-lt"/>
                <a:ea typeface="Calibri"/>
                <a:cs typeface="Calibri"/>
                <a:sym typeface="Calibri"/>
              </a:rPr>
              <a:t>fer</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aquesta</a:t>
            </a:r>
            <a:r>
              <a:rPr lang="es-ES" sz="1200" b="0" i="0" u="none" strike="noStrike" cap="none" dirty="0">
                <a:solidFill>
                  <a:schemeClr val="dk1"/>
                </a:solidFill>
                <a:latin typeface="+mn-lt"/>
                <a:ea typeface="Calibri"/>
                <a:cs typeface="Calibri"/>
                <a:sym typeface="Calibri"/>
              </a:rPr>
              <a:t> </a:t>
            </a:r>
            <a:r>
              <a:rPr lang="es-ES" sz="1200" b="0" i="0" u="none" strike="noStrike" cap="none" dirty="0" err="1">
                <a:solidFill>
                  <a:schemeClr val="dk1"/>
                </a:solidFill>
                <a:latin typeface="+mn-lt"/>
                <a:ea typeface="Calibri"/>
                <a:cs typeface="Calibri"/>
                <a:sym typeface="Calibri"/>
              </a:rPr>
              <a:t>recomanació</a:t>
            </a:r>
            <a:r>
              <a:rPr lang="es-ES" sz="1200" b="0" i="0" u="none" strike="noStrike" cap="none" dirty="0">
                <a:solidFill>
                  <a:schemeClr val="dk1"/>
                </a:solidFill>
                <a:latin typeface="+mn-lt"/>
                <a:ea typeface="Calibri"/>
                <a:cs typeface="Calibri"/>
                <a:sym typeface="Calibri"/>
              </a:rPr>
              <a:t>. Es un </a:t>
            </a:r>
            <a:r>
              <a:rPr lang="es-ES" sz="1200" b="0" i="0" u="none" strike="noStrike" cap="none" dirty="0" err="1">
                <a:solidFill>
                  <a:schemeClr val="dk1"/>
                </a:solidFill>
                <a:latin typeface="+mn-lt"/>
                <a:ea typeface="Calibri"/>
                <a:cs typeface="Calibri"/>
                <a:sym typeface="Calibri"/>
              </a:rPr>
              <a:t>instrument</a:t>
            </a:r>
            <a:r>
              <a:rPr lang="es-ES" sz="1200" b="0" i="0" u="none" strike="noStrike" cap="none" dirty="0">
                <a:solidFill>
                  <a:schemeClr val="dk1"/>
                </a:solidFill>
                <a:latin typeface="+mn-lt"/>
                <a:ea typeface="Calibri"/>
                <a:cs typeface="Calibri"/>
                <a:sym typeface="Calibri"/>
              </a:rPr>
              <a:t> de </a:t>
            </a:r>
            <a:r>
              <a:rPr lang="es-ES" sz="1200" b="0" i="0" u="none" strike="noStrike" cap="none" dirty="0" err="1">
                <a:solidFill>
                  <a:schemeClr val="dk1"/>
                </a:solidFill>
                <a:latin typeface="+mn-lt"/>
                <a:ea typeface="Calibri"/>
                <a:cs typeface="Calibri"/>
                <a:sym typeface="Calibri"/>
              </a:rPr>
              <a:t>croibatge</a:t>
            </a:r>
            <a:r>
              <a:rPr lang="es-ES" sz="1200" b="0" i="0" u="none" strike="noStrike" cap="none" dirty="0">
                <a:solidFill>
                  <a:schemeClr val="dk1"/>
                </a:solidFill>
                <a:latin typeface="+mn-lt"/>
                <a:ea typeface="Calibri"/>
                <a:cs typeface="Calibri"/>
                <a:sym typeface="Calibri"/>
              </a:rPr>
              <a:t>, no dx de </a:t>
            </a:r>
            <a:r>
              <a:rPr lang="es-ES" sz="1200" b="0" i="0" u="none" strike="noStrike" cap="none" dirty="0" err="1">
                <a:solidFill>
                  <a:schemeClr val="dk1"/>
                </a:solidFill>
                <a:latin typeface="+mn-lt"/>
                <a:ea typeface="Calibri"/>
                <a:cs typeface="Calibri"/>
                <a:sym typeface="Calibri"/>
              </a:rPr>
              <a:t>neuropatia</a:t>
            </a:r>
            <a:r>
              <a:rPr lang="es-ES" sz="1200" b="0" i="0" u="none" strike="noStrike" cap="none" dirty="0">
                <a:solidFill>
                  <a:schemeClr val="dk1"/>
                </a:solidFill>
                <a:latin typeface="+mn-lt"/>
                <a:ea typeface="Calibri"/>
                <a:cs typeface="Calibri"/>
                <a:sym typeface="Calibri"/>
              </a:rPr>
              <a:t>…</a:t>
            </a:r>
          </a:p>
          <a:p>
            <a:endParaRPr lang="ca-ES" dirty="0"/>
          </a:p>
        </p:txBody>
      </p:sp>
      <p:sp>
        <p:nvSpPr>
          <p:cNvPr id="4" name="3 Marcador de número de diapositiva"/>
          <p:cNvSpPr>
            <a:spLocks noGrp="1"/>
          </p:cNvSpPr>
          <p:nvPr>
            <p:ph type="sldNum" sz="quarter" idx="10"/>
          </p:nvPr>
        </p:nvSpPr>
        <p:spPr/>
        <p:txBody>
          <a:bodyPr/>
          <a:lstStyle/>
          <a:p>
            <a:fld id="{DDCC4165-7150-4B85-99CE-4D1CD4EE5EDB}" type="slidenum">
              <a:rPr lang="ca-ES" smtClean="0"/>
              <a:t>7</a:t>
            </a:fld>
            <a:endParaRPr lang="ca-ES"/>
          </a:p>
        </p:txBody>
      </p:sp>
    </p:spTree>
    <p:extLst>
      <p:ext uri="{BB962C8B-B14F-4D97-AF65-F5344CB8AC3E}">
        <p14:creationId xmlns:p14="http://schemas.microsoft.com/office/powerpoint/2010/main" val="221613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mn-lt"/>
                <a:ea typeface="Calibri"/>
                <a:cs typeface="Calibri"/>
                <a:sym typeface="Calibri"/>
              </a:rPr>
              <a:t>Com </a:t>
            </a:r>
            <a:r>
              <a:rPr lang="en-US" sz="1200" b="0" i="0" u="none" strike="noStrike" cap="none" dirty="0" err="1">
                <a:solidFill>
                  <a:schemeClr val="dk1"/>
                </a:solidFill>
                <a:latin typeface="+mn-lt"/>
                <a:ea typeface="Calibri"/>
                <a:cs typeface="Calibri"/>
                <a:sym typeface="Calibri"/>
              </a:rPr>
              <a:t>fer</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una</a:t>
            </a:r>
            <a:r>
              <a:rPr lang="en-US" sz="1200" b="0" i="0" u="none" strike="noStrike" cap="none" dirty="0">
                <a:solidFill>
                  <a:schemeClr val="dk1"/>
                </a:solidFill>
                <a:latin typeface="+mn-lt"/>
                <a:ea typeface="Calibri"/>
                <a:cs typeface="Calibri"/>
                <a:sym typeface="Calibri"/>
              </a:rPr>
              <a:t> </a:t>
            </a:r>
            <a:r>
              <a:rPr lang="en-US" sz="1200" b="0" i="0" u="none" strike="noStrike" cap="none" dirty="0" err="1">
                <a:solidFill>
                  <a:schemeClr val="dk1"/>
                </a:solidFill>
                <a:latin typeface="+mn-lt"/>
                <a:ea typeface="Calibri"/>
                <a:cs typeface="Calibri"/>
                <a:sym typeface="Calibri"/>
              </a:rPr>
              <a:t>exploració</a:t>
            </a:r>
            <a:r>
              <a:rPr lang="en-US" sz="1200" b="0" i="0" u="none" strike="noStrike" cap="none" dirty="0">
                <a:solidFill>
                  <a:schemeClr val="dk1"/>
                </a:solidFill>
                <a:latin typeface="+mn-lt"/>
                <a:ea typeface="Calibri"/>
                <a:cs typeface="Calibri"/>
                <a:sym typeface="Calibri"/>
              </a:rPr>
              <a:t> del </a:t>
            </a:r>
            <a:r>
              <a:rPr lang="en-US" sz="1200" b="0" i="0" u="none" strike="noStrike" cap="none" dirty="0" err="1">
                <a:solidFill>
                  <a:schemeClr val="dk1"/>
                </a:solidFill>
                <a:latin typeface="+mn-lt"/>
                <a:ea typeface="Calibri"/>
                <a:cs typeface="Calibri"/>
                <a:sym typeface="Calibri"/>
              </a:rPr>
              <a:t>peu</a:t>
            </a:r>
            <a:r>
              <a:rPr lang="en-US" sz="1200" b="0" i="0" u="none" strike="noStrike" cap="none" dirty="0">
                <a:solidFill>
                  <a:schemeClr val="dk1"/>
                </a:solidFill>
                <a:latin typeface="+mn-lt"/>
                <a:ea typeface="Calibri"/>
                <a:cs typeface="Calibri"/>
                <a:sym typeface="Calibri"/>
              </a:rPr>
              <a:t> en 3 </a:t>
            </a:r>
            <a:r>
              <a:rPr lang="en-US" sz="1200" b="0" i="0" u="none" strike="noStrike" cap="none" dirty="0" err="1">
                <a:solidFill>
                  <a:schemeClr val="dk1"/>
                </a:solidFill>
                <a:latin typeface="+mn-lt"/>
                <a:ea typeface="Calibri"/>
                <a:cs typeface="Calibri"/>
                <a:sym typeface="Calibri"/>
              </a:rPr>
              <a:t>minuts</a:t>
            </a:r>
            <a:r>
              <a:rPr lang="en-US" sz="1200" b="0" i="0" u="none" strike="noStrike" cap="none" dirty="0">
                <a:solidFill>
                  <a:schemeClr val="dk1"/>
                </a:solidFill>
                <a:latin typeface="+mn-lt"/>
                <a:ea typeface="Calibri"/>
                <a:cs typeface="Calibri"/>
                <a:sym typeface="Calibri"/>
              </a:rPr>
              <a:t>.</a:t>
            </a:r>
          </a:p>
          <a:p>
            <a:pPr marL="0" marR="0" lvl="0" indent="0" algn="l" rtl="0">
              <a:spcBef>
                <a:spcPts val="0"/>
              </a:spcBef>
              <a:buClr>
                <a:schemeClr val="dk1"/>
              </a:buClr>
              <a:buSzPct val="25000"/>
              <a:buFont typeface="Calibri"/>
              <a:buNone/>
            </a:pPr>
            <a:r>
              <a:rPr lang="en-US" sz="1200" b="0" i="0" u="none" strike="noStrike" cap="none" dirty="0" err="1">
                <a:solidFill>
                  <a:schemeClr val="dk1"/>
                </a:solidFill>
                <a:latin typeface="+mn-lt"/>
                <a:ea typeface="Calibri"/>
                <a:cs typeface="Calibri"/>
                <a:sym typeface="Calibri"/>
              </a:rPr>
              <a:t>S’utilitza</a:t>
            </a:r>
            <a:r>
              <a:rPr lang="en-US" sz="1200" b="0" i="0" u="none" strike="noStrike" cap="none" dirty="0">
                <a:solidFill>
                  <a:schemeClr val="dk1"/>
                </a:solidFill>
                <a:latin typeface="+mn-lt"/>
                <a:ea typeface="Calibri"/>
                <a:cs typeface="Calibri"/>
                <a:sym typeface="Calibri"/>
              </a:rPr>
              <a:t> en les UPD, com a </a:t>
            </a:r>
            <a:r>
              <a:rPr lang="en-US" sz="1200" b="0" i="0" u="none" strike="noStrike" cap="none" dirty="0" err="1">
                <a:solidFill>
                  <a:schemeClr val="dk1"/>
                </a:solidFill>
                <a:latin typeface="+mn-lt"/>
                <a:ea typeface="Calibri"/>
                <a:cs typeface="Calibri"/>
                <a:sym typeface="Calibri"/>
              </a:rPr>
              <a:t>valoració</a:t>
            </a:r>
            <a:r>
              <a:rPr lang="en-US" sz="1200" b="0" i="0" u="none" strike="noStrike" cap="none" dirty="0">
                <a:solidFill>
                  <a:schemeClr val="dk1"/>
                </a:solidFill>
                <a:latin typeface="+mn-lt"/>
                <a:ea typeface="Calibri"/>
                <a:cs typeface="Calibri"/>
                <a:sym typeface="Calibri"/>
              </a:rPr>
              <a:t> de la </a:t>
            </a:r>
            <a:r>
              <a:rPr lang="en-US" sz="1200" b="0" i="0" u="none" strike="noStrike" cap="none" dirty="0" err="1">
                <a:solidFill>
                  <a:schemeClr val="dk1"/>
                </a:solidFill>
                <a:latin typeface="+mn-lt"/>
                <a:ea typeface="Calibri"/>
                <a:cs typeface="Calibri"/>
                <a:sym typeface="Calibri"/>
              </a:rPr>
              <a:t>neuropatia</a:t>
            </a:r>
            <a:endParaRPr lang="en-US" sz="1200" b="0" i="0" u="none" strike="noStrike" cap="none" dirty="0">
              <a:solidFill>
                <a:schemeClr val="dk1"/>
              </a:solidFill>
              <a:latin typeface="+mn-lt"/>
              <a:ea typeface="Calibri"/>
              <a:cs typeface="Calibri"/>
              <a:sym typeface="Calibri"/>
            </a:endParaRPr>
          </a:p>
          <a:p>
            <a:endParaRPr lang="ca-ES" dirty="0"/>
          </a:p>
        </p:txBody>
      </p:sp>
      <p:sp>
        <p:nvSpPr>
          <p:cNvPr id="4" name="3 Marcador de número de diapositiva"/>
          <p:cNvSpPr>
            <a:spLocks noGrp="1"/>
          </p:cNvSpPr>
          <p:nvPr>
            <p:ph type="sldNum" sz="quarter" idx="10"/>
          </p:nvPr>
        </p:nvSpPr>
        <p:spPr/>
        <p:txBody>
          <a:bodyPr/>
          <a:lstStyle/>
          <a:p>
            <a:fld id="{DDCC4165-7150-4B85-99CE-4D1CD4EE5EDB}" type="slidenum">
              <a:rPr lang="ca-ES" smtClean="0"/>
              <a:t>8</a:t>
            </a:fld>
            <a:endParaRPr lang="ca-ES"/>
          </a:p>
        </p:txBody>
      </p:sp>
    </p:spTree>
    <p:extLst>
      <p:ext uri="{BB962C8B-B14F-4D97-AF65-F5344CB8AC3E}">
        <p14:creationId xmlns:p14="http://schemas.microsoft.com/office/powerpoint/2010/main" val="399601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79797" indent="-214313" eaLnBrk="1" hangingPunct="1">
              <a:lnSpc>
                <a:spcPct val="180000"/>
              </a:lnSpc>
              <a:buClr>
                <a:schemeClr val="accent1"/>
              </a:buClr>
              <a:buFontTx/>
              <a:buBlip>
                <a:blip r:embed="rId3"/>
              </a:buBlip>
              <a:defRPr/>
            </a:pPr>
            <a:r>
              <a:rPr lang="ca-ES" altLang="es-ES" sz="1200" dirty="0">
                <a:solidFill>
                  <a:schemeClr val="tx1">
                    <a:lumMod val="85000"/>
                    <a:lumOff val="15000"/>
                  </a:schemeClr>
                </a:solidFill>
                <a:latin typeface="calibri" panose="020F0502020204030204" pitchFamily="34" charset="0"/>
                <a:cs typeface="Arial" charset="0"/>
              </a:rPr>
              <a:t>Intramuscular </a:t>
            </a:r>
            <a:r>
              <a:rPr lang="ca-ES" altLang="es-ES" sz="1200" dirty="0" err="1">
                <a:solidFill>
                  <a:schemeClr val="tx1">
                    <a:lumMod val="85000"/>
                    <a:lumOff val="15000"/>
                  </a:schemeClr>
                </a:solidFill>
                <a:latin typeface="calibri" panose="020F0502020204030204" pitchFamily="34" charset="0"/>
                <a:cs typeface="Arial" charset="0"/>
              </a:rPr>
              <a:t>Incorrecte:Accelera</a:t>
            </a:r>
            <a:r>
              <a:rPr lang="ca-ES" altLang="es-ES" sz="1200" dirty="0">
                <a:solidFill>
                  <a:schemeClr val="tx1">
                    <a:lumMod val="85000"/>
                    <a:lumOff val="15000"/>
                  </a:schemeClr>
                </a:solidFill>
                <a:latin typeface="calibri" panose="020F0502020204030204" pitchFamily="34" charset="0"/>
                <a:cs typeface="Arial" charset="0"/>
              </a:rPr>
              <a:t> l’acció de la insulina, Provocar hipoglucèmies, Hematomes</a:t>
            </a:r>
          </a:p>
          <a:p>
            <a:pPr marL="279797" indent="-214313" eaLnBrk="1" hangingPunct="1">
              <a:lnSpc>
                <a:spcPct val="180000"/>
              </a:lnSpc>
              <a:buClr>
                <a:schemeClr val="accent1"/>
              </a:buClr>
              <a:buFontTx/>
              <a:buBlip>
                <a:blip r:embed="rId3"/>
              </a:buBlip>
              <a:defRPr/>
            </a:pPr>
            <a:r>
              <a:rPr lang="ca-ES" altLang="es-ES" sz="1200" dirty="0">
                <a:solidFill>
                  <a:schemeClr val="tx1">
                    <a:lumMod val="85000"/>
                    <a:lumOff val="15000"/>
                  </a:schemeClr>
                </a:solidFill>
                <a:latin typeface="calibri" panose="020F0502020204030204" pitchFamily="34" charset="0"/>
                <a:cs typeface="Arial" charset="0"/>
              </a:rPr>
              <a:t>Intradèrmica Incorrecta :Pot produir degoteig d’ insulina, </a:t>
            </a:r>
            <a:r>
              <a:rPr lang="ca-ES" altLang="es-ES" sz="1200" dirty="0" err="1">
                <a:solidFill>
                  <a:schemeClr val="tx1">
                    <a:lumMod val="85000"/>
                    <a:lumOff val="15000"/>
                  </a:schemeClr>
                </a:solidFill>
                <a:latin typeface="calibri" panose="020F0502020204030204" pitchFamily="34" charset="0"/>
                <a:cs typeface="Arial" charset="0"/>
              </a:rPr>
              <a:t>Dolor,Retarda</a:t>
            </a:r>
            <a:r>
              <a:rPr lang="ca-ES" altLang="es-ES" sz="1200" dirty="0">
                <a:solidFill>
                  <a:schemeClr val="tx1">
                    <a:lumMod val="85000"/>
                    <a:lumOff val="15000"/>
                  </a:schemeClr>
                </a:solidFill>
                <a:latin typeface="calibri" panose="020F0502020204030204" pitchFamily="34" charset="0"/>
                <a:cs typeface="Arial" charset="0"/>
              </a:rPr>
              <a:t> l’acció  de la Insulina, Faves (reacció immunològica</a:t>
            </a:r>
            <a:r>
              <a:rPr lang="es-ES" altLang="es-ES" sz="1200" dirty="0">
                <a:solidFill>
                  <a:schemeClr val="tx1">
                    <a:lumMod val="85000"/>
                    <a:lumOff val="15000"/>
                  </a:schemeClr>
                </a:solidFill>
                <a:latin typeface="calibri" panose="020F0502020204030204" pitchFamily="34" charset="0"/>
                <a:cs typeface="Arial" charset="0"/>
              </a:rPr>
              <a:t>)</a:t>
            </a:r>
          </a:p>
          <a:p>
            <a:pPr>
              <a:lnSpc>
                <a:spcPct val="120000"/>
              </a:lnSpc>
              <a:defRPr/>
            </a:pPr>
            <a:r>
              <a:rPr lang="es-ES" sz="1200" dirty="0"/>
              <a:t>-Les plomes han de ser permeables (observar </a:t>
            </a:r>
            <a:r>
              <a:rPr lang="es-ES" sz="1200" dirty="0" err="1"/>
              <a:t>com</a:t>
            </a:r>
            <a:r>
              <a:rPr lang="es-ES" sz="1200" dirty="0"/>
              <a:t> al </a:t>
            </a:r>
            <a:r>
              <a:rPr lang="es-ES" sz="1200" dirty="0" err="1"/>
              <a:t>menys</a:t>
            </a:r>
            <a:r>
              <a:rPr lang="es-ES" sz="1200" dirty="0"/>
              <a:t> una gota es </a:t>
            </a:r>
            <a:r>
              <a:rPr lang="es-ES" sz="1200" dirty="0" err="1"/>
              <a:t>pot</a:t>
            </a:r>
            <a:r>
              <a:rPr lang="es-ES" sz="1200" dirty="0"/>
              <a:t> </a:t>
            </a:r>
            <a:r>
              <a:rPr lang="es-ES" sz="1200" dirty="0" err="1"/>
              <a:t>veure</a:t>
            </a:r>
            <a:r>
              <a:rPr lang="es-ES" sz="1200" dirty="0"/>
              <a:t> a la punta de </a:t>
            </a:r>
            <a:r>
              <a:rPr lang="es-ES" sz="1200" dirty="0" err="1"/>
              <a:t>l’agulla</a:t>
            </a:r>
            <a:r>
              <a:rPr lang="es-ES" sz="1200" dirty="0"/>
              <a:t>) </a:t>
            </a:r>
            <a:r>
              <a:rPr lang="es-ES" sz="1200" dirty="0" err="1"/>
              <a:t>com</a:t>
            </a:r>
            <a:r>
              <a:rPr lang="es-ES" sz="1200" dirty="0"/>
              <a:t> indiquen les </a:t>
            </a:r>
            <a:r>
              <a:rPr lang="es-ES" sz="1200" dirty="0" err="1"/>
              <a:t>instruccions</a:t>
            </a:r>
            <a:r>
              <a:rPr lang="es-ES" sz="1200" dirty="0"/>
              <a:t> del </a:t>
            </a:r>
            <a:r>
              <a:rPr lang="es-ES" sz="1200" dirty="0" err="1"/>
              <a:t>fabricant</a:t>
            </a:r>
            <a:r>
              <a:rPr lang="es-ES" sz="1200" dirty="0"/>
              <a:t> </a:t>
            </a:r>
            <a:r>
              <a:rPr lang="es-ES" sz="1200" dirty="0" err="1"/>
              <a:t>abans</a:t>
            </a:r>
            <a:r>
              <a:rPr lang="es-ES" sz="1200" dirty="0"/>
              <a:t> </a:t>
            </a:r>
            <a:r>
              <a:rPr lang="es-ES" sz="1200" dirty="0" err="1"/>
              <a:t>d’injectar</a:t>
            </a:r>
            <a:r>
              <a:rPr lang="es-ES" sz="1200" dirty="0"/>
              <a:t>-se i asegurar-se </a:t>
            </a:r>
            <a:r>
              <a:rPr lang="es-ES" sz="1200" dirty="0" err="1"/>
              <a:t>d’un</a:t>
            </a:r>
            <a:r>
              <a:rPr lang="es-ES" sz="1200" dirty="0"/>
              <a:t> </a:t>
            </a:r>
            <a:r>
              <a:rPr lang="es-ES" sz="1200" dirty="0" err="1"/>
              <a:t>correcte</a:t>
            </a:r>
            <a:r>
              <a:rPr lang="es-ES" sz="1200" dirty="0"/>
              <a:t> </a:t>
            </a:r>
            <a:r>
              <a:rPr lang="es-ES" sz="1200" dirty="0" err="1"/>
              <a:t>fluxe</a:t>
            </a:r>
            <a:r>
              <a:rPr lang="es-ES" sz="1200" dirty="0"/>
              <a:t>, </a:t>
            </a:r>
            <a:r>
              <a:rPr lang="es-ES" sz="1200" dirty="0" err="1"/>
              <a:t>sense</a:t>
            </a:r>
            <a:r>
              <a:rPr lang="es-ES" sz="1200" dirty="0"/>
              <a:t> </a:t>
            </a:r>
            <a:r>
              <a:rPr lang="es-ES" sz="1200" dirty="0" err="1"/>
              <a:t>obstrucció</a:t>
            </a:r>
            <a:r>
              <a:rPr lang="es-ES" sz="1200" dirty="0"/>
              <a:t> de </a:t>
            </a:r>
            <a:r>
              <a:rPr lang="es-ES" sz="1200" dirty="0" err="1"/>
              <a:t>cap</a:t>
            </a:r>
            <a:r>
              <a:rPr lang="es-ES" sz="1200" dirty="0"/>
              <a:t> mena, a </a:t>
            </a:r>
            <a:r>
              <a:rPr lang="es-ES" sz="1200" dirty="0" err="1"/>
              <a:t>més</a:t>
            </a:r>
            <a:r>
              <a:rPr lang="es-ES" sz="1200" dirty="0"/>
              <a:t> </a:t>
            </a:r>
            <a:r>
              <a:rPr lang="es-ES" sz="1200" dirty="0" err="1"/>
              <a:t>d’eliminar</a:t>
            </a:r>
            <a:r>
              <a:rPr lang="es-ES" sz="1200" dirty="0"/>
              <a:t> el </a:t>
            </a:r>
            <a:r>
              <a:rPr lang="es-ES" sz="1200" dirty="0" err="1"/>
              <a:t>possible</a:t>
            </a:r>
            <a:r>
              <a:rPr lang="es-ES" sz="1200" dirty="0"/>
              <a:t> </a:t>
            </a:r>
            <a:r>
              <a:rPr lang="es-ES" sz="1200" dirty="0" err="1"/>
              <a:t>espai</a:t>
            </a:r>
            <a:r>
              <a:rPr lang="es-ES" sz="1200" dirty="0"/>
              <a:t> </a:t>
            </a:r>
            <a:r>
              <a:rPr lang="es-ES" sz="1200" dirty="0" err="1"/>
              <a:t>mort</a:t>
            </a:r>
            <a:r>
              <a:rPr lang="es-ES" sz="1200" dirty="0"/>
              <a:t>. Un </a:t>
            </a:r>
            <a:r>
              <a:rPr lang="es-ES" sz="1200" dirty="0" err="1"/>
              <a:t>cop</a:t>
            </a:r>
            <a:r>
              <a:rPr lang="es-ES" sz="1200" dirty="0"/>
              <a:t> </a:t>
            </a:r>
            <a:r>
              <a:rPr lang="es-ES" sz="1200" dirty="0" err="1"/>
              <a:t>fet</a:t>
            </a:r>
            <a:r>
              <a:rPr lang="es-ES" sz="1200" dirty="0"/>
              <a:t> </a:t>
            </a:r>
            <a:r>
              <a:rPr lang="es-ES" sz="1200" dirty="0" err="1"/>
              <a:t>això</a:t>
            </a:r>
            <a:r>
              <a:rPr lang="es-ES" sz="1200" dirty="0"/>
              <a:t>, el </a:t>
            </a:r>
            <a:r>
              <a:rPr lang="es-ES" sz="1200" dirty="0" err="1"/>
              <a:t>pacient</a:t>
            </a:r>
            <a:r>
              <a:rPr lang="es-ES" sz="1200" dirty="0"/>
              <a:t> </a:t>
            </a:r>
            <a:r>
              <a:rPr lang="es-ES" sz="1200" dirty="0" err="1"/>
              <a:t>seleccionarà</a:t>
            </a:r>
            <a:r>
              <a:rPr lang="es-ES" sz="1200" dirty="0"/>
              <a:t> la dosis </a:t>
            </a:r>
            <a:r>
              <a:rPr lang="es-ES" sz="1200" dirty="0" err="1"/>
              <a:t>desitjada</a:t>
            </a:r>
            <a:r>
              <a:rPr lang="es-ES" sz="1200" dirty="0"/>
              <a:t> i </a:t>
            </a:r>
            <a:r>
              <a:rPr lang="es-ES" sz="1200" dirty="0" err="1"/>
              <a:t>procedirà</a:t>
            </a:r>
            <a:r>
              <a:rPr lang="es-ES" sz="1200" dirty="0"/>
              <a:t> a </a:t>
            </a:r>
            <a:r>
              <a:rPr lang="es-ES" sz="1200" dirty="0" err="1"/>
              <a:t>injectar</a:t>
            </a:r>
            <a:r>
              <a:rPr lang="es-ES" sz="1200" dirty="0"/>
              <a:t>-se.</a:t>
            </a:r>
          </a:p>
          <a:p>
            <a:pPr>
              <a:lnSpc>
                <a:spcPts val="2300"/>
              </a:lnSpc>
              <a:spcAft>
                <a:spcPts val="1000"/>
              </a:spcAft>
              <a:defRPr/>
            </a:pPr>
            <a:r>
              <a:rPr lang="es-ES" sz="1200" dirty="0"/>
              <a:t>-Les plomes i </a:t>
            </a:r>
            <a:r>
              <a:rPr lang="es-ES" sz="1200" dirty="0" err="1"/>
              <a:t>cartutxos</a:t>
            </a:r>
            <a:r>
              <a:rPr lang="es-ES" sz="1200" dirty="0"/>
              <a:t> son per </a:t>
            </a:r>
            <a:r>
              <a:rPr lang="es-ES" sz="1200" dirty="0" err="1"/>
              <a:t>ús</a:t>
            </a:r>
            <a:r>
              <a:rPr lang="es-ES" sz="1200" dirty="0"/>
              <a:t> </a:t>
            </a:r>
            <a:r>
              <a:rPr lang="es-ES" sz="1200" dirty="0" err="1"/>
              <a:t>exclusiu</a:t>
            </a:r>
            <a:r>
              <a:rPr lang="es-ES" sz="1200" dirty="0"/>
              <a:t> </a:t>
            </a:r>
            <a:r>
              <a:rPr lang="es-ES" sz="1200" dirty="0" err="1"/>
              <a:t>d’un</a:t>
            </a:r>
            <a:r>
              <a:rPr lang="es-ES" sz="1200" dirty="0"/>
              <a:t> </a:t>
            </a:r>
            <a:r>
              <a:rPr lang="es-ES" sz="1200" dirty="0" err="1"/>
              <a:t>únic</a:t>
            </a:r>
            <a:r>
              <a:rPr lang="es-ES" sz="1200" dirty="0"/>
              <a:t> </a:t>
            </a:r>
            <a:r>
              <a:rPr lang="es-ES" sz="1200" dirty="0" err="1"/>
              <a:t>pacient</a:t>
            </a:r>
            <a:r>
              <a:rPr lang="es-ES" sz="1200" dirty="0"/>
              <a:t> i </a:t>
            </a:r>
            <a:r>
              <a:rPr lang="es-ES" sz="1200" b="1" dirty="0" err="1"/>
              <a:t>mai</a:t>
            </a:r>
            <a:r>
              <a:rPr lang="es-ES" sz="1200" b="1" dirty="0"/>
              <a:t> </a:t>
            </a:r>
            <a:r>
              <a:rPr lang="es-ES" sz="1200" dirty="0"/>
              <a:t>han de compartir-se </a:t>
            </a:r>
            <a:r>
              <a:rPr lang="es-ES" sz="1200" dirty="0" err="1"/>
              <a:t>amb</a:t>
            </a:r>
            <a:r>
              <a:rPr lang="es-ES" sz="1200" dirty="0"/>
              <a:t> </a:t>
            </a:r>
            <a:r>
              <a:rPr lang="es-ES" sz="1200" dirty="0" err="1"/>
              <a:t>altres</a:t>
            </a:r>
            <a:r>
              <a:rPr lang="es-ES" sz="1200" dirty="0"/>
              <a:t> </a:t>
            </a:r>
            <a:r>
              <a:rPr lang="es-ES" sz="1200" dirty="0" err="1"/>
              <a:t>pacients</a:t>
            </a:r>
            <a:r>
              <a:rPr lang="es-ES" sz="1200" dirty="0"/>
              <a:t>, </a:t>
            </a:r>
            <a:r>
              <a:rPr lang="es-ES" sz="1200" dirty="0" err="1"/>
              <a:t>degut</a:t>
            </a:r>
            <a:r>
              <a:rPr lang="es-ES" sz="1200" dirty="0"/>
              <a:t> al </a:t>
            </a:r>
            <a:r>
              <a:rPr lang="es-ES" sz="1200" dirty="0" err="1"/>
              <a:t>risc</a:t>
            </a:r>
            <a:r>
              <a:rPr lang="es-ES" sz="1200" dirty="0"/>
              <a:t> </a:t>
            </a:r>
            <a:r>
              <a:rPr lang="es-ES" sz="1200" dirty="0" err="1"/>
              <a:t>d’introduir</a:t>
            </a:r>
            <a:r>
              <a:rPr lang="es-ES" sz="1200" dirty="0"/>
              <a:t> material </a:t>
            </a:r>
            <a:r>
              <a:rPr lang="es-ES" sz="1200" dirty="0" err="1"/>
              <a:t>biològic</a:t>
            </a:r>
            <a:r>
              <a:rPr lang="es-ES" sz="1200" dirty="0"/>
              <a:t> </a:t>
            </a:r>
            <a:r>
              <a:rPr lang="es-ES" sz="1200" dirty="0" err="1"/>
              <a:t>d’un</a:t>
            </a:r>
            <a:r>
              <a:rPr lang="es-ES" sz="1200" dirty="0"/>
              <a:t> </a:t>
            </a:r>
            <a:r>
              <a:rPr lang="es-ES" sz="1200" dirty="0" err="1"/>
              <a:t>pacient</a:t>
            </a:r>
            <a:r>
              <a:rPr lang="es-ES" sz="1200" dirty="0"/>
              <a:t> en el </a:t>
            </a:r>
            <a:r>
              <a:rPr lang="es-ES" sz="1200" dirty="0" err="1"/>
              <a:t>cartutx</a:t>
            </a:r>
            <a:r>
              <a:rPr lang="es-ES" sz="1200" dirty="0"/>
              <a:t> i </a:t>
            </a:r>
            <a:r>
              <a:rPr lang="es-ES" sz="1200" dirty="0" err="1"/>
              <a:t>posteriorment</a:t>
            </a:r>
            <a:r>
              <a:rPr lang="es-ES" sz="1200" dirty="0"/>
              <a:t> inocular-lo en un </a:t>
            </a:r>
            <a:r>
              <a:rPr lang="es-ES" sz="1200" dirty="0" err="1"/>
              <a:t>altre</a:t>
            </a:r>
            <a:r>
              <a:rPr lang="es-ES" sz="1200" dirty="0"/>
              <a:t> </a:t>
            </a:r>
            <a:r>
              <a:rPr lang="es-ES" sz="1200" dirty="0" err="1"/>
              <a:t>pacient</a:t>
            </a:r>
            <a:r>
              <a:rPr lang="es-ES" sz="1200" dirty="0"/>
              <a:t> que </a:t>
            </a:r>
            <a:r>
              <a:rPr lang="es-ES" sz="1200" dirty="0" err="1"/>
              <a:t>procedeixi</a:t>
            </a:r>
            <a:r>
              <a:rPr lang="es-ES" sz="1200" dirty="0"/>
              <a:t> a </a:t>
            </a:r>
            <a:r>
              <a:rPr lang="es-ES" sz="1200" dirty="0" err="1"/>
              <a:t>punxar</a:t>
            </a:r>
            <a:r>
              <a:rPr lang="es-ES" sz="1200" dirty="0"/>
              <a:t>-se.</a:t>
            </a:r>
          </a:p>
          <a:p>
            <a:pPr>
              <a:defRPr/>
            </a:pPr>
            <a:r>
              <a:rPr lang="es-ES" dirty="0"/>
              <a:t>-Les </a:t>
            </a:r>
            <a:r>
              <a:rPr lang="es-ES" dirty="0" err="1"/>
              <a:t>agulles</a:t>
            </a:r>
            <a:r>
              <a:rPr lang="es-ES" dirty="0"/>
              <a:t> han de ser </a:t>
            </a:r>
            <a:r>
              <a:rPr lang="es-ES" dirty="0" err="1"/>
              <a:t>inmediatament</a:t>
            </a:r>
            <a:r>
              <a:rPr lang="es-ES" dirty="0"/>
              <a:t> </a:t>
            </a:r>
            <a:r>
              <a:rPr lang="es-ES" dirty="0" err="1"/>
              <a:t>retirades</a:t>
            </a:r>
            <a:r>
              <a:rPr lang="es-ES" dirty="0"/>
              <a:t> de la ploma i </a:t>
            </a:r>
            <a:r>
              <a:rPr lang="es-ES" dirty="0" err="1"/>
              <a:t>s’han</a:t>
            </a:r>
            <a:r>
              <a:rPr lang="es-ES" dirty="0"/>
              <a:t> de </a:t>
            </a:r>
            <a:r>
              <a:rPr lang="es-ES" dirty="0" err="1"/>
              <a:t>llençar</a:t>
            </a:r>
            <a:r>
              <a:rPr lang="es-ES" dirty="0"/>
              <a:t> </a:t>
            </a:r>
            <a:r>
              <a:rPr lang="es-ES" dirty="0" err="1"/>
              <a:t>després</a:t>
            </a:r>
            <a:r>
              <a:rPr lang="es-ES" dirty="0"/>
              <a:t> del </a:t>
            </a:r>
            <a:r>
              <a:rPr lang="es-ES" dirty="0" err="1"/>
              <a:t>seu</a:t>
            </a:r>
            <a:r>
              <a:rPr lang="es-ES" dirty="0"/>
              <a:t> </a:t>
            </a:r>
            <a:r>
              <a:rPr lang="es-ES" dirty="0" err="1"/>
              <a:t>ús</a:t>
            </a:r>
            <a:r>
              <a:rPr lang="es-ES" dirty="0"/>
              <a:t>. </a:t>
            </a:r>
            <a:r>
              <a:rPr lang="es-ES" dirty="0" err="1"/>
              <a:t>Prevenint</a:t>
            </a:r>
            <a:r>
              <a:rPr lang="es-ES" dirty="0"/>
              <a:t> </a:t>
            </a:r>
            <a:r>
              <a:rPr lang="es-ES" dirty="0" err="1"/>
              <a:t>l’entrada</a:t>
            </a:r>
            <a:r>
              <a:rPr lang="es-ES" dirty="0"/>
              <a:t> </a:t>
            </a:r>
            <a:r>
              <a:rPr lang="es-ES" dirty="0" err="1"/>
              <a:t>d’aire</a:t>
            </a:r>
            <a:r>
              <a:rPr lang="es-ES" dirty="0"/>
              <a:t> (o </a:t>
            </a:r>
            <a:r>
              <a:rPr lang="es-ES" dirty="0" err="1"/>
              <a:t>qualsevol</a:t>
            </a:r>
            <a:r>
              <a:rPr lang="es-ES" dirty="0"/>
              <a:t> </a:t>
            </a:r>
            <a:r>
              <a:rPr lang="es-ES" dirty="0" err="1"/>
              <a:t>altre</a:t>
            </a:r>
            <a:r>
              <a:rPr lang="es-ES" dirty="0"/>
              <a:t> </a:t>
            </a:r>
            <a:r>
              <a:rPr lang="es-ES" dirty="0" err="1"/>
              <a:t>contaminant</a:t>
            </a:r>
            <a:r>
              <a:rPr lang="es-ES" dirty="0"/>
              <a:t>) </a:t>
            </a:r>
            <a:r>
              <a:rPr lang="es-ES" dirty="0" err="1"/>
              <a:t>dins</a:t>
            </a:r>
            <a:r>
              <a:rPr lang="es-ES" dirty="0"/>
              <a:t> del </a:t>
            </a:r>
            <a:r>
              <a:rPr lang="es-ES" dirty="0" err="1"/>
              <a:t>cartutx</a:t>
            </a:r>
            <a:r>
              <a:rPr lang="es-ES" dirty="0"/>
              <a:t>, </a:t>
            </a:r>
            <a:r>
              <a:rPr lang="es-ES" dirty="0" err="1"/>
              <a:t>així</a:t>
            </a:r>
            <a:r>
              <a:rPr lang="es-ES" dirty="0"/>
              <a:t> </a:t>
            </a:r>
            <a:r>
              <a:rPr lang="es-ES" dirty="0" err="1"/>
              <a:t>com</a:t>
            </a:r>
            <a:r>
              <a:rPr lang="es-ES" dirty="0"/>
              <a:t> la </a:t>
            </a:r>
            <a:r>
              <a:rPr lang="es-ES" dirty="0" err="1"/>
              <a:t>sortida</a:t>
            </a:r>
            <a:r>
              <a:rPr lang="es-ES" dirty="0"/>
              <a:t> </a:t>
            </a:r>
            <a:r>
              <a:rPr lang="es-ES" dirty="0" err="1"/>
              <a:t>involuntària</a:t>
            </a:r>
            <a:r>
              <a:rPr lang="es-ES" dirty="0"/>
              <a:t> de la </a:t>
            </a:r>
            <a:r>
              <a:rPr lang="es-ES" dirty="0" err="1"/>
              <a:t>medicació</a:t>
            </a:r>
            <a:r>
              <a:rPr lang="es-ES" dirty="0"/>
              <a:t>, </a:t>
            </a:r>
            <a:r>
              <a:rPr lang="es-ES" dirty="0" err="1"/>
              <a:t>qualsevol</a:t>
            </a:r>
            <a:r>
              <a:rPr lang="es-ES" dirty="0"/>
              <a:t> de las causes, </a:t>
            </a:r>
            <a:r>
              <a:rPr lang="es-ES" dirty="0" err="1"/>
              <a:t>alteraria</a:t>
            </a:r>
            <a:r>
              <a:rPr lang="es-ES" dirty="0"/>
              <a:t> la </a:t>
            </a:r>
            <a:r>
              <a:rPr lang="es-ES" dirty="0" err="1"/>
              <a:t>següent</a:t>
            </a:r>
            <a:r>
              <a:rPr lang="es-ES" dirty="0"/>
              <a:t> dosis a administrar. </a:t>
            </a:r>
          </a:p>
          <a:p>
            <a:pPr>
              <a:defRPr/>
            </a:pPr>
            <a:r>
              <a:rPr lang="es-ES" dirty="0"/>
              <a:t>-Les </a:t>
            </a:r>
            <a:r>
              <a:rPr lang="es-ES" dirty="0" err="1"/>
              <a:t>agulles</a:t>
            </a:r>
            <a:r>
              <a:rPr lang="es-ES" dirty="0"/>
              <a:t> de les plomes </a:t>
            </a:r>
            <a:r>
              <a:rPr lang="es-ES" dirty="0" err="1"/>
              <a:t>només</a:t>
            </a:r>
            <a:r>
              <a:rPr lang="es-ES" dirty="0"/>
              <a:t> </a:t>
            </a:r>
            <a:r>
              <a:rPr lang="es-ES" dirty="0" err="1"/>
              <a:t>s’han</a:t>
            </a:r>
            <a:r>
              <a:rPr lang="es-ES" dirty="0"/>
              <a:t> </a:t>
            </a:r>
            <a:r>
              <a:rPr lang="es-ES" dirty="0" err="1"/>
              <a:t>d’utilitzar</a:t>
            </a:r>
            <a:r>
              <a:rPr lang="es-ES" dirty="0"/>
              <a:t> una vegada.</a:t>
            </a:r>
          </a:p>
          <a:p>
            <a:pPr marL="65484" indent="0" eaLnBrk="1" hangingPunct="1">
              <a:lnSpc>
                <a:spcPct val="180000"/>
              </a:lnSpc>
              <a:buClr>
                <a:schemeClr val="accent1"/>
              </a:buClr>
              <a:buFontTx/>
              <a:buNone/>
              <a:defRPr/>
            </a:pPr>
            <a:endParaRPr lang="es-ES" altLang="es-ES" sz="1200" dirty="0">
              <a:solidFill>
                <a:schemeClr val="tx1">
                  <a:lumMod val="85000"/>
                  <a:lumOff val="15000"/>
                </a:schemeClr>
              </a:solidFill>
              <a:latin typeface="calibri" panose="020F0502020204030204" pitchFamily="34" charset="0"/>
              <a:cs typeface="Arial" charset="0"/>
            </a:endParaRPr>
          </a:p>
          <a:p>
            <a:endParaRPr lang="ca-ES" dirty="0"/>
          </a:p>
        </p:txBody>
      </p:sp>
      <p:sp>
        <p:nvSpPr>
          <p:cNvPr id="4" name="3 Marcador de número de diapositiva"/>
          <p:cNvSpPr>
            <a:spLocks noGrp="1"/>
          </p:cNvSpPr>
          <p:nvPr>
            <p:ph type="sldNum" sz="quarter" idx="10"/>
          </p:nvPr>
        </p:nvSpPr>
        <p:spPr/>
        <p:txBody>
          <a:bodyPr/>
          <a:lstStyle/>
          <a:p>
            <a:fld id="{DDCC4165-7150-4B85-99CE-4D1CD4EE5EDB}" type="slidenum">
              <a:rPr lang="ca-ES" smtClean="0"/>
              <a:t>12</a:t>
            </a:fld>
            <a:endParaRPr lang="ca-ES"/>
          </a:p>
        </p:txBody>
      </p:sp>
    </p:spTree>
    <p:extLst>
      <p:ext uri="{BB962C8B-B14F-4D97-AF65-F5344CB8AC3E}">
        <p14:creationId xmlns:p14="http://schemas.microsoft.com/office/powerpoint/2010/main" val="2911929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itchFamily="34" charset="0"/>
              <a:buChar char="•"/>
              <a:defRPr/>
            </a:pPr>
            <a:r>
              <a:rPr lang="ca-ES" sz="1200" kern="0" dirty="0"/>
              <a:t>Injectar la insulina a Tº ambient</a:t>
            </a:r>
          </a:p>
          <a:p>
            <a:pPr marL="171450" indent="-171450">
              <a:buFont typeface="Arial" pitchFamily="34" charset="0"/>
              <a:buChar char="•"/>
              <a:defRPr/>
            </a:pPr>
            <a:r>
              <a:rPr lang="ca-ES" sz="1200" kern="0" dirty="0"/>
              <a:t>Revisar que no existeixin bombolles d’aire</a:t>
            </a:r>
          </a:p>
          <a:p>
            <a:pPr marL="171450" indent="-171450">
              <a:buFont typeface="Arial" pitchFamily="34" charset="0"/>
              <a:buChar char="•"/>
              <a:defRPr/>
            </a:pPr>
            <a:r>
              <a:rPr lang="ca-ES" sz="1200" kern="0" dirty="0"/>
              <a:t>Penetrar ràpid la pell</a:t>
            </a:r>
          </a:p>
          <a:p>
            <a:pPr marL="171450" indent="-171450">
              <a:buFont typeface="Arial" pitchFamily="34" charset="0"/>
              <a:buChar char="•"/>
              <a:defRPr/>
            </a:pPr>
            <a:r>
              <a:rPr lang="ca-ES" sz="1200" kern="0" dirty="0"/>
              <a:t>No canviar la direcció de l’agulla durant la inserció o al treure-la</a:t>
            </a:r>
          </a:p>
          <a:p>
            <a:pPr marL="171450" indent="-171450">
              <a:buFont typeface="Arial" pitchFamily="34" charset="0"/>
              <a:buChar char="•"/>
              <a:defRPr/>
            </a:pPr>
            <a:r>
              <a:rPr lang="ca-ES" sz="1200" kern="0" dirty="0"/>
              <a:t>No reutilitzar agulles (deixen de ser estèrils, perden el lubricant, deteriorament, es pot </a:t>
            </a:r>
            <a:r>
              <a:rPr lang="ca-ES" sz="1200" kern="0" dirty="0" err="1"/>
              <a:t>cristalitzar</a:t>
            </a:r>
            <a:r>
              <a:rPr lang="ca-ES" sz="1200" kern="0" dirty="0"/>
              <a:t> el líquid a dins, segmentació  de puntes) (Estudi Titan)</a:t>
            </a:r>
          </a:p>
          <a:p>
            <a:pPr marL="171450" indent="-171450">
              <a:buFont typeface="Arial" pitchFamily="34" charset="0"/>
              <a:buChar char="•"/>
              <a:defRPr/>
            </a:pPr>
            <a:r>
              <a:rPr lang="es-ES" sz="1200" dirty="0" err="1"/>
              <a:t>S’ha</a:t>
            </a:r>
            <a:r>
              <a:rPr lang="es-ES" sz="1200" dirty="0"/>
              <a:t> </a:t>
            </a:r>
            <a:r>
              <a:rPr lang="es-ES" sz="1200" dirty="0" err="1"/>
              <a:t>relacionat</a:t>
            </a:r>
            <a:r>
              <a:rPr lang="es-ES" sz="1200" dirty="0"/>
              <a:t> la </a:t>
            </a:r>
            <a:r>
              <a:rPr lang="es-ES" sz="1200" dirty="0" err="1"/>
              <a:t>presència</a:t>
            </a:r>
            <a:r>
              <a:rPr lang="es-ES" sz="1200" dirty="0"/>
              <a:t> de </a:t>
            </a:r>
            <a:r>
              <a:rPr lang="es-ES" sz="1200" b="1" dirty="0" err="1"/>
              <a:t>lipohipertrofia</a:t>
            </a:r>
            <a:r>
              <a:rPr lang="es-ES" sz="1200" dirty="0"/>
              <a:t> </a:t>
            </a:r>
            <a:r>
              <a:rPr lang="es-ES" sz="1200" dirty="0" err="1"/>
              <a:t>amb</a:t>
            </a:r>
            <a:r>
              <a:rPr lang="es-ES" sz="1200" dirty="0"/>
              <a:t> la </a:t>
            </a:r>
            <a:r>
              <a:rPr lang="es-ES" sz="1200" i="1" dirty="0" err="1"/>
              <a:t>reutilizació</a:t>
            </a:r>
            <a:r>
              <a:rPr lang="es-ES" sz="1200" dirty="0"/>
              <a:t> de les </a:t>
            </a:r>
            <a:r>
              <a:rPr lang="es-ES" sz="1200" dirty="0" err="1"/>
              <a:t>agulles</a:t>
            </a:r>
            <a:r>
              <a:rPr lang="es-ES" sz="1200" dirty="0"/>
              <a:t>. </a:t>
            </a:r>
            <a:r>
              <a:rPr lang="es-ES" sz="1200" dirty="0" err="1"/>
              <a:t>Els</a:t>
            </a:r>
            <a:r>
              <a:rPr lang="es-ES" sz="1200" dirty="0"/>
              <a:t> </a:t>
            </a:r>
            <a:r>
              <a:rPr lang="es-ES" sz="1200" dirty="0" err="1"/>
              <a:t>pacients</a:t>
            </a:r>
            <a:r>
              <a:rPr lang="es-ES" sz="1200" dirty="0"/>
              <a:t> han de ser </a:t>
            </a:r>
            <a:r>
              <a:rPr lang="es-ES" sz="1200" dirty="0" err="1"/>
              <a:t>conscients</a:t>
            </a:r>
            <a:r>
              <a:rPr lang="es-ES" sz="1200" dirty="0"/>
              <a:t> </a:t>
            </a:r>
            <a:r>
              <a:rPr lang="es-ES" sz="1200" dirty="0" err="1"/>
              <a:t>d’aquesta</a:t>
            </a:r>
            <a:r>
              <a:rPr lang="es-ES" sz="1200" dirty="0"/>
              <a:t> </a:t>
            </a:r>
            <a:r>
              <a:rPr lang="es-ES" sz="1200" dirty="0" err="1"/>
              <a:t>situació</a:t>
            </a:r>
            <a:r>
              <a:rPr lang="es-ES" sz="1200" dirty="0"/>
              <a:t> (i l’ </a:t>
            </a:r>
            <a:r>
              <a:rPr lang="es-ES" sz="1200" dirty="0" err="1"/>
              <a:t>associació</a:t>
            </a:r>
            <a:r>
              <a:rPr lang="es-ES" sz="1200" dirty="0"/>
              <a:t> del dolor i el </a:t>
            </a:r>
            <a:r>
              <a:rPr lang="es-ES" sz="1200" dirty="0" err="1"/>
              <a:t>sagnat</a:t>
            </a:r>
            <a:r>
              <a:rPr lang="es-ES" sz="1200" dirty="0"/>
              <a:t> </a:t>
            </a:r>
            <a:r>
              <a:rPr lang="es-ES" sz="1200" dirty="0" err="1"/>
              <a:t>amb</a:t>
            </a:r>
            <a:r>
              <a:rPr lang="es-ES" sz="1200" dirty="0"/>
              <a:t> la </a:t>
            </a:r>
            <a:r>
              <a:rPr lang="es-ES" sz="1200" dirty="0" err="1"/>
              <a:t>reutilizació</a:t>
            </a:r>
            <a:r>
              <a:rPr lang="es-ES" sz="1200" dirty="0"/>
              <a:t>).</a:t>
            </a:r>
          </a:p>
          <a:p>
            <a:pPr marL="171450" indent="-171450">
              <a:buFont typeface="Arial" pitchFamily="34" charset="0"/>
              <a:buChar char="•"/>
              <a:defRPr/>
            </a:pPr>
            <a:r>
              <a:rPr lang="es-ES" sz="1200" dirty="0"/>
              <a:t>La </a:t>
            </a:r>
            <a:r>
              <a:rPr lang="es-ES" sz="1200" dirty="0" err="1"/>
              <a:t>reutilizació</a:t>
            </a:r>
            <a:r>
              <a:rPr lang="es-ES" sz="1200" dirty="0"/>
              <a:t> de les </a:t>
            </a:r>
            <a:r>
              <a:rPr lang="es-ES" sz="1200" dirty="0" err="1"/>
              <a:t>agulles</a:t>
            </a:r>
            <a:r>
              <a:rPr lang="es-ES" sz="1200" dirty="0"/>
              <a:t> en </a:t>
            </a:r>
            <a:r>
              <a:rPr lang="es-ES" sz="1200" dirty="0" err="1"/>
              <a:t>els</a:t>
            </a:r>
            <a:r>
              <a:rPr lang="es-ES" sz="1200" dirty="0"/>
              <a:t> </a:t>
            </a:r>
            <a:r>
              <a:rPr lang="es-ES" sz="1200" dirty="0" err="1"/>
              <a:t>processos</a:t>
            </a:r>
            <a:r>
              <a:rPr lang="es-ES" sz="1200" dirty="0"/>
              <a:t> </a:t>
            </a:r>
            <a:r>
              <a:rPr lang="es-ES" sz="1200" dirty="0" err="1"/>
              <a:t>d’injecció</a:t>
            </a:r>
            <a:r>
              <a:rPr lang="es-ES" sz="1200" dirty="0"/>
              <a:t> </a:t>
            </a:r>
            <a:r>
              <a:rPr lang="es-ES" sz="1200" dirty="0" err="1"/>
              <a:t>d’insulina</a:t>
            </a:r>
            <a:r>
              <a:rPr lang="es-ES" sz="1200" dirty="0"/>
              <a:t> </a:t>
            </a:r>
            <a:r>
              <a:rPr lang="es-ES" sz="1200" b="1" dirty="0"/>
              <a:t>no</a:t>
            </a:r>
            <a:r>
              <a:rPr lang="es-ES" sz="1200" dirty="0"/>
              <a:t> </a:t>
            </a:r>
            <a:r>
              <a:rPr lang="es-ES" sz="1200" dirty="0" err="1"/>
              <a:t>és</a:t>
            </a:r>
            <a:r>
              <a:rPr lang="es-ES" sz="1200" dirty="0"/>
              <a:t> una bona </a:t>
            </a:r>
            <a:r>
              <a:rPr lang="es-ES" sz="1200" dirty="0" err="1"/>
              <a:t>opció</a:t>
            </a:r>
            <a:r>
              <a:rPr lang="es-ES" sz="1200" dirty="0"/>
              <a:t> i </a:t>
            </a:r>
            <a:r>
              <a:rPr lang="es-ES" sz="1200" dirty="0" err="1"/>
              <a:t>s’ha</a:t>
            </a:r>
            <a:r>
              <a:rPr lang="es-ES" sz="1200" dirty="0"/>
              <a:t> de </a:t>
            </a:r>
            <a:r>
              <a:rPr lang="es-ES" sz="1200" i="1" dirty="0" err="1"/>
              <a:t>desaconsellar</a:t>
            </a:r>
            <a:r>
              <a:rPr lang="es-ES" sz="1050" dirty="0"/>
              <a:t>.   </a:t>
            </a:r>
          </a:p>
        </p:txBody>
      </p:sp>
      <p:sp>
        <p:nvSpPr>
          <p:cNvPr id="4" name="3 Marcador de número de diapositiva"/>
          <p:cNvSpPr>
            <a:spLocks noGrp="1"/>
          </p:cNvSpPr>
          <p:nvPr>
            <p:ph type="sldNum" sz="quarter" idx="10"/>
          </p:nvPr>
        </p:nvSpPr>
        <p:spPr/>
        <p:txBody>
          <a:bodyPr/>
          <a:lstStyle/>
          <a:p>
            <a:fld id="{DDCC4165-7150-4B85-99CE-4D1CD4EE5EDB}" type="slidenum">
              <a:rPr lang="ca-ES" smtClean="0"/>
              <a:t>13</a:t>
            </a:fld>
            <a:endParaRPr lang="ca-ES"/>
          </a:p>
        </p:txBody>
      </p:sp>
    </p:spTree>
    <p:extLst>
      <p:ext uri="{BB962C8B-B14F-4D97-AF65-F5344CB8AC3E}">
        <p14:creationId xmlns:p14="http://schemas.microsoft.com/office/powerpoint/2010/main" val="12433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971550" lvl="1" indent="-514350">
              <a:buFont typeface="+mj-lt"/>
              <a:buAutoNum type="arabicPeriod"/>
            </a:pPr>
            <a:r>
              <a:rPr lang="ca-ES" dirty="0" err="1">
                <a:latin typeface="Andalus" panose="02020603050405020304" pitchFamily="18" charset="-78"/>
                <a:cs typeface="Andalus" panose="02020603050405020304" pitchFamily="18" charset="-78"/>
              </a:rPr>
              <a:t>Lipoatrofia</a:t>
            </a:r>
            <a:r>
              <a:rPr lang="ca-ES" dirty="0">
                <a:latin typeface="Andalus" panose="02020603050405020304" pitchFamily="18" charset="-78"/>
                <a:cs typeface="Andalus" panose="02020603050405020304" pitchFamily="18" charset="-78"/>
              </a:rPr>
              <a:t> : pèrdua d’adipòcits. Poc freqüent.</a:t>
            </a:r>
          </a:p>
          <a:p>
            <a:pPr marL="971550" lvl="1" indent="-514350">
              <a:buFont typeface="+mj-lt"/>
              <a:buAutoNum type="arabicPeriod"/>
            </a:pPr>
            <a:endParaRPr lang="ca-ES" dirty="0">
              <a:latin typeface="Andalus" panose="02020603050405020304" pitchFamily="18" charset="-78"/>
              <a:cs typeface="Andalus" panose="02020603050405020304" pitchFamily="18" charset="-78"/>
            </a:endParaRPr>
          </a:p>
          <a:p>
            <a:pPr marL="971550" lvl="1" indent="-514350">
              <a:buFont typeface="+mj-lt"/>
              <a:buAutoNum type="arabicPeriod"/>
            </a:pPr>
            <a:r>
              <a:rPr lang="ca-ES" dirty="0" err="1">
                <a:latin typeface="Andalus" panose="02020603050405020304" pitchFamily="18" charset="-78"/>
                <a:cs typeface="Andalus" panose="02020603050405020304" pitchFamily="18" charset="-78"/>
              </a:rPr>
              <a:t>Lipohipertrofia</a:t>
            </a:r>
            <a:r>
              <a:rPr lang="ca-ES" dirty="0">
                <a:latin typeface="Andalus" panose="02020603050405020304" pitchFamily="18" charset="-78"/>
                <a:cs typeface="Andalus" panose="02020603050405020304" pitchFamily="18" charset="-78"/>
              </a:rPr>
              <a:t> : és la causa més comuna. Augment dels adipòcits i es manifesta amb inflamació i envermelliment del teixit gras</a:t>
            </a:r>
          </a:p>
          <a:p>
            <a:r>
              <a:rPr lang="ca-ES" dirty="0">
                <a:latin typeface="Andalus" panose="02020603050405020304" pitchFamily="18" charset="-78"/>
                <a:cs typeface="Andalus" panose="02020603050405020304" pitchFamily="18" charset="-78"/>
              </a:rPr>
              <a:t>Causes: Multifactorial</a:t>
            </a:r>
          </a:p>
          <a:p>
            <a:r>
              <a:rPr lang="ca-ES" dirty="0">
                <a:latin typeface="Andalus" panose="02020603050405020304" pitchFamily="18" charset="-78"/>
                <a:cs typeface="Andalus" panose="02020603050405020304" pitchFamily="18" charset="-78"/>
              </a:rPr>
              <a:t>            No rotació de les zones punció</a:t>
            </a:r>
          </a:p>
          <a:p>
            <a:r>
              <a:rPr lang="ca-ES" dirty="0">
                <a:latin typeface="Andalus" panose="02020603050405020304" pitchFamily="18" charset="-78"/>
                <a:cs typeface="Andalus" panose="02020603050405020304" pitchFamily="18" charset="-78"/>
              </a:rPr>
              <a:t>            Rotació incorrecta</a:t>
            </a:r>
          </a:p>
          <a:p>
            <a:r>
              <a:rPr lang="ca-ES" dirty="0">
                <a:latin typeface="Andalus" panose="02020603050405020304" pitchFamily="18" charset="-78"/>
                <a:cs typeface="Andalus" panose="02020603050405020304" pitchFamily="18" charset="-78"/>
              </a:rPr>
              <a:t>            Reutilització agulles s’ha associat a la formació de LH.</a:t>
            </a:r>
          </a:p>
          <a:p>
            <a:r>
              <a:rPr lang="ca-ES" dirty="0">
                <a:latin typeface="Andalus" panose="02020603050405020304" pitchFamily="18" charset="-78"/>
                <a:cs typeface="Andalus" panose="02020603050405020304" pitchFamily="18" charset="-78"/>
              </a:rPr>
              <a:t>            Més anys de tractament amb insulina.</a:t>
            </a:r>
          </a:p>
          <a:p>
            <a:r>
              <a:rPr lang="ca-ES" dirty="0">
                <a:latin typeface="Andalus" panose="02020603050405020304" pitchFamily="18" charset="-78"/>
                <a:cs typeface="Andalus" panose="02020603050405020304" pitchFamily="18" charset="-78"/>
              </a:rPr>
              <a:t>            Ús d’agulles més llargues</a:t>
            </a:r>
          </a:p>
          <a:p>
            <a:r>
              <a:rPr lang="es-ES" dirty="0" err="1"/>
              <a:t>Article</a:t>
            </a:r>
            <a:r>
              <a:rPr lang="es-ES" dirty="0"/>
              <a:t>:</a:t>
            </a:r>
          </a:p>
          <a:p>
            <a:r>
              <a:rPr lang="ca-ES" dirty="0"/>
              <a:t>430 participants un 64,4% presenten LH ( 72% DM1 53% DM2)</a:t>
            </a:r>
          </a:p>
          <a:p>
            <a:r>
              <a:rPr lang="ca-ES" dirty="0"/>
              <a:t>39% LH tenien hipoglucèmies inexplicables.</a:t>
            </a:r>
          </a:p>
          <a:p>
            <a:r>
              <a:rPr lang="ca-ES" dirty="0"/>
              <a:t>49% LH presentaven variabilitat </a:t>
            </a:r>
            <a:r>
              <a:rPr lang="ca-ES" dirty="0" err="1"/>
              <a:t>glucèmica</a:t>
            </a:r>
            <a:endParaRPr lang="ca-ES" dirty="0"/>
          </a:p>
          <a:p>
            <a:endParaRPr lang="ca-ES" dirty="0"/>
          </a:p>
          <a:p>
            <a:r>
              <a:rPr lang="ca-ES" dirty="0"/>
              <a:t>Resultats </a:t>
            </a:r>
            <a:r>
              <a:rPr lang="ca-ES" dirty="0">
                <a:sym typeface="Wingdings" pitchFamily="2" charset="2"/>
              </a:rPr>
              <a:t></a:t>
            </a:r>
            <a:r>
              <a:rPr lang="ca-ES" dirty="0"/>
              <a:t>15UI més d’insulina LH </a:t>
            </a:r>
            <a:r>
              <a:rPr lang="ca-ES" dirty="0" err="1"/>
              <a:t>vs</a:t>
            </a:r>
            <a:r>
              <a:rPr lang="ca-ES" dirty="0"/>
              <a:t> no LH</a:t>
            </a:r>
          </a:p>
          <a:p>
            <a:r>
              <a:rPr lang="ca-ES" dirty="0"/>
              <a:t>              </a:t>
            </a:r>
            <a:r>
              <a:rPr lang="ca-ES" dirty="0">
                <a:sym typeface="Wingdings" pitchFamily="2" charset="2"/>
              </a:rPr>
              <a:t></a:t>
            </a:r>
            <a:r>
              <a:rPr lang="ca-ES" dirty="0"/>
              <a:t>Valors d’HbA1c 0’5% superiors</a:t>
            </a:r>
          </a:p>
          <a:p>
            <a:r>
              <a:rPr lang="ca-ES" baseline="0" dirty="0"/>
              <a:t>              </a:t>
            </a:r>
            <a:r>
              <a:rPr lang="ca-ES" baseline="0" dirty="0">
                <a:sym typeface="Wingdings" pitchFamily="2" charset="2"/>
              </a:rPr>
              <a:t></a:t>
            </a:r>
            <a:r>
              <a:rPr lang="ca-ES" dirty="0"/>
              <a:t>Despesa sanitària &gt;122milions € anual</a:t>
            </a:r>
          </a:p>
          <a:p>
            <a:r>
              <a:rPr lang="ca-ES" dirty="0"/>
              <a:t>              </a:t>
            </a:r>
            <a:r>
              <a:rPr lang="ca-ES" dirty="0">
                <a:sym typeface="Wingdings" pitchFamily="2" charset="2"/>
              </a:rPr>
              <a:t></a:t>
            </a:r>
            <a:r>
              <a:rPr lang="ca-ES" dirty="0"/>
              <a:t>86% persones que reutilitzaven les agulles no rotaven les zones d’injecció ( més 5 vegades).</a:t>
            </a:r>
          </a:p>
          <a:p>
            <a:endParaRPr lang="es-ES" dirty="0"/>
          </a:p>
          <a:p>
            <a:r>
              <a:rPr lang="ca-ES" dirty="0"/>
              <a:t>68% utilitzaven agulles 8mm</a:t>
            </a:r>
          </a:p>
          <a:p>
            <a:r>
              <a:rPr lang="ca-ES" dirty="0"/>
              <a:t>Mitja d’injeccions 3/dia</a:t>
            </a:r>
          </a:p>
          <a:p>
            <a:r>
              <a:rPr lang="ca-ES" dirty="0"/>
              <a:t>67% no feia correctament la rotació de les zones d’injecció o no rotava.</a:t>
            </a:r>
          </a:p>
          <a:p>
            <a:r>
              <a:rPr lang="ca-ES" dirty="0"/>
              <a:t>LH més present a l’abdomen ja que és la zona més freqüent de punció.</a:t>
            </a:r>
          </a:p>
          <a:p>
            <a:r>
              <a:rPr lang="ca-ES" dirty="0"/>
              <a:t>No diferències amb LH o sense LH en quant a sexe, tipus d’insulina, desinfecció pell.</a:t>
            </a:r>
          </a:p>
          <a:p>
            <a:endParaRPr lang="ca-ES" dirty="0"/>
          </a:p>
          <a:p>
            <a:r>
              <a:rPr lang="ca-ES" dirty="0">
                <a:solidFill>
                  <a:srgbClr val="FF0000"/>
                </a:solidFill>
              </a:rPr>
              <a:t>Les persones que feien una correcta rotació de les zones només 5% presentava LH.</a:t>
            </a:r>
          </a:p>
          <a:p>
            <a:endParaRPr lang="ca-ES" dirty="0"/>
          </a:p>
        </p:txBody>
      </p:sp>
      <p:sp>
        <p:nvSpPr>
          <p:cNvPr id="4" name="3 Marcador de número de diapositiva"/>
          <p:cNvSpPr>
            <a:spLocks noGrp="1"/>
          </p:cNvSpPr>
          <p:nvPr>
            <p:ph type="sldNum" sz="quarter" idx="10"/>
          </p:nvPr>
        </p:nvSpPr>
        <p:spPr/>
        <p:txBody>
          <a:bodyPr/>
          <a:lstStyle/>
          <a:p>
            <a:fld id="{DDCC4165-7150-4B85-99CE-4D1CD4EE5EDB}" type="slidenum">
              <a:rPr lang="ca-ES" smtClean="0"/>
              <a:t>14</a:t>
            </a:fld>
            <a:endParaRPr lang="ca-ES"/>
          </a:p>
        </p:txBody>
      </p:sp>
    </p:spTree>
    <p:extLst>
      <p:ext uri="{BB962C8B-B14F-4D97-AF65-F5344CB8AC3E}">
        <p14:creationId xmlns:p14="http://schemas.microsoft.com/office/powerpoint/2010/main" val="124699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p>
        </p:txBody>
      </p:sp>
      <p:sp>
        <p:nvSpPr>
          <p:cNvPr id="3" name="Subtíto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p:cNvSpPr>
            <a:spLocks noGrp="1"/>
          </p:cNvSpPr>
          <p:nvPr>
            <p:ph type="dt" sz="half" idx="10"/>
          </p:nvPr>
        </p:nvSpPr>
        <p:spPr/>
        <p:txBody>
          <a:bodyPr/>
          <a:lstStyle/>
          <a:p>
            <a:fld id="{26A8E41A-AEB0-43C0-B70B-F1507DBD0E4B}" type="datetimeFigureOut">
              <a:rPr lang="ca-ES" smtClean="0"/>
              <a:t>16/07/2019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339078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text vertical 2"/>
          <p:cNvSpPr>
            <a:spLocks noGrp="1"/>
          </p:cNvSpPr>
          <p:nvPr>
            <p:ph type="body" orient="vert" idx="1"/>
          </p:nvPr>
        </p:nvSpPr>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26A8E41A-AEB0-43C0-B70B-F1507DBD0E4B}" type="datetimeFigureOut">
              <a:rPr lang="ca-ES" smtClean="0"/>
              <a:t>16/07/2019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159213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p:cNvSpPr>
            <a:spLocks noGrp="1"/>
          </p:cNvSpPr>
          <p:nvPr>
            <p:ph type="body" orient="vert" idx="1"/>
          </p:nvPr>
        </p:nvSpPr>
        <p:spPr>
          <a:xfrm>
            <a:off x="838200" y="365125"/>
            <a:ext cx="7734300" cy="5811838"/>
          </a:xfrm>
        </p:spPr>
        <p:txBody>
          <a:bodyPr vert="eaVert"/>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26A8E41A-AEB0-43C0-B70B-F1507DBD0E4B}" type="datetimeFigureOut">
              <a:rPr lang="ca-ES" smtClean="0"/>
              <a:t>16/07/2019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352716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idx="1"/>
          </p:nvPr>
        </p:nvSpPr>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10"/>
          </p:nvPr>
        </p:nvSpPr>
        <p:spPr/>
        <p:txBody>
          <a:bodyPr/>
          <a:lstStyle/>
          <a:p>
            <a:fld id="{26A8E41A-AEB0-43C0-B70B-F1507DBD0E4B}" type="datetimeFigureOut">
              <a:rPr lang="ca-ES" smtClean="0"/>
              <a:t>16/07/2019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358250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aquí per editar estils</a:t>
            </a:r>
          </a:p>
        </p:txBody>
      </p:sp>
      <p:sp>
        <p:nvSpPr>
          <p:cNvPr id="4" name="Contenidor de data 3"/>
          <p:cNvSpPr>
            <a:spLocks noGrp="1"/>
          </p:cNvSpPr>
          <p:nvPr>
            <p:ph type="dt" sz="half" idx="10"/>
          </p:nvPr>
        </p:nvSpPr>
        <p:spPr/>
        <p:txBody>
          <a:bodyPr/>
          <a:lstStyle/>
          <a:p>
            <a:fld id="{26A8E41A-AEB0-43C0-B70B-F1507DBD0E4B}" type="datetimeFigureOut">
              <a:rPr lang="ca-ES" smtClean="0"/>
              <a:t>16/07/2019</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2844007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contingut 2"/>
          <p:cNvSpPr>
            <a:spLocks noGrp="1"/>
          </p:cNvSpPr>
          <p:nvPr>
            <p:ph sz="half" idx="1"/>
          </p:nvPr>
        </p:nvSpPr>
        <p:spPr>
          <a:xfrm>
            <a:off x="838200" y="1825625"/>
            <a:ext cx="5181600" cy="435133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6172200" y="1825625"/>
            <a:ext cx="5181600" cy="435133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p:cNvSpPr>
            <a:spLocks noGrp="1"/>
          </p:cNvSpPr>
          <p:nvPr>
            <p:ph type="dt" sz="half" idx="10"/>
          </p:nvPr>
        </p:nvSpPr>
        <p:spPr/>
        <p:txBody>
          <a:bodyPr/>
          <a:lstStyle/>
          <a:p>
            <a:fld id="{26A8E41A-AEB0-43C0-B70B-F1507DBD0E4B}" type="datetimeFigureOut">
              <a:rPr lang="ca-ES" smtClean="0"/>
              <a:t>16/07/2019</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298538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4" name="Contenidor de contingut 3"/>
          <p:cNvSpPr>
            <a:spLocks noGrp="1"/>
          </p:cNvSpPr>
          <p:nvPr>
            <p:ph sz="half" idx="2"/>
          </p:nvPr>
        </p:nvSpPr>
        <p:spPr>
          <a:xfrm>
            <a:off x="839788" y="2505075"/>
            <a:ext cx="5157787" cy="368458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estils</a:t>
            </a:r>
          </a:p>
        </p:txBody>
      </p:sp>
      <p:sp>
        <p:nvSpPr>
          <p:cNvPr id="6" name="Contenidor de contingut 5"/>
          <p:cNvSpPr>
            <a:spLocks noGrp="1"/>
          </p:cNvSpPr>
          <p:nvPr>
            <p:ph sz="quarter" idx="4"/>
          </p:nvPr>
        </p:nvSpPr>
        <p:spPr>
          <a:xfrm>
            <a:off x="6172200" y="2505075"/>
            <a:ext cx="5183188" cy="3684588"/>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p:cNvSpPr>
            <a:spLocks noGrp="1"/>
          </p:cNvSpPr>
          <p:nvPr>
            <p:ph type="dt" sz="half" idx="10"/>
          </p:nvPr>
        </p:nvSpPr>
        <p:spPr/>
        <p:txBody>
          <a:bodyPr/>
          <a:lstStyle/>
          <a:p>
            <a:fld id="{26A8E41A-AEB0-43C0-B70B-F1507DBD0E4B}" type="datetimeFigureOut">
              <a:rPr lang="ca-ES" smtClean="0"/>
              <a:t>16/07/2019</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44048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p>
        </p:txBody>
      </p:sp>
      <p:sp>
        <p:nvSpPr>
          <p:cNvPr id="3" name="Contenidor de data 2"/>
          <p:cNvSpPr>
            <a:spLocks noGrp="1"/>
          </p:cNvSpPr>
          <p:nvPr>
            <p:ph type="dt" sz="half" idx="10"/>
          </p:nvPr>
        </p:nvSpPr>
        <p:spPr/>
        <p:txBody>
          <a:bodyPr/>
          <a:lstStyle/>
          <a:p>
            <a:fld id="{26A8E41A-AEB0-43C0-B70B-F1507DBD0E4B}" type="datetimeFigureOut">
              <a:rPr lang="ca-ES" smtClean="0"/>
              <a:t>16/07/2019</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47838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26A8E41A-AEB0-43C0-B70B-F1507DBD0E4B}" type="datetimeFigureOut">
              <a:rPr lang="ca-ES" smtClean="0"/>
              <a:t>16/07/2019</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261407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e conting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5" name="Contenidor de data 4"/>
          <p:cNvSpPr>
            <a:spLocks noGrp="1"/>
          </p:cNvSpPr>
          <p:nvPr>
            <p:ph type="dt" sz="half" idx="10"/>
          </p:nvPr>
        </p:nvSpPr>
        <p:spPr/>
        <p:txBody>
          <a:bodyPr/>
          <a:lstStyle/>
          <a:p>
            <a:fld id="{26A8E41A-AEB0-43C0-B70B-F1507DBD0E4B}" type="datetimeFigureOut">
              <a:rPr lang="ca-ES" smtClean="0"/>
              <a:t>16/07/2019</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298639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aquí per editar estils</a:t>
            </a:r>
          </a:p>
        </p:txBody>
      </p:sp>
      <p:sp>
        <p:nvSpPr>
          <p:cNvPr id="5" name="Contenidor de data 4"/>
          <p:cNvSpPr>
            <a:spLocks noGrp="1"/>
          </p:cNvSpPr>
          <p:nvPr>
            <p:ph type="dt" sz="half" idx="10"/>
          </p:nvPr>
        </p:nvSpPr>
        <p:spPr/>
        <p:txBody>
          <a:bodyPr/>
          <a:lstStyle/>
          <a:p>
            <a:fld id="{26A8E41A-AEB0-43C0-B70B-F1507DBD0E4B}" type="datetimeFigureOut">
              <a:rPr lang="ca-ES" smtClean="0"/>
              <a:t>16/07/2019</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1837E5AC-A32B-4F2E-9FB6-BB54F91D2C71}" type="slidenum">
              <a:rPr lang="ca-ES" smtClean="0"/>
              <a:t>‹Nº›</a:t>
            </a:fld>
            <a:endParaRPr lang="ca-ES"/>
          </a:p>
        </p:txBody>
      </p:sp>
    </p:spTree>
    <p:extLst>
      <p:ext uri="{BB962C8B-B14F-4D97-AF65-F5344CB8AC3E}">
        <p14:creationId xmlns:p14="http://schemas.microsoft.com/office/powerpoint/2010/main" val="3147996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8E41A-AEB0-43C0-B70B-F1507DBD0E4B}" type="datetimeFigureOut">
              <a:rPr lang="ca-ES" smtClean="0"/>
              <a:t>16/07/2019</a:t>
            </a:fld>
            <a:endParaRPr lang="ca-ES"/>
          </a:p>
        </p:txBody>
      </p:sp>
      <p:sp>
        <p:nvSpPr>
          <p:cNvPr id="5" name="Contenidor de peu de pà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7E5AC-A32B-4F2E-9FB6-BB54F91D2C71}" type="slidenum">
              <a:rPr lang="ca-ES" smtClean="0"/>
              <a:t>‹Nº›</a:t>
            </a:fld>
            <a:endParaRPr lang="ca-ES"/>
          </a:p>
        </p:txBody>
      </p:sp>
    </p:spTree>
    <p:extLst>
      <p:ext uri="{BB962C8B-B14F-4D97-AF65-F5344CB8AC3E}">
        <p14:creationId xmlns:p14="http://schemas.microsoft.com/office/powerpoint/2010/main" val="3541995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7.png"/><Relationship Id="rId7" Type="http://schemas.openxmlformats.org/officeDocument/2006/relationships/image" Target="../media/image8.emf"/><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2.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8.emf"/><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emf"/><Relationship Id="rId4" Type="http://schemas.openxmlformats.org/officeDocument/2006/relationships/image" Target="../media/image5.png"/><Relationship Id="rId9" Type="http://schemas.openxmlformats.org/officeDocument/2006/relationships/image" Target="../media/image27.png"/><Relationship Id="rId1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8.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37.jpeg"/><Relationship Id="rId2" Type="http://schemas.openxmlformats.org/officeDocument/2006/relationships/slideLayout" Target="../slideLayouts/slideLayout2.xml"/><Relationship Id="rId16" Type="http://schemas.openxmlformats.org/officeDocument/2006/relationships/image" Target="../media/image39.PNG"/><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36.png"/><Relationship Id="rId5" Type="http://schemas.openxmlformats.org/officeDocument/2006/relationships/image" Target="../media/image4.png"/><Relationship Id="rId15" Type="http://schemas.openxmlformats.org/officeDocument/2006/relationships/image" Target="../media/image33.png"/><Relationship Id="rId10" Type="http://schemas.openxmlformats.org/officeDocument/2006/relationships/image" Target="../media/image35.jpeg"/><Relationship Id="rId4" Type="http://schemas.openxmlformats.org/officeDocument/2006/relationships/image" Target="../media/image5.png"/><Relationship Id="rId9" Type="http://schemas.openxmlformats.org/officeDocument/2006/relationships/image" Target="../media/image34.jpeg"/><Relationship Id="rId1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image" Target="../media/image44.png"/><Relationship Id="rId5" Type="http://schemas.openxmlformats.org/officeDocument/2006/relationships/image" Target="../media/image7.png"/><Relationship Id="rId10" Type="http://schemas.openxmlformats.org/officeDocument/2006/relationships/image" Target="../media/image43.png"/><Relationship Id="rId4" Type="http://schemas.openxmlformats.org/officeDocument/2006/relationships/image" Target="../media/image1.png"/><Relationship Id="rId9"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44CC70-7D0D-4232-BAE5-DD0D1D82EFAC}"/>
              </a:ext>
            </a:extLst>
          </p:cNvPr>
          <p:cNvSpPr>
            <a:spLocks noGrp="1"/>
          </p:cNvSpPr>
          <p:nvPr>
            <p:ph type="ctrTitle"/>
          </p:nvPr>
        </p:nvSpPr>
        <p:spPr>
          <a:xfrm>
            <a:off x="1086255" y="2173366"/>
            <a:ext cx="9144000" cy="1760381"/>
          </a:xfrm>
        </p:spPr>
        <p:txBody>
          <a:bodyPr>
            <a:normAutofit/>
          </a:bodyPr>
          <a:lstStyle/>
          <a:p>
            <a:r>
              <a:rPr lang="es-ES" b="1" dirty="0"/>
              <a:t>PUNTS CLAUS EN L’ABORDATGE DE LA DIABETIS</a:t>
            </a:r>
          </a:p>
        </p:txBody>
      </p:sp>
      <p:sp>
        <p:nvSpPr>
          <p:cNvPr id="3" name="Subtítulo 2">
            <a:extLst>
              <a:ext uri="{FF2B5EF4-FFF2-40B4-BE49-F238E27FC236}">
                <a16:creationId xmlns:a16="http://schemas.microsoft.com/office/drawing/2014/main" xmlns="" id="{0A7F62D1-7D73-4C02-ACA6-5BDB71723B4D}"/>
              </a:ext>
            </a:extLst>
          </p:cNvPr>
          <p:cNvSpPr>
            <a:spLocks noGrp="1"/>
          </p:cNvSpPr>
          <p:nvPr>
            <p:ph type="subTitle" idx="1"/>
          </p:nvPr>
        </p:nvSpPr>
        <p:spPr>
          <a:xfrm>
            <a:off x="7213626" y="5587682"/>
            <a:ext cx="2408840" cy="1108954"/>
          </a:xfrm>
        </p:spPr>
        <p:txBody>
          <a:bodyPr>
            <a:normAutofit/>
          </a:bodyPr>
          <a:lstStyle/>
          <a:p>
            <a:pPr algn="just"/>
            <a:r>
              <a:rPr lang="es-ES" sz="1800" dirty="0"/>
              <a:t>Olga Gómez </a:t>
            </a:r>
          </a:p>
          <a:p>
            <a:pPr algn="just"/>
            <a:r>
              <a:rPr lang="es-ES" sz="1800" dirty="0"/>
              <a:t>Ana Martínez</a:t>
            </a:r>
          </a:p>
          <a:p>
            <a:pPr algn="just"/>
            <a:r>
              <a:rPr lang="es-ES" sz="1800" dirty="0"/>
              <a:t>Paloma Prats</a:t>
            </a:r>
          </a:p>
        </p:txBody>
      </p:sp>
      <p:pic>
        <p:nvPicPr>
          <p:cNvPr id="4" name="Imagen 3">
            <a:extLst>
              <a:ext uri="{FF2B5EF4-FFF2-40B4-BE49-F238E27FC236}">
                <a16:creationId xmlns:a16="http://schemas.microsoft.com/office/drawing/2014/main" xmlns="" id="{DEE49135-E06E-4634-8ED8-95A17E954B0C}"/>
              </a:ext>
            </a:extLst>
          </p:cNvPr>
          <p:cNvPicPr>
            <a:picLocks noChangeAspect="1"/>
          </p:cNvPicPr>
          <p:nvPr/>
        </p:nvPicPr>
        <p:blipFill>
          <a:blip r:embed="rId2"/>
          <a:stretch>
            <a:fillRect/>
          </a:stretch>
        </p:blipFill>
        <p:spPr>
          <a:xfrm>
            <a:off x="0" y="-4128"/>
            <a:ext cx="1833409" cy="1548448"/>
          </a:xfrm>
          <a:prstGeom prst="rect">
            <a:avLst/>
          </a:prstGeom>
        </p:spPr>
      </p:pic>
      <p:pic>
        <p:nvPicPr>
          <p:cNvPr id="5" name="Imagen 4">
            <a:extLst>
              <a:ext uri="{FF2B5EF4-FFF2-40B4-BE49-F238E27FC236}">
                <a16:creationId xmlns:a16="http://schemas.microsoft.com/office/drawing/2014/main" xmlns="" id="{F2205C81-711C-4785-BB90-4218369DB319}"/>
              </a:ext>
            </a:extLst>
          </p:cNvPr>
          <p:cNvPicPr>
            <a:picLocks noChangeAspect="1"/>
          </p:cNvPicPr>
          <p:nvPr/>
        </p:nvPicPr>
        <p:blipFill>
          <a:blip r:embed="rId3"/>
          <a:stretch>
            <a:fillRect/>
          </a:stretch>
        </p:blipFill>
        <p:spPr>
          <a:xfrm>
            <a:off x="1833409" y="-4128"/>
            <a:ext cx="7459815" cy="1548448"/>
          </a:xfrm>
          <a:prstGeom prst="rect">
            <a:avLst/>
          </a:prstGeom>
        </p:spPr>
      </p:pic>
      <p:pic>
        <p:nvPicPr>
          <p:cNvPr id="6" name="Imagen 5">
            <a:extLst>
              <a:ext uri="{FF2B5EF4-FFF2-40B4-BE49-F238E27FC236}">
                <a16:creationId xmlns:a16="http://schemas.microsoft.com/office/drawing/2014/main" xmlns="" id="{830FFB50-1807-4388-A808-BA1794C86E5E}"/>
              </a:ext>
            </a:extLst>
          </p:cNvPr>
          <p:cNvPicPr>
            <a:picLocks noChangeAspect="1"/>
          </p:cNvPicPr>
          <p:nvPr/>
        </p:nvPicPr>
        <p:blipFill>
          <a:blip r:embed="rId4"/>
          <a:stretch>
            <a:fillRect/>
          </a:stretch>
        </p:blipFill>
        <p:spPr>
          <a:xfrm>
            <a:off x="9725025" y="4330382"/>
            <a:ext cx="2466975" cy="2514600"/>
          </a:xfrm>
          <a:prstGeom prst="rect">
            <a:avLst/>
          </a:prstGeom>
        </p:spPr>
      </p:pic>
      <p:pic>
        <p:nvPicPr>
          <p:cNvPr id="7" name="Imagen 6">
            <a:extLst>
              <a:ext uri="{FF2B5EF4-FFF2-40B4-BE49-F238E27FC236}">
                <a16:creationId xmlns:a16="http://schemas.microsoft.com/office/drawing/2014/main" xmlns="" id="{DAE7D541-F552-4DD6-81E1-756C3F3CFEE8}"/>
              </a:ext>
            </a:extLst>
          </p:cNvPr>
          <p:cNvPicPr>
            <a:picLocks noChangeAspect="1"/>
          </p:cNvPicPr>
          <p:nvPr/>
        </p:nvPicPr>
        <p:blipFill>
          <a:blip r:embed="rId5"/>
          <a:stretch>
            <a:fillRect/>
          </a:stretch>
        </p:blipFill>
        <p:spPr>
          <a:xfrm>
            <a:off x="9702800" y="1034097"/>
            <a:ext cx="2489200" cy="904875"/>
          </a:xfrm>
          <a:prstGeom prst="rect">
            <a:avLst/>
          </a:prstGeom>
        </p:spPr>
      </p:pic>
      <p:pic>
        <p:nvPicPr>
          <p:cNvPr id="8" name="Imagen 7">
            <a:extLst>
              <a:ext uri="{FF2B5EF4-FFF2-40B4-BE49-F238E27FC236}">
                <a16:creationId xmlns:a16="http://schemas.microsoft.com/office/drawing/2014/main" xmlns="" id="{5D80CB83-5C03-4177-A1D9-8413AD2D93C3}"/>
              </a:ext>
            </a:extLst>
          </p:cNvPr>
          <p:cNvPicPr>
            <a:picLocks noChangeAspect="1"/>
          </p:cNvPicPr>
          <p:nvPr/>
        </p:nvPicPr>
        <p:blipFill>
          <a:blip r:embed="rId6"/>
          <a:stretch>
            <a:fillRect/>
          </a:stretch>
        </p:blipFill>
        <p:spPr>
          <a:xfrm>
            <a:off x="9296400" y="-4128"/>
            <a:ext cx="2743200" cy="904875"/>
          </a:xfrm>
          <a:prstGeom prst="rect">
            <a:avLst/>
          </a:prstGeom>
        </p:spPr>
      </p:pic>
      <p:sp>
        <p:nvSpPr>
          <p:cNvPr id="10" name="9 Rectángulo"/>
          <p:cNvSpPr/>
          <p:nvPr/>
        </p:nvSpPr>
        <p:spPr>
          <a:xfrm>
            <a:off x="1086255" y="5680494"/>
            <a:ext cx="2751651" cy="923330"/>
          </a:xfrm>
          <a:prstGeom prst="rect">
            <a:avLst/>
          </a:prstGeom>
        </p:spPr>
        <p:txBody>
          <a:bodyPr wrap="none">
            <a:spAutoFit/>
          </a:bodyPr>
          <a:lstStyle/>
          <a:p>
            <a:r>
              <a:rPr lang="es-ES" b="1" dirty="0" err="1"/>
              <a:t>Jornades</a:t>
            </a:r>
            <a:r>
              <a:rPr lang="es-ES" b="1" dirty="0"/>
              <a:t> </a:t>
            </a:r>
            <a:r>
              <a:rPr lang="es-ES" b="1" dirty="0" err="1"/>
              <a:t>Rising</a:t>
            </a:r>
            <a:endParaRPr lang="es-ES" b="1" dirty="0"/>
          </a:p>
          <a:p>
            <a:r>
              <a:rPr lang="es-ES" b="1" dirty="0" err="1"/>
              <a:t>Seu</a:t>
            </a:r>
            <a:r>
              <a:rPr lang="es-ES" b="1" dirty="0"/>
              <a:t> CAMFIC</a:t>
            </a:r>
          </a:p>
          <a:p>
            <a:r>
              <a:rPr lang="es-ES" b="1" dirty="0"/>
              <a:t>Barcelona 13 de </a:t>
            </a:r>
            <a:r>
              <a:rPr lang="es-ES" b="1" dirty="0" err="1"/>
              <a:t>juny</a:t>
            </a:r>
            <a:r>
              <a:rPr lang="es-ES" b="1" dirty="0"/>
              <a:t> 2019 </a:t>
            </a:r>
            <a:endParaRPr lang="ca-ES" dirty="0"/>
          </a:p>
        </p:txBody>
      </p:sp>
    </p:spTree>
    <p:extLst>
      <p:ext uri="{BB962C8B-B14F-4D97-AF65-F5344CB8AC3E}">
        <p14:creationId xmlns:p14="http://schemas.microsoft.com/office/powerpoint/2010/main" val="171065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9042" y="1714499"/>
            <a:ext cx="7857460" cy="450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3"/>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4"/>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5"/>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6"/>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168082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395" y="1714499"/>
            <a:ext cx="8548577" cy="447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3"/>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4"/>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5"/>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6"/>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26904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3"/>
          <a:stretch>
            <a:fillRect/>
          </a:stretch>
        </p:blipFill>
        <p:spPr>
          <a:xfrm>
            <a:off x="1114424" y="-8797"/>
            <a:ext cx="9269095" cy="1181100"/>
          </a:xfrm>
          <a:prstGeom prst="rect">
            <a:avLst/>
          </a:prstGeom>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2" y="1172303"/>
            <a:ext cx="12036057" cy="943576"/>
          </a:xfrm>
        </p:spPr>
        <p:txBody>
          <a:bodyPr>
            <a:normAutofit fontScale="90000"/>
          </a:bodyPr>
          <a:lstStyle/>
          <a:p>
            <a:r>
              <a:rPr lang="es-ES" b="1" dirty="0"/>
              <a:t>EDUCACIÓ-</a:t>
            </a:r>
            <a:r>
              <a:rPr lang="ca-ES" sz="3600" dirty="0">
                <a:cs typeface="Andalus" panose="02020603050405020304" pitchFamily="18" charset="-78"/>
              </a:rPr>
              <a:t>Revisar la tècnica d’administració de la insulina i </a:t>
            </a:r>
            <a:br>
              <a:rPr lang="ca-ES" sz="3600" dirty="0">
                <a:cs typeface="Andalus" panose="02020603050405020304" pitchFamily="18" charset="-78"/>
              </a:rPr>
            </a:br>
            <a:r>
              <a:rPr lang="ca-ES" sz="3600" dirty="0">
                <a:cs typeface="Andalus" panose="02020603050405020304" pitchFamily="18" charset="-78"/>
              </a:rPr>
              <a:t>                      de autoanàlisis</a:t>
            </a:r>
            <a:endParaRPr lang="es-ES" sz="3600" b="1" dirty="0"/>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4"/>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5"/>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6"/>
          <a:stretch>
            <a:fillRect/>
          </a:stretch>
        </p:blipFill>
        <p:spPr>
          <a:xfrm>
            <a:off x="0" y="-4128"/>
            <a:ext cx="111442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pic>
        <p:nvPicPr>
          <p:cNvPr id="10" name="Picture Placeholder 6" descr="Pen.png"/>
          <p:cNvPicPr>
            <a:picLocks noChangeAspect="1"/>
          </p:cNvPicPr>
          <p:nvPr/>
        </p:nvPicPr>
        <p:blipFill>
          <a:blip r:embed="rId8" cstate="print">
            <a:extLst>
              <a:ext uri="{28A0092B-C50C-407E-A947-70E740481C1C}">
                <a14:useLocalDpi xmlns:a14="http://schemas.microsoft.com/office/drawing/2010/main" val="0"/>
              </a:ext>
            </a:extLst>
          </a:blip>
          <a:srcRect l="8383" r="8383"/>
          <a:stretch>
            <a:fillRect/>
          </a:stretch>
        </p:blipFill>
        <p:spPr bwMode="auto">
          <a:xfrm>
            <a:off x="497837" y="2274990"/>
            <a:ext cx="1233175" cy="14815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Placeholder 9" descr="Injection_Skin_Cut_WithFold_Original.png"/>
          <p:cNvPicPr>
            <a:picLocks noChangeAspect="1"/>
          </p:cNvPicPr>
          <p:nvPr/>
        </p:nvPicPr>
        <p:blipFill>
          <a:blip r:embed="rId9" cstate="print">
            <a:extLst>
              <a:ext uri="{28A0092B-C50C-407E-A947-70E740481C1C}">
                <a14:useLocalDpi xmlns:a14="http://schemas.microsoft.com/office/drawing/2010/main" val="0"/>
              </a:ext>
            </a:extLst>
          </a:blip>
          <a:srcRect l="37259" r="31529" b="13477"/>
          <a:stretch>
            <a:fillRect/>
          </a:stretch>
        </p:blipFill>
        <p:spPr bwMode="auto">
          <a:xfrm>
            <a:off x="2138052" y="2196413"/>
            <a:ext cx="1576399" cy="16387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4"/>
          <p:cNvPicPr>
            <a:picLocks noChangeAspect="1"/>
          </p:cNvPicPr>
          <p:nvPr/>
        </p:nvPicPr>
        <p:blipFill>
          <a:blip r:embed="rId10"/>
          <a:stretch>
            <a:fillRect/>
          </a:stretch>
        </p:blipFill>
        <p:spPr>
          <a:xfrm>
            <a:off x="319093" y="4054628"/>
            <a:ext cx="4527827" cy="1946171"/>
          </a:xfrm>
          <a:prstGeom prst="rect">
            <a:avLst/>
          </a:prstGeom>
        </p:spPr>
      </p:pic>
      <p:pic>
        <p:nvPicPr>
          <p:cNvPr id="13" name="Imatg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62829" y="2333053"/>
            <a:ext cx="1428402" cy="1502090"/>
          </a:xfrm>
          <a:prstGeom prst="rect">
            <a:avLst/>
          </a:prstGeom>
        </p:spPr>
      </p:pic>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54340" y="4265713"/>
            <a:ext cx="15144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6669" y="2112565"/>
            <a:ext cx="4477900" cy="361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36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3"/>
          <a:stretch>
            <a:fillRect/>
          </a:stretch>
        </p:blipFill>
        <p:spPr>
          <a:xfrm>
            <a:off x="1114424" y="-8797"/>
            <a:ext cx="9269095" cy="1181100"/>
          </a:xfrm>
          <a:prstGeom prst="rect">
            <a:avLst/>
          </a:prstGeom>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1" y="1172303"/>
            <a:ext cx="10383520" cy="789754"/>
          </a:xfrm>
        </p:spPr>
        <p:txBody>
          <a:bodyPr>
            <a:normAutofit/>
          </a:bodyPr>
          <a:lstStyle/>
          <a:p>
            <a:r>
              <a:rPr lang="es-ES" b="1" dirty="0"/>
              <a:t>EDUCACIÓ-</a:t>
            </a:r>
            <a:r>
              <a:rPr lang="ca-ES" sz="3100" dirty="0">
                <a:cs typeface="Andalus" panose="02020603050405020304" pitchFamily="18" charset="-78"/>
              </a:rPr>
              <a:t>Revisar la tècnica d’administració de la insulina</a:t>
            </a:r>
            <a:endParaRPr lang="es-ES" sz="3100" b="1" dirty="0"/>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4"/>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5"/>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6"/>
          <a:stretch>
            <a:fillRect/>
          </a:stretch>
        </p:blipFill>
        <p:spPr>
          <a:xfrm>
            <a:off x="0" y="-4128"/>
            <a:ext cx="111442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pic>
        <p:nvPicPr>
          <p:cNvPr id="14" name="Marcador de contenido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2489200" y="2202206"/>
            <a:ext cx="5613400" cy="1257300"/>
          </a:xfrm>
          <a:prstGeom prst="rect">
            <a:avLst/>
          </a:prstGeom>
        </p:spPr>
      </p:pic>
      <p:pic>
        <p:nvPicPr>
          <p:cNvPr id="1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212" y="1920967"/>
            <a:ext cx="1196441" cy="181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Placeholder 5" descr="no_reuse_Original.eps"/>
          <p:cNvPicPr>
            <a:picLocks noGrp="1" noChangeAspect="1"/>
          </p:cNvPicPr>
          <p:nvPr>
            <p:ph idx="1"/>
          </p:nvPr>
        </p:nvPicPr>
        <p:blipFill>
          <a:blip r:embed="rId10">
            <a:extLst>
              <a:ext uri="{28A0092B-C50C-407E-A947-70E740481C1C}">
                <a14:useLocalDpi xmlns:a14="http://schemas.microsoft.com/office/drawing/2010/main" val="0"/>
              </a:ext>
            </a:extLst>
          </a:blip>
          <a:srcRect l="-4378" t="-15331" r="-4378" b="-15331"/>
          <a:stretch>
            <a:fillRect/>
          </a:stretch>
        </p:blipFill>
        <p:spPr bwMode="auto">
          <a:xfrm>
            <a:off x="486135" y="4077668"/>
            <a:ext cx="1252869" cy="15052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aguja+nuev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78022" y="4057623"/>
            <a:ext cx="263769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3"/>
          <p:cNvSpPr txBox="1">
            <a:spLocks noChangeArrowheads="1"/>
          </p:cNvSpPr>
          <p:nvPr/>
        </p:nvSpPr>
        <p:spPr bwMode="auto">
          <a:xfrm>
            <a:off x="3009922" y="3975490"/>
            <a:ext cx="15738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1" lang="es-ES" altLang="es-ES" sz="1500" b="1" dirty="0">
                <a:solidFill>
                  <a:srgbClr val="333333"/>
                </a:solidFill>
                <a:ea typeface="ＭＳ Ｐゴシック" pitchFamily="34" charset="-128"/>
              </a:rPr>
              <a:t>AGULLA NOVA</a:t>
            </a:r>
          </a:p>
        </p:txBody>
      </p:sp>
      <p:sp>
        <p:nvSpPr>
          <p:cNvPr id="19" name="Text Box 14"/>
          <p:cNvSpPr txBox="1">
            <a:spLocks noChangeArrowheads="1"/>
          </p:cNvSpPr>
          <p:nvPr/>
        </p:nvSpPr>
        <p:spPr bwMode="auto">
          <a:xfrm>
            <a:off x="5479130" y="4057623"/>
            <a:ext cx="7620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1" lang="ca-ES" altLang="es-ES" sz="1500" b="1" dirty="0">
                <a:solidFill>
                  <a:srgbClr val="333333"/>
                </a:solidFill>
                <a:ea typeface="ＭＳ Ｐゴシック" pitchFamily="34" charset="-128"/>
              </a:rPr>
              <a:t>1 US</a:t>
            </a:r>
          </a:p>
        </p:txBody>
      </p:sp>
      <p:pic>
        <p:nvPicPr>
          <p:cNvPr id="20" name="Picture 7" descr="aguja+usada+1+vez"/>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3814" y="4070615"/>
            <a:ext cx="263769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9" descr="aguja+usada+2+vec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11108" y="4077668"/>
            <a:ext cx="263769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17"/>
          <p:cNvSpPr txBox="1">
            <a:spLocks noChangeArrowheads="1"/>
          </p:cNvSpPr>
          <p:nvPr/>
        </p:nvSpPr>
        <p:spPr bwMode="auto">
          <a:xfrm>
            <a:off x="7956566" y="4003808"/>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1" lang="es-ES" altLang="es-ES" sz="1500" b="1" dirty="0">
                <a:solidFill>
                  <a:srgbClr val="333333"/>
                </a:solidFill>
                <a:ea typeface="ＭＳ Ｐゴシック" pitchFamily="34" charset="-128"/>
              </a:rPr>
              <a:t>2</a:t>
            </a:r>
          </a:p>
        </p:txBody>
      </p:sp>
      <p:pic>
        <p:nvPicPr>
          <p:cNvPr id="23" name="Picture 11" descr="aguja+usada+6+vec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64674" y="4137072"/>
            <a:ext cx="263769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6"/>
          <p:cNvSpPr txBox="1">
            <a:spLocks noChangeArrowheads="1"/>
          </p:cNvSpPr>
          <p:nvPr/>
        </p:nvSpPr>
        <p:spPr bwMode="auto">
          <a:xfrm>
            <a:off x="10333095" y="4043459"/>
            <a:ext cx="34496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1" lang="es-ES" altLang="es-ES" sz="1500" b="1" dirty="0">
                <a:solidFill>
                  <a:srgbClr val="333333"/>
                </a:solidFill>
                <a:ea typeface="ＭＳ Ｐゴシック" pitchFamily="34" charset="-128"/>
              </a:rPr>
              <a:t>6 </a:t>
            </a:r>
          </a:p>
        </p:txBody>
      </p:sp>
    </p:spTree>
    <p:extLst>
      <p:ext uri="{BB962C8B-B14F-4D97-AF65-F5344CB8AC3E}">
        <p14:creationId xmlns:p14="http://schemas.microsoft.com/office/powerpoint/2010/main" val="151452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3629" y="1167634"/>
            <a:ext cx="2492829" cy="789754"/>
          </a:xfrm>
        </p:spPr>
        <p:txBody>
          <a:bodyPr>
            <a:normAutofit fontScale="90000"/>
          </a:bodyPr>
          <a:lstStyle/>
          <a:p>
            <a:r>
              <a:rPr lang="es-ES" b="1" dirty="0"/>
              <a:t>EDUCACIÓ</a:t>
            </a:r>
          </a:p>
        </p:txBody>
      </p:sp>
      <p:sp>
        <p:nvSpPr>
          <p:cNvPr id="3" name="Marcador de contenido 2">
            <a:extLst>
              <a:ext uri="{FF2B5EF4-FFF2-40B4-BE49-F238E27FC236}">
                <a16:creationId xmlns:a16="http://schemas.microsoft.com/office/drawing/2014/main" xmlns="" id="{DFCFA1B5-A06E-4830-91CD-AB72588CF88E}"/>
              </a:ext>
            </a:extLst>
          </p:cNvPr>
          <p:cNvSpPr>
            <a:spLocks noGrp="1"/>
          </p:cNvSpPr>
          <p:nvPr>
            <p:ph idx="1"/>
          </p:nvPr>
        </p:nvSpPr>
        <p:spPr>
          <a:xfrm>
            <a:off x="838200" y="2141537"/>
            <a:ext cx="10515600" cy="4351338"/>
          </a:xfrm>
        </p:spPr>
        <p:txBody>
          <a:bodyPr/>
          <a:lstStyle/>
          <a:p>
            <a:r>
              <a:rPr lang="ca-ES" dirty="0">
                <a:latin typeface="+mj-lt"/>
                <a:cs typeface="Andalus" panose="02020603050405020304" pitchFamily="18" charset="-78"/>
              </a:rPr>
              <a:t>Inspecció de les zones de punci</a:t>
            </a:r>
            <a:r>
              <a:rPr lang="ca-ES" dirty="0">
                <a:latin typeface="Andalus" panose="02020603050405020304" pitchFamily="18" charset="-78"/>
                <a:cs typeface="Andalus" panose="02020603050405020304" pitchFamily="18" charset="-78"/>
              </a:rPr>
              <a:t>ó</a:t>
            </a:r>
            <a:endParaRPr lang="es-ES" dirty="0"/>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4"/>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5"/>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6"/>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7"/>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8"/>
          <a:stretch>
            <a:fillRect/>
          </a:stretch>
        </p:blipFill>
        <p:spPr>
          <a:xfrm>
            <a:off x="10383520" y="-4128"/>
            <a:ext cx="1808480" cy="1171762"/>
          </a:xfrm>
          <a:prstGeom prst="rect">
            <a:avLst/>
          </a:prstGeom>
        </p:spPr>
      </p:pic>
      <p:pic>
        <p:nvPicPr>
          <p:cNvPr id="10" name="Imatg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4830" y="1167634"/>
            <a:ext cx="1974128" cy="1974128"/>
          </a:xfrm>
          <a:prstGeom prst="rect">
            <a:avLst/>
          </a:prstGeom>
        </p:spPr>
      </p:pic>
      <p:pic>
        <p:nvPicPr>
          <p:cNvPr id="11" name="Picture 6" descr="mso80A0F"/>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45832" y="2976809"/>
            <a:ext cx="1373916" cy="1367181"/>
          </a:xfrm>
          <a:prstGeom prst="roundRect">
            <a:avLst>
              <a:gd name="adj" fmla="val 9819"/>
            </a:avLst>
          </a:prstGeom>
          <a:noFill/>
          <a:ln w="28575">
            <a:solidFill>
              <a:srgbClr val="660066"/>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2276" y="4486125"/>
            <a:ext cx="2669524" cy="155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Placeholder 2"/>
          <p:cNvPicPr>
            <a:picLocks noChangeAspect="1"/>
          </p:cNvPicPr>
          <p:nvPr/>
        </p:nvPicPr>
        <p:blipFill>
          <a:blip r:embed="rId12" cstate="print">
            <a:extLst>
              <a:ext uri="{28A0092B-C50C-407E-A947-70E740481C1C}">
                <a14:useLocalDpi xmlns:a14="http://schemas.microsoft.com/office/drawing/2010/main" val="0"/>
              </a:ext>
            </a:extLst>
          </a:blip>
          <a:srcRect l="8192" r="8192"/>
          <a:stretch>
            <a:fillRect/>
          </a:stretch>
        </p:blipFill>
        <p:spPr bwMode="auto">
          <a:xfrm>
            <a:off x="3473104" y="4486125"/>
            <a:ext cx="1392474" cy="167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tg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47388" y="5019422"/>
            <a:ext cx="1882303" cy="1066892"/>
          </a:xfrm>
          <a:prstGeom prst="rect">
            <a:avLst/>
          </a:prstGeom>
        </p:spPr>
      </p:pic>
      <p:sp>
        <p:nvSpPr>
          <p:cNvPr id="15" name="2 Rectángulo"/>
          <p:cNvSpPr/>
          <p:nvPr/>
        </p:nvSpPr>
        <p:spPr>
          <a:xfrm>
            <a:off x="2222477" y="2976809"/>
            <a:ext cx="5911932" cy="830997"/>
          </a:xfrm>
          <a:prstGeom prst="rect">
            <a:avLst/>
          </a:prstGeom>
        </p:spPr>
        <p:txBody>
          <a:bodyPr wrap="square">
            <a:spAutoFit/>
          </a:bodyPr>
          <a:ls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ca-ES" dirty="0"/>
              <a:t> </a:t>
            </a:r>
            <a:r>
              <a:rPr lang="ca-ES" sz="2400" dirty="0">
                <a:latin typeface="+mj-lt"/>
              </a:rPr>
              <a:t>Patologia del teixit gras, relacionada amb una     tècnica incorrecta de injecció de la insulina.</a:t>
            </a:r>
          </a:p>
        </p:txBody>
      </p:sp>
      <p:graphicFrame>
        <p:nvGraphicFramePr>
          <p:cNvPr id="7" name="6 Objeto"/>
          <p:cNvGraphicFramePr>
            <a:graphicFrameLocks/>
          </p:cNvGraphicFramePr>
          <p:nvPr/>
        </p:nvGraphicFramePr>
        <p:xfrm>
          <a:off x="8134409" y="3075158"/>
          <a:ext cx="3905191" cy="3011156"/>
        </p:xfrm>
        <a:graphic>
          <a:graphicData uri="http://schemas.openxmlformats.org/presentationml/2006/ole">
            <mc:AlternateContent xmlns:mc="http://schemas.openxmlformats.org/markup-compatibility/2006">
              <mc:Choice xmlns:v="urn:schemas-microsoft-com:vml" Requires="v">
                <p:oleObj spid="_x0000_s1029" name="Imagen" r:id="rId14" imgW="0" imgH="0" progId="StaticMetafile">
                  <p:embed/>
                </p:oleObj>
              </mc:Choice>
              <mc:Fallback>
                <p:oleObj name="Imagen" r:id="rId14" imgW="0" imgH="0" progId="StaticMetafile">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4409" y="3075158"/>
                        <a:ext cx="3905191" cy="3011156"/>
                      </a:xfrm>
                      <a:prstGeom prst="rect">
                        <a:avLst/>
                      </a:prstGeom>
                      <a:solidFill>
                        <a:srgbClr val="FFFFFF"/>
                      </a:solidFill>
                      <a:ln>
                        <a:noFill/>
                      </a:ln>
                    </p:spPr>
                  </p:pic>
                </p:oleObj>
              </mc:Fallback>
            </mc:AlternateContent>
          </a:graphicData>
        </a:graphic>
      </p:graphicFrame>
      <p:pic>
        <p:nvPicPr>
          <p:cNvPr id="16" name="Contenidor de contingut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323932" y="1176973"/>
            <a:ext cx="3758930" cy="1204720"/>
          </a:xfrm>
          <a:prstGeom prst="rect">
            <a:avLst/>
          </a:prstGeom>
          <a:ln>
            <a:solidFill>
              <a:schemeClr val="accent1"/>
            </a:solidFill>
          </a:ln>
        </p:spPr>
      </p:pic>
    </p:spTree>
    <p:extLst>
      <p:ext uri="{BB962C8B-B14F-4D97-AF65-F5344CB8AC3E}">
        <p14:creationId xmlns:p14="http://schemas.microsoft.com/office/powerpoint/2010/main" val="32852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3629" y="1167634"/>
            <a:ext cx="8477778" cy="789754"/>
          </a:xfrm>
        </p:spPr>
        <p:txBody>
          <a:bodyPr>
            <a:normAutofit/>
          </a:bodyPr>
          <a:lstStyle/>
          <a:p>
            <a:r>
              <a:rPr lang="es-ES" b="1" dirty="0"/>
              <a:t>EDUCACIÓ- </a:t>
            </a:r>
            <a:r>
              <a:rPr lang="es-ES" b="1" dirty="0">
                <a:solidFill>
                  <a:srgbClr val="FF0000"/>
                </a:solidFill>
              </a:rPr>
              <a:t>Que </a:t>
            </a:r>
            <a:r>
              <a:rPr lang="es-ES" b="1" dirty="0" err="1">
                <a:solidFill>
                  <a:srgbClr val="FF0000"/>
                </a:solidFill>
              </a:rPr>
              <a:t>m’emporto</a:t>
            </a:r>
            <a:r>
              <a:rPr lang="es-ES" b="1" dirty="0">
                <a:solidFill>
                  <a:srgbClr val="FF0000"/>
                </a:solidFill>
              </a:rPr>
              <a:t> a casa?</a:t>
            </a:r>
            <a:endParaRPr lang="es-ES" b="1" dirty="0"/>
          </a:p>
        </p:txBody>
      </p:sp>
      <p:sp>
        <p:nvSpPr>
          <p:cNvPr id="3" name="Marcador de contenido 2">
            <a:extLst>
              <a:ext uri="{FF2B5EF4-FFF2-40B4-BE49-F238E27FC236}">
                <a16:creationId xmlns:a16="http://schemas.microsoft.com/office/drawing/2014/main" xmlns="" id="{DFCFA1B5-A06E-4830-91CD-AB72588CF88E}"/>
              </a:ext>
            </a:extLst>
          </p:cNvPr>
          <p:cNvSpPr>
            <a:spLocks noGrp="1"/>
          </p:cNvSpPr>
          <p:nvPr>
            <p:ph idx="1"/>
          </p:nvPr>
        </p:nvSpPr>
        <p:spPr>
          <a:xfrm>
            <a:off x="838200" y="2141537"/>
            <a:ext cx="10515600" cy="3811588"/>
          </a:xfrm>
        </p:spPr>
        <p:txBody>
          <a:bodyPr/>
          <a:lstStyle/>
          <a:p>
            <a:pPr>
              <a:buFont typeface="Wingdings" panose="05000000000000000000" pitchFamily="2" charset="2"/>
              <a:buChar char="Ø"/>
            </a:pPr>
            <a:r>
              <a:rPr lang="ca-ES" b="1" dirty="0">
                <a:latin typeface="+mj-lt"/>
                <a:cs typeface="Andalus" panose="02020603050405020304" pitchFamily="18" charset="-78"/>
              </a:rPr>
              <a:t>Important la monitorització </a:t>
            </a:r>
            <a:r>
              <a:rPr lang="ca-ES" b="1" dirty="0" err="1">
                <a:latin typeface="+mj-lt"/>
                <a:cs typeface="Andalus" panose="02020603050405020304" pitchFamily="18" charset="-78"/>
              </a:rPr>
              <a:t>glucèmica</a:t>
            </a:r>
            <a:r>
              <a:rPr lang="ca-ES" b="1" dirty="0">
                <a:latin typeface="+mj-lt"/>
                <a:cs typeface="Andalus" panose="02020603050405020304" pitchFamily="18" charset="-78"/>
              </a:rPr>
              <a:t> al canviar les zones de punció </a:t>
            </a:r>
            <a:r>
              <a:rPr lang="ca-ES" dirty="0">
                <a:latin typeface="+mj-lt"/>
                <a:cs typeface="Andalus" panose="02020603050405020304" pitchFamily="18" charset="-78"/>
              </a:rPr>
              <a:t>per valorar la reducció de la dosi d’insulina ( s’han descrit casos d’una reducció fins el 20% de la dosi total diària).</a:t>
            </a:r>
          </a:p>
          <a:p>
            <a:pPr>
              <a:buFont typeface="Wingdings" panose="05000000000000000000" pitchFamily="2" charset="2"/>
              <a:buChar char="Ø"/>
            </a:pPr>
            <a:r>
              <a:rPr lang="ca-ES" dirty="0">
                <a:latin typeface="+mj-lt"/>
                <a:cs typeface="Andalus" panose="02020603050405020304" pitchFamily="18" charset="-78"/>
              </a:rPr>
              <a:t>La revisió de la </a:t>
            </a:r>
            <a:r>
              <a:rPr lang="ca-ES" b="1" dirty="0">
                <a:latin typeface="+mj-lt"/>
                <a:cs typeface="Andalus" panose="02020603050405020304" pitchFamily="18" charset="-78"/>
              </a:rPr>
              <a:t>tècnica d’administració de la insulina </a:t>
            </a:r>
            <a:r>
              <a:rPr lang="ca-ES" dirty="0">
                <a:latin typeface="+mj-lt"/>
                <a:cs typeface="Andalus" panose="02020603050405020304" pitchFamily="18" charset="-78"/>
              </a:rPr>
              <a:t>s’hauria de fer anualment i en cas de mal control </a:t>
            </a:r>
          </a:p>
          <a:p>
            <a:pPr>
              <a:buFont typeface="Wingdings" panose="05000000000000000000" pitchFamily="2" charset="2"/>
              <a:buChar char="Ø"/>
            </a:pPr>
            <a:r>
              <a:rPr lang="ca-ES" dirty="0">
                <a:latin typeface="+mj-lt"/>
                <a:cs typeface="Andalus" panose="02020603050405020304" pitchFamily="18" charset="-78"/>
              </a:rPr>
              <a:t>Inspeccionar les </a:t>
            </a:r>
            <a:r>
              <a:rPr lang="ca-ES" b="1" dirty="0">
                <a:latin typeface="+mj-lt"/>
                <a:cs typeface="Andalus" panose="02020603050405020304" pitchFamily="18" charset="-78"/>
              </a:rPr>
              <a:t>zones de punció</a:t>
            </a:r>
            <a:r>
              <a:rPr lang="ca-ES" dirty="0">
                <a:latin typeface="+mj-lt"/>
                <a:cs typeface="Andalus" panose="02020603050405020304" pitchFamily="18" charset="-78"/>
              </a:rPr>
              <a:t>, anualment i  a cada visita si la persona presenta lipodistròfies i  ensinistrar per a </a:t>
            </a:r>
            <a:r>
              <a:rPr lang="ca-ES" dirty="0" err="1">
                <a:latin typeface="+mj-lt"/>
                <a:cs typeface="Andalus" panose="02020603050405020304" pitchFamily="18" charset="-78"/>
              </a:rPr>
              <a:t>l’autoexploració</a:t>
            </a:r>
            <a:r>
              <a:rPr lang="ca-ES" dirty="0">
                <a:latin typeface="+mj-lt"/>
                <a:cs typeface="Andalus" panose="02020603050405020304" pitchFamily="18" charset="-78"/>
              </a:rPr>
              <a:t>.</a:t>
            </a:r>
          </a:p>
          <a:p>
            <a:pPr>
              <a:buFont typeface="Wingdings" panose="05000000000000000000" pitchFamily="2" charset="2"/>
              <a:buChar char="Ø"/>
            </a:pPr>
            <a:r>
              <a:rPr lang="ca-ES" dirty="0">
                <a:latin typeface="+mj-lt"/>
              </a:rPr>
              <a:t>Repàs ,repàs i repàs de tècniques i habilitats</a:t>
            </a:r>
          </a:p>
          <a:p>
            <a:pPr>
              <a:buFont typeface="Wingdings" panose="05000000000000000000" pitchFamily="2" charset="2"/>
              <a:buChar char="Ø"/>
            </a:pPr>
            <a:endParaRPr lang="ca-ES" dirty="0">
              <a:latin typeface="Andalus" panose="02020603050405020304" pitchFamily="18" charset="-78"/>
              <a:cs typeface="Andalus" panose="02020603050405020304" pitchFamily="18" charset="-78"/>
            </a:endParaRPr>
          </a:p>
          <a:p>
            <a:endParaRPr lang="es-ES" dirty="0"/>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2"/>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3"/>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4"/>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5"/>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6"/>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36908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063690"/>
            <a:ext cx="10515600" cy="893698"/>
          </a:xfrm>
        </p:spPr>
        <p:txBody>
          <a:bodyPr/>
          <a:lstStyle/>
          <a:p>
            <a:r>
              <a:rPr lang="es-ES" b="1" dirty="0"/>
              <a:t>ALIMENTACIÓ I EXERCICI</a:t>
            </a:r>
          </a:p>
        </p:txBody>
      </p:sp>
      <p:sp>
        <p:nvSpPr>
          <p:cNvPr id="3" name="Marcador de contenido 2">
            <a:extLst>
              <a:ext uri="{FF2B5EF4-FFF2-40B4-BE49-F238E27FC236}">
                <a16:creationId xmlns:a16="http://schemas.microsoft.com/office/drawing/2014/main" xmlns="" id="{DFCFA1B5-A06E-4830-91CD-AB72588CF88E}"/>
              </a:ext>
            </a:extLst>
          </p:cNvPr>
          <p:cNvSpPr>
            <a:spLocks noGrp="1"/>
          </p:cNvSpPr>
          <p:nvPr>
            <p:ph idx="1"/>
          </p:nvPr>
        </p:nvSpPr>
        <p:spPr>
          <a:xfrm>
            <a:off x="838200" y="2141537"/>
            <a:ext cx="10515600" cy="4351338"/>
          </a:xfrm>
        </p:spPr>
        <p:txBody>
          <a:bodyPr>
            <a:normAutofit/>
          </a:bodyPr>
          <a:lstStyle/>
          <a:p>
            <a:pPr marL="0" indent="0">
              <a:buNone/>
            </a:pPr>
            <a:r>
              <a:rPr lang="ca-ES" b="1" dirty="0"/>
              <a:t>Importància dels canvis dels estils de vida en la DM2. Reducció 0´5%-2% HbAc1</a:t>
            </a:r>
          </a:p>
          <a:p>
            <a:pPr marL="0" indent="0">
              <a:buNone/>
            </a:pPr>
            <a:r>
              <a:rPr lang="ca-ES" b="1" dirty="0"/>
              <a:t>Una alimentació saludable i exercici adequat poden ajudar a perdre pes:</a:t>
            </a:r>
          </a:p>
          <a:p>
            <a:pPr marL="0" indent="0">
              <a:buNone/>
            </a:pPr>
            <a:r>
              <a:rPr lang="es-ES" dirty="0"/>
              <a:t>Una </a:t>
            </a:r>
            <a:r>
              <a:rPr lang="ca-ES" dirty="0"/>
              <a:t>reducció</a:t>
            </a:r>
            <a:r>
              <a:rPr lang="es-ES" dirty="0"/>
              <a:t> entre el 5-10% del pes comporta:</a:t>
            </a:r>
          </a:p>
          <a:p>
            <a:pPr>
              <a:buFont typeface="Wingdings" panose="05000000000000000000" pitchFamily="2" charset="2"/>
              <a:buChar char="Ø"/>
            </a:pPr>
            <a:r>
              <a:rPr lang="ca-ES" dirty="0"/>
              <a:t>Millora</a:t>
            </a:r>
            <a:r>
              <a:rPr lang="es-ES" dirty="0"/>
              <a:t> de la </a:t>
            </a:r>
            <a:r>
              <a:rPr lang="es-ES" dirty="0" err="1"/>
              <a:t>sensibilitat</a:t>
            </a:r>
            <a:r>
              <a:rPr lang="es-ES" dirty="0"/>
              <a:t> a la insulina i la </a:t>
            </a:r>
            <a:r>
              <a:rPr lang="ca-ES" dirty="0"/>
              <a:t>captació</a:t>
            </a:r>
            <a:r>
              <a:rPr lang="es-ES" dirty="0"/>
              <a:t> de glucosa.</a:t>
            </a:r>
          </a:p>
          <a:p>
            <a:pPr>
              <a:buFont typeface="Wingdings" panose="05000000000000000000" pitchFamily="2" charset="2"/>
              <a:buChar char="Ø"/>
            </a:pPr>
            <a:r>
              <a:rPr lang="es-ES" dirty="0" err="1"/>
              <a:t>Redueix</a:t>
            </a:r>
            <a:r>
              <a:rPr lang="es-ES" dirty="0"/>
              <a:t> les </a:t>
            </a:r>
            <a:r>
              <a:rPr lang="es-ES" dirty="0" err="1"/>
              <a:t>necessitats</a:t>
            </a:r>
            <a:r>
              <a:rPr lang="es-ES" dirty="0"/>
              <a:t> secretores </a:t>
            </a:r>
            <a:r>
              <a:rPr lang="es-ES" dirty="0" err="1"/>
              <a:t>d’insulina</a:t>
            </a:r>
            <a:r>
              <a:rPr lang="es-ES" dirty="0"/>
              <a:t> i </a:t>
            </a:r>
            <a:r>
              <a:rPr lang="es-ES" dirty="0" err="1"/>
              <a:t>disminueix</a:t>
            </a:r>
            <a:r>
              <a:rPr lang="es-ES" dirty="0"/>
              <a:t> la </a:t>
            </a:r>
            <a:r>
              <a:rPr lang="es-ES" dirty="0" err="1"/>
              <a:t>producció</a:t>
            </a:r>
            <a:r>
              <a:rPr lang="es-ES" dirty="0"/>
              <a:t> </a:t>
            </a:r>
            <a:r>
              <a:rPr lang="es-ES" dirty="0" err="1"/>
              <a:t>hepàtica</a:t>
            </a:r>
            <a:r>
              <a:rPr lang="es-ES" dirty="0"/>
              <a:t> de glucosa.</a:t>
            </a:r>
          </a:p>
          <a:p>
            <a:pPr marL="0" indent="0">
              <a:buNone/>
            </a:pPr>
            <a:endParaRPr lang="es-ES" b="1" dirty="0"/>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2"/>
          <a:stretch>
            <a:fillRect/>
          </a:stretch>
        </p:blipFill>
        <p:spPr>
          <a:xfrm>
            <a:off x="9805480" y="6070780"/>
            <a:ext cx="2386519" cy="787220"/>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3"/>
          <a:stretch>
            <a:fillRect/>
          </a:stretch>
        </p:blipFill>
        <p:spPr>
          <a:xfrm>
            <a:off x="0" y="6359394"/>
            <a:ext cx="1371600" cy="49860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4"/>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5"/>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6"/>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292601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2"/>
          <a:stretch>
            <a:fillRect/>
          </a:stretch>
        </p:blipFill>
        <p:spPr>
          <a:xfrm>
            <a:off x="9805480" y="6070780"/>
            <a:ext cx="2386519" cy="787220"/>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3"/>
          <a:stretch>
            <a:fillRect/>
          </a:stretch>
        </p:blipFill>
        <p:spPr>
          <a:xfrm>
            <a:off x="0" y="6359394"/>
            <a:ext cx="1371600" cy="49860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4"/>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5"/>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6"/>
          <a:stretch>
            <a:fillRect/>
          </a:stretch>
        </p:blipFill>
        <p:spPr>
          <a:xfrm>
            <a:off x="10383520" y="-4128"/>
            <a:ext cx="1808480" cy="1171762"/>
          </a:xfrm>
          <a:prstGeom prst="rect">
            <a:avLst/>
          </a:prstGeom>
        </p:spPr>
      </p:pic>
      <p:sp>
        <p:nvSpPr>
          <p:cNvPr id="11" name="Títol 1"/>
          <p:cNvSpPr>
            <a:spLocks noGrp="1"/>
          </p:cNvSpPr>
          <p:nvPr>
            <p:ph type="title"/>
          </p:nvPr>
        </p:nvSpPr>
        <p:spPr>
          <a:xfrm>
            <a:off x="685800" y="1167634"/>
            <a:ext cx="10515600" cy="811848"/>
          </a:xfrm>
        </p:spPr>
        <p:txBody>
          <a:bodyPr/>
          <a:lstStyle/>
          <a:p>
            <a:r>
              <a:rPr lang="ca-ES" dirty="0"/>
              <a:t>Objectius Alimentació</a:t>
            </a:r>
          </a:p>
        </p:txBody>
      </p:sp>
      <p:sp>
        <p:nvSpPr>
          <p:cNvPr id="12" name="Contenidor de contingut 2"/>
          <p:cNvSpPr>
            <a:spLocks noGrp="1"/>
          </p:cNvSpPr>
          <p:nvPr>
            <p:ph idx="1"/>
          </p:nvPr>
        </p:nvSpPr>
        <p:spPr>
          <a:xfrm>
            <a:off x="772160" y="2008056"/>
            <a:ext cx="10515600" cy="4351338"/>
          </a:xfrm>
        </p:spPr>
        <p:txBody>
          <a:bodyPr>
            <a:normAutofit fontScale="92500" lnSpcReduction="10000"/>
          </a:bodyPr>
          <a:lstStyle/>
          <a:p>
            <a:pPr marL="0" indent="0">
              <a:buNone/>
            </a:pPr>
            <a:r>
              <a:rPr lang="ca-ES" dirty="0">
                <a:latin typeface="+mj-lt"/>
              </a:rPr>
              <a:t>No existeix una distribució ideal d’hidrats de carboni, greixos i proteïnes. Les recomanacions actuals són les </a:t>
            </a:r>
            <a:r>
              <a:rPr lang="ca-ES" b="1" dirty="0">
                <a:latin typeface="+mj-lt"/>
              </a:rPr>
              <a:t>d’adaptar l’alimentació a les preferències  de la persona</a:t>
            </a:r>
            <a:r>
              <a:rPr lang="ca-ES" dirty="0">
                <a:latin typeface="+mj-lt"/>
              </a:rPr>
              <a:t> , començant primer valorant el seus hàbits dietètics i sempre </a:t>
            </a:r>
            <a:r>
              <a:rPr lang="ca-ES" b="1" dirty="0">
                <a:latin typeface="+mj-lt"/>
              </a:rPr>
              <a:t>tenint en compte els objectius que es volen aconseguir:</a:t>
            </a:r>
            <a:endParaRPr lang="es-ES" b="1" dirty="0">
              <a:latin typeface="+mj-lt"/>
            </a:endParaRPr>
          </a:p>
          <a:p>
            <a:pPr marL="0" indent="0">
              <a:buNone/>
            </a:pPr>
            <a:r>
              <a:rPr lang="ca-ES" dirty="0">
                <a:latin typeface="+mj-lt"/>
              </a:rPr>
              <a:t> </a:t>
            </a:r>
          </a:p>
          <a:p>
            <a:pPr>
              <a:buFont typeface="Wingdings" panose="05000000000000000000" pitchFamily="2" charset="2"/>
              <a:buChar char="Ø"/>
            </a:pPr>
            <a:r>
              <a:rPr lang="ca-ES" dirty="0">
                <a:latin typeface="+mj-lt"/>
              </a:rPr>
              <a:t>Pèrdua de pes i mantenir el pes adequat</a:t>
            </a:r>
            <a:endParaRPr lang="es-ES" dirty="0">
              <a:latin typeface="+mj-lt"/>
            </a:endParaRPr>
          </a:p>
          <a:p>
            <a:pPr lvl="0">
              <a:buFont typeface="Wingdings" panose="05000000000000000000" pitchFamily="2" charset="2"/>
              <a:buChar char="Ø"/>
            </a:pPr>
            <a:r>
              <a:rPr lang="ca-ES" dirty="0">
                <a:latin typeface="+mj-lt"/>
              </a:rPr>
              <a:t>Assegurar </a:t>
            </a:r>
            <a:r>
              <a:rPr lang="ca-ES" dirty="0" err="1">
                <a:latin typeface="+mj-lt"/>
              </a:rPr>
              <a:t>aport</a:t>
            </a:r>
            <a:r>
              <a:rPr lang="ca-ES" dirty="0">
                <a:latin typeface="+mj-lt"/>
              </a:rPr>
              <a:t> suficient de tots els nutrients</a:t>
            </a:r>
            <a:endParaRPr lang="es-ES" dirty="0">
              <a:latin typeface="+mj-lt"/>
            </a:endParaRPr>
          </a:p>
          <a:p>
            <a:pPr lvl="0">
              <a:buFont typeface="Wingdings" panose="05000000000000000000" pitchFamily="2" charset="2"/>
              <a:buChar char="Ø"/>
            </a:pPr>
            <a:r>
              <a:rPr lang="ca-ES" dirty="0">
                <a:latin typeface="+mj-lt"/>
              </a:rPr>
              <a:t>Objectiu individualitzat de  nivells de glucèmia, tensió arterial i lípids</a:t>
            </a:r>
            <a:endParaRPr lang="es-ES" dirty="0">
              <a:latin typeface="+mj-lt"/>
            </a:endParaRPr>
          </a:p>
          <a:p>
            <a:pPr lvl="0">
              <a:buFont typeface="Wingdings" panose="05000000000000000000" pitchFamily="2" charset="2"/>
              <a:buChar char="Ø"/>
            </a:pPr>
            <a:r>
              <a:rPr lang="ca-ES" dirty="0">
                <a:latin typeface="+mj-lt"/>
              </a:rPr>
              <a:t>Evitar hipoglucèmies</a:t>
            </a:r>
            <a:endParaRPr lang="es-ES" dirty="0">
              <a:latin typeface="+mj-lt"/>
            </a:endParaRPr>
          </a:p>
          <a:p>
            <a:pPr lvl="0">
              <a:buFont typeface="Wingdings" panose="05000000000000000000" pitchFamily="2" charset="2"/>
              <a:buChar char="Ø"/>
            </a:pPr>
            <a:r>
              <a:rPr lang="ca-ES" dirty="0">
                <a:latin typeface="+mj-lt"/>
              </a:rPr>
              <a:t>Prevenir o endarrerir les complicacions de la diabetis</a:t>
            </a:r>
            <a:endParaRPr lang="es-ES" dirty="0">
              <a:latin typeface="+mj-lt"/>
            </a:endParaRPr>
          </a:p>
          <a:p>
            <a:pPr>
              <a:buFont typeface="Wingdings" panose="05000000000000000000" pitchFamily="2" charset="2"/>
              <a:buChar char="Ø"/>
            </a:pPr>
            <a:endParaRPr lang="ca-ES" dirty="0"/>
          </a:p>
        </p:txBody>
      </p:sp>
    </p:spTree>
    <p:extLst>
      <p:ext uri="{BB962C8B-B14F-4D97-AF65-F5344CB8AC3E}">
        <p14:creationId xmlns:p14="http://schemas.microsoft.com/office/powerpoint/2010/main" val="416177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2"/>
          <a:stretch>
            <a:fillRect/>
          </a:stretch>
        </p:blipFill>
        <p:spPr>
          <a:xfrm>
            <a:off x="9805480" y="6070780"/>
            <a:ext cx="2386519" cy="787220"/>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3"/>
          <a:stretch>
            <a:fillRect/>
          </a:stretch>
        </p:blipFill>
        <p:spPr>
          <a:xfrm>
            <a:off x="0" y="6359394"/>
            <a:ext cx="1371600" cy="49860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4"/>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5"/>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6"/>
          <a:stretch>
            <a:fillRect/>
          </a:stretch>
        </p:blipFill>
        <p:spPr>
          <a:xfrm>
            <a:off x="10383520" y="-4128"/>
            <a:ext cx="1808480" cy="1171762"/>
          </a:xfrm>
          <a:prstGeom prst="rect">
            <a:avLst/>
          </a:prstGeom>
        </p:spPr>
      </p:pic>
      <p:graphicFrame>
        <p:nvGraphicFramePr>
          <p:cNvPr id="10" name="Contenidor de contingut 3"/>
          <p:cNvGraphicFramePr>
            <a:graphicFrameLocks noGrp="1"/>
          </p:cNvGraphicFramePr>
          <p:nvPr>
            <p:ph idx="1"/>
          </p:nvPr>
        </p:nvGraphicFramePr>
        <p:xfrm>
          <a:off x="1114425" y="1234189"/>
          <a:ext cx="8403090" cy="4836591"/>
        </p:xfrm>
        <a:graphic>
          <a:graphicData uri="http://schemas.openxmlformats.org/drawingml/2006/table">
            <a:tbl>
              <a:tblPr firstRow="1" firstCol="1" lastRow="1" lastCol="1" bandRow="1" bandCol="1">
                <a:tableStyleId>{69012ECD-51FC-41F1-AA8D-1B2483CD663E}</a:tableStyleId>
              </a:tblPr>
              <a:tblGrid>
                <a:gridCol w="4201545">
                  <a:extLst>
                    <a:ext uri="{9D8B030D-6E8A-4147-A177-3AD203B41FA5}">
                      <a16:colId xmlns:a16="http://schemas.microsoft.com/office/drawing/2014/main" xmlns="" val="20000"/>
                    </a:ext>
                  </a:extLst>
                </a:gridCol>
                <a:gridCol w="4201545">
                  <a:extLst>
                    <a:ext uri="{9D8B030D-6E8A-4147-A177-3AD203B41FA5}">
                      <a16:colId xmlns:a16="http://schemas.microsoft.com/office/drawing/2014/main" xmlns="" val="20001"/>
                    </a:ext>
                  </a:extLst>
                </a:gridCol>
              </a:tblGrid>
              <a:tr h="691311">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AFAVORIR</a:t>
                      </a:r>
                      <a:endParaRPr lang="es-E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a:effectLst/>
                        </a:rPr>
                        <a:t>REDUIR O EVITAR</a:t>
                      </a:r>
                      <a:endParaRPr lang="es-E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660265">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Consum d’ hidrats de carboni de baix índex </a:t>
                      </a:r>
                      <a:r>
                        <a:rPr lang="ca-ES" sz="1600" dirty="0" err="1">
                          <a:effectLst/>
                        </a:rPr>
                        <a:t>glucèmic</a:t>
                      </a:r>
                      <a:r>
                        <a:rPr lang="ca-ES" sz="1600" dirty="0">
                          <a:effectLst/>
                        </a:rPr>
                        <a:t>:</a:t>
                      </a:r>
                      <a:endParaRPr lang="es-ES" sz="24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vegetals ,fruites ,cereals integrals i llegums</a:t>
                      </a:r>
                      <a:endParaRPr lang="es-ES" sz="24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 </a:t>
                      </a:r>
                      <a:endParaRPr lang="es-E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a:effectLst/>
                        </a:rPr>
                        <a:t>Consum d’hidrats de carboni d’alt índex glucèmic :dolços ,refrescs ensucrats ,productes de pastisseria i cereals ensucrats (fonts d’alt contingut en sucre)</a:t>
                      </a:r>
                      <a:endParaRPr lang="es-E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440177">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a:effectLst/>
                        </a:rPr>
                        <a:t>Utilització d’ oli oliva verge, alvocat ,fruits secs, peix blau i ous</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Greixos saturats</a:t>
                      </a:r>
                      <a:endParaRPr lang="es-E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880353">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a:effectLst/>
                        </a:rPr>
                        <a:t>Proteïna vegetal: llegum, soja, quinoa, seitan, fruits secs</a:t>
                      </a:r>
                      <a:endParaRPr lang="es-ES" sz="24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a:effectLst/>
                        </a:rPr>
                        <a:t>Proteïna animal:¨sobretot peix,aviram,marisc,ous i lactics desnatats.</a:t>
                      </a:r>
                      <a:endParaRPr lang="es-ES" sz="240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600">
                          <a:effectLst/>
                        </a:rPr>
                        <a:t>Triar carns magres</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a:effectLst/>
                        </a:rPr>
                        <a:t>Reduir proteïnes en insuficiència renal moderada greu(0.6-0.8gr proteïna/kg/dia  si FG&lt;30ml/min/1.73m2) però no en teràpia substitutiva</a:t>
                      </a:r>
                      <a:endParaRPr lang="es-E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20089">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a:effectLst/>
                        </a:rPr>
                        <a:t>Ingesta diària de fruita I verdures</a:t>
                      </a:r>
                      <a:endParaRPr lang="es-E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a:effectLst/>
                        </a:rPr>
                        <a:t>Fruita en suc, especialment els industrials</a:t>
                      </a:r>
                      <a:endParaRPr lang="es-E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1100442">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Fibra: ingesta diària de 20-30 grams</a:t>
                      </a:r>
                      <a:endParaRPr lang="es-ES" sz="24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La fibra no soluble, sobretot present en fruites i verdures, ajuda a reduir els nivells de colesterol</a:t>
                      </a:r>
                      <a:endParaRPr lang="es-ES" sz="2400" dirty="0">
                        <a:effectLst/>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Una dieta rica en fibra disminueix les complicacions CV i millora el control </a:t>
                      </a:r>
                      <a:r>
                        <a:rPr lang="ca-ES" sz="1600" dirty="0" err="1">
                          <a:effectLst/>
                        </a:rPr>
                        <a:t>glucèmic</a:t>
                      </a:r>
                      <a:endParaRPr lang="es-E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ca-ES" sz="1600" dirty="0">
                          <a:effectLst/>
                        </a:rPr>
                        <a:t>Alcohol és directament proporcional a augment </a:t>
                      </a:r>
                      <a:r>
                        <a:rPr lang="ca-ES" sz="1600" dirty="0" err="1">
                          <a:effectLst/>
                        </a:rPr>
                        <a:t>d’aport</a:t>
                      </a:r>
                      <a:r>
                        <a:rPr lang="ca-ES" sz="1600" dirty="0">
                          <a:effectLst/>
                        </a:rPr>
                        <a:t> calòric a la dieta ,augment d’hipoglucèmies i s’ha de reduir la seva ingesta a &lt;15gr en dones (1UBE) i &lt;30gr en homes (2UBE)</a:t>
                      </a:r>
                      <a:endParaRPr lang="es-E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11" name="Rectangle 4"/>
          <p:cNvSpPr>
            <a:spLocks noChangeArrowheads="1"/>
          </p:cNvSpPr>
          <p:nvPr/>
        </p:nvSpPr>
        <p:spPr bwMode="auto">
          <a:xfrm>
            <a:off x="928559" y="6079929"/>
            <a:ext cx="964082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a-ES" altLang="es-ES" sz="1200"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L’enfocament recomanat és individualitzar els plans de menjars per assolir els objectius calòrics amb una distribució de macronutrients que sigui més coherent amb la ingesta habitual de l'individu per augmentar la probabilitat de manteniment a llarg termini</a:t>
            </a:r>
            <a:r>
              <a:rPr kumimoji="0" lang="ca-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s-ES" altLang="es-ES" sz="900" b="0" i="0" u="none" strike="noStrike" cap="none" normalizeH="0" baseline="0" dirty="0">
                <a:ln>
                  <a:noFill/>
                </a:ln>
                <a:solidFill>
                  <a:schemeClr val="tx1"/>
                </a:solidFill>
                <a:effectLst/>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19809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2"/>
          <a:stretch>
            <a:fillRect/>
          </a:stretch>
        </p:blipFill>
        <p:spPr>
          <a:xfrm>
            <a:off x="9805480" y="6070780"/>
            <a:ext cx="2386519" cy="787220"/>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3"/>
          <a:stretch>
            <a:fillRect/>
          </a:stretch>
        </p:blipFill>
        <p:spPr>
          <a:xfrm>
            <a:off x="0" y="6359394"/>
            <a:ext cx="1371600" cy="49860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4"/>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5"/>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6"/>
          <a:stretch>
            <a:fillRect/>
          </a:stretch>
        </p:blipFill>
        <p:spPr>
          <a:xfrm>
            <a:off x="10383520" y="-4128"/>
            <a:ext cx="1808480" cy="1171762"/>
          </a:xfrm>
          <a:prstGeom prst="rect">
            <a:avLst/>
          </a:prstGeom>
        </p:spPr>
      </p:pic>
      <p:pic>
        <p:nvPicPr>
          <p:cNvPr id="7" name="Picture 2" descr="Resultado de imagen de tabla ejercicios diabetes a la carta"/>
          <p:cNvPicPr>
            <a:picLocks noGrp="1" noChangeAspect="1" noChangeArrowheads="1"/>
          </p:cNvPicPr>
          <p:nvPr>
            <p:ph idx="1"/>
          </p:nvPr>
        </p:nvPicPr>
        <p:blipFill>
          <a:blip r:embed="rId7">
            <a:extLst>
              <a:ext uri="{28A0092B-C50C-407E-A947-70E740481C1C}">
                <a14:useLocalDpi xmlns:a14="http://schemas.microsoft.com/office/drawing/2010/main" val="0"/>
              </a:ext>
            </a:extLst>
          </a:blip>
          <a:stretch>
            <a:fillRect/>
          </a:stretch>
        </p:blipFill>
        <p:spPr bwMode="auto">
          <a:xfrm>
            <a:off x="155642" y="1176972"/>
            <a:ext cx="4559760" cy="34800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n de vaso medidor diabet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9694" y="1359835"/>
            <a:ext cx="1902848" cy="24799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n de metodo de raciones puñ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58984" y="1176973"/>
            <a:ext cx="4200889" cy="358985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tge 8"/>
          <p:cNvPicPr>
            <a:picLocks noChangeAspect="1"/>
          </p:cNvPicPr>
          <p:nvPr/>
        </p:nvPicPr>
        <p:blipFill>
          <a:blip r:embed="rId10"/>
          <a:stretch>
            <a:fillRect/>
          </a:stretch>
        </p:blipFill>
        <p:spPr>
          <a:xfrm>
            <a:off x="4715402" y="4282172"/>
            <a:ext cx="2067140" cy="2182218"/>
          </a:xfrm>
          <a:prstGeom prst="rect">
            <a:avLst/>
          </a:prstGeom>
        </p:spPr>
      </p:pic>
      <p:sp>
        <p:nvSpPr>
          <p:cNvPr id="13" name="QuadreDeText 9"/>
          <p:cNvSpPr txBox="1"/>
          <p:nvPr/>
        </p:nvSpPr>
        <p:spPr>
          <a:xfrm>
            <a:off x="8617011" y="4834884"/>
            <a:ext cx="2684834" cy="646331"/>
          </a:xfrm>
          <a:prstGeom prst="rect">
            <a:avLst/>
          </a:prstGeom>
          <a:noFill/>
        </p:spPr>
        <p:txBody>
          <a:bodyPr wrap="square" rtlCol="0">
            <a:spAutoFit/>
          </a:bodyPr>
          <a:lstStyle/>
          <a:p>
            <a:r>
              <a:rPr lang="ca-ES" dirty="0"/>
              <a:t>Etiquetatge nutricional</a:t>
            </a:r>
          </a:p>
          <a:p>
            <a:endParaRPr lang="ca-ES" dirty="0"/>
          </a:p>
        </p:txBody>
      </p:sp>
      <p:pic>
        <p:nvPicPr>
          <p:cNvPr id="14" name="Imatge 10"/>
          <p:cNvPicPr>
            <a:picLocks noChangeAspect="1"/>
          </p:cNvPicPr>
          <p:nvPr/>
        </p:nvPicPr>
        <p:blipFill>
          <a:blip r:embed="rId11"/>
          <a:stretch>
            <a:fillRect/>
          </a:stretch>
        </p:blipFill>
        <p:spPr>
          <a:xfrm>
            <a:off x="9130089" y="5266969"/>
            <a:ext cx="892592" cy="892592"/>
          </a:xfrm>
          <a:prstGeom prst="rect">
            <a:avLst/>
          </a:prstGeom>
        </p:spPr>
      </p:pic>
      <p:pic>
        <p:nvPicPr>
          <p:cNvPr id="15" name="Imatge 10"/>
          <p:cNvPicPr>
            <a:picLocks noChangeAspect="1"/>
          </p:cNvPicPr>
          <p:nvPr/>
        </p:nvPicPr>
        <p:blipFill>
          <a:blip r:embed="rId11"/>
          <a:stretch>
            <a:fillRect/>
          </a:stretch>
        </p:blipFill>
        <p:spPr>
          <a:xfrm>
            <a:off x="8038480" y="5266969"/>
            <a:ext cx="892592" cy="892592"/>
          </a:xfrm>
          <a:prstGeom prst="rect">
            <a:avLst/>
          </a:prstGeom>
        </p:spPr>
      </p:pic>
      <p:pic>
        <p:nvPicPr>
          <p:cNvPr id="16" name="Imatge 10"/>
          <p:cNvPicPr>
            <a:picLocks noChangeAspect="1"/>
          </p:cNvPicPr>
          <p:nvPr/>
        </p:nvPicPr>
        <p:blipFill>
          <a:blip r:embed="rId11"/>
          <a:stretch>
            <a:fillRect/>
          </a:stretch>
        </p:blipFill>
        <p:spPr>
          <a:xfrm>
            <a:off x="10217334" y="5373281"/>
            <a:ext cx="892592" cy="892592"/>
          </a:xfrm>
          <a:prstGeom prst="rect">
            <a:avLst/>
          </a:prstGeom>
        </p:spPr>
      </p:pic>
    </p:spTree>
    <p:extLst>
      <p:ext uri="{BB962C8B-B14F-4D97-AF65-F5344CB8AC3E}">
        <p14:creationId xmlns:p14="http://schemas.microsoft.com/office/powerpoint/2010/main" val="17252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37" y="1714500"/>
            <a:ext cx="10058401" cy="483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1" y="1185658"/>
            <a:ext cx="3657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3"/>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4"/>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5"/>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6"/>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3419679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2"/>
          <a:stretch>
            <a:fillRect/>
          </a:stretch>
        </p:blipFill>
        <p:spPr>
          <a:xfrm>
            <a:off x="9805480" y="6070780"/>
            <a:ext cx="2386519" cy="787220"/>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3"/>
          <a:stretch>
            <a:fillRect/>
          </a:stretch>
        </p:blipFill>
        <p:spPr>
          <a:xfrm>
            <a:off x="0" y="6359394"/>
            <a:ext cx="1371600" cy="49860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4"/>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5"/>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6"/>
          <a:stretch>
            <a:fillRect/>
          </a:stretch>
        </p:blipFill>
        <p:spPr>
          <a:xfrm>
            <a:off x="10383520" y="-4128"/>
            <a:ext cx="1808480" cy="1171762"/>
          </a:xfrm>
          <a:prstGeom prst="rect">
            <a:avLst/>
          </a:prstGeom>
        </p:spPr>
      </p:pic>
      <p:sp>
        <p:nvSpPr>
          <p:cNvPr id="7" name="Títol 1"/>
          <p:cNvSpPr>
            <a:spLocks noGrp="1"/>
          </p:cNvSpPr>
          <p:nvPr>
            <p:ph type="title"/>
          </p:nvPr>
        </p:nvSpPr>
        <p:spPr>
          <a:xfrm>
            <a:off x="685800" y="1359020"/>
            <a:ext cx="10515600" cy="1325563"/>
          </a:xfrm>
        </p:spPr>
        <p:txBody>
          <a:bodyPr>
            <a:normAutofit fontScale="90000"/>
          </a:bodyPr>
          <a:lstStyle/>
          <a:p>
            <a:r>
              <a:rPr lang="ca-ES" b="1" dirty="0"/>
              <a:t> </a:t>
            </a:r>
            <a:r>
              <a:rPr lang="es-ES" dirty="0"/>
              <a:t/>
            </a:r>
            <a:br>
              <a:rPr lang="es-ES" dirty="0"/>
            </a:br>
            <a:r>
              <a:rPr lang="ca-ES" sz="3100" b="1" dirty="0"/>
              <a:t>La prescripció d'exercici físic ha d'estar sempre consensuat amb la persona i ha d'incloure els dos tipus d'exercici, optimitzant l'estat de salut del pacient. A la prescripció ha de constar; tipus, intensitat, durada i freqüència.</a:t>
            </a:r>
            <a:r>
              <a:rPr lang="es-ES" sz="3100" dirty="0"/>
              <a:t/>
            </a:r>
            <a:br>
              <a:rPr lang="es-ES" sz="3100" dirty="0"/>
            </a:br>
            <a:endParaRPr lang="ca-ES" dirty="0"/>
          </a:p>
        </p:txBody>
      </p:sp>
      <p:sp>
        <p:nvSpPr>
          <p:cNvPr id="10" name="Contenidor de contingut 2"/>
          <p:cNvSpPr>
            <a:spLocks noGrp="1"/>
          </p:cNvSpPr>
          <p:nvPr>
            <p:ph idx="1"/>
          </p:nvPr>
        </p:nvSpPr>
        <p:spPr>
          <a:xfrm>
            <a:off x="772160" y="2097617"/>
            <a:ext cx="10515600" cy="3731475"/>
          </a:xfrm>
        </p:spPr>
        <p:txBody>
          <a:bodyPr>
            <a:normAutofit lnSpcReduction="10000"/>
          </a:bodyPr>
          <a:lstStyle/>
          <a:p>
            <a:pPr>
              <a:buFont typeface="Wingdings" panose="05000000000000000000" pitchFamily="2" charset="2"/>
              <a:buChar char="Ø"/>
            </a:pPr>
            <a:endParaRPr lang="ca-ES" dirty="0"/>
          </a:p>
          <a:p>
            <a:pPr>
              <a:buFont typeface="Wingdings" panose="05000000000000000000" pitchFamily="2" charset="2"/>
              <a:buChar char="Ø"/>
            </a:pPr>
            <a:endParaRPr lang="ca-ES" dirty="0"/>
          </a:p>
          <a:p>
            <a:pPr>
              <a:buFont typeface="Wingdings" panose="05000000000000000000" pitchFamily="2" charset="2"/>
              <a:buChar char="Ø"/>
            </a:pPr>
            <a:r>
              <a:rPr lang="ca-ES" dirty="0" err="1">
                <a:latin typeface="+mj-lt"/>
              </a:rPr>
              <a:t>Recomancions</a:t>
            </a:r>
            <a:r>
              <a:rPr lang="ca-ES" dirty="0">
                <a:latin typeface="+mj-lt"/>
              </a:rPr>
              <a:t> 150’/setmana d’exercici moderat (efecte hipoglucemiant)</a:t>
            </a:r>
          </a:p>
          <a:p>
            <a:pPr>
              <a:buFont typeface="Wingdings" panose="05000000000000000000" pitchFamily="2" charset="2"/>
              <a:buChar char="Ø"/>
            </a:pPr>
            <a:r>
              <a:rPr lang="ca-ES" dirty="0">
                <a:latin typeface="+mj-lt"/>
              </a:rPr>
              <a:t>No &gt;2 dies sense fer exercici ja que es perden els seus beneficis.</a:t>
            </a:r>
          </a:p>
          <a:p>
            <a:pPr>
              <a:buFont typeface="Wingdings" panose="05000000000000000000" pitchFamily="2" charset="2"/>
              <a:buChar char="Ø"/>
            </a:pPr>
            <a:r>
              <a:rPr lang="ca-ES" dirty="0">
                <a:latin typeface="+mj-lt"/>
              </a:rPr>
              <a:t>Recomanacions combinar amb 2 dies d’exercicis de resistència ( augment massa muscular)</a:t>
            </a:r>
          </a:p>
          <a:p>
            <a:pPr>
              <a:buFont typeface="Wingdings" panose="05000000000000000000" pitchFamily="2" charset="2"/>
              <a:buChar char="Ø"/>
            </a:pPr>
            <a:r>
              <a:rPr lang="ca-ES" dirty="0">
                <a:latin typeface="+mj-lt"/>
              </a:rPr>
              <a:t>Evitar hores perllongades en </a:t>
            </a:r>
            <a:r>
              <a:rPr lang="ca-ES" dirty="0" err="1">
                <a:latin typeface="+mj-lt"/>
              </a:rPr>
              <a:t>sedestació</a:t>
            </a:r>
            <a:r>
              <a:rPr lang="ca-ES" dirty="0">
                <a:latin typeface="+mj-lt"/>
              </a:rPr>
              <a:t>. Activar-se cada 30’</a:t>
            </a:r>
          </a:p>
          <a:p>
            <a:pPr marL="0" indent="0">
              <a:buNone/>
            </a:pPr>
            <a:endParaRPr lang="ca-ES" dirty="0"/>
          </a:p>
        </p:txBody>
      </p:sp>
    </p:spTree>
    <p:extLst>
      <p:ext uri="{BB962C8B-B14F-4D97-AF65-F5344CB8AC3E}">
        <p14:creationId xmlns:p14="http://schemas.microsoft.com/office/powerpoint/2010/main" val="2233241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644" y="1499191"/>
            <a:ext cx="9835116" cy="478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3"/>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4"/>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5"/>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6"/>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3979821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23" y="1663992"/>
            <a:ext cx="9080205" cy="474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4"/>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5"/>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6"/>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7"/>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8"/>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981824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170;p18"/>
          <p:cNvPicPr preferRelativeResize="0"/>
          <p:nvPr/>
        </p:nvPicPr>
        <p:blipFill rotWithShape="1">
          <a:blip r:embed="rId2">
            <a:alphaModFix/>
          </a:blip>
          <a:srcRect/>
          <a:stretch/>
        </p:blipFill>
        <p:spPr>
          <a:xfrm>
            <a:off x="8310541" y="2936516"/>
            <a:ext cx="3881459" cy="925033"/>
          </a:xfrm>
          <a:prstGeom prst="rect">
            <a:avLst/>
          </a:prstGeom>
          <a:noFill/>
          <a:ln>
            <a:noFill/>
          </a:ln>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3"/>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4"/>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5"/>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6"/>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7867" y="1163758"/>
            <a:ext cx="59753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Google Shape;169;p18"/>
          <p:cNvSpPr txBox="1">
            <a:spLocks/>
          </p:cNvSpPr>
          <p:nvPr/>
        </p:nvSpPr>
        <p:spPr>
          <a:xfrm>
            <a:off x="370703" y="2276874"/>
            <a:ext cx="8563233" cy="4581127"/>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2" indent="-176212">
              <a:lnSpc>
                <a:spcPct val="100000"/>
              </a:lnSpc>
              <a:spcBef>
                <a:spcPts val="0"/>
              </a:spcBef>
              <a:buClr>
                <a:srgbClr val="800000"/>
              </a:buClr>
              <a:buSzPts val="2420"/>
              <a:buFont typeface="Arial"/>
              <a:buChar char="•"/>
            </a:pPr>
            <a:r>
              <a:rPr lang="ca-ES" sz="2200">
                <a:solidFill>
                  <a:srgbClr val="404040"/>
                </a:solidFill>
                <a:latin typeface="Arial"/>
                <a:ea typeface="Arial"/>
                <a:cs typeface="Arial"/>
                <a:sym typeface="Arial"/>
              </a:rPr>
              <a:t>En qualsevol pacient diabètic amb una </a:t>
            </a:r>
            <a:r>
              <a:rPr lang="ca-ES" sz="2200">
                <a:solidFill>
                  <a:srgbClr val="660033"/>
                </a:solidFill>
                <a:latin typeface="Arial"/>
                <a:ea typeface="Arial"/>
                <a:cs typeface="Arial"/>
                <a:sym typeface="Arial"/>
              </a:rPr>
              <a:t>úlcera</a:t>
            </a:r>
            <a:r>
              <a:rPr lang="ca-ES" sz="2200">
                <a:solidFill>
                  <a:srgbClr val="404040"/>
                </a:solidFill>
                <a:latin typeface="Arial"/>
                <a:ea typeface="Arial"/>
                <a:cs typeface="Arial"/>
                <a:sym typeface="Arial"/>
              </a:rPr>
              <a:t> s’ha de descartar la presència d’una </a:t>
            </a:r>
            <a:r>
              <a:rPr lang="ca-ES" sz="2200">
                <a:solidFill>
                  <a:srgbClr val="660033"/>
                </a:solidFill>
                <a:latin typeface="Arial"/>
                <a:ea typeface="Arial"/>
                <a:cs typeface="Arial"/>
                <a:sym typeface="Arial"/>
              </a:rPr>
              <a:t>arteriopatia perifèrica</a:t>
            </a:r>
            <a:r>
              <a:rPr lang="ca-ES" sz="1400">
                <a:solidFill>
                  <a:srgbClr val="404040"/>
                </a:solidFill>
                <a:latin typeface="Arial"/>
                <a:ea typeface="Arial"/>
                <a:cs typeface="Arial"/>
                <a:sym typeface="Arial"/>
              </a:rPr>
              <a:t>.</a:t>
            </a:r>
            <a:endParaRPr lang="ca-ES">
              <a:solidFill>
                <a:schemeClr val="dk1"/>
              </a:solidFill>
              <a:latin typeface="Arial"/>
              <a:ea typeface="Arial"/>
              <a:cs typeface="Arial"/>
              <a:sym typeface="Arial"/>
            </a:endParaRPr>
          </a:p>
          <a:p>
            <a:pPr marL="176212" indent="-176212">
              <a:lnSpc>
                <a:spcPct val="100000"/>
              </a:lnSpc>
              <a:spcBef>
                <a:spcPts val="1800"/>
              </a:spcBef>
              <a:buClr>
                <a:srgbClr val="800000"/>
              </a:buClr>
              <a:buSzPts val="2420"/>
              <a:buFont typeface="Arial"/>
              <a:buChar char="•"/>
            </a:pPr>
            <a:r>
              <a:rPr lang="ca-ES" sz="2200">
                <a:solidFill>
                  <a:srgbClr val="404040"/>
                </a:solidFill>
                <a:latin typeface="Arial"/>
                <a:ea typeface="Arial"/>
                <a:cs typeface="Arial"/>
                <a:sym typeface="Arial"/>
              </a:rPr>
              <a:t>Un pacient amb un </a:t>
            </a:r>
            <a:r>
              <a:rPr lang="ca-ES" sz="2200" b="1">
                <a:solidFill>
                  <a:srgbClr val="800000"/>
                </a:solidFill>
                <a:latin typeface="Arial"/>
                <a:ea typeface="Arial"/>
                <a:cs typeface="Arial"/>
                <a:sym typeface="Arial"/>
              </a:rPr>
              <a:t>ITB &lt;0,5 </a:t>
            </a:r>
            <a:r>
              <a:rPr lang="ca-ES" sz="2200">
                <a:solidFill>
                  <a:srgbClr val="404040"/>
                </a:solidFill>
                <a:latin typeface="Arial"/>
                <a:ea typeface="Arial"/>
                <a:cs typeface="Arial"/>
                <a:sym typeface="Arial"/>
              </a:rPr>
              <a:t>o una pressió al dit &lt;30 mmHg s’haurà de derivar sense demora a cirurgia vascular.</a:t>
            </a:r>
            <a:endParaRPr lang="ca-ES">
              <a:solidFill>
                <a:schemeClr val="dk1"/>
              </a:solidFill>
              <a:latin typeface="Arial"/>
              <a:ea typeface="Arial"/>
              <a:cs typeface="Arial"/>
              <a:sym typeface="Arial"/>
            </a:endParaRPr>
          </a:p>
          <a:p>
            <a:pPr marL="176212" indent="-176212">
              <a:lnSpc>
                <a:spcPct val="100000"/>
              </a:lnSpc>
              <a:spcBef>
                <a:spcPts val="1800"/>
              </a:spcBef>
              <a:buClr>
                <a:srgbClr val="800000"/>
              </a:buClr>
              <a:buSzPts val="2420"/>
              <a:buFont typeface="Arial"/>
              <a:buChar char="•"/>
            </a:pPr>
            <a:r>
              <a:rPr lang="ca-ES" sz="2200">
                <a:solidFill>
                  <a:srgbClr val="404040"/>
                </a:solidFill>
                <a:latin typeface="Arial"/>
                <a:ea typeface="Arial"/>
                <a:cs typeface="Arial"/>
                <a:sym typeface="Arial"/>
              </a:rPr>
              <a:t>Un pacient amb una </a:t>
            </a:r>
            <a:r>
              <a:rPr lang="ca-ES" sz="2200">
                <a:solidFill>
                  <a:srgbClr val="660033"/>
                </a:solidFill>
                <a:latin typeface="Arial"/>
                <a:ea typeface="Arial"/>
                <a:cs typeface="Arial"/>
                <a:sym typeface="Arial"/>
              </a:rPr>
              <a:t>úlcera</a:t>
            </a:r>
            <a:r>
              <a:rPr lang="ca-ES" sz="2200">
                <a:solidFill>
                  <a:srgbClr val="404040"/>
                </a:solidFill>
                <a:latin typeface="Arial"/>
                <a:ea typeface="Arial"/>
                <a:cs typeface="Arial"/>
                <a:sym typeface="Arial"/>
              </a:rPr>
              <a:t> de més de </a:t>
            </a:r>
            <a:r>
              <a:rPr lang="ca-ES" sz="2200" b="1">
                <a:solidFill>
                  <a:srgbClr val="800000"/>
                </a:solidFill>
                <a:latin typeface="Arial"/>
                <a:ea typeface="Arial"/>
                <a:cs typeface="Arial"/>
                <a:sym typeface="Arial"/>
              </a:rPr>
              <a:t>6 setmanes </a:t>
            </a:r>
            <a:r>
              <a:rPr lang="ca-ES" sz="2200">
                <a:solidFill>
                  <a:srgbClr val="404040"/>
                </a:solidFill>
                <a:latin typeface="Arial"/>
                <a:ea typeface="Arial"/>
                <a:cs typeface="Arial"/>
                <a:sym typeface="Arial"/>
              </a:rPr>
              <a:t>d’evolució, amb un tractament correcte, haurà de ser avaluat per un cirurgià vascular per a descartar una arteriopatia perifèrica oculta.</a:t>
            </a:r>
            <a:endParaRPr lang="ca-ES"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4081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047" y="1714500"/>
            <a:ext cx="8080744" cy="469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4"/>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5"/>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6"/>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7"/>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8"/>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717848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474" y="1714499"/>
            <a:ext cx="8367824" cy="459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4"/>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5"/>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6"/>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7"/>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8"/>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108266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170121" y="1167634"/>
            <a:ext cx="11183679"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3"/>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4"/>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5"/>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6"/>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sp>
        <p:nvSpPr>
          <p:cNvPr id="10" name="Shape 442"/>
          <p:cNvSpPr txBox="1"/>
          <p:nvPr/>
        </p:nvSpPr>
        <p:spPr>
          <a:xfrm>
            <a:off x="3466215" y="1050676"/>
            <a:ext cx="8835656"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AE944C"/>
              </a:buClr>
              <a:buSzPct val="25000"/>
              <a:buFont typeface="Tahoma"/>
              <a:buNone/>
            </a:pPr>
            <a:r>
              <a:rPr lang="en-US" sz="3600" b="1" i="0" u="none" strike="noStrike" cap="none" dirty="0">
                <a:solidFill>
                  <a:srgbClr val="595959"/>
                </a:solidFill>
                <a:latin typeface="Arial Narrow"/>
                <a:ea typeface="Arial Narrow"/>
                <a:cs typeface="Arial Narrow"/>
                <a:sym typeface="Arial Narrow"/>
              </a:rPr>
              <a:t>I SI NO PORTO EL MONOFILAMENT AL MALETÍ</a:t>
            </a:r>
          </a:p>
        </p:txBody>
      </p:sp>
      <p:pic>
        <p:nvPicPr>
          <p:cNvPr id="11" name="Shape 443"/>
          <p:cNvPicPr preferRelativeResize="0"/>
          <p:nvPr/>
        </p:nvPicPr>
        <p:blipFill rotWithShape="1">
          <a:blip r:embed="rId8">
            <a:alphaModFix/>
          </a:blip>
          <a:srcRect/>
          <a:stretch/>
        </p:blipFill>
        <p:spPr>
          <a:xfrm>
            <a:off x="1947051" y="1772817"/>
            <a:ext cx="3257621" cy="4180308"/>
          </a:xfrm>
          <a:prstGeom prst="rect">
            <a:avLst/>
          </a:prstGeom>
          <a:noFill/>
          <a:ln>
            <a:noFill/>
          </a:ln>
        </p:spPr>
      </p:pic>
      <p:sp>
        <p:nvSpPr>
          <p:cNvPr id="12" name="Shape 444"/>
          <p:cNvSpPr txBox="1"/>
          <p:nvPr/>
        </p:nvSpPr>
        <p:spPr>
          <a:xfrm>
            <a:off x="5959070" y="2047268"/>
            <a:ext cx="3312366" cy="415498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Arial Narrow"/>
                <a:ea typeface="Arial Narrow"/>
                <a:cs typeface="Arial Narrow"/>
                <a:sym typeface="Arial Narrow"/>
              </a:rPr>
              <a:t>TEST DE IPSWICH:</a:t>
            </a:r>
          </a:p>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dirty="0" err="1">
                <a:solidFill>
                  <a:schemeClr val="dk1"/>
                </a:solidFill>
                <a:latin typeface="Arial Narrow"/>
                <a:ea typeface="Arial Narrow"/>
                <a:cs typeface="Arial Narrow"/>
                <a:sym typeface="Arial Narrow"/>
              </a:rPr>
              <a:t>Recolzar</a:t>
            </a:r>
            <a:r>
              <a:rPr lang="en-US" sz="2800" b="0" i="0" u="none" strike="noStrike" cap="none" dirty="0">
                <a:solidFill>
                  <a:schemeClr val="dk1"/>
                </a:solidFill>
                <a:latin typeface="Arial Narrow"/>
                <a:ea typeface="Arial Narrow"/>
                <a:cs typeface="Arial Narrow"/>
                <a:sym typeface="Arial Narrow"/>
              </a:rPr>
              <a:t> </a:t>
            </a:r>
            <a:r>
              <a:rPr lang="en-US" sz="2800" b="0" i="0" u="none" strike="noStrike" cap="none" dirty="0" err="1">
                <a:solidFill>
                  <a:schemeClr val="dk1"/>
                </a:solidFill>
                <a:latin typeface="Arial Narrow"/>
                <a:ea typeface="Arial Narrow"/>
                <a:cs typeface="Arial Narrow"/>
                <a:sym typeface="Arial Narrow"/>
              </a:rPr>
              <a:t>suauement</a:t>
            </a:r>
            <a:r>
              <a:rPr lang="en-US" sz="2800" b="0" i="0" u="none" strike="noStrike" cap="none" dirty="0">
                <a:solidFill>
                  <a:schemeClr val="dk1"/>
                </a:solidFill>
                <a:latin typeface="Arial Narrow"/>
                <a:ea typeface="Arial Narrow"/>
                <a:cs typeface="Arial Narrow"/>
                <a:sym typeface="Arial Narrow"/>
              </a:rPr>
              <a:t> el </a:t>
            </a:r>
            <a:r>
              <a:rPr lang="en-US" sz="2800" b="0" i="0" u="none" strike="noStrike" cap="none" dirty="0" err="1">
                <a:solidFill>
                  <a:schemeClr val="dk1"/>
                </a:solidFill>
                <a:latin typeface="Arial Narrow"/>
                <a:ea typeface="Arial Narrow"/>
                <a:cs typeface="Arial Narrow"/>
                <a:sym typeface="Arial Narrow"/>
              </a:rPr>
              <a:t>dit</a:t>
            </a:r>
            <a:r>
              <a:rPr lang="en-US" sz="2800" b="0" i="0" u="none" strike="noStrike" cap="none" dirty="0">
                <a:solidFill>
                  <a:schemeClr val="dk1"/>
                </a:solidFill>
                <a:latin typeface="Arial Narrow"/>
                <a:ea typeface="Arial Narrow"/>
                <a:cs typeface="Arial Narrow"/>
                <a:sym typeface="Arial Narrow"/>
              </a:rPr>
              <a:t> </a:t>
            </a:r>
            <a:r>
              <a:rPr lang="en-US" sz="2800" b="0" i="0" u="none" strike="noStrike" cap="none" dirty="0" err="1">
                <a:solidFill>
                  <a:schemeClr val="dk1"/>
                </a:solidFill>
                <a:latin typeface="Arial Narrow"/>
                <a:ea typeface="Arial Narrow"/>
                <a:cs typeface="Arial Narrow"/>
                <a:sym typeface="Arial Narrow"/>
              </a:rPr>
              <a:t>índex</a:t>
            </a:r>
            <a:r>
              <a:rPr lang="en-US" sz="2800" b="0" i="0" u="none" strike="noStrike" cap="none" dirty="0">
                <a:solidFill>
                  <a:schemeClr val="dk1"/>
                </a:solidFill>
                <a:latin typeface="Arial Narrow"/>
                <a:ea typeface="Arial Narrow"/>
                <a:cs typeface="Arial Narrow"/>
                <a:sym typeface="Arial Narrow"/>
              </a:rPr>
              <a:t> a la </a:t>
            </a:r>
            <a:r>
              <a:rPr lang="en-US" sz="2800" b="0" i="0" u="none" strike="noStrike" cap="none" dirty="0" err="1">
                <a:solidFill>
                  <a:schemeClr val="dk1"/>
                </a:solidFill>
                <a:latin typeface="Arial Narrow"/>
                <a:ea typeface="Arial Narrow"/>
                <a:cs typeface="Arial Narrow"/>
                <a:sym typeface="Arial Narrow"/>
              </a:rPr>
              <a:t>punta</a:t>
            </a:r>
            <a:r>
              <a:rPr lang="en-US" sz="2800" b="0" i="0" u="none" strike="noStrike" cap="none" dirty="0">
                <a:solidFill>
                  <a:schemeClr val="dk1"/>
                </a:solidFill>
                <a:latin typeface="Arial Narrow"/>
                <a:ea typeface="Arial Narrow"/>
                <a:cs typeface="Arial Narrow"/>
                <a:sym typeface="Arial Narrow"/>
              </a:rPr>
              <a:t> del 1º, 3º i 5º </a:t>
            </a:r>
            <a:r>
              <a:rPr lang="en-US" sz="2800" b="0" i="0" u="none" strike="noStrike" cap="none" dirty="0" err="1">
                <a:solidFill>
                  <a:schemeClr val="dk1"/>
                </a:solidFill>
                <a:latin typeface="Arial Narrow"/>
                <a:ea typeface="Arial Narrow"/>
                <a:cs typeface="Arial Narrow"/>
                <a:sym typeface="Arial Narrow"/>
              </a:rPr>
              <a:t>dits</a:t>
            </a:r>
            <a:endParaRPr lang="en-US" sz="28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Font typeface="Arial"/>
              <a:buNone/>
            </a:pPr>
            <a:endParaRPr sz="2800" b="0" i="0" u="none" strike="noStrike" cap="none" dirty="0">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dirty="0">
                <a:solidFill>
                  <a:schemeClr val="dk1"/>
                </a:solidFill>
                <a:latin typeface="Arial Narrow"/>
                <a:ea typeface="Arial Narrow"/>
                <a:cs typeface="Arial Narrow"/>
                <a:sym typeface="Arial Narrow"/>
              </a:rPr>
              <a:t>Bona </a:t>
            </a:r>
            <a:r>
              <a:rPr lang="en-US" sz="2800" b="0" i="0" u="none" strike="noStrike" cap="none" dirty="0" err="1">
                <a:solidFill>
                  <a:schemeClr val="dk1"/>
                </a:solidFill>
                <a:latin typeface="Arial Narrow"/>
                <a:ea typeface="Arial Narrow"/>
                <a:cs typeface="Arial Narrow"/>
                <a:sym typeface="Arial Narrow"/>
              </a:rPr>
              <a:t>correlació</a:t>
            </a:r>
            <a:r>
              <a:rPr lang="en-US" sz="2800" b="0" i="0" u="none" strike="noStrike" cap="none" dirty="0">
                <a:solidFill>
                  <a:schemeClr val="dk1"/>
                </a:solidFill>
                <a:latin typeface="Arial Narrow"/>
                <a:ea typeface="Arial Narrow"/>
                <a:cs typeface="Arial Narrow"/>
                <a:sym typeface="Arial Narrow"/>
              </a:rPr>
              <a:t> </a:t>
            </a:r>
            <a:r>
              <a:rPr lang="en-US" sz="2800" b="0" i="0" u="none" strike="noStrike" cap="none" dirty="0" err="1">
                <a:solidFill>
                  <a:schemeClr val="dk1"/>
                </a:solidFill>
                <a:latin typeface="Arial Narrow"/>
                <a:ea typeface="Arial Narrow"/>
                <a:cs typeface="Arial Narrow"/>
                <a:sym typeface="Arial Narrow"/>
              </a:rPr>
              <a:t>amb</a:t>
            </a:r>
            <a:r>
              <a:rPr lang="en-US" sz="2800" b="0" i="0" u="none" strike="noStrike" cap="none" dirty="0">
                <a:solidFill>
                  <a:schemeClr val="dk1"/>
                </a:solidFill>
                <a:latin typeface="Arial Narrow"/>
                <a:ea typeface="Arial Narrow"/>
                <a:cs typeface="Arial Narrow"/>
                <a:sym typeface="Arial Narrow"/>
              </a:rPr>
              <a:t> el Monofilament</a:t>
            </a: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3509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1714499"/>
            <a:ext cx="8920126" cy="4409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a:extLst>
              <a:ext uri="{FF2B5EF4-FFF2-40B4-BE49-F238E27FC236}">
                <a16:creationId xmlns:a16="http://schemas.microsoft.com/office/drawing/2014/main" xmlns="" id="{6DC15222-0370-46F6-8F38-B0931464EE4A}"/>
              </a:ext>
            </a:extLst>
          </p:cNvPr>
          <p:cNvSpPr>
            <a:spLocks noGrp="1"/>
          </p:cNvSpPr>
          <p:nvPr>
            <p:ph type="title"/>
          </p:nvPr>
        </p:nvSpPr>
        <p:spPr>
          <a:xfrm>
            <a:off x="838200" y="1167634"/>
            <a:ext cx="10515600" cy="789754"/>
          </a:xfrm>
        </p:spPr>
        <p:txBody>
          <a:bodyPr/>
          <a:lstStyle/>
          <a:p>
            <a:r>
              <a:rPr lang="es-ES" b="1" dirty="0"/>
              <a:t>PEU DIABETIC</a:t>
            </a:r>
          </a:p>
        </p:txBody>
      </p:sp>
      <p:pic>
        <p:nvPicPr>
          <p:cNvPr id="4" name="Imagen 3">
            <a:extLst>
              <a:ext uri="{FF2B5EF4-FFF2-40B4-BE49-F238E27FC236}">
                <a16:creationId xmlns:a16="http://schemas.microsoft.com/office/drawing/2014/main" xmlns="" id="{279BEA13-231F-4B8D-9852-52B9E7BCCA86}"/>
              </a:ext>
            </a:extLst>
          </p:cNvPr>
          <p:cNvPicPr>
            <a:picLocks noChangeAspect="1"/>
          </p:cNvPicPr>
          <p:nvPr/>
        </p:nvPicPr>
        <p:blipFill>
          <a:blip r:embed="rId3"/>
          <a:stretch>
            <a:fillRect/>
          </a:stretch>
        </p:blipFill>
        <p:spPr>
          <a:xfrm>
            <a:off x="9448800" y="5953125"/>
            <a:ext cx="2743200" cy="904875"/>
          </a:xfrm>
          <a:prstGeom prst="rect">
            <a:avLst/>
          </a:prstGeom>
        </p:spPr>
      </p:pic>
      <p:pic>
        <p:nvPicPr>
          <p:cNvPr id="5" name="Imagen 4">
            <a:extLst>
              <a:ext uri="{FF2B5EF4-FFF2-40B4-BE49-F238E27FC236}">
                <a16:creationId xmlns:a16="http://schemas.microsoft.com/office/drawing/2014/main" xmlns="" id="{07FA18B6-2B1C-44D3-90E4-DDA55B4B865D}"/>
              </a:ext>
            </a:extLst>
          </p:cNvPr>
          <p:cNvPicPr>
            <a:picLocks noChangeAspect="1"/>
          </p:cNvPicPr>
          <p:nvPr/>
        </p:nvPicPr>
        <p:blipFill>
          <a:blip r:embed="rId4"/>
          <a:stretch>
            <a:fillRect/>
          </a:stretch>
        </p:blipFill>
        <p:spPr>
          <a:xfrm>
            <a:off x="0" y="5953124"/>
            <a:ext cx="2489200" cy="904875"/>
          </a:xfrm>
          <a:prstGeom prst="rect">
            <a:avLst/>
          </a:prstGeom>
        </p:spPr>
      </p:pic>
      <p:pic>
        <p:nvPicPr>
          <p:cNvPr id="6" name="Imagen 5">
            <a:extLst>
              <a:ext uri="{FF2B5EF4-FFF2-40B4-BE49-F238E27FC236}">
                <a16:creationId xmlns:a16="http://schemas.microsoft.com/office/drawing/2014/main" xmlns="" id="{E8A44ABB-F901-4561-A7AF-3EF430A5120C}"/>
              </a:ext>
            </a:extLst>
          </p:cNvPr>
          <p:cNvPicPr>
            <a:picLocks noChangeAspect="1"/>
          </p:cNvPicPr>
          <p:nvPr/>
        </p:nvPicPr>
        <p:blipFill>
          <a:blip r:embed="rId5"/>
          <a:stretch>
            <a:fillRect/>
          </a:stretch>
        </p:blipFill>
        <p:spPr>
          <a:xfrm>
            <a:off x="0" y="-4128"/>
            <a:ext cx="1114425" cy="1181100"/>
          </a:xfrm>
          <a:prstGeom prst="rect">
            <a:avLst/>
          </a:prstGeom>
        </p:spPr>
      </p:pic>
      <p:pic>
        <p:nvPicPr>
          <p:cNvPr id="8" name="Imagen 7">
            <a:extLst>
              <a:ext uri="{FF2B5EF4-FFF2-40B4-BE49-F238E27FC236}">
                <a16:creationId xmlns:a16="http://schemas.microsoft.com/office/drawing/2014/main" xmlns="" id="{9F3ED2CE-7854-48CC-A8D7-908A2C183446}"/>
              </a:ext>
            </a:extLst>
          </p:cNvPr>
          <p:cNvPicPr>
            <a:picLocks noChangeAspect="1"/>
          </p:cNvPicPr>
          <p:nvPr/>
        </p:nvPicPr>
        <p:blipFill>
          <a:blip r:embed="rId6"/>
          <a:stretch>
            <a:fillRect/>
          </a:stretch>
        </p:blipFill>
        <p:spPr>
          <a:xfrm>
            <a:off x="1114425" y="-4127"/>
            <a:ext cx="9269095" cy="1181100"/>
          </a:xfrm>
          <a:prstGeom prst="rect">
            <a:avLst/>
          </a:prstGeom>
        </p:spPr>
      </p:pic>
      <p:pic>
        <p:nvPicPr>
          <p:cNvPr id="9" name="Imagen 8">
            <a:extLst>
              <a:ext uri="{FF2B5EF4-FFF2-40B4-BE49-F238E27FC236}">
                <a16:creationId xmlns:a16="http://schemas.microsoft.com/office/drawing/2014/main" xmlns="" id="{3D8DCE9C-0B9A-4BE6-80CD-CE228DB53B9B}"/>
              </a:ext>
            </a:extLst>
          </p:cNvPr>
          <p:cNvPicPr>
            <a:picLocks noChangeAspect="1"/>
          </p:cNvPicPr>
          <p:nvPr/>
        </p:nvPicPr>
        <p:blipFill>
          <a:blip r:embed="rId7"/>
          <a:stretch>
            <a:fillRect/>
          </a:stretch>
        </p:blipFill>
        <p:spPr>
          <a:xfrm>
            <a:off x="10383520" y="-4128"/>
            <a:ext cx="1808480" cy="1171762"/>
          </a:xfrm>
          <a:prstGeom prst="rect">
            <a:avLst/>
          </a:prstGeom>
        </p:spPr>
      </p:pic>
    </p:spTree>
    <p:extLst>
      <p:ext uri="{BB962C8B-B14F-4D97-AF65-F5344CB8AC3E}">
        <p14:creationId xmlns:p14="http://schemas.microsoft.com/office/powerpoint/2010/main" val="1736353321"/>
      </p:ext>
    </p:extLst>
  </p:cSld>
  <p:clrMapOvr>
    <a:masterClrMapping/>
  </p:clrMapOvr>
</p:sld>
</file>

<file path=ppt/theme/theme1.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1638</Words>
  <Application>Microsoft Office PowerPoint</Application>
  <PresentationFormat>Personalizado</PresentationFormat>
  <Paragraphs>142</Paragraphs>
  <Slides>20</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Tema de l'Office</vt:lpstr>
      <vt:lpstr>Imagen</vt:lpstr>
      <vt:lpstr>PUNTS CLAUS EN L’ABORDATGE DE LA DIABETIS</vt:lpstr>
      <vt:lpstr>PEU DIABETIC</vt:lpstr>
      <vt:lpstr>PEU DIABETIC</vt:lpstr>
      <vt:lpstr>PEU DIABETIC</vt:lpstr>
      <vt:lpstr>PEU DIABETIC-</vt:lpstr>
      <vt:lpstr>PEU DIABETIC</vt:lpstr>
      <vt:lpstr>PEU DIABETIC</vt:lpstr>
      <vt:lpstr>PEU DIABETIC</vt:lpstr>
      <vt:lpstr>PEU DIABETIC</vt:lpstr>
      <vt:lpstr>PEU DIABETIC</vt:lpstr>
      <vt:lpstr>PEU DIABETIC</vt:lpstr>
      <vt:lpstr>EDUCACIÓ-Revisar la tècnica d’administració de la insulina i                        de autoanàlisis</vt:lpstr>
      <vt:lpstr>EDUCACIÓ-Revisar la tècnica d’administració de la insulina</vt:lpstr>
      <vt:lpstr>EDUCACIÓ</vt:lpstr>
      <vt:lpstr>EDUCACIÓ- Que m’emporto a casa?</vt:lpstr>
      <vt:lpstr>ALIMENTACIÓ I EXERCICI</vt:lpstr>
      <vt:lpstr>Objectius Alimentació</vt:lpstr>
      <vt:lpstr>Presentación de PowerPoint</vt:lpstr>
      <vt:lpstr>Presentación de PowerPoint</vt:lpstr>
      <vt:lpstr>  La prescripció d'exercici físic ha d'estar sempre consensuat amb la persona i ha d'incloure els dos tipus d'exercici, optimitzant l'estat de salut del pacient. A la prescripció ha de constar; tipus, intensitat, durada i freqüència.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PUNTS CLAUS EN L’ABORDATGE DE LA DIABETIS</dc:title>
  <dc:creator>Ana Martinez</dc:creator>
  <cp:lastModifiedBy>Claudia Cañigueral</cp:lastModifiedBy>
  <cp:revision>2</cp:revision>
  <dcterms:created xsi:type="dcterms:W3CDTF">2019-06-30T10:44:52Z</dcterms:created>
  <dcterms:modified xsi:type="dcterms:W3CDTF">2019-07-16T07:08:08Z</dcterms:modified>
</cp:coreProperties>
</file>