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87"/>
  </p:notesMasterIdLst>
  <p:sldIdLst>
    <p:sldId id="290" r:id="rId2"/>
    <p:sldId id="259" r:id="rId3"/>
    <p:sldId id="260" r:id="rId4"/>
    <p:sldId id="261" r:id="rId5"/>
    <p:sldId id="293" r:id="rId6"/>
    <p:sldId id="294" r:id="rId7"/>
    <p:sldId id="262" r:id="rId8"/>
    <p:sldId id="263" r:id="rId9"/>
    <p:sldId id="258" r:id="rId10"/>
    <p:sldId id="264" r:id="rId11"/>
    <p:sldId id="257" r:id="rId12"/>
    <p:sldId id="265" r:id="rId13"/>
    <p:sldId id="266" r:id="rId14"/>
    <p:sldId id="267" r:id="rId15"/>
    <p:sldId id="268" r:id="rId16"/>
    <p:sldId id="269" r:id="rId17"/>
    <p:sldId id="270" r:id="rId18"/>
    <p:sldId id="292"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8" r:id="rId34"/>
    <p:sldId id="285" r:id="rId35"/>
    <p:sldId id="286"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291" r:id="rId86"/>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42" autoAdjust="0"/>
  </p:normalViewPr>
  <p:slideViewPr>
    <p:cSldViewPr snapToGrid="0" snapToObjects="1">
      <p:cViewPr>
        <p:scale>
          <a:sx n="70" d="100"/>
          <a:sy n="70" d="100"/>
        </p:scale>
        <p:origin x="-2280" y="-10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9-23T11:25:59.837" idx="1">
    <p:pos x="2906" y="1848"/>
    <p:text>Des de dalt, en el sentit de les agulles del rellotge:
Pneumòlegs
Patòleg
Especialistes malalties sistèmiques autoimmunitàries
Immunòlegs
Reumatòlegs
Endoscopista
Al·lergòlegs
Cirurgià toràcic
Radiòlegs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9-24T10:05:39.914" idx="2">
    <p:pos x="4395" y="1249"/>
    <p:text>Figura 1. Classificació de les malalties pulmonars difuses
ETIOLOGIA CONEGUDA
Pneumonitis per hipersensibilitat
Pneumoconiosi
Danys pulmonars induïts per drogues
Mesenquimopaties
Causes infeccioses
ETIOLOGIA DESCONEGUDA
Pneumònies intersticials idiopàtiques
PIU
Fibrosi pulmonar idiopàtica (55%)
No PIU
PINE
PID
BR-MPI
POC
PIA
PIL
Granulomatosa
Sarcoïdosi
Rares
Proteïnosi alveolar
Limfangioleiomiomatosi
Fibroelastosi pleuropulmonar
BR-MPI: bronquiolitis respiratòria i malalties pulmonars intersticials; PIA: pneumònia intersticial aguda; PID: pneumònia intersticial descamativa; PIL: pneumònia intersticial limfocítica; PINE: pneumònia intersticial no específica; PIU: pneumònia intersticial usual; POC: pneumònia organitzativa criptogènica.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09-24T10:13:21.351" idx="3">
    <p:pos x="874" y="1014"/>
    <p:text>No sé què significa</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8-09-24T11:05:30.052" idx="4">
    <p:pos x="3194" y="1416"/>
    <p:text>Confirmar que "rel" aquí és corecte</p:text>
  </p:cm>
</p:cmLst>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7A97B-4BBF-4B1C-834B-18CB7F48FE7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B0B4798C-AA49-4B44-BC19-6D78D3A3DAB6}">
      <dgm:prSet phldrT="[Texto]"/>
      <dgm:spPr/>
      <dgm:t>
        <a:bodyPr/>
        <a:lstStyle/>
        <a:p>
          <a:r>
            <a:rPr lang="es-ES" dirty="0" smtClean="0"/>
            <a:t>INFECCIÓS</a:t>
          </a:r>
          <a:endParaRPr lang="es-ES" dirty="0"/>
        </a:p>
      </dgm:t>
    </dgm:pt>
    <dgm:pt modelId="{A99291AB-5CFA-4996-8867-D25512C5B0C3}" type="parTrans" cxnId="{5F160343-A4D9-4A95-8BE5-E4E8D2EC057E}">
      <dgm:prSet/>
      <dgm:spPr/>
      <dgm:t>
        <a:bodyPr/>
        <a:lstStyle/>
        <a:p>
          <a:endParaRPr lang="es-ES"/>
        </a:p>
      </dgm:t>
    </dgm:pt>
    <dgm:pt modelId="{5A10424F-4635-4E81-834E-9EFBFDF02649}" type="sibTrans" cxnId="{5F160343-A4D9-4A95-8BE5-E4E8D2EC057E}">
      <dgm:prSet/>
      <dgm:spPr/>
      <dgm:t>
        <a:bodyPr/>
        <a:lstStyle/>
        <a:p>
          <a:endParaRPr lang="es-ES"/>
        </a:p>
      </dgm:t>
    </dgm:pt>
    <dgm:pt modelId="{1D29B64F-6419-4270-9871-F575A910511A}">
      <dgm:prSet phldrT="[Texto]"/>
      <dgm:spPr/>
      <dgm:t>
        <a:bodyPr/>
        <a:lstStyle/>
        <a:p>
          <a:r>
            <a:rPr lang="ca-ES" noProof="0" dirty="0" smtClean="0"/>
            <a:t>Pneumònia adquirida a la comunitat</a:t>
          </a:r>
          <a:endParaRPr lang="ca-ES" noProof="0" dirty="0"/>
        </a:p>
      </dgm:t>
    </dgm:pt>
    <dgm:pt modelId="{84C425E5-D3D1-42C9-902C-E1C27CECB410}" type="parTrans" cxnId="{560D453A-0C5C-4D46-9FD1-D9E97576606D}">
      <dgm:prSet/>
      <dgm:spPr/>
      <dgm:t>
        <a:bodyPr/>
        <a:lstStyle/>
        <a:p>
          <a:endParaRPr lang="es-ES"/>
        </a:p>
      </dgm:t>
    </dgm:pt>
    <dgm:pt modelId="{9FA80E9B-8A21-48B0-8040-7455BF2CEE75}" type="sibTrans" cxnId="{560D453A-0C5C-4D46-9FD1-D9E97576606D}">
      <dgm:prSet/>
      <dgm:spPr/>
      <dgm:t>
        <a:bodyPr/>
        <a:lstStyle/>
        <a:p>
          <a:endParaRPr lang="es-ES"/>
        </a:p>
      </dgm:t>
    </dgm:pt>
    <dgm:pt modelId="{5B8CEFBD-F1FF-486D-8063-841005FDB0C0}">
      <dgm:prSet phldrT="[Texto]"/>
      <dgm:spPr/>
      <dgm:t>
        <a:bodyPr/>
        <a:lstStyle/>
        <a:p>
          <a:r>
            <a:rPr lang="ca-ES" noProof="0" dirty="0" smtClean="0"/>
            <a:t>Tuberculosi pulmonar</a:t>
          </a:r>
          <a:endParaRPr lang="ca-ES" noProof="0" dirty="0"/>
        </a:p>
      </dgm:t>
    </dgm:pt>
    <dgm:pt modelId="{9E879475-3345-4026-8BCB-5AE486C07726}" type="parTrans" cxnId="{D027393D-FAC7-4BB3-A8C5-97A2D6F2601F}">
      <dgm:prSet/>
      <dgm:spPr/>
      <dgm:t>
        <a:bodyPr/>
        <a:lstStyle/>
        <a:p>
          <a:endParaRPr lang="es-ES"/>
        </a:p>
      </dgm:t>
    </dgm:pt>
    <dgm:pt modelId="{EC2FFBF8-56C9-4770-96F1-EC47646E229E}" type="sibTrans" cxnId="{D027393D-FAC7-4BB3-A8C5-97A2D6F2601F}">
      <dgm:prSet/>
      <dgm:spPr/>
      <dgm:t>
        <a:bodyPr/>
        <a:lstStyle/>
        <a:p>
          <a:endParaRPr lang="es-ES"/>
        </a:p>
      </dgm:t>
    </dgm:pt>
    <dgm:pt modelId="{6D97D939-ED67-4F7D-8DE5-432F736D34DD}">
      <dgm:prSet phldrT="[Texto]"/>
      <dgm:spPr/>
      <dgm:t>
        <a:bodyPr/>
        <a:lstStyle/>
        <a:p>
          <a:r>
            <a:rPr lang="es-ES" dirty="0" smtClean="0"/>
            <a:t>INFLAMATORI</a:t>
          </a:r>
          <a:endParaRPr lang="es-ES" dirty="0"/>
        </a:p>
      </dgm:t>
    </dgm:pt>
    <dgm:pt modelId="{69509438-9FCB-4895-AC52-3957FAF436D2}" type="parTrans" cxnId="{7078B496-7A49-438C-907E-96830A32C9B6}">
      <dgm:prSet/>
      <dgm:spPr/>
      <dgm:t>
        <a:bodyPr/>
        <a:lstStyle/>
        <a:p>
          <a:endParaRPr lang="es-ES"/>
        </a:p>
      </dgm:t>
    </dgm:pt>
    <dgm:pt modelId="{8E50489C-3B8B-465C-9F63-16BC168C4CDF}" type="sibTrans" cxnId="{7078B496-7A49-438C-907E-96830A32C9B6}">
      <dgm:prSet/>
      <dgm:spPr/>
      <dgm:t>
        <a:bodyPr/>
        <a:lstStyle/>
        <a:p>
          <a:endParaRPr lang="es-ES"/>
        </a:p>
      </dgm:t>
    </dgm:pt>
    <dgm:pt modelId="{7FAF16C8-C66A-4B59-9114-EE3EC5BC3CB9}">
      <dgm:prSet phldrT="[Texto]"/>
      <dgm:spPr/>
      <dgm:t>
        <a:bodyPr/>
        <a:lstStyle/>
        <a:p>
          <a:r>
            <a:rPr lang="ca-ES" noProof="0" dirty="0" smtClean="0"/>
            <a:t>Malaltia pulmonar intersticial difusa secundària a artritis reumatoide, pneumònia organitzativa, sarcoïdosi</a:t>
          </a:r>
          <a:endParaRPr lang="ca-ES" noProof="0" dirty="0"/>
        </a:p>
      </dgm:t>
    </dgm:pt>
    <dgm:pt modelId="{4090C650-773C-4722-8C31-96535D3EC103}" type="parTrans" cxnId="{70B79AF5-BD82-4940-867A-673BC39136A2}">
      <dgm:prSet/>
      <dgm:spPr/>
      <dgm:t>
        <a:bodyPr/>
        <a:lstStyle/>
        <a:p>
          <a:endParaRPr lang="es-ES"/>
        </a:p>
      </dgm:t>
    </dgm:pt>
    <dgm:pt modelId="{816A5725-FE32-4C1A-BEC0-F747A29444F4}" type="sibTrans" cxnId="{70B79AF5-BD82-4940-867A-673BC39136A2}">
      <dgm:prSet/>
      <dgm:spPr/>
      <dgm:t>
        <a:bodyPr/>
        <a:lstStyle/>
        <a:p>
          <a:endParaRPr lang="es-ES"/>
        </a:p>
      </dgm:t>
    </dgm:pt>
    <dgm:pt modelId="{1EF77C68-AB03-4E7E-8CB1-01315819C9D4}">
      <dgm:prSet phldrT="[Texto]"/>
      <dgm:spPr/>
      <dgm:t>
        <a:bodyPr/>
        <a:lstStyle/>
        <a:p>
          <a:r>
            <a:rPr lang="es-ES" dirty="0" smtClean="0"/>
            <a:t>TUMORAL</a:t>
          </a:r>
          <a:endParaRPr lang="es-ES" dirty="0"/>
        </a:p>
      </dgm:t>
    </dgm:pt>
    <dgm:pt modelId="{27DC695C-4F5C-4149-BE22-5C8C27A5974A}" type="parTrans" cxnId="{86C7EF09-BD94-4756-80F6-F3390937827F}">
      <dgm:prSet/>
      <dgm:spPr/>
      <dgm:t>
        <a:bodyPr/>
        <a:lstStyle/>
        <a:p>
          <a:endParaRPr lang="es-ES"/>
        </a:p>
      </dgm:t>
    </dgm:pt>
    <dgm:pt modelId="{39CEC2F1-80DC-4A88-99E3-1DB5CCD2CA9D}" type="sibTrans" cxnId="{86C7EF09-BD94-4756-80F6-F3390937827F}">
      <dgm:prSet/>
      <dgm:spPr/>
      <dgm:t>
        <a:bodyPr/>
        <a:lstStyle/>
        <a:p>
          <a:endParaRPr lang="es-ES"/>
        </a:p>
      </dgm:t>
    </dgm:pt>
    <dgm:pt modelId="{8D6A98E1-E927-4050-AD04-A702691A873C}">
      <dgm:prSet phldrT="[Texto]"/>
      <dgm:spPr/>
      <dgm:t>
        <a:bodyPr/>
        <a:lstStyle/>
        <a:p>
          <a:r>
            <a:rPr lang="ca-ES" noProof="0" dirty="0" smtClean="0"/>
            <a:t>Limfangitis carcinomatosa</a:t>
          </a:r>
          <a:endParaRPr lang="ca-ES" noProof="0" dirty="0"/>
        </a:p>
      </dgm:t>
    </dgm:pt>
    <dgm:pt modelId="{0201D8C3-B38E-467A-B947-A19ABD5AD1FD}" type="parTrans" cxnId="{47E699EE-409D-4972-BBF4-A49B03B14F40}">
      <dgm:prSet/>
      <dgm:spPr/>
      <dgm:t>
        <a:bodyPr/>
        <a:lstStyle/>
        <a:p>
          <a:endParaRPr lang="es-ES"/>
        </a:p>
      </dgm:t>
    </dgm:pt>
    <dgm:pt modelId="{B7C0A686-BA7A-41CD-A38B-14E657727882}" type="sibTrans" cxnId="{47E699EE-409D-4972-BBF4-A49B03B14F40}">
      <dgm:prSet/>
      <dgm:spPr/>
      <dgm:t>
        <a:bodyPr/>
        <a:lstStyle/>
        <a:p>
          <a:endParaRPr lang="es-ES"/>
        </a:p>
      </dgm:t>
    </dgm:pt>
    <dgm:pt modelId="{16E8D39C-2C71-4849-AFE0-F80535A4E4BA}">
      <dgm:prSet phldrT="[Texto]"/>
      <dgm:spPr/>
      <dgm:t>
        <a:bodyPr/>
        <a:lstStyle/>
        <a:p>
          <a:r>
            <a:rPr lang="ca-ES" noProof="0" dirty="0" smtClean="0"/>
            <a:t>Toxicitat pulmonar farmacològica, pneumonitis per hipersensibilitat, pneumònia eosinofílica, síndrome de </a:t>
          </a:r>
          <a:r>
            <a:rPr lang="ca-ES" noProof="0" dirty="0" err="1" smtClean="0"/>
            <a:t>Churg-Strauss</a:t>
          </a:r>
          <a:endParaRPr lang="ca-ES" noProof="0" dirty="0"/>
        </a:p>
      </dgm:t>
    </dgm:pt>
    <dgm:pt modelId="{CFEC6ACE-6D6A-4B99-8A9A-A8FE61DEAF89}" type="parTrans" cxnId="{084D1CA3-8042-4EA5-980D-34C60BEF996A}">
      <dgm:prSet/>
      <dgm:spPr/>
      <dgm:t>
        <a:bodyPr/>
        <a:lstStyle/>
        <a:p>
          <a:endParaRPr lang="es-ES"/>
        </a:p>
      </dgm:t>
    </dgm:pt>
    <dgm:pt modelId="{B66A4988-DCA1-4F98-A51A-1F2151A2BB33}" type="sibTrans" cxnId="{084D1CA3-8042-4EA5-980D-34C60BEF996A}">
      <dgm:prSet/>
      <dgm:spPr/>
      <dgm:t>
        <a:bodyPr/>
        <a:lstStyle/>
        <a:p>
          <a:endParaRPr lang="es-ES"/>
        </a:p>
      </dgm:t>
    </dgm:pt>
    <dgm:pt modelId="{AC523DA6-F3E1-4788-9039-56D48AD03079}">
      <dgm:prSet/>
      <dgm:spPr/>
      <dgm:t>
        <a:bodyPr/>
        <a:lstStyle/>
        <a:p>
          <a:r>
            <a:rPr lang="ca-ES" noProof="0" dirty="0" smtClean="0"/>
            <a:t>Panarteritis nodosa/</a:t>
          </a:r>
          <a:r>
            <a:rPr lang="ca-ES" noProof="0" dirty="0" err="1" smtClean="0"/>
            <a:t>poliangiïtis</a:t>
          </a:r>
          <a:r>
            <a:rPr lang="ca-ES" noProof="0" dirty="0" smtClean="0"/>
            <a:t> microscòpica</a:t>
          </a:r>
        </a:p>
      </dgm:t>
    </dgm:pt>
    <dgm:pt modelId="{D658834C-DB2F-4585-ADEB-A70ADE76B39F}" type="parTrans" cxnId="{C1FBC1DA-39EE-4EA4-89BA-C620E6222D23}">
      <dgm:prSet/>
      <dgm:spPr/>
      <dgm:t>
        <a:bodyPr/>
        <a:lstStyle/>
        <a:p>
          <a:endParaRPr lang="es-ES"/>
        </a:p>
      </dgm:t>
    </dgm:pt>
    <dgm:pt modelId="{D6A5FBB5-5096-4564-82C4-0B0C66366D5B}" type="sibTrans" cxnId="{C1FBC1DA-39EE-4EA4-89BA-C620E6222D23}">
      <dgm:prSet/>
      <dgm:spPr/>
      <dgm:t>
        <a:bodyPr/>
        <a:lstStyle/>
        <a:p>
          <a:endParaRPr lang="es-ES"/>
        </a:p>
      </dgm:t>
    </dgm:pt>
    <dgm:pt modelId="{00ED3CE0-202A-42FE-9FB6-6A767CA5186A}" type="pres">
      <dgm:prSet presAssocID="{E1D7A97B-4BBF-4B1C-834B-18CB7F48FE7B}" presName="linearFlow" presStyleCnt="0">
        <dgm:presLayoutVars>
          <dgm:dir/>
          <dgm:animLvl val="lvl"/>
          <dgm:resizeHandles val="exact"/>
        </dgm:presLayoutVars>
      </dgm:prSet>
      <dgm:spPr/>
      <dgm:t>
        <a:bodyPr/>
        <a:lstStyle/>
        <a:p>
          <a:endParaRPr lang="ca-ES"/>
        </a:p>
      </dgm:t>
    </dgm:pt>
    <dgm:pt modelId="{B83F5650-5058-4646-805E-71589D16DD63}" type="pres">
      <dgm:prSet presAssocID="{B0B4798C-AA49-4B44-BC19-6D78D3A3DAB6}" presName="composite" presStyleCnt="0"/>
      <dgm:spPr/>
    </dgm:pt>
    <dgm:pt modelId="{3019DDFC-63AE-4C9B-9587-C6F4B1981718}" type="pres">
      <dgm:prSet presAssocID="{B0B4798C-AA49-4B44-BC19-6D78D3A3DAB6}" presName="parentText" presStyleLbl="alignNode1" presStyleIdx="0" presStyleCnt="3">
        <dgm:presLayoutVars>
          <dgm:chMax val="1"/>
          <dgm:bulletEnabled val="1"/>
        </dgm:presLayoutVars>
      </dgm:prSet>
      <dgm:spPr/>
      <dgm:t>
        <a:bodyPr/>
        <a:lstStyle/>
        <a:p>
          <a:endParaRPr lang="es-ES"/>
        </a:p>
      </dgm:t>
    </dgm:pt>
    <dgm:pt modelId="{216F31DB-EA95-495B-BFAF-7903F1C9AAD3}" type="pres">
      <dgm:prSet presAssocID="{B0B4798C-AA49-4B44-BC19-6D78D3A3DAB6}" presName="descendantText" presStyleLbl="alignAcc1" presStyleIdx="0" presStyleCnt="3">
        <dgm:presLayoutVars>
          <dgm:bulletEnabled val="1"/>
        </dgm:presLayoutVars>
      </dgm:prSet>
      <dgm:spPr/>
      <dgm:t>
        <a:bodyPr/>
        <a:lstStyle/>
        <a:p>
          <a:endParaRPr lang="es-ES"/>
        </a:p>
      </dgm:t>
    </dgm:pt>
    <dgm:pt modelId="{2CA15173-EC9E-4924-B148-6BF66C1E7B86}" type="pres">
      <dgm:prSet presAssocID="{5A10424F-4635-4E81-834E-9EFBFDF02649}" presName="sp" presStyleCnt="0"/>
      <dgm:spPr/>
    </dgm:pt>
    <dgm:pt modelId="{90CAB015-0B47-42A0-A386-03D9A974DAC6}" type="pres">
      <dgm:prSet presAssocID="{6D97D939-ED67-4F7D-8DE5-432F736D34DD}" presName="composite" presStyleCnt="0"/>
      <dgm:spPr/>
    </dgm:pt>
    <dgm:pt modelId="{0F49A43A-BC29-4652-9CDB-ADB17B9234F2}" type="pres">
      <dgm:prSet presAssocID="{6D97D939-ED67-4F7D-8DE5-432F736D34DD}" presName="parentText" presStyleLbl="alignNode1" presStyleIdx="1" presStyleCnt="3">
        <dgm:presLayoutVars>
          <dgm:chMax val="1"/>
          <dgm:bulletEnabled val="1"/>
        </dgm:presLayoutVars>
      </dgm:prSet>
      <dgm:spPr/>
      <dgm:t>
        <a:bodyPr/>
        <a:lstStyle/>
        <a:p>
          <a:endParaRPr lang="es-ES"/>
        </a:p>
      </dgm:t>
    </dgm:pt>
    <dgm:pt modelId="{C8E0A993-C3A5-47BA-84CC-6BA3F9C43F08}" type="pres">
      <dgm:prSet presAssocID="{6D97D939-ED67-4F7D-8DE5-432F736D34DD}" presName="descendantText" presStyleLbl="alignAcc1" presStyleIdx="1" presStyleCnt="3">
        <dgm:presLayoutVars>
          <dgm:bulletEnabled val="1"/>
        </dgm:presLayoutVars>
      </dgm:prSet>
      <dgm:spPr/>
      <dgm:t>
        <a:bodyPr/>
        <a:lstStyle/>
        <a:p>
          <a:endParaRPr lang="es-ES"/>
        </a:p>
      </dgm:t>
    </dgm:pt>
    <dgm:pt modelId="{57CF1074-9290-4D24-8E37-9FCF68F9AFA3}" type="pres">
      <dgm:prSet presAssocID="{8E50489C-3B8B-465C-9F63-16BC168C4CDF}" presName="sp" presStyleCnt="0"/>
      <dgm:spPr/>
    </dgm:pt>
    <dgm:pt modelId="{A6017E4D-CAEE-4897-826C-54DE4E1DC542}" type="pres">
      <dgm:prSet presAssocID="{1EF77C68-AB03-4E7E-8CB1-01315819C9D4}" presName="composite" presStyleCnt="0"/>
      <dgm:spPr/>
    </dgm:pt>
    <dgm:pt modelId="{9EE46C77-BF15-4C4F-9F81-89B75F87F643}" type="pres">
      <dgm:prSet presAssocID="{1EF77C68-AB03-4E7E-8CB1-01315819C9D4}" presName="parentText" presStyleLbl="alignNode1" presStyleIdx="2" presStyleCnt="3">
        <dgm:presLayoutVars>
          <dgm:chMax val="1"/>
          <dgm:bulletEnabled val="1"/>
        </dgm:presLayoutVars>
      </dgm:prSet>
      <dgm:spPr/>
      <dgm:t>
        <a:bodyPr/>
        <a:lstStyle/>
        <a:p>
          <a:endParaRPr lang="es-ES"/>
        </a:p>
      </dgm:t>
    </dgm:pt>
    <dgm:pt modelId="{A2C452C7-411E-486C-81E4-20A54443492C}" type="pres">
      <dgm:prSet presAssocID="{1EF77C68-AB03-4E7E-8CB1-01315819C9D4}" presName="descendantText" presStyleLbl="alignAcc1" presStyleIdx="2" presStyleCnt="3">
        <dgm:presLayoutVars>
          <dgm:bulletEnabled val="1"/>
        </dgm:presLayoutVars>
      </dgm:prSet>
      <dgm:spPr/>
      <dgm:t>
        <a:bodyPr/>
        <a:lstStyle/>
        <a:p>
          <a:endParaRPr lang="es-ES"/>
        </a:p>
      </dgm:t>
    </dgm:pt>
  </dgm:ptLst>
  <dgm:cxnLst>
    <dgm:cxn modelId="{884FC255-D920-154A-8A50-1470D7E83553}" type="presOf" srcId="{5B8CEFBD-F1FF-486D-8063-841005FDB0C0}" destId="{216F31DB-EA95-495B-BFAF-7903F1C9AAD3}" srcOrd="0" destOrd="1" presId="urn:microsoft.com/office/officeart/2005/8/layout/chevron2"/>
    <dgm:cxn modelId="{084D1CA3-8042-4EA5-980D-34C60BEF996A}" srcId="{6D97D939-ED67-4F7D-8DE5-432F736D34DD}" destId="{16E8D39C-2C71-4849-AFE0-F80535A4E4BA}" srcOrd="1" destOrd="0" parTransId="{CFEC6ACE-6D6A-4B99-8A9A-A8FE61DEAF89}" sibTransId="{B66A4988-DCA1-4F98-A51A-1F2151A2BB33}"/>
    <dgm:cxn modelId="{2CEECC4A-8BA5-644F-83E3-CB9C48699730}" type="presOf" srcId="{AC523DA6-F3E1-4788-9039-56D48AD03079}" destId="{C8E0A993-C3A5-47BA-84CC-6BA3F9C43F08}" srcOrd="0" destOrd="2" presId="urn:microsoft.com/office/officeart/2005/8/layout/chevron2"/>
    <dgm:cxn modelId="{B02C773F-F95E-6F4F-8C5D-04256FF5EF99}" type="presOf" srcId="{1D29B64F-6419-4270-9871-F575A910511A}" destId="{216F31DB-EA95-495B-BFAF-7903F1C9AAD3}" srcOrd="0" destOrd="0" presId="urn:microsoft.com/office/officeart/2005/8/layout/chevron2"/>
    <dgm:cxn modelId="{476AD46E-6B3C-AD40-93A6-E33237ACE0EC}" type="presOf" srcId="{16E8D39C-2C71-4849-AFE0-F80535A4E4BA}" destId="{C8E0A993-C3A5-47BA-84CC-6BA3F9C43F08}" srcOrd="0" destOrd="1" presId="urn:microsoft.com/office/officeart/2005/8/layout/chevron2"/>
    <dgm:cxn modelId="{560D453A-0C5C-4D46-9FD1-D9E97576606D}" srcId="{B0B4798C-AA49-4B44-BC19-6D78D3A3DAB6}" destId="{1D29B64F-6419-4270-9871-F575A910511A}" srcOrd="0" destOrd="0" parTransId="{84C425E5-D3D1-42C9-902C-E1C27CECB410}" sibTransId="{9FA80E9B-8A21-48B0-8040-7455BF2CEE75}"/>
    <dgm:cxn modelId="{C403FB8C-F561-C24B-BA81-1B60AD19EB5D}" type="presOf" srcId="{1EF77C68-AB03-4E7E-8CB1-01315819C9D4}" destId="{9EE46C77-BF15-4C4F-9F81-89B75F87F643}" srcOrd="0" destOrd="0" presId="urn:microsoft.com/office/officeart/2005/8/layout/chevron2"/>
    <dgm:cxn modelId="{8F80D730-4376-2E47-8FB0-C49233A55690}" type="presOf" srcId="{7FAF16C8-C66A-4B59-9114-EE3EC5BC3CB9}" destId="{C8E0A993-C3A5-47BA-84CC-6BA3F9C43F08}" srcOrd="0" destOrd="0" presId="urn:microsoft.com/office/officeart/2005/8/layout/chevron2"/>
    <dgm:cxn modelId="{7078B496-7A49-438C-907E-96830A32C9B6}" srcId="{E1D7A97B-4BBF-4B1C-834B-18CB7F48FE7B}" destId="{6D97D939-ED67-4F7D-8DE5-432F736D34DD}" srcOrd="1" destOrd="0" parTransId="{69509438-9FCB-4895-AC52-3957FAF436D2}" sibTransId="{8E50489C-3B8B-465C-9F63-16BC168C4CDF}"/>
    <dgm:cxn modelId="{5719AD67-F6B7-A74B-A570-8BB75F9B7D0D}" type="presOf" srcId="{6D97D939-ED67-4F7D-8DE5-432F736D34DD}" destId="{0F49A43A-BC29-4652-9CDB-ADB17B9234F2}" srcOrd="0" destOrd="0" presId="urn:microsoft.com/office/officeart/2005/8/layout/chevron2"/>
    <dgm:cxn modelId="{C1FBC1DA-39EE-4EA4-89BA-C620E6222D23}" srcId="{6D97D939-ED67-4F7D-8DE5-432F736D34DD}" destId="{AC523DA6-F3E1-4788-9039-56D48AD03079}" srcOrd="2" destOrd="0" parTransId="{D658834C-DB2F-4585-ADEB-A70ADE76B39F}" sibTransId="{D6A5FBB5-5096-4564-82C4-0B0C66366D5B}"/>
    <dgm:cxn modelId="{70430BF4-5511-3746-80C1-73B688D825EB}" type="presOf" srcId="{E1D7A97B-4BBF-4B1C-834B-18CB7F48FE7B}" destId="{00ED3CE0-202A-42FE-9FB6-6A767CA5186A}" srcOrd="0" destOrd="0" presId="urn:microsoft.com/office/officeart/2005/8/layout/chevron2"/>
    <dgm:cxn modelId="{47E699EE-409D-4972-BBF4-A49B03B14F40}" srcId="{1EF77C68-AB03-4E7E-8CB1-01315819C9D4}" destId="{8D6A98E1-E927-4050-AD04-A702691A873C}" srcOrd="0" destOrd="0" parTransId="{0201D8C3-B38E-467A-B947-A19ABD5AD1FD}" sibTransId="{B7C0A686-BA7A-41CD-A38B-14E657727882}"/>
    <dgm:cxn modelId="{86C7EF09-BD94-4756-80F6-F3390937827F}" srcId="{E1D7A97B-4BBF-4B1C-834B-18CB7F48FE7B}" destId="{1EF77C68-AB03-4E7E-8CB1-01315819C9D4}" srcOrd="2" destOrd="0" parTransId="{27DC695C-4F5C-4149-BE22-5C8C27A5974A}" sibTransId="{39CEC2F1-80DC-4A88-99E3-1DB5CCD2CA9D}"/>
    <dgm:cxn modelId="{D027393D-FAC7-4BB3-A8C5-97A2D6F2601F}" srcId="{B0B4798C-AA49-4B44-BC19-6D78D3A3DAB6}" destId="{5B8CEFBD-F1FF-486D-8063-841005FDB0C0}" srcOrd="1" destOrd="0" parTransId="{9E879475-3345-4026-8BCB-5AE486C07726}" sibTransId="{EC2FFBF8-56C9-4770-96F1-EC47646E229E}"/>
    <dgm:cxn modelId="{70B79AF5-BD82-4940-867A-673BC39136A2}" srcId="{6D97D939-ED67-4F7D-8DE5-432F736D34DD}" destId="{7FAF16C8-C66A-4B59-9114-EE3EC5BC3CB9}" srcOrd="0" destOrd="0" parTransId="{4090C650-773C-4722-8C31-96535D3EC103}" sibTransId="{816A5725-FE32-4C1A-BEC0-F747A29444F4}"/>
    <dgm:cxn modelId="{B8F7AD58-C037-4844-A0D8-1E35281250AC}" type="presOf" srcId="{B0B4798C-AA49-4B44-BC19-6D78D3A3DAB6}" destId="{3019DDFC-63AE-4C9B-9587-C6F4B1981718}" srcOrd="0" destOrd="0" presId="urn:microsoft.com/office/officeart/2005/8/layout/chevron2"/>
    <dgm:cxn modelId="{5F160343-A4D9-4A95-8BE5-E4E8D2EC057E}" srcId="{E1D7A97B-4BBF-4B1C-834B-18CB7F48FE7B}" destId="{B0B4798C-AA49-4B44-BC19-6D78D3A3DAB6}" srcOrd="0" destOrd="0" parTransId="{A99291AB-5CFA-4996-8867-D25512C5B0C3}" sibTransId="{5A10424F-4635-4E81-834E-9EFBFDF02649}"/>
    <dgm:cxn modelId="{39B6D1B7-39CB-1748-8CB4-E29D13AAF35A}" type="presOf" srcId="{8D6A98E1-E927-4050-AD04-A702691A873C}" destId="{A2C452C7-411E-486C-81E4-20A54443492C}" srcOrd="0" destOrd="0" presId="urn:microsoft.com/office/officeart/2005/8/layout/chevron2"/>
    <dgm:cxn modelId="{432FEDB3-2AB1-454F-8EB5-A85B23A9051B}" type="presParOf" srcId="{00ED3CE0-202A-42FE-9FB6-6A767CA5186A}" destId="{B83F5650-5058-4646-805E-71589D16DD63}" srcOrd="0" destOrd="0" presId="urn:microsoft.com/office/officeart/2005/8/layout/chevron2"/>
    <dgm:cxn modelId="{4ED9991E-E69B-3C47-B26E-38C802AB12E3}" type="presParOf" srcId="{B83F5650-5058-4646-805E-71589D16DD63}" destId="{3019DDFC-63AE-4C9B-9587-C6F4B1981718}" srcOrd="0" destOrd="0" presId="urn:microsoft.com/office/officeart/2005/8/layout/chevron2"/>
    <dgm:cxn modelId="{04BC488F-D2B9-1E40-B593-3E7180F1DAFB}" type="presParOf" srcId="{B83F5650-5058-4646-805E-71589D16DD63}" destId="{216F31DB-EA95-495B-BFAF-7903F1C9AAD3}" srcOrd="1" destOrd="0" presId="urn:microsoft.com/office/officeart/2005/8/layout/chevron2"/>
    <dgm:cxn modelId="{8D7F4A94-4C41-4B4A-8F90-350088062B1E}" type="presParOf" srcId="{00ED3CE0-202A-42FE-9FB6-6A767CA5186A}" destId="{2CA15173-EC9E-4924-B148-6BF66C1E7B86}" srcOrd="1" destOrd="0" presId="urn:microsoft.com/office/officeart/2005/8/layout/chevron2"/>
    <dgm:cxn modelId="{6947D9AE-4683-3649-B3B4-A537FE67F74D}" type="presParOf" srcId="{00ED3CE0-202A-42FE-9FB6-6A767CA5186A}" destId="{90CAB015-0B47-42A0-A386-03D9A974DAC6}" srcOrd="2" destOrd="0" presId="urn:microsoft.com/office/officeart/2005/8/layout/chevron2"/>
    <dgm:cxn modelId="{DBFF54CB-E90B-7840-A27A-AECB50F72F18}" type="presParOf" srcId="{90CAB015-0B47-42A0-A386-03D9A974DAC6}" destId="{0F49A43A-BC29-4652-9CDB-ADB17B9234F2}" srcOrd="0" destOrd="0" presId="urn:microsoft.com/office/officeart/2005/8/layout/chevron2"/>
    <dgm:cxn modelId="{73378ABD-B3BF-1F4E-AB11-6A5811C54943}" type="presParOf" srcId="{90CAB015-0B47-42A0-A386-03D9A974DAC6}" destId="{C8E0A993-C3A5-47BA-84CC-6BA3F9C43F08}" srcOrd="1" destOrd="0" presId="urn:microsoft.com/office/officeart/2005/8/layout/chevron2"/>
    <dgm:cxn modelId="{91C50FBF-0756-9146-ACAC-11DC145DCCBB}" type="presParOf" srcId="{00ED3CE0-202A-42FE-9FB6-6A767CA5186A}" destId="{57CF1074-9290-4D24-8E37-9FCF68F9AFA3}" srcOrd="3" destOrd="0" presId="urn:microsoft.com/office/officeart/2005/8/layout/chevron2"/>
    <dgm:cxn modelId="{707C5C1D-5FED-A741-BFE5-04B6606782A9}" type="presParOf" srcId="{00ED3CE0-202A-42FE-9FB6-6A767CA5186A}" destId="{A6017E4D-CAEE-4897-826C-54DE4E1DC542}" srcOrd="4" destOrd="0" presId="urn:microsoft.com/office/officeart/2005/8/layout/chevron2"/>
    <dgm:cxn modelId="{157E2ECA-9735-2A4F-BBC3-F8EA81CA68D6}" type="presParOf" srcId="{A6017E4D-CAEE-4897-826C-54DE4E1DC542}" destId="{9EE46C77-BF15-4C4F-9F81-89B75F87F643}" srcOrd="0" destOrd="0" presId="urn:microsoft.com/office/officeart/2005/8/layout/chevron2"/>
    <dgm:cxn modelId="{27EF1F47-B2BB-A24A-ABE1-686BBD7B98D5}" type="presParOf" srcId="{A6017E4D-CAEE-4897-826C-54DE4E1DC542}" destId="{A2C452C7-411E-486C-81E4-20A5444349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8458F-95E8-4B4A-A4E5-B0D789082050}" type="doc">
      <dgm:prSet loTypeId="urn:microsoft.com/office/officeart/2005/8/layout/hList2#2" loCatId="relationship" qsTypeId="urn:microsoft.com/office/officeart/2005/8/quickstyle/simple1" qsCatId="simple" csTypeId="urn:microsoft.com/office/officeart/2005/8/colors/accent1_2" csCatId="accent1" phldr="1"/>
      <dgm:spPr/>
      <dgm:t>
        <a:bodyPr/>
        <a:lstStyle/>
        <a:p>
          <a:endParaRPr lang="es-ES"/>
        </a:p>
      </dgm:t>
    </dgm:pt>
    <dgm:pt modelId="{8FFF73C5-5043-4BD2-85B6-34819244CAF7}">
      <dgm:prSet phldrT="[Texto]" phldr="1"/>
      <dgm:spPr/>
      <dgm:t>
        <a:bodyPr/>
        <a:lstStyle/>
        <a:p>
          <a:endParaRPr lang="es-ES"/>
        </a:p>
      </dgm:t>
    </dgm:pt>
    <dgm:pt modelId="{E9BB3A31-9242-49F7-83DE-B2407B4B657C}" type="parTrans" cxnId="{5BD2DC05-7086-4FB6-994A-08BBD84EE8F5}">
      <dgm:prSet/>
      <dgm:spPr/>
      <dgm:t>
        <a:bodyPr/>
        <a:lstStyle/>
        <a:p>
          <a:endParaRPr lang="es-ES"/>
        </a:p>
      </dgm:t>
    </dgm:pt>
    <dgm:pt modelId="{C49D35D9-5F66-46FF-A1FD-41CF1A3787A1}" type="sibTrans" cxnId="{5BD2DC05-7086-4FB6-994A-08BBD84EE8F5}">
      <dgm:prSet/>
      <dgm:spPr/>
      <dgm:t>
        <a:bodyPr/>
        <a:lstStyle/>
        <a:p>
          <a:endParaRPr lang="es-ES"/>
        </a:p>
      </dgm:t>
    </dgm:pt>
    <dgm:pt modelId="{72B1275A-63E3-42E0-A2EE-971038042D49}">
      <dgm:prSet phldrT="[Texto]"/>
      <dgm:spPr/>
      <dgm:t>
        <a:bodyPr/>
        <a:lstStyle/>
        <a:p>
          <a:pPr algn="l"/>
          <a:endParaRPr lang="es-ES" dirty="0"/>
        </a:p>
      </dgm:t>
    </dgm:pt>
    <dgm:pt modelId="{6B2BCB75-D632-45FA-95E9-FCCC0D151914}" type="parTrans" cxnId="{B84020B3-FDEA-4798-AE70-FD9CE8444DE2}">
      <dgm:prSet/>
      <dgm:spPr/>
      <dgm:t>
        <a:bodyPr/>
        <a:lstStyle/>
        <a:p>
          <a:endParaRPr lang="es-ES"/>
        </a:p>
      </dgm:t>
    </dgm:pt>
    <dgm:pt modelId="{09B7EBC9-B6DA-4E5B-81AC-7BDBAC0BCF80}" type="sibTrans" cxnId="{B84020B3-FDEA-4798-AE70-FD9CE8444DE2}">
      <dgm:prSet/>
      <dgm:spPr/>
      <dgm:t>
        <a:bodyPr/>
        <a:lstStyle/>
        <a:p>
          <a:endParaRPr lang="es-ES"/>
        </a:p>
      </dgm:t>
    </dgm:pt>
    <dgm:pt modelId="{ADF2E021-591D-4592-8392-EE4C2B3BD89B}">
      <dgm:prSet phldrT="[Texto]"/>
      <dgm:spPr/>
      <dgm:t>
        <a:bodyPr/>
        <a:lstStyle/>
        <a:p>
          <a:pPr algn="ctr"/>
          <a:r>
            <a:rPr lang="ca-ES" noProof="0" dirty="0" smtClean="0"/>
            <a:t>PCR 14,9, LDH 562, Ca 8,7, limfopènia, resta de paràmetres dins la normalitat</a:t>
          </a:r>
          <a:endParaRPr lang="ca-ES" noProof="0" dirty="0"/>
        </a:p>
      </dgm:t>
    </dgm:pt>
    <dgm:pt modelId="{808DAA6F-0455-4A71-B334-411404498BA3}" type="parTrans" cxnId="{A4CEBD15-ADFE-4765-BE5E-7151F5AC829E}">
      <dgm:prSet/>
      <dgm:spPr/>
      <dgm:t>
        <a:bodyPr/>
        <a:lstStyle/>
        <a:p>
          <a:endParaRPr lang="es-ES"/>
        </a:p>
      </dgm:t>
    </dgm:pt>
    <dgm:pt modelId="{13481F6D-E622-4BF4-925F-3FC4EE739C2C}" type="sibTrans" cxnId="{A4CEBD15-ADFE-4765-BE5E-7151F5AC829E}">
      <dgm:prSet/>
      <dgm:spPr/>
      <dgm:t>
        <a:bodyPr/>
        <a:lstStyle/>
        <a:p>
          <a:endParaRPr lang="es-ES"/>
        </a:p>
      </dgm:t>
    </dgm:pt>
    <dgm:pt modelId="{D14F1A8A-6769-4463-BF64-46E0EFD08BF2}">
      <dgm:prSet phldrT="[Texto]" phldr="1"/>
      <dgm:spPr/>
      <dgm:t>
        <a:bodyPr/>
        <a:lstStyle/>
        <a:p>
          <a:endParaRPr lang="es-ES"/>
        </a:p>
      </dgm:t>
    </dgm:pt>
    <dgm:pt modelId="{59251442-4DBC-45D1-84DF-69E7E243334E}" type="parTrans" cxnId="{4E7920E8-115D-4D34-8A1F-C5736C914D95}">
      <dgm:prSet/>
      <dgm:spPr/>
      <dgm:t>
        <a:bodyPr/>
        <a:lstStyle/>
        <a:p>
          <a:endParaRPr lang="es-ES"/>
        </a:p>
      </dgm:t>
    </dgm:pt>
    <dgm:pt modelId="{8FD6A91E-155A-4E5F-B592-D6A22ECC6528}" type="sibTrans" cxnId="{4E7920E8-115D-4D34-8A1F-C5736C914D95}">
      <dgm:prSet/>
      <dgm:spPr/>
      <dgm:t>
        <a:bodyPr/>
        <a:lstStyle/>
        <a:p>
          <a:endParaRPr lang="es-ES"/>
        </a:p>
      </dgm:t>
    </dgm:pt>
    <dgm:pt modelId="{DC30621B-47AB-4A84-B467-5F488CE0D38D}">
      <dgm:prSet phldrT="[Texto]" phldr="1"/>
      <dgm:spPr/>
      <dgm:t>
        <a:bodyPr/>
        <a:lstStyle/>
        <a:p>
          <a:pPr algn="l"/>
          <a:endParaRPr lang="es-ES" dirty="0"/>
        </a:p>
      </dgm:t>
    </dgm:pt>
    <dgm:pt modelId="{52E053E3-561B-409F-8328-36FCE3860E41}" type="parTrans" cxnId="{3A78DB9D-70B7-47F5-87E8-D6830666F0EF}">
      <dgm:prSet/>
      <dgm:spPr/>
      <dgm:t>
        <a:bodyPr/>
        <a:lstStyle/>
        <a:p>
          <a:endParaRPr lang="es-ES"/>
        </a:p>
      </dgm:t>
    </dgm:pt>
    <dgm:pt modelId="{BDF6C5EA-EC23-4A21-AAEF-DB00FEAEDCB9}" type="sibTrans" cxnId="{3A78DB9D-70B7-47F5-87E8-D6830666F0EF}">
      <dgm:prSet/>
      <dgm:spPr/>
      <dgm:t>
        <a:bodyPr/>
        <a:lstStyle/>
        <a:p>
          <a:endParaRPr lang="es-ES"/>
        </a:p>
      </dgm:t>
    </dgm:pt>
    <dgm:pt modelId="{98A5AC58-12EB-4505-B0CF-66E2296D4F65}">
      <dgm:prSet phldrT="[Texto]"/>
      <dgm:spPr/>
      <dgm:t>
        <a:bodyPr/>
        <a:lstStyle/>
        <a:p>
          <a:pPr algn="ctr"/>
          <a:r>
            <a:rPr lang="es-ES" dirty="0" smtClean="0"/>
            <a:t>FiO</a:t>
          </a:r>
          <a:r>
            <a:rPr lang="es-ES" baseline="-25000" dirty="0" smtClean="0"/>
            <a:t>2</a:t>
          </a:r>
          <a:r>
            <a:rPr lang="es-ES" dirty="0" smtClean="0"/>
            <a:t> 0,28, pH 7,45, PO</a:t>
          </a:r>
          <a:r>
            <a:rPr lang="es-ES" baseline="-25000" dirty="0" smtClean="0"/>
            <a:t>2</a:t>
          </a:r>
          <a:r>
            <a:rPr lang="es-ES" dirty="0" smtClean="0"/>
            <a:t> 89, PCO</a:t>
          </a:r>
          <a:r>
            <a:rPr lang="es-ES" baseline="-25000" dirty="0" smtClean="0"/>
            <a:t>2</a:t>
          </a:r>
          <a:r>
            <a:rPr lang="es-ES" dirty="0" smtClean="0"/>
            <a:t> 38, </a:t>
          </a:r>
          <a:r>
            <a:rPr lang="es-ES" dirty="0" err="1" smtClean="0"/>
            <a:t>bicarbonat</a:t>
          </a:r>
          <a:r>
            <a:rPr lang="es-ES" dirty="0" smtClean="0"/>
            <a:t> 25,7</a:t>
          </a:r>
          <a:endParaRPr lang="es-ES" dirty="0"/>
        </a:p>
      </dgm:t>
    </dgm:pt>
    <dgm:pt modelId="{B79212FE-534D-417A-80F0-9CB5851AE287}" type="parTrans" cxnId="{6F374612-A118-4FB0-B832-ADDA82FE27B9}">
      <dgm:prSet/>
      <dgm:spPr/>
      <dgm:t>
        <a:bodyPr/>
        <a:lstStyle/>
        <a:p>
          <a:endParaRPr lang="es-ES"/>
        </a:p>
      </dgm:t>
    </dgm:pt>
    <dgm:pt modelId="{CB49C9F2-24BC-4FE1-A0E9-9C479EB3A862}" type="sibTrans" cxnId="{6F374612-A118-4FB0-B832-ADDA82FE27B9}">
      <dgm:prSet/>
      <dgm:spPr/>
      <dgm:t>
        <a:bodyPr/>
        <a:lstStyle/>
        <a:p>
          <a:endParaRPr lang="es-ES"/>
        </a:p>
      </dgm:t>
    </dgm:pt>
    <dgm:pt modelId="{CD31B425-ADE1-4D79-9F5B-B02B5B652D25}">
      <dgm:prSet phldrT="[Texto]" phldr="1"/>
      <dgm:spPr/>
      <dgm:t>
        <a:bodyPr/>
        <a:lstStyle/>
        <a:p>
          <a:endParaRPr lang="es-ES"/>
        </a:p>
      </dgm:t>
    </dgm:pt>
    <dgm:pt modelId="{C0BFE7D8-E100-410D-BC5B-24154E56664A}" type="parTrans" cxnId="{4CB8DE74-3864-492E-B51E-990E4B370B84}">
      <dgm:prSet/>
      <dgm:spPr/>
      <dgm:t>
        <a:bodyPr/>
        <a:lstStyle/>
        <a:p>
          <a:endParaRPr lang="es-ES"/>
        </a:p>
      </dgm:t>
    </dgm:pt>
    <dgm:pt modelId="{AF7B7656-1BBC-4CE2-A949-8C5748B96E9E}" type="sibTrans" cxnId="{4CB8DE74-3864-492E-B51E-990E4B370B84}">
      <dgm:prSet/>
      <dgm:spPr/>
      <dgm:t>
        <a:bodyPr/>
        <a:lstStyle/>
        <a:p>
          <a:endParaRPr lang="es-ES"/>
        </a:p>
      </dgm:t>
    </dgm:pt>
    <dgm:pt modelId="{7FF9C114-5138-4D63-8595-A8E16C48CF6C}">
      <dgm:prSet phldrT="[Texto]" phldr="1"/>
      <dgm:spPr/>
      <dgm:t>
        <a:bodyPr/>
        <a:lstStyle/>
        <a:p>
          <a:pPr algn="l"/>
          <a:endParaRPr lang="es-ES" dirty="0"/>
        </a:p>
      </dgm:t>
    </dgm:pt>
    <dgm:pt modelId="{0E5473D2-73A9-444E-A63E-DD3E88BDCC8A}" type="parTrans" cxnId="{9FE1C522-7807-4596-B088-52A417E827BA}">
      <dgm:prSet/>
      <dgm:spPr/>
      <dgm:t>
        <a:bodyPr/>
        <a:lstStyle/>
        <a:p>
          <a:endParaRPr lang="es-ES"/>
        </a:p>
      </dgm:t>
    </dgm:pt>
    <dgm:pt modelId="{1D744609-F87D-4BC6-9322-7AE8B3A41295}" type="sibTrans" cxnId="{9FE1C522-7807-4596-B088-52A417E827BA}">
      <dgm:prSet/>
      <dgm:spPr/>
      <dgm:t>
        <a:bodyPr/>
        <a:lstStyle/>
        <a:p>
          <a:endParaRPr lang="es-ES"/>
        </a:p>
      </dgm:t>
    </dgm:pt>
    <dgm:pt modelId="{1CF68221-BB53-43E3-98C1-7132CE65DCE0}">
      <dgm:prSet phldrT="[Texto]"/>
      <dgm:spPr/>
      <dgm:t>
        <a:bodyPr/>
        <a:lstStyle/>
        <a:p>
          <a:pPr algn="ctr"/>
          <a:r>
            <a:rPr lang="es-ES" dirty="0" err="1" smtClean="0"/>
            <a:t>Serologies</a:t>
          </a:r>
          <a:r>
            <a:rPr lang="es-ES" dirty="0" smtClean="0"/>
            <a:t>: VIH i frotis per a la </a:t>
          </a:r>
          <a:r>
            <a:rPr lang="es-ES" dirty="0" err="1" smtClean="0"/>
            <a:t>grip</a:t>
          </a:r>
          <a:r>
            <a:rPr lang="es-ES" dirty="0" smtClean="0"/>
            <a:t> </a:t>
          </a:r>
          <a:r>
            <a:rPr lang="es-ES" dirty="0" err="1" smtClean="0"/>
            <a:t>negatius</a:t>
          </a:r>
          <a:r>
            <a:rPr lang="es-ES" dirty="0" smtClean="0"/>
            <a:t>.</a:t>
          </a:r>
          <a:endParaRPr lang="es-ES" dirty="0"/>
        </a:p>
      </dgm:t>
    </dgm:pt>
    <dgm:pt modelId="{BB65AA3E-36FE-4083-8129-0470D4B66CCD}" type="parTrans" cxnId="{1A8FE0BB-BD8D-4ED2-AAD2-D6D7728D2EDC}">
      <dgm:prSet/>
      <dgm:spPr/>
      <dgm:t>
        <a:bodyPr/>
        <a:lstStyle/>
        <a:p>
          <a:endParaRPr lang="es-ES"/>
        </a:p>
      </dgm:t>
    </dgm:pt>
    <dgm:pt modelId="{8759C39E-9509-4B68-A9F2-91AA95E5618A}" type="sibTrans" cxnId="{1A8FE0BB-BD8D-4ED2-AAD2-D6D7728D2EDC}">
      <dgm:prSet/>
      <dgm:spPr/>
      <dgm:t>
        <a:bodyPr/>
        <a:lstStyle/>
        <a:p>
          <a:endParaRPr lang="es-ES"/>
        </a:p>
      </dgm:t>
    </dgm:pt>
    <dgm:pt modelId="{C648AC89-D42E-4503-B36C-81526EB1D6B4}">
      <dgm:prSet phldrT="[Texto]"/>
      <dgm:spPr/>
      <dgm:t>
        <a:bodyPr/>
        <a:lstStyle/>
        <a:p>
          <a:pPr algn="ctr"/>
          <a:r>
            <a:rPr lang="es-ES" dirty="0" err="1" smtClean="0"/>
            <a:t>QuantiFERON</a:t>
          </a:r>
          <a:r>
            <a:rPr lang="es-ES" baseline="30000" dirty="0" smtClean="0"/>
            <a:t>®</a:t>
          </a:r>
          <a:r>
            <a:rPr lang="es-ES" dirty="0" smtClean="0"/>
            <a:t> </a:t>
          </a:r>
          <a:r>
            <a:rPr lang="es-ES" dirty="0" err="1" smtClean="0"/>
            <a:t>negatiu</a:t>
          </a:r>
          <a:endParaRPr lang="es-ES" dirty="0"/>
        </a:p>
      </dgm:t>
    </dgm:pt>
    <dgm:pt modelId="{ADB0886F-40FA-4804-97AE-501DAC140476}" type="parTrans" cxnId="{B7AF5C8D-507E-448B-8F58-EDEC8A0E4BD9}">
      <dgm:prSet/>
      <dgm:spPr/>
      <dgm:t>
        <a:bodyPr/>
        <a:lstStyle/>
        <a:p>
          <a:endParaRPr lang="es-ES"/>
        </a:p>
      </dgm:t>
    </dgm:pt>
    <dgm:pt modelId="{F2919DAD-DA22-486F-A535-758C1FF7AAC8}" type="sibTrans" cxnId="{B7AF5C8D-507E-448B-8F58-EDEC8A0E4BD9}">
      <dgm:prSet/>
      <dgm:spPr/>
      <dgm:t>
        <a:bodyPr/>
        <a:lstStyle/>
        <a:p>
          <a:endParaRPr lang="es-ES"/>
        </a:p>
      </dgm:t>
    </dgm:pt>
    <dgm:pt modelId="{334306F5-4CFA-4EEF-BB00-1789D9F4F2B5}" type="pres">
      <dgm:prSet presAssocID="{DA68458F-95E8-4B4A-A4E5-B0D789082050}" presName="linearFlow" presStyleCnt="0">
        <dgm:presLayoutVars>
          <dgm:dir/>
          <dgm:animLvl val="lvl"/>
          <dgm:resizeHandles/>
        </dgm:presLayoutVars>
      </dgm:prSet>
      <dgm:spPr/>
      <dgm:t>
        <a:bodyPr/>
        <a:lstStyle/>
        <a:p>
          <a:endParaRPr lang="ca-ES"/>
        </a:p>
      </dgm:t>
    </dgm:pt>
    <dgm:pt modelId="{8EF2D332-629E-4568-BAD0-63B0295D92BD}" type="pres">
      <dgm:prSet presAssocID="{8FFF73C5-5043-4BD2-85B6-34819244CAF7}" presName="compositeNode" presStyleCnt="0">
        <dgm:presLayoutVars>
          <dgm:bulletEnabled val="1"/>
        </dgm:presLayoutVars>
      </dgm:prSet>
      <dgm:spPr/>
    </dgm:pt>
    <dgm:pt modelId="{15608229-64D1-46D2-8262-56CD39705AE5}" type="pres">
      <dgm:prSet presAssocID="{8FFF73C5-5043-4BD2-85B6-34819244CAF7}" presName="image" presStyleLbl="fgImgPlace1" presStyleIdx="0" presStyleCnt="3" custLinFactY="64656" custLinFactNeighborX="31223" custLinFactNeighborY="100000"/>
      <dgm:spPr>
        <a:blipFill rotWithShape="1">
          <a:blip xmlns:r="http://schemas.openxmlformats.org/officeDocument/2006/relationships" r:embed="rId1"/>
          <a:stretch>
            <a:fillRect/>
          </a:stretch>
        </a:blipFill>
      </dgm:spPr>
    </dgm:pt>
    <dgm:pt modelId="{F8BA289C-BE82-456B-8E1A-D7C917215F1A}" type="pres">
      <dgm:prSet presAssocID="{8FFF73C5-5043-4BD2-85B6-34819244CAF7}" presName="childNode" presStyleLbl="node1" presStyleIdx="0" presStyleCnt="3" custScaleY="54421" custLinFactNeighborX="-240" custLinFactNeighborY="19745">
        <dgm:presLayoutVars>
          <dgm:bulletEnabled val="1"/>
        </dgm:presLayoutVars>
      </dgm:prSet>
      <dgm:spPr/>
      <dgm:t>
        <a:bodyPr/>
        <a:lstStyle/>
        <a:p>
          <a:endParaRPr lang="es-ES"/>
        </a:p>
      </dgm:t>
    </dgm:pt>
    <dgm:pt modelId="{5630E7E5-9976-41D9-8F23-FF6A6375A26B}" type="pres">
      <dgm:prSet presAssocID="{8FFF73C5-5043-4BD2-85B6-34819244CAF7}" presName="parentNode" presStyleLbl="revTx" presStyleIdx="0" presStyleCnt="3">
        <dgm:presLayoutVars>
          <dgm:chMax val="0"/>
          <dgm:bulletEnabled val="1"/>
        </dgm:presLayoutVars>
      </dgm:prSet>
      <dgm:spPr/>
      <dgm:t>
        <a:bodyPr/>
        <a:lstStyle/>
        <a:p>
          <a:endParaRPr lang="ca-ES"/>
        </a:p>
      </dgm:t>
    </dgm:pt>
    <dgm:pt modelId="{7C79D13F-597D-4C2B-AFF0-3EC785C95BC7}" type="pres">
      <dgm:prSet presAssocID="{C49D35D9-5F66-46FF-A1FD-41CF1A3787A1}" presName="sibTrans" presStyleCnt="0"/>
      <dgm:spPr/>
    </dgm:pt>
    <dgm:pt modelId="{D8982881-3A1A-4980-A23B-FA37C2FB0E97}" type="pres">
      <dgm:prSet presAssocID="{D14F1A8A-6769-4463-BF64-46E0EFD08BF2}" presName="compositeNode" presStyleCnt="0">
        <dgm:presLayoutVars>
          <dgm:bulletEnabled val="1"/>
        </dgm:presLayoutVars>
      </dgm:prSet>
      <dgm:spPr/>
    </dgm:pt>
    <dgm:pt modelId="{D2FE2FBD-35F1-4C2C-976C-DA4412086C9D}" type="pres">
      <dgm:prSet presAssocID="{D14F1A8A-6769-4463-BF64-46E0EFD08BF2}" presName="image" presStyleLbl="fgImgPlace1" presStyleIdx="1" presStyleCnt="3" custLinFactY="64656" custLinFactNeighborX="22264" custLinFactNeighborY="100000"/>
      <dgm:spPr>
        <a:blipFill rotWithShape="1">
          <a:blip xmlns:r="http://schemas.openxmlformats.org/officeDocument/2006/relationships" r:embed="rId2"/>
          <a:stretch>
            <a:fillRect/>
          </a:stretch>
        </a:blipFill>
      </dgm:spPr>
    </dgm:pt>
    <dgm:pt modelId="{ABC9AB56-091F-4911-AF2B-4355E6FEE8CB}" type="pres">
      <dgm:prSet presAssocID="{D14F1A8A-6769-4463-BF64-46E0EFD08BF2}" presName="childNode" presStyleLbl="node1" presStyleIdx="1" presStyleCnt="3" custScaleY="54421" custLinFactNeighborX="-187" custLinFactNeighborY="19745">
        <dgm:presLayoutVars>
          <dgm:bulletEnabled val="1"/>
        </dgm:presLayoutVars>
      </dgm:prSet>
      <dgm:spPr/>
      <dgm:t>
        <a:bodyPr/>
        <a:lstStyle/>
        <a:p>
          <a:endParaRPr lang="es-ES"/>
        </a:p>
      </dgm:t>
    </dgm:pt>
    <dgm:pt modelId="{1E2200DF-1997-429D-A153-D062FAB1FE64}" type="pres">
      <dgm:prSet presAssocID="{D14F1A8A-6769-4463-BF64-46E0EFD08BF2}" presName="parentNode" presStyleLbl="revTx" presStyleIdx="1" presStyleCnt="3">
        <dgm:presLayoutVars>
          <dgm:chMax val="0"/>
          <dgm:bulletEnabled val="1"/>
        </dgm:presLayoutVars>
      </dgm:prSet>
      <dgm:spPr/>
      <dgm:t>
        <a:bodyPr/>
        <a:lstStyle/>
        <a:p>
          <a:endParaRPr lang="ca-ES"/>
        </a:p>
      </dgm:t>
    </dgm:pt>
    <dgm:pt modelId="{908DCDC3-1C9E-4BA8-9160-6ECCC156509B}" type="pres">
      <dgm:prSet presAssocID="{8FD6A91E-155A-4E5F-B592-D6A22ECC6528}" presName="sibTrans" presStyleCnt="0"/>
      <dgm:spPr/>
    </dgm:pt>
    <dgm:pt modelId="{9B2EF1E4-B61A-4DBB-A288-476EA847ABEC}" type="pres">
      <dgm:prSet presAssocID="{CD31B425-ADE1-4D79-9F5B-B02B5B652D25}" presName="compositeNode" presStyleCnt="0">
        <dgm:presLayoutVars>
          <dgm:bulletEnabled val="1"/>
        </dgm:presLayoutVars>
      </dgm:prSet>
      <dgm:spPr/>
    </dgm:pt>
    <dgm:pt modelId="{C9188F1D-8297-49F1-9955-D9E54789D425}" type="pres">
      <dgm:prSet presAssocID="{CD31B425-ADE1-4D79-9F5B-B02B5B652D25}" presName="image" presStyleLbl="fgImgPlace1" presStyleIdx="2" presStyleCnt="3" custLinFactY="64656" custLinFactNeighborX="40575" custLinFactNeighborY="100000"/>
      <dgm:spPr>
        <a:blipFill rotWithShape="1">
          <a:blip xmlns:r="http://schemas.openxmlformats.org/officeDocument/2006/relationships" r:embed="rId3"/>
          <a:stretch>
            <a:fillRect/>
          </a:stretch>
        </a:blipFill>
      </dgm:spPr>
    </dgm:pt>
    <dgm:pt modelId="{B9C1BAC3-B6B5-4142-B78F-DE56A9AB8691}" type="pres">
      <dgm:prSet presAssocID="{CD31B425-ADE1-4D79-9F5B-B02B5B652D25}" presName="childNode" presStyleLbl="node1" presStyleIdx="2" presStyleCnt="3" custScaleY="55725" custLinFactNeighborX="-134" custLinFactNeighborY="21785">
        <dgm:presLayoutVars>
          <dgm:bulletEnabled val="1"/>
        </dgm:presLayoutVars>
      </dgm:prSet>
      <dgm:spPr/>
      <dgm:t>
        <a:bodyPr/>
        <a:lstStyle/>
        <a:p>
          <a:endParaRPr lang="es-ES"/>
        </a:p>
      </dgm:t>
    </dgm:pt>
    <dgm:pt modelId="{1BE79F34-9D80-495F-A321-1DD3614390C2}" type="pres">
      <dgm:prSet presAssocID="{CD31B425-ADE1-4D79-9F5B-B02B5B652D25}" presName="parentNode" presStyleLbl="revTx" presStyleIdx="2" presStyleCnt="3">
        <dgm:presLayoutVars>
          <dgm:chMax val="0"/>
          <dgm:bulletEnabled val="1"/>
        </dgm:presLayoutVars>
      </dgm:prSet>
      <dgm:spPr/>
      <dgm:t>
        <a:bodyPr/>
        <a:lstStyle/>
        <a:p>
          <a:endParaRPr lang="ca-ES"/>
        </a:p>
      </dgm:t>
    </dgm:pt>
  </dgm:ptLst>
  <dgm:cxnLst>
    <dgm:cxn modelId="{3A58E93F-D294-9D4F-AAF1-E7CAB80CE557}" type="presOf" srcId="{98A5AC58-12EB-4505-B0CF-66E2296D4F65}" destId="{ABC9AB56-091F-4911-AF2B-4355E6FEE8CB}" srcOrd="0" destOrd="1" presId="urn:microsoft.com/office/officeart/2005/8/layout/hList2#2"/>
    <dgm:cxn modelId="{8D48A187-7E95-B14D-BEA3-31BCBDDF6F15}" type="presOf" srcId="{DA68458F-95E8-4B4A-A4E5-B0D789082050}" destId="{334306F5-4CFA-4EEF-BB00-1789D9F4F2B5}" srcOrd="0" destOrd="0" presId="urn:microsoft.com/office/officeart/2005/8/layout/hList2#2"/>
    <dgm:cxn modelId="{20DAECCD-A322-4442-BE7B-6216D300590D}" type="presOf" srcId="{72B1275A-63E3-42E0-A2EE-971038042D49}" destId="{F8BA289C-BE82-456B-8E1A-D7C917215F1A}" srcOrd="0" destOrd="0" presId="urn:microsoft.com/office/officeart/2005/8/layout/hList2#2"/>
    <dgm:cxn modelId="{CEE35B72-D384-154A-979C-A0F9DE774009}" type="presOf" srcId="{DC30621B-47AB-4A84-B467-5F488CE0D38D}" destId="{ABC9AB56-091F-4911-AF2B-4355E6FEE8CB}" srcOrd="0" destOrd="0" presId="urn:microsoft.com/office/officeart/2005/8/layout/hList2#2"/>
    <dgm:cxn modelId="{B7AF5C8D-507E-448B-8F58-EDEC8A0E4BD9}" srcId="{CD31B425-ADE1-4D79-9F5B-B02B5B652D25}" destId="{C648AC89-D42E-4503-B36C-81526EB1D6B4}" srcOrd="2" destOrd="0" parTransId="{ADB0886F-40FA-4804-97AE-501DAC140476}" sibTransId="{F2919DAD-DA22-486F-A535-758C1FF7AAC8}"/>
    <dgm:cxn modelId="{4CB8DE74-3864-492E-B51E-990E4B370B84}" srcId="{DA68458F-95E8-4B4A-A4E5-B0D789082050}" destId="{CD31B425-ADE1-4D79-9F5B-B02B5B652D25}" srcOrd="2" destOrd="0" parTransId="{C0BFE7D8-E100-410D-BC5B-24154E56664A}" sibTransId="{AF7B7656-1BBC-4CE2-A949-8C5748B96E9E}"/>
    <dgm:cxn modelId="{A4CEBD15-ADFE-4765-BE5E-7151F5AC829E}" srcId="{8FFF73C5-5043-4BD2-85B6-34819244CAF7}" destId="{ADF2E021-591D-4592-8392-EE4C2B3BD89B}" srcOrd="1" destOrd="0" parTransId="{808DAA6F-0455-4A71-B334-411404498BA3}" sibTransId="{13481F6D-E622-4BF4-925F-3FC4EE739C2C}"/>
    <dgm:cxn modelId="{BB4F0400-20D9-A84B-84AD-4B94FE11303A}" type="presOf" srcId="{7FF9C114-5138-4D63-8595-A8E16C48CF6C}" destId="{B9C1BAC3-B6B5-4142-B78F-DE56A9AB8691}" srcOrd="0" destOrd="0" presId="urn:microsoft.com/office/officeart/2005/8/layout/hList2#2"/>
    <dgm:cxn modelId="{1A8FE0BB-BD8D-4ED2-AAD2-D6D7728D2EDC}" srcId="{CD31B425-ADE1-4D79-9F5B-B02B5B652D25}" destId="{1CF68221-BB53-43E3-98C1-7132CE65DCE0}" srcOrd="1" destOrd="0" parTransId="{BB65AA3E-36FE-4083-8129-0470D4B66CCD}" sibTransId="{8759C39E-9509-4B68-A9F2-91AA95E5618A}"/>
    <dgm:cxn modelId="{B84020B3-FDEA-4798-AE70-FD9CE8444DE2}" srcId="{8FFF73C5-5043-4BD2-85B6-34819244CAF7}" destId="{72B1275A-63E3-42E0-A2EE-971038042D49}" srcOrd="0" destOrd="0" parTransId="{6B2BCB75-D632-45FA-95E9-FCCC0D151914}" sibTransId="{09B7EBC9-B6DA-4E5B-81AC-7BDBAC0BCF80}"/>
    <dgm:cxn modelId="{75757D86-49BA-9342-BA4A-31293D1243D1}" type="presOf" srcId="{C648AC89-D42E-4503-B36C-81526EB1D6B4}" destId="{B9C1BAC3-B6B5-4142-B78F-DE56A9AB8691}" srcOrd="0" destOrd="2" presId="urn:microsoft.com/office/officeart/2005/8/layout/hList2#2"/>
    <dgm:cxn modelId="{5BD2DC05-7086-4FB6-994A-08BBD84EE8F5}" srcId="{DA68458F-95E8-4B4A-A4E5-B0D789082050}" destId="{8FFF73C5-5043-4BD2-85B6-34819244CAF7}" srcOrd="0" destOrd="0" parTransId="{E9BB3A31-9242-49F7-83DE-B2407B4B657C}" sibTransId="{C49D35D9-5F66-46FF-A1FD-41CF1A3787A1}"/>
    <dgm:cxn modelId="{6F374612-A118-4FB0-B832-ADDA82FE27B9}" srcId="{D14F1A8A-6769-4463-BF64-46E0EFD08BF2}" destId="{98A5AC58-12EB-4505-B0CF-66E2296D4F65}" srcOrd="1" destOrd="0" parTransId="{B79212FE-534D-417A-80F0-9CB5851AE287}" sibTransId="{CB49C9F2-24BC-4FE1-A0E9-9C479EB3A862}"/>
    <dgm:cxn modelId="{4E7920E8-115D-4D34-8A1F-C5736C914D95}" srcId="{DA68458F-95E8-4B4A-A4E5-B0D789082050}" destId="{D14F1A8A-6769-4463-BF64-46E0EFD08BF2}" srcOrd="1" destOrd="0" parTransId="{59251442-4DBC-45D1-84DF-69E7E243334E}" sibTransId="{8FD6A91E-155A-4E5F-B592-D6A22ECC6528}"/>
    <dgm:cxn modelId="{FE8FE389-0E0C-024C-B8FA-25F1F4FD6F09}" type="presOf" srcId="{1CF68221-BB53-43E3-98C1-7132CE65DCE0}" destId="{B9C1BAC3-B6B5-4142-B78F-DE56A9AB8691}" srcOrd="0" destOrd="1" presId="urn:microsoft.com/office/officeart/2005/8/layout/hList2#2"/>
    <dgm:cxn modelId="{02036A76-36FB-8445-B4A5-825C20BA950B}" type="presOf" srcId="{ADF2E021-591D-4592-8392-EE4C2B3BD89B}" destId="{F8BA289C-BE82-456B-8E1A-D7C917215F1A}" srcOrd="0" destOrd="1" presId="urn:microsoft.com/office/officeart/2005/8/layout/hList2#2"/>
    <dgm:cxn modelId="{95383099-2E6E-CA43-915A-6B70612A47C2}" type="presOf" srcId="{CD31B425-ADE1-4D79-9F5B-B02B5B652D25}" destId="{1BE79F34-9D80-495F-A321-1DD3614390C2}" srcOrd="0" destOrd="0" presId="urn:microsoft.com/office/officeart/2005/8/layout/hList2#2"/>
    <dgm:cxn modelId="{3A78DB9D-70B7-47F5-87E8-D6830666F0EF}" srcId="{D14F1A8A-6769-4463-BF64-46E0EFD08BF2}" destId="{DC30621B-47AB-4A84-B467-5F488CE0D38D}" srcOrd="0" destOrd="0" parTransId="{52E053E3-561B-409F-8328-36FCE3860E41}" sibTransId="{BDF6C5EA-EC23-4A21-AAEF-DB00FEAEDCB9}"/>
    <dgm:cxn modelId="{7E808E02-DD8A-1640-872B-4220D50DF1A1}" type="presOf" srcId="{8FFF73C5-5043-4BD2-85B6-34819244CAF7}" destId="{5630E7E5-9976-41D9-8F23-FF6A6375A26B}" srcOrd="0" destOrd="0" presId="urn:microsoft.com/office/officeart/2005/8/layout/hList2#2"/>
    <dgm:cxn modelId="{170811B6-064F-A44A-8295-D89D420F4511}" type="presOf" srcId="{D14F1A8A-6769-4463-BF64-46E0EFD08BF2}" destId="{1E2200DF-1997-429D-A153-D062FAB1FE64}" srcOrd="0" destOrd="0" presId="urn:microsoft.com/office/officeart/2005/8/layout/hList2#2"/>
    <dgm:cxn modelId="{9FE1C522-7807-4596-B088-52A417E827BA}" srcId="{CD31B425-ADE1-4D79-9F5B-B02B5B652D25}" destId="{7FF9C114-5138-4D63-8595-A8E16C48CF6C}" srcOrd="0" destOrd="0" parTransId="{0E5473D2-73A9-444E-A63E-DD3E88BDCC8A}" sibTransId="{1D744609-F87D-4BC6-9322-7AE8B3A41295}"/>
    <dgm:cxn modelId="{2D6F4E2C-5B92-C14E-8ECC-CD4F80D16FCF}" type="presParOf" srcId="{334306F5-4CFA-4EEF-BB00-1789D9F4F2B5}" destId="{8EF2D332-629E-4568-BAD0-63B0295D92BD}" srcOrd="0" destOrd="0" presId="urn:microsoft.com/office/officeart/2005/8/layout/hList2#2"/>
    <dgm:cxn modelId="{E2E767B9-8411-D243-B226-B7C263F8F59B}" type="presParOf" srcId="{8EF2D332-629E-4568-BAD0-63B0295D92BD}" destId="{15608229-64D1-46D2-8262-56CD39705AE5}" srcOrd="0" destOrd="0" presId="urn:microsoft.com/office/officeart/2005/8/layout/hList2#2"/>
    <dgm:cxn modelId="{602A9317-975B-4447-84A1-716453E98360}" type="presParOf" srcId="{8EF2D332-629E-4568-BAD0-63B0295D92BD}" destId="{F8BA289C-BE82-456B-8E1A-D7C917215F1A}" srcOrd="1" destOrd="0" presId="urn:microsoft.com/office/officeart/2005/8/layout/hList2#2"/>
    <dgm:cxn modelId="{A6ACDFE0-7AEB-5949-963D-BCE326DD1CC5}" type="presParOf" srcId="{8EF2D332-629E-4568-BAD0-63B0295D92BD}" destId="{5630E7E5-9976-41D9-8F23-FF6A6375A26B}" srcOrd="2" destOrd="0" presId="urn:microsoft.com/office/officeart/2005/8/layout/hList2#2"/>
    <dgm:cxn modelId="{E4FB6796-487F-5C41-80B7-44497A059B6B}" type="presParOf" srcId="{334306F5-4CFA-4EEF-BB00-1789D9F4F2B5}" destId="{7C79D13F-597D-4C2B-AFF0-3EC785C95BC7}" srcOrd="1" destOrd="0" presId="urn:microsoft.com/office/officeart/2005/8/layout/hList2#2"/>
    <dgm:cxn modelId="{900D587D-5B34-8249-82B4-B8465B4F40A9}" type="presParOf" srcId="{334306F5-4CFA-4EEF-BB00-1789D9F4F2B5}" destId="{D8982881-3A1A-4980-A23B-FA37C2FB0E97}" srcOrd="2" destOrd="0" presId="urn:microsoft.com/office/officeart/2005/8/layout/hList2#2"/>
    <dgm:cxn modelId="{9D549A5A-81C8-E94F-96DD-A37DE01983DB}" type="presParOf" srcId="{D8982881-3A1A-4980-A23B-FA37C2FB0E97}" destId="{D2FE2FBD-35F1-4C2C-976C-DA4412086C9D}" srcOrd="0" destOrd="0" presId="urn:microsoft.com/office/officeart/2005/8/layout/hList2#2"/>
    <dgm:cxn modelId="{C83B4BC6-B33C-624A-B506-473DAB8C4030}" type="presParOf" srcId="{D8982881-3A1A-4980-A23B-FA37C2FB0E97}" destId="{ABC9AB56-091F-4911-AF2B-4355E6FEE8CB}" srcOrd="1" destOrd="0" presId="urn:microsoft.com/office/officeart/2005/8/layout/hList2#2"/>
    <dgm:cxn modelId="{3BF537D5-ED40-2B45-A0C7-3038D1E90E93}" type="presParOf" srcId="{D8982881-3A1A-4980-A23B-FA37C2FB0E97}" destId="{1E2200DF-1997-429D-A153-D062FAB1FE64}" srcOrd="2" destOrd="0" presId="urn:microsoft.com/office/officeart/2005/8/layout/hList2#2"/>
    <dgm:cxn modelId="{6DCAFD28-AD3F-2B45-A44C-E55FB716850D}" type="presParOf" srcId="{334306F5-4CFA-4EEF-BB00-1789D9F4F2B5}" destId="{908DCDC3-1C9E-4BA8-9160-6ECCC156509B}" srcOrd="3" destOrd="0" presId="urn:microsoft.com/office/officeart/2005/8/layout/hList2#2"/>
    <dgm:cxn modelId="{F6DEA240-CD9A-F44F-AF6D-2C4A39D18B2B}" type="presParOf" srcId="{334306F5-4CFA-4EEF-BB00-1789D9F4F2B5}" destId="{9B2EF1E4-B61A-4DBB-A288-476EA847ABEC}" srcOrd="4" destOrd="0" presId="urn:microsoft.com/office/officeart/2005/8/layout/hList2#2"/>
    <dgm:cxn modelId="{75484E10-2171-F448-B8D9-9DB47616606C}" type="presParOf" srcId="{9B2EF1E4-B61A-4DBB-A288-476EA847ABEC}" destId="{C9188F1D-8297-49F1-9955-D9E54789D425}" srcOrd="0" destOrd="0" presId="urn:microsoft.com/office/officeart/2005/8/layout/hList2#2"/>
    <dgm:cxn modelId="{AFA48E66-6925-7C47-9DAA-6F0E86A93399}" type="presParOf" srcId="{9B2EF1E4-B61A-4DBB-A288-476EA847ABEC}" destId="{B9C1BAC3-B6B5-4142-B78F-DE56A9AB8691}" srcOrd="1" destOrd="0" presId="urn:microsoft.com/office/officeart/2005/8/layout/hList2#2"/>
    <dgm:cxn modelId="{BEDBD1AD-CE9C-4440-B71A-8AE2A38D50B6}" type="presParOf" srcId="{9B2EF1E4-B61A-4DBB-A288-476EA847ABEC}" destId="{1BE79F34-9D80-495F-A321-1DD3614390C2}" srcOrd="2" destOrd="0" presId="urn:microsoft.com/office/officeart/2005/8/layout/hList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9DDFC-63AE-4C9B-9587-C6F4B1981718}">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INFECCIÓS</a:t>
          </a:r>
          <a:endParaRPr lang="es-ES" sz="1300" kern="1200" dirty="0"/>
        </a:p>
      </dsp:txBody>
      <dsp:txXfrm rot="-5400000">
        <a:off x="1" y="573596"/>
        <a:ext cx="1146297" cy="491270"/>
      </dsp:txXfrm>
    </dsp:sp>
    <dsp:sp modelId="{216F31DB-EA95-495B-BFAF-7903F1C9AAD3}">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ca-ES" sz="1200" kern="1200" noProof="0" dirty="0" smtClean="0"/>
            <a:t>Pneumònia adquirida a la comunitat</a:t>
          </a:r>
          <a:endParaRPr lang="ca-ES" sz="1200" kern="1200" noProof="0" dirty="0"/>
        </a:p>
        <a:p>
          <a:pPr marL="114300" lvl="1" indent="-114300" algn="l" defTabSz="533400">
            <a:lnSpc>
              <a:spcPct val="90000"/>
            </a:lnSpc>
            <a:spcBef>
              <a:spcPct val="0"/>
            </a:spcBef>
            <a:spcAft>
              <a:spcPct val="15000"/>
            </a:spcAft>
            <a:buChar char="••"/>
          </a:pPr>
          <a:r>
            <a:rPr lang="ca-ES" sz="1200" kern="1200" noProof="0" dirty="0" smtClean="0"/>
            <a:t>Tuberculosi pulmonar</a:t>
          </a:r>
          <a:endParaRPr lang="ca-ES" sz="1200" kern="1200" noProof="0" dirty="0"/>
        </a:p>
      </dsp:txBody>
      <dsp:txXfrm rot="-5400000">
        <a:off x="1146298" y="52408"/>
        <a:ext cx="7031341" cy="960496"/>
      </dsp:txXfrm>
    </dsp:sp>
    <dsp:sp modelId="{0F49A43A-BC29-4652-9CDB-ADB17B9234F2}">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INFLAMATORI</a:t>
          </a:r>
          <a:endParaRPr lang="es-ES" sz="1300" kern="1200" dirty="0"/>
        </a:p>
      </dsp:txBody>
      <dsp:txXfrm rot="-5400000">
        <a:off x="1" y="2017346"/>
        <a:ext cx="1146297" cy="491270"/>
      </dsp:txXfrm>
    </dsp:sp>
    <dsp:sp modelId="{C8E0A993-C3A5-47BA-84CC-6BA3F9C43F08}">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ca-ES" sz="1200" kern="1200" noProof="0" dirty="0" smtClean="0"/>
            <a:t>Malaltia pulmonar intersticial difusa secundària a artritis reumatoide, pneumònia organitzativa, sarcoïdosi</a:t>
          </a:r>
          <a:endParaRPr lang="ca-ES" sz="1200" kern="1200" noProof="0" dirty="0"/>
        </a:p>
        <a:p>
          <a:pPr marL="114300" lvl="1" indent="-114300" algn="l" defTabSz="533400">
            <a:lnSpc>
              <a:spcPct val="90000"/>
            </a:lnSpc>
            <a:spcBef>
              <a:spcPct val="0"/>
            </a:spcBef>
            <a:spcAft>
              <a:spcPct val="15000"/>
            </a:spcAft>
            <a:buChar char="••"/>
          </a:pPr>
          <a:r>
            <a:rPr lang="ca-ES" sz="1200" kern="1200" noProof="0" dirty="0" smtClean="0"/>
            <a:t>Toxicitat pulmonar farmacològica, pneumonitis per hipersensibilitat, pneumònia eosinofílica, síndrome de </a:t>
          </a:r>
          <a:r>
            <a:rPr lang="ca-ES" sz="1200" kern="1200" noProof="0" dirty="0" err="1" smtClean="0"/>
            <a:t>Churg-Strauss</a:t>
          </a:r>
          <a:endParaRPr lang="ca-ES" sz="1200" kern="1200" noProof="0" dirty="0"/>
        </a:p>
        <a:p>
          <a:pPr marL="114300" lvl="1" indent="-114300" algn="l" defTabSz="533400">
            <a:lnSpc>
              <a:spcPct val="90000"/>
            </a:lnSpc>
            <a:spcBef>
              <a:spcPct val="0"/>
            </a:spcBef>
            <a:spcAft>
              <a:spcPct val="15000"/>
            </a:spcAft>
            <a:buChar char="••"/>
          </a:pPr>
          <a:r>
            <a:rPr lang="ca-ES" sz="1200" kern="1200" noProof="0" dirty="0" smtClean="0"/>
            <a:t>Panarteritis nodosa/</a:t>
          </a:r>
          <a:r>
            <a:rPr lang="ca-ES" sz="1200" kern="1200" noProof="0" dirty="0" err="1" smtClean="0"/>
            <a:t>poliangiïtis</a:t>
          </a:r>
          <a:r>
            <a:rPr lang="ca-ES" sz="1200" kern="1200" noProof="0" dirty="0" smtClean="0"/>
            <a:t> microscòpica</a:t>
          </a:r>
        </a:p>
      </dsp:txBody>
      <dsp:txXfrm rot="-5400000">
        <a:off x="1146298" y="1496158"/>
        <a:ext cx="7031341" cy="960496"/>
      </dsp:txXfrm>
    </dsp:sp>
    <dsp:sp modelId="{9EE46C77-BF15-4C4F-9F81-89B75F87F643}">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TUMORAL</a:t>
          </a:r>
          <a:endParaRPr lang="es-ES" sz="1300" kern="1200" dirty="0"/>
        </a:p>
      </dsp:txBody>
      <dsp:txXfrm rot="-5400000">
        <a:off x="1" y="3461096"/>
        <a:ext cx="1146297" cy="491270"/>
      </dsp:txXfrm>
    </dsp:sp>
    <dsp:sp modelId="{A2C452C7-411E-486C-81E4-20A54443492C}">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ca-ES" sz="1200" kern="1200" noProof="0" dirty="0" smtClean="0"/>
            <a:t>Limfangitis carcinomatosa</a:t>
          </a:r>
          <a:endParaRPr lang="ca-ES" sz="1200" kern="1200" noProof="0" dirty="0"/>
        </a:p>
      </dsp:txBody>
      <dsp:txXfrm rot="-5400000">
        <a:off x="1146298" y="2939908"/>
        <a:ext cx="7031341" cy="960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0E7E5-9976-41D9-8F23-FF6A6375A26B}">
      <dsp:nvSpPr>
        <dsp:cNvPr id="0" name=""/>
        <dsp:cNvSpPr/>
      </dsp:nvSpPr>
      <dsp:spPr>
        <a:xfrm rot="16200000">
          <a:off x="-1516044" y="2326353"/>
          <a:ext cx="3530251" cy="396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s-ES" sz="2800" kern="1200"/>
        </a:p>
      </dsp:txBody>
      <dsp:txXfrm>
        <a:off x="-1516044" y="2326353"/>
        <a:ext cx="3530251" cy="396075"/>
      </dsp:txXfrm>
    </dsp:sp>
    <dsp:sp modelId="{F8BA289C-BE82-456B-8E1A-D7C917215F1A}">
      <dsp:nvSpPr>
        <dsp:cNvPr id="0" name=""/>
        <dsp:cNvSpPr/>
      </dsp:nvSpPr>
      <dsp:spPr>
        <a:xfrm>
          <a:off x="442383" y="2260840"/>
          <a:ext cx="1972874" cy="19211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49316" rIns="135128" bIns="135128" numCol="1" spcCol="1270" anchor="t" anchorCtr="0">
          <a:noAutofit/>
        </a:bodyPr>
        <a:lstStyle/>
        <a:p>
          <a:pPr marL="114300" lvl="1" indent="-114300" algn="l" defTabSz="666750">
            <a:lnSpc>
              <a:spcPct val="90000"/>
            </a:lnSpc>
            <a:spcBef>
              <a:spcPct val="0"/>
            </a:spcBef>
            <a:spcAft>
              <a:spcPct val="15000"/>
            </a:spcAft>
            <a:buChar char="••"/>
          </a:pPr>
          <a:endParaRPr lang="es-ES" sz="1500" kern="1200" dirty="0"/>
        </a:p>
        <a:p>
          <a:pPr marL="114300" lvl="1" indent="-114300" algn="ctr" defTabSz="666750">
            <a:lnSpc>
              <a:spcPct val="90000"/>
            </a:lnSpc>
            <a:spcBef>
              <a:spcPct val="0"/>
            </a:spcBef>
            <a:spcAft>
              <a:spcPct val="15000"/>
            </a:spcAft>
            <a:buChar char="••"/>
          </a:pPr>
          <a:r>
            <a:rPr lang="ca-ES" sz="1500" kern="1200" noProof="0" dirty="0" smtClean="0"/>
            <a:t>PCR 14,9, LDH 562, Ca 8,7, limfopènia, resta de paràmetres dins la normalitat</a:t>
          </a:r>
          <a:endParaRPr lang="ca-ES" sz="1500" kern="1200" noProof="0" dirty="0"/>
        </a:p>
      </dsp:txBody>
      <dsp:txXfrm>
        <a:off x="442383" y="2260840"/>
        <a:ext cx="1972874" cy="1921197"/>
      </dsp:txXfrm>
    </dsp:sp>
    <dsp:sp modelId="{15608229-64D1-46D2-8262-56CD39705AE5}">
      <dsp:nvSpPr>
        <dsp:cNvPr id="0" name=""/>
        <dsp:cNvSpPr/>
      </dsp:nvSpPr>
      <dsp:spPr>
        <a:xfrm>
          <a:off x="298376" y="1540769"/>
          <a:ext cx="792150" cy="79215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200DF-1997-429D-A153-D062FAB1FE64}">
      <dsp:nvSpPr>
        <dsp:cNvPr id="0" name=""/>
        <dsp:cNvSpPr/>
      </dsp:nvSpPr>
      <dsp:spPr>
        <a:xfrm rot="16200000">
          <a:off x="1363236" y="2326353"/>
          <a:ext cx="3530251" cy="396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s-ES" sz="2800" kern="1200"/>
        </a:p>
      </dsp:txBody>
      <dsp:txXfrm>
        <a:off x="1363236" y="2326353"/>
        <a:ext cx="3530251" cy="396075"/>
      </dsp:txXfrm>
    </dsp:sp>
    <dsp:sp modelId="{ABC9AB56-091F-4911-AF2B-4355E6FEE8CB}">
      <dsp:nvSpPr>
        <dsp:cNvPr id="0" name=""/>
        <dsp:cNvSpPr/>
      </dsp:nvSpPr>
      <dsp:spPr>
        <a:xfrm>
          <a:off x="3322710" y="2260840"/>
          <a:ext cx="1972874" cy="19211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49316" rIns="135128" bIns="135128" numCol="1" spcCol="1270" anchor="t" anchorCtr="0">
          <a:noAutofit/>
        </a:bodyPr>
        <a:lstStyle/>
        <a:p>
          <a:pPr marL="114300" lvl="1" indent="-114300" algn="l" defTabSz="666750">
            <a:lnSpc>
              <a:spcPct val="90000"/>
            </a:lnSpc>
            <a:spcBef>
              <a:spcPct val="0"/>
            </a:spcBef>
            <a:spcAft>
              <a:spcPct val="15000"/>
            </a:spcAft>
            <a:buChar char="••"/>
          </a:pPr>
          <a:endParaRPr lang="es-ES" sz="1500" kern="1200" dirty="0"/>
        </a:p>
        <a:p>
          <a:pPr marL="114300" lvl="1" indent="-114300" algn="ctr" defTabSz="666750">
            <a:lnSpc>
              <a:spcPct val="90000"/>
            </a:lnSpc>
            <a:spcBef>
              <a:spcPct val="0"/>
            </a:spcBef>
            <a:spcAft>
              <a:spcPct val="15000"/>
            </a:spcAft>
            <a:buChar char="••"/>
          </a:pPr>
          <a:r>
            <a:rPr lang="es-ES" sz="1500" kern="1200" dirty="0" smtClean="0"/>
            <a:t>FiO</a:t>
          </a:r>
          <a:r>
            <a:rPr lang="es-ES" sz="1500" kern="1200" baseline="-25000" dirty="0" smtClean="0"/>
            <a:t>2</a:t>
          </a:r>
          <a:r>
            <a:rPr lang="es-ES" sz="1500" kern="1200" dirty="0" smtClean="0"/>
            <a:t> 0,28, pH 7,45, PO</a:t>
          </a:r>
          <a:r>
            <a:rPr lang="es-ES" sz="1500" kern="1200" baseline="-25000" dirty="0" smtClean="0"/>
            <a:t>2</a:t>
          </a:r>
          <a:r>
            <a:rPr lang="es-ES" sz="1500" kern="1200" dirty="0" smtClean="0"/>
            <a:t> 89, PCO</a:t>
          </a:r>
          <a:r>
            <a:rPr lang="es-ES" sz="1500" kern="1200" baseline="-25000" dirty="0" smtClean="0"/>
            <a:t>2</a:t>
          </a:r>
          <a:r>
            <a:rPr lang="es-ES" sz="1500" kern="1200" dirty="0" smtClean="0"/>
            <a:t> 38, </a:t>
          </a:r>
          <a:r>
            <a:rPr lang="es-ES" sz="1500" kern="1200" dirty="0" err="1" smtClean="0"/>
            <a:t>bicarbonat</a:t>
          </a:r>
          <a:r>
            <a:rPr lang="es-ES" sz="1500" kern="1200" dirty="0" smtClean="0"/>
            <a:t> 25,7</a:t>
          </a:r>
          <a:endParaRPr lang="es-ES" sz="1500" kern="1200" dirty="0"/>
        </a:p>
      </dsp:txBody>
      <dsp:txXfrm>
        <a:off x="3322710" y="2260840"/>
        <a:ext cx="1972874" cy="1921197"/>
      </dsp:txXfrm>
    </dsp:sp>
    <dsp:sp modelId="{D2FE2FBD-35F1-4C2C-976C-DA4412086C9D}">
      <dsp:nvSpPr>
        <dsp:cNvPr id="0" name=""/>
        <dsp:cNvSpPr/>
      </dsp:nvSpPr>
      <dsp:spPr>
        <a:xfrm>
          <a:off x="3106689" y="1540769"/>
          <a:ext cx="792150" cy="79215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79F34-9D80-495F-A321-1DD3614390C2}">
      <dsp:nvSpPr>
        <dsp:cNvPr id="0" name=""/>
        <dsp:cNvSpPr/>
      </dsp:nvSpPr>
      <dsp:spPr>
        <a:xfrm rot="16200000">
          <a:off x="4242518" y="2326353"/>
          <a:ext cx="3530251" cy="396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s-ES" sz="2800" kern="1200"/>
        </a:p>
      </dsp:txBody>
      <dsp:txXfrm>
        <a:off x="4242518" y="2326353"/>
        <a:ext cx="3530251" cy="396075"/>
      </dsp:txXfrm>
    </dsp:sp>
    <dsp:sp modelId="{B9C1BAC3-B6B5-4142-B78F-DE56A9AB8691}">
      <dsp:nvSpPr>
        <dsp:cNvPr id="0" name=""/>
        <dsp:cNvSpPr/>
      </dsp:nvSpPr>
      <dsp:spPr>
        <a:xfrm>
          <a:off x="6203038" y="2309840"/>
          <a:ext cx="1972874" cy="19672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349316" rIns="135128" bIns="135128" numCol="1" spcCol="1270" anchor="t" anchorCtr="0">
          <a:noAutofit/>
        </a:bodyPr>
        <a:lstStyle/>
        <a:p>
          <a:pPr marL="114300" lvl="1" indent="-114300" algn="l" defTabSz="666750">
            <a:lnSpc>
              <a:spcPct val="90000"/>
            </a:lnSpc>
            <a:spcBef>
              <a:spcPct val="0"/>
            </a:spcBef>
            <a:spcAft>
              <a:spcPct val="15000"/>
            </a:spcAft>
            <a:buChar char="••"/>
          </a:pPr>
          <a:endParaRPr lang="es-ES" sz="1500" kern="1200" dirty="0"/>
        </a:p>
        <a:p>
          <a:pPr marL="114300" lvl="1" indent="-114300" algn="ctr" defTabSz="666750">
            <a:lnSpc>
              <a:spcPct val="90000"/>
            </a:lnSpc>
            <a:spcBef>
              <a:spcPct val="0"/>
            </a:spcBef>
            <a:spcAft>
              <a:spcPct val="15000"/>
            </a:spcAft>
            <a:buChar char="••"/>
          </a:pPr>
          <a:r>
            <a:rPr lang="es-ES" sz="1500" kern="1200" dirty="0" err="1" smtClean="0"/>
            <a:t>Serologies</a:t>
          </a:r>
          <a:r>
            <a:rPr lang="es-ES" sz="1500" kern="1200" dirty="0" smtClean="0"/>
            <a:t>: VIH i frotis per a la </a:t>
          </a:r>
          <a:r>
            <a:rPr lang="es-ES" sz="1500" kern="1200" dirty="0" err="1" smtClean="0"/>
            <a:t>grip</a:t>
          </a:r>
          <a:r>
            <a:rPr lang="es-ES" sz="1500" kern="1200" dirty="0" smtClean="0"/>
            <a:t> </a:t>
          </a:r>
          <a:r>
            <a:rPr lang="es-ES" sz="1500" kern="1200" dirty="0" err="1" smtClean="0"/>
            <a:t>negatius</a:t>
          </a:r>
          <a:r>
            <a:rPr lang="es-ES" sz="1500" kern="1200" dirty="0" smtClean="0"/>
            <a:t>.</a:t>
          </a:r>
          <a:endParaRPr lang="es-ES" sz="1500" kern="1200" dirty="0"/>
        </a:p>
        <a:p>
          <a:pPr marL="114300" lvl="1" indent="-114300" algn="ctr" defTabSz="666750">
            <a:lnSpc>
              <a:spcPct val="90000"/>
            </a:lnSpc>
            <a:spcBef>
              <a:spcPct val="0"/>
            </a:spcBef>
            <a:spcAft>
              <a:spcPct val="15000"/>
            </a:spcAft>
            <a:buChar char="••"/>
          </a:pPr>
          <a:r>
            <a:rPr lang="es-ES" sz="1500" kern="1200" dirty="0" err="1" smtClean="0"/>
            <a:t>QuantiFERON</a:t>
          </a:r>
          <a:r>
            <a:rPr lang="es-ES" sz="1500" kern="1200" baseline="30000" dirty="0" smtClean="0"/>
            <a:t>®</a:t>
          </a:r>
          <a:r>
            <a:rPr lang="es-ES" sz="1500" kern="1200" dirty="0" smtClean="0"/>
            <a:t> </a:t>
          </a:r>
          <a:r>
            <a:rPr lang="es-ES" sz="1500" kern="1200" dirty="0" err="1" smtClean="0"/>
            <a:t>negatiu</a:t>
          </a:r>
          <a:endParaRPr lang="es-ES" sz="1500" kern="1200" dirty="0"/>
        </a:p>
      </dsp:txBody>
      <dsp:txXfrm>
        <a:off x="6203038" y="2309840"/>
        <a:ext cx="1972874" cy="1967232"/>
      </dsp:txXfrm>
    </dsp:sp>
    <dsp:sp modelId="{C9188F1D-8297-49F1-9955-D9E54789D425}">
      <dsp:nvSpPr>
        <dsp:cNvPr id="0" name=""/>
        <dsp:cNvSpPr/>
      </dsp:nvSpPr>
      <dsp:spPr>
        <a:xfrm>
          <a:off x="6131021" y="1540769"/>
          <a:ext cx="792150" cy="792150"/>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554B5A-823E-E74C-A5F0-10340A385BB3}" type="datetimeFigureOut">
              <a:rPr lang="es-ES" smtClean="0"/>
              <a:t>11/07/2019</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CBAE0-8758-724D-9E72-2F437674A801}" type="slidenum">
              <a:rPr lang="es-ES" smtClean="0"/>
              <a:t>‹Nº›</a:t>
            </a:fld>
            <a:endParaRPr lang="es-ES"/>
          </a:p>
        </p:txBody>
      </p:sp>
    </p:spTree>
    <p:extLst>
      <p:ext uri="{BB962C8B-B14F-4D97-AF65-F5344CB8AC3E}">
        <p14:creationId xmlns:p14="http://schemas.microsoft.com/office/powerpoint/2010/main" val="311070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5DCBAE0-8758-724D-9E72-2F437674A801}" type="slidenum">
              <a:rPr lang="es-ES" smtClean="0"/>
              <a:t>28</a:t>
            </a:fld>
            <a:endParaRPr lang="es-ES"/>
          </a:p>
        </p:txBody>
      </p:sp>
    </p:spTree>
    <p:extLst>
      <p:ext uri="{BB962C8B-B14F-4D97-AF65-F5344CB8AC3E}">
        <p14:creationId xmlns:p14="http://schemas.microsoft.com/office/powerpoint/2010/main" val="175612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sz="1200" b="0" i="0" kern="1200" noProof="0" dirty="0" smtClean="0">
                <a:solidFill>
                  <a:schemeClr val="tx1"/>
                </a:solidFill>
                <a:latin typeface="+mn-lt"/>
                <a:ea typeface="+mn-ea"/>
                <a:cs typeface="+mn-cs"/>
              </a:rPr>
              <a:t>Múltiples adenopaties </a:t>
            </a:r>
            <a:r>
              <a:rPr lang="ca-ES" sz="1200" b="0" i="0" kern="1200" noProof="0" dirty="0" err="1" smtClean="0">
                <a:solidFill>
                  <a:schemeClr val="tx1"/>
                </a:solidFill>
                <a:latin typeface="+mn-lt"/>
                <a:ea typeface="+mn-ea"/>
                <a:cs typeface="+mn-cs"/>
              </a:rPr>
              <a:t>mediastíniques</a:t>
            </a:r>
            <a:r>
              <a:rPr lang="ca-ES" sz="1200" b="0" i="0" kern="1200" noProof="0" dirty="0" smtClean="0">
                <a:solidFill>
                  <a:schemeClr val="tx1"/>
                </a:solidFill>
                <a:latin typeface="+mn-lt"/>
                <a:ea typeface="+mn-ea"/>
                <a:cs typeface="+mn-cs"/>
              </a:rPr>
              <a:t> i hilars bilaterals de mida patològica, i a les regions </a:t>
            </a:r>
            <a:r>
              <a:rPr lang="ca-ES" sz="1200" b="0" i="0" kern="1200" noProof="0" dirty="0" err="1" smtClean="0">
                <a:solidFill>
                  <a:schemeClr val="tx1"/>
                </a:solidFill>
                <a:latin typeface="+mn-lt"/>
                <a:ea typeface="+mn-ea"/>
                <a:cs typeface="+mn-cs"/>
              </a:rPr>
              <a:t>subcarinal</a:t>
            </a:r>
            <a:r>
              <a:rPr lang="ca-ES" sz="1200" b="0" i="0" kern="1200" noProof="0" dirty="0" smtClean="0">
                <a:solidFill>
                  <a:schemeClr val="tx1"/>
                </a:solidFill>
                <a:latin typeface="+mn-lt"/>
                <a:ea typeface="+mn-ea"/>
                <a:cs typeface="+mn-cs"/>
              </a:rPr>
              <a:t>, </a:t>
            </a:r>
            <a:r>
              <a:rPr lang="ca-ES" sz="1200" b="0" i="0" kern="1200" noProof="0" dirty="0" err="1" smtClean="0">
                <a:solidFill>
                  <a:schemeClr val="tx1"/>
                </a:solidFill>
                <a:latin typeface="+mn-lt"/>
                <a:ea typeface="+mn-ea"/>
                <a:cs typeface="+mn-cs"/>
              </a:rPr>
              <a:t>paratraqueal</a:t>
            </a:r>
            <a:r>
              <a:rPr lang="ca-ES" sz="1200" b="0" i="0" kern="1200" noProof="0" dirty="0" smtClean="0">
                <a:solidFill>
                  <a:schemeClr val="tx1"/>
                </a:solidFill>
                <a:latin typeface="+mn-lt"/>
                <a:ea typeface="+mn-ea"/>
                <a:cs typeface="+mn-cs"/>
              </a:rPr>
              <a:t> i </a:t>
            </a:r>
            <a:r>
              <a:rPr lang="ca-ES" sz="1200" b="0" i="0" kern="1200" noProof="0" dirty="0" err="1" smtClean="0">
                <a:solidFill>
                  <a:schemeClr val="tx1"/>
                </a:solidFill>
                <a:latin typeface="+mn-lt"/>
                <a:ea typeface="+mn-ea"/>
                <a:cs typeface="+mn-cs"/>
              </a:rPr>
              <a:t>prevasculars</a:t>
            </a:r>
            <a:r>
              <a:rPr lang="ca-ES" sz="1200" b="0" i="0" kern="1200" noProof="0" dirty="0" smtClean="0">
                <a:solidFill>
                  <a:schemeClr val="tx1"/>
                </a:solidFill>
                <a:latin typeface="+mn-lt"/>
                <a:ea typeface="+mn-ea"/>
                <a:cs typeface="+mn-cs"/>
              </a:rPr>
              <a:t> bilaterals; opacitats </a:t>
            </a:r>
            <a:r>
              <a:rPr lang="ca-ES" sz="1200" b="0" i="0" kern="1200" noProof="0" dirty="0" err="1" smtClean="0">
                <a:solidFill>
                  <a:schemeClr val="tx1"/>
                </a:solidFill>
                <a:latin typeface="+mn-lt"/>
                <a:ea typeface="+mn-ea"/>
                <a:cs typeface="+mn-cs"/>
              </a:rPr>
              <a:t>peribroncovasculars</a:t>
            </a:r>
            <a:r>
              <a:rPr lang="ca-ES" sz="1200" b="0" i="0" kern="1200" noProof="0" dirty="0" smtClean="0">
                <a:solidFill>
                  <a:schemeClr val="tx1"/>
                </a:solidFill>
                <a:latin typeface="+mn-lt"/>
                <a:ea typeface="+mn-ea"/>
                <a:cs typeface="+mn-cs"/>
              </a:rPr>
              <a:t>, nòduls mal definits i vidre desllustrat. </a:t>
            </a:r>
          </a:p>
          <a:p>
            <a:r>
              <a:rPr lang="ca-ES" sz="1200" b="0" i="0" kern="1200" noProof="0" dirty="0" smtClean="0">
                <a:solidFill>
                  <a:schemeClr val="tx1"/>
                </a:solidFill>
                <a:latin typeface="+mn-lt"/>
                <a:ea typeface="+mn-ea"/>
                <a:cs typeface="+mn-cs"/>
              </a:rPr>
              <a:t>També s'observen alguns nòduls de localització pleural i </a:t>
            </a:r>
            <a:r>
              <a:rPr lang="ca-ES" sz="1200" b="0" i="0" kern="1200" noProof="0" dirty="0" err="1" smtClean="0">
                <a:solidFill>
                  <a:schemeClr val="tx1"/>
                </a:solidFill>
                <a:latin typeface="+mn-lt"/>
                <a:ea typeface="+mn-ea"/>
                <a:cs typeface="+mn-cs"/>
              </a:rPr>
              <a:t>cisural</a:t>
            </a:r>
            <a:r>
              <a:rPr lang="ca-ES" sz="1200" b="0" i="0" kern="1200" noProof="0" dirty="0" smtClean="0">
                <a:solidFill>
                  <a:schemeClr val="tx1"/>
                </a:solidFill>
                <a:latin typeface="+mn-lt"/>
                <a:ea typeface="+mn-ea"/>
                <a:cs typeface="+mn-cs"/>
              </a:rPr>
              <a:t>. </a:t>
            </a:r>
          </a:p>
          <a:p>
            <a:r>
              <a:rPr lang="ca-ES" sz="1200" b="0" i="0" kern="1200" noProof="0" dirty="0" smtClean="0">
                <a:solidFill>
                  <a:schemeClr val="tx1"/>
                </a:solidFill>
                <a:latin typeface="+mn-lt"/>
                <a:ea typeface="+mn-ea"/>
                <a:cs typeface="+mn-cs"/>
              </a:rPr>
              <a:t>Tot i que les imatges pulmonars no són totalment característiques, s'hauria de considerar sarcoïdosi com a primera opció; altres possibilitats serien un procés </a:t>
            </a:r>
            <a:r>
              <a:rPr lang="ca-ES" sz="1200" b="0" i="0" kern="1200" noProof="0" dirty="0" err="1" smtClean="0">
                <a:solidFill>
                  <a:schemeClr val="tx1"/>
                </a:solidFill>
                <a:latin typeface="+mn-lt"/>
                <a:ea typeface="+mn-ea"/>
                <a:cs typeface="+mn-cs"/>
              </a:rPr>
              <a:t>limfoproliferatiu</a:t>
            </a:r>
            <a:r>
              <a:rPr lang="ca-ES" sz="1200" b="0" i="0" kern="1200" noProof="0" dirty="0" smtClean="0">
                <a:solidFill>
                  <a:schemeClr val="tx1"/>
                </a:solidFill>
                <a:latin typeface="+mn-lt"/>
                <a:ea typeface="+mn-ea"/>
                <a:cs typeface="+mn-cs"/>
              </a:rPr>
              <a:t> o una disseminació de neoplàsia sòlida; si el pacient fos VIH positiu, s'hauria de considerar el sarcoma de </a:t>
            </a:r>
            <a:r>
              <a:rPr lang="ca-ES" sz="1200" b="0" i="0" kern="1200" noProof="0" dirty="0" err="1" smtClean="0">
                <a:solidFill>
                  <a:schemeClr val="tx1"/>
                </a:solidFill>
                <a:latin typeface="+mn-lt"/>
                <a:ea typeface="+mn-ea"/>
                <a:cs typeface="+mn-cs"/>
              </a:rPr>
              <a:t>Kaposi</a:t>
            </a:r>
            <a:r>
              <a:rPr lang="ca-ES" sz="1200" b="0" i="0" kern="1200" noProof="0" dirty="0" smtClean="0">
                <a:solidFill>
                  <a:schemeClr val="tx1"/>
                </a:solidFill>
                <a:latin typeface="+mn-lt"/>
                <a:ea typeface="+mn-ea"/>
                <a:cs typeface="+mn-cs"/>
              </a:rPr>
              <a:t>.</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50</a:t>
            </a:fld>
            <a:endParaRPr lang="ca-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noProof="0" dirty="0" smtClean="0"/>
              <a:t>Si tenim la sospita d'una malaltia intersticial pulmonar, hem de descartar que sigui secundària, per exemple a una malaltia autoimmunitària sistèmica. </a:t>
            </a:r>
          </a:p>
          <a:p>
            <a:r>
              <a:rPr lang="ca-ES" noProof="0" dirty="0" smtClean="0"/>
              <a:t>En aquesta pacient se li va realitzar una analítica amb tota la sèrie de proves d'autoimmunitat: anticossos </a:t>
            </a:r>
            <a:r>
              <a:rPr lang="ca-ES" noProof="0" dirty="0" err="1" smtClean="0"/>
              <a:t>anticitrul·linats</a:t>
            </a:r>
            <a:r>
              <a:rPr lang="ca-ES" noProof="0" dirty="0" smtClean="0"/>
              <a:t> i factor reumatoide per comprovar que realment es tracta d'una artritis reumatoide (cal recordar que ja estava diagnosticada d‘artritis reumatoide), ENA, perfil d’esclerodèrmia i perfil de miositis per descartar una miopatia inflamatòria, i immunoglobulines G (</a:t>
            </a:r>
            <a:r>
              <a:rPr lang="ca-ES" noProof="0" dirty="0" err="1" smtClean="0"/>
              <a:t>IgG</a:t>
            </a:r>
            <a:r>
              <a:rPr lang="ca-ES" noProof="0" dirty="0" smtClean="0"/>
              <a:t>) específiques (precipitines) útils per descartar pneumonitis</a:t>
            </a:r>
            <a:r>
              <a:rPr lang="ca-ES" baseline="0" noProof="0" dirty="0" smtClean="0"/>
              <a:t> per hipersensibilitat (P</a:t>
            </a:r>
            <a:r>
              <a:rPr lang="ca-ES" noProof="0" dirty="0" smtClean="0"/>
              <a:t>HS).</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51</a:t>
            </a:fld>
            <a:endParaRPr lang="ca-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noProof="0" dirty="0" smtClean="0"/>
              <a:t>Rentada </a:t>
            </a:r>
            <a:r>
              <a:rPr lang="ca-ES" noProof="0" dirty="0" err="1" smtClean="0"/>
              <a:t>brocoalveolar</a:t>
            </a:r>
            <a:r>
              <a:rPr lang="ca-ES" noProof="0" dirty="0" smtClean="0"/>
              <a:t>: </a:t>
            </a:r>
            <a:r>
              <a:rPr lang="ca-ES" baseline="0" noProof="0" dirty="0" smtClean="0"/>
              <a:t>Destaca un 18% de limfòcits (valor de referència inferior al 15%), i la resta és inespecífica. Això suggereix un procés inflamatori com a origen del quadre. </a:t>
            </a:r>
          </a:p>
          <a:p>
            <a:r>
              <a:rPr lang="ca-ES" baseline="0" noProof="0" dirty="0" smtClean="0"/>
              <a:t>Les troballes de la punció </a:t>
            </a:r>
            <a:r>
              <a:rPr lang="ca-ES" baseline="0" noProof="0" dirty="0" err="1" smtClean="0"/>
              <a:t>transbronquial</a:t>
            </a:r>
            <a:r>
              <a:rPr lang="ca-ES" baseline="0" noProof="0" dirty="0" smtClean="0"/>
              <a:t> són característiques de sarcoïdosi en un context clínic adequat.</a:t>
            </a:r>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52</a:t>
            </a:fld>
            <a:endParaRPr lang="ca-ES"/>
          </a:p>
        </p:txBody>
      </p:sp>
    </p:spTree>
    <p:extLst>
      <p:ext uri="{BB962C8B-B14F-4D97-AF65-F5344CB8AC3E}">
        <p14:creationId xmlns:p14="http://schemas.microsoft.com/office/powerpoint/2010/main" val="372977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b="0" i="0" kern="1200" noProof="0" dirty="0" smtClean="0">
                <a:solidFill>
                  <a:schemeClr val="tx1"/>
                </a:solidFill>
                <a:latin typeface="+mn-lt"/>
                <a:ea typeface="+mn-ea"/>
                <a:cs typeface="+mn-cs"/>
              </a:rPr>
              <a:t>El cas es va avaluar en el Comitè </a:t>
            </a:r>
            <a:r>
              <a:rPr lang="ca-ES" sz="1200" b="0" i="0" kern="1200" noProof="0" dirty="0" err="1" smtClean="0">
                <a:solidFill>
                  <a:schemeClr val="tx1"/>
                </a:solidFill>
                <a:latin typeface="+mn-lt"/>
                <a:ea typeface="+mn-ea"/>
                <a:cs typeface="+mn-cs"/>
              </a:rPr>
              <a:t>Multidisciplinar</a:t>
            </a:r>
            <a:r>
              <a:rPr lang="ca-ES" sz="1200" b="0" i="0" kern="1200" noProof="0" dirty="0" smtClean="0">
                <a:solidFill>
                  <a:schemeClr val="tx1"/>
                </a:solidFill>
                <a:latin typeface="+mn-lt"/>
                <a:ea typeface="+mn-ea"/>
                <a:cs typeface="+mn-cs"/>
              </a:rPr>
              <a:t> format per pneumòlegs, radiòlegs, patòlegs, internistes especialitzats en malalties sistèmiques autoimmunitàries, reumatòlegs, immunòlegs (ajuden a interpretar els resultats de les analítiques d'autoimmunitat), cirurgians toràcics, al·lergòlegs, </a:t>
            </a:r>
            <a:r>
              <a:rPr lang="ca-ES" sz="1200" b="0" i="0" kern="1200" noProof="0" dirty="0" err="1" smtClean="0">
                <a:solidFill>
                  <a:schemeClr val="tx1"/>
                </a:solidFill>
                <a:latin typeface="+mn-lt"/>
                <a:ea typeface="+mn-ea"/>
                <a:cs typeface="+mn-cs"/>
              </a:rPr>
              <a:t>endoscopistes</a:t>
            </a:r>
            <a:r>
              <a:rPr lang="ca-ES" sz="1200" b="0" i="0" kern="1200" noProof="0" dirty="0" smtClean="0">
                <a:solidFill>
                  <a:schemeClr val="tx1"/>
                </a:solidFill>
                <a:latin typeface="+mn-lt"/>
                <a:ea typeface="+mn-ea"/>
                <a:cs typeface="+mn-cs"/>
              </a:rPr>
              <a:t> (realitzen </a:t>
            </a:r>
            <a:r>
              <a:rPr lang="ca-ES" sz="1200" b="0" i="0" kern="1200" noProof="0" dirty="0" err="1" smtClean="0">
                <a:solidFill>
                  <a:schemeClr val="tx1"/>
                </a:solidFill>
                <a:latin typeface="+mn-lt"/>
                <a:ea typeface="+mn-ea"/>
                <a:cs typeface="+mn-cs"/>
              </a:rPr>
              <a:t>fibrobroncoscòpies</a:t>
            </a:r>
            <a:r>
              <a:rPr lang="ca-ES" sz="1200" b="0" i="0" kern="1200" noProof="0" dirty="0" smtClean="0">
                <a:solidFill>
                  <a:schemeClr val="tx1"/>
                </a:solidFill>
                <a:latin typeface="+mn-lt"/>
                <a:ea typeface="+mn-ea"/>
                <a:cs typeface="+mn-cs"/>
              </a:rPr>
              <a:t>, </a:t>
            </a:r>
            <a:r>
              <a:rPr lang="ca-ES" sz="1200" b="0" i="0" kern="1200" noProof="0" dirty="0" err="1" smtClean="0">
                <a:solidFill>
                  <a:schemeClr val="tx1"/>
                </a:solidFill>
                <a:latin typeface="+mn-lt"/>
                <a:ea typeface="+mn-ea"/>
                <a:cs typeface="+mn-cs"/>
              </a:rPr>
              <a:t>criobiòpsies</a:t>
            </a:r>
            <a:r>
              <a:rPr lang="ca-ES" sz="1200" b="0" i="0" kern="1200" noProof="0" dirty="0" smtClean="0">
                <a:solidFill>
                  <a:schemeClr val="tx1"/>
                </a:solidFill>
                <a:latin typeface="+mn-lt"/>
                <a:ea typeface="+mn-ea"/>
                <a:cs typeface="+mn-cs"/>
              </a:rPr>
              <a:t>, etc.). Cal recordar que el diagnòstic sempre és CLÍNIC, RADIOLÒGIC I PATOLÒGIC.</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53</a:t>
            </a:fld>
            <a:endParaRPr lang="ca-ES"/>
          </a:p>
        </p:txBody>
      </p:sp>
    </p:spTree>
    <p:extLst>
      <p:ext uri="{BB962C8B-B14F-4D97-AF65-F5344CB8AC3E}">
        <p14:creationId xmlns:p14="http://schemas.microsoft.com/office/powerpoint/2010/main" val="3078240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b="0" i="0" kern="1200" noProof="0" dirty="0" smtClean="0">
                <a:solidFill>
                  <a:schemeClr val="tx1"/>
                </a:solidFill>
                <a:latin typeface="+mn-lt"/>
                <a:ea typeface="+mn-ea"/>
                <a:cs typeface="+mn-cs"/>
              </a:rPr>
              <a:t>En el nostre cas es tracta d'una malaltia intersticial GRANULOMATOSA (diagnòstic obtingut per BTB </a:t>
            </a:r>
            <a:r>
              <a:rPr lang="ca-ES" baseline="0" noProof="0" dirty="0" smtClean="0">
                <a:sym typeface="Wingdings" panose="05000000000000000000" pitchFamily="2" charset="2"/>
              </a:rPr>
              <a:t> </a:t>
            </a:r>
            <a:r>
              <a:rPr lang="ca-ES" sz="1200" b="0" i="0" kern="1200" baseline="0" noProof="0" dirty="0" smtClean="0">
                <a:solidFill>
                  <a:schemeClr val="tx1"/>
                </a:solidFill>
                <a:latin typeface="+mn-lt"/>
                <a:ea typeface="+mn-ea"/>
                <a:cs typeface="+mn-cs"/>
                <a:sym typeface="Wingdings" panose="05000000000000000000" pitchFamily="2" charset="2"/>
              </a:rPr>
              <a:t>s</a:t>
            </a:r>
            <a:r>
              <a:rPr lang="ca-ES" sz="1200" b="0" i="0" kern="1200" noProof="0" dirty="0" smtClean="0">
                <a:solidFill>
                  <a:schemeClr val="tx1"/>
                </a:solidFill>
                <a:latin typeface="+mn-lt"/>
                <a:ea typeface="+mn-ea"/>
                <a:cs typeface="+mn-cs"/>
              </a:rPr>
              <a:t>arcoïdosi).</a:t>
            </a:r>
          </a:p>
          <a:p>
            <a:endParaRPr lang="ca-ES" sz="1200" b="0" i="0" kern="1200" noProof="0" dirty="0" smtClean="0">
              <a:solidFill>
                <a:schemeClr val="tx1"/>
              </a:solidFill>
              <a:latin typeface="+mn-lt"/>
              <a:ea typeface="+mn-ea"/>
              <a:cs typeface="+mn-cs"/>
            </a:endParaRPr>
          </a:p>
          <a:p>
            <a:r>
              <a:rPr lang="ca-ES" sz="1200" b="0" i="0" kern="1200" noProof="0" dirty="0" smtClean="0">
                <a:solidFill>
                  <a:schemeClr val="tx1"/>
                </a:solidFill>
                <a:latin typeface="+mn-lt"/>
                <a:ea typeface="+mn-ea"/>
                <a:cs typeface="+mn-cs"/>
              </a:rPr>
              <a:t>TRADUCCIÓ DEL QUADRE</a:t>
            </a:r>
            <a:r>
              <a:rPr lang="ca-ES" sz="1200" b="0" i="0" kern="1200" baseline="0" noProof="0" dirty="0" smtClean="0">
                <a:solidFill>
                  <a:schemeClr val="tx1"/>
                </a:solidFill>
                <a:latin typeface="+mn-lt"/>
                <a:ea typeface="+mn-ea"/>
                <a:cs typeface="+mn-cs"/>
              </a:rPr>
              <a:t> (apareix també a la nota):</a:t>
            </a:r>
          </a:p>
          <a:p>
            <a:endParaRPr lang="ca-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Figura 1. Classificació de les malalties pulmonars difuses</a:t>
            </a:r>
            <a:endParaRPr lang="es-ES" sz="1200" kern="1200" dirty="0" smtClean="0">
              <a:solidFill>
                <a:schemeClr val="tx1"/>
              </a:solidFill>
              <a:latin typeface="+mn-lt"/>
              <a:ea typeface="+mn-ea"/>
              <a:cs typeface="+mn-cs"/>
            </a:endParaRPr>
          </a:p>
          <a:p>
            <a:endParaRPr lang="ca-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ETIOLOGIA CONEGUDA</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Pneumonitis per hipersensibilitat</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Pneumoconiosi</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Danys pulmonars induïts per drogues</a:t>
            </a:r>
            <a:endParaRPr lang="es-ES" sz="1200" kern="1200" dirty="0" smtClean="0">
              <a:solidFill>
                <a:schemeClr val="tx1"/>
              </a:solidFill>
              <a:latin typeface="+mn-lt"/>
              <a:ea typeface="+mn-ea"/>
              <a:cs typeface="+mn-cs"/>
            </a:endParaRPr>
          </a:p>
          <a:p>
            <a:r>
              <a:rPr lang="ca-ES" sz="1200" kern="1200" dirty="0" err="1" smtClean="0">
                <a:solidFill>
                  <a:schemeClr val="tx1"/>
                </a:solidFill>
                <a:latin typeface="+mn-lt"/>
                <a:ea typeface="+mn-ea"/>
                <a:cs typeface="+mn-cs"/>
              </a:rPr>
              <a:t>Mesenquimopaties</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Causes infeccioses</a:t>
            </a:r>
            <a:endParaRPr lang="es-ES" sz="1200" kern="1200" dirty="0" smtClean="0">
              <a:solidFill>
                <a:schemeClr val="tx1"/>
              </a:solidFill>
              <a:latin typeface="+mn-lt"/>
              <a:ea typeface="+mn-ea"/>
              <a:cs typeface="+mn-cs"/>
            </a:endParaRPr>
          </a:p>
          <a:p>
            <a:endParaRPr lang="ca-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ETIOLOGIA DESCONEGUDA</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Pneumònia intersticial idiopàtica</a:t>
            </a:r>
            <a:endParaRPr lang="es-ES" sz="1200" kern="1200" dirty="0" smtClean="0">
              <a:solidFill>
                <a:schemeClr val="tx1"/>
              </a:solidFill>
              <a:latin typeface="+mn-lt"/>
              <a:ea typeface="+mn-ea"/>
              <a:cs typeface="+mn-cs"/>
            </a:endParaRPr>
          </a:p>
          <a:p>
            <a:r>
              <a:rPr lang="ca-ES" sz="1200" b="1"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b="1" kern="1200" dirty="0" smtClean="0">
                <a:solidFill>
                  <a:schemeClr val="tx1"/>
                </a:solidFill>
                <a:latin typeface="+mn-lt"/>
                <a:ea typeface="+mn-ea"/>
                <a:cs typeface="+mn-cs"/>
              </a:rPr>
              <a:t>PIU</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Fibrosi pulmonar idiopàtica (55%)</a:t>
            </a:r>
            <a:endParaRPr lang="es-ES" sz="1200" kern="1200" dirty="0" smtClean="0">
              <a:solidFill>
                <a:schemeClr val="tx1"/>
              </a:solidFill>
              <a:latin typeface="+mn-lt"/>
              <a:ea typeface="+mn-ea"/>
              <a:cs typeface="+mn-cs"/>
            </a:endParaRPr>
          </a:p>
          <a:p>
            <a:r>
              <a:rPr lang="ca-ES" sz="1200" b="1"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b="1" kern="1200" dirty="0" smtClean="0">
                <a:solidFill>
                  <a:schemeClr val="tx1"/>
                </a:solidFill>
                <a:latin typeface="+mn-lt"/>
                <a:ea typeface="+mn-ea"/>
                <a:cs typeface="+mn-cs"/>
              </a:rPr>
              <a:t>No PIU</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PINE</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PID</a:t>
            </a:r>
            <a:endParaRPr lang="es-ES" sz="1200" kern="1200" dirty="0" smtClean="0">
              <a:solidFill>
                <a:schemeClr val="tx1"/>
              </a:solidFill>
              <a:latin typeface="+mn-lt"/>
              <a:ea typeface="+mn-ea"/>
              <a:cs typeface="+mn-cs"/>
            </a:endParaRPr>
          </a:p>
          <a:p>
            <a:r>
              <a:rPr lang="ca-ES" sz="1200" kern="1200" dirty="0" err="1" smtClean="0">
                <a:solidFill>
                  <a:schemeClr val="tx1"/>
                </a:solidFill>
                <a:latin typeface="+mn-lt"/>
                <a:ea typeface="+mn-ea"/>
                <a:cs typeface="+mn-cs"/>
              </a:rPr>
              <a:t>BR-MPI</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POC</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PIA</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PIL</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Granulomatosa</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Sarcoïdosi</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Rares</a:t>
            </a:r>
            <a:endParaRPr lang="es-ES" sz="1200" kern="1200" dirty="0" smtClean="0">
              <a:solidFill>
                <a:schemeClr val="tx1"/>
              </a:solidFill>
              <a:latin typeface="+mn-lt"/>
              <a:ea typeface="+mn-ea"/>
              <a:cs typeface="+mn-cs"/>
            </a:endParaRPr>
          </a:p>
          <a:p>
            <a:endParaRPr lang="ca-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Proteïnosi alveolar</a:t>
            </a:r>
            <a:endParaRPr lang="es-ES" sz="1200" kern="1200" dirty="0" smtClean="0">
              <a:solidFill>
                <a:schemeClr val="tx1"/>
              </a:solidFill>
              <a:latin typeface="+mn-lt"/>
              <a:ea typeface="+mn-ea"/>
              <a:cs typeface="+mn-cs"/>
            </a:endParaRPr>
          </a:p>
          <a:p>
            <a:r>
              <a:rPr lang="ca-ES" sz="1200" kern="1200" dirty="0" err="1" smtClean="0">
                <a:solidFill>
                  <a:schemeClr val="tx1"/>
                </a:solidFill>
                <a:latin typeface="+mn-lt"/>
                <a:ea typeface="+mn-ea"/>
                <a:cs typeface="+mn-cs"/>
              </a:rPr>
              <a:t>Limfangioleiomiomatosi</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Fibroelastosi pleuropulmonar</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ca-ES" sz="1200" kern="1200" dirty="0" err="1" smtClean="0">
                <a:solidFill>
                  <a:schemeClr val="tx1"/>
                </a:solidFill>
                <a:latin typeface="+mn-lt"/>
                <a:ea typeface="+mn-ea"/>
                <a:cs typeface="+mn-cs"/>
              </a:rPr>
              <a:t>BR-MPI</a:t>
            </a:r>
            <a:r>
              <a:rPr lang="ca-ES" sz="1200" kern="1200" dirty="0" smtClean="0">
                <a:solidFill>
                  <a:schemeClr val="tx1"/>
                </a:solidFill>
                <a:latin typeface="+mn-lt"/>
                <a:ea typeface="+mn-ea"/>
                <a:cs typeface="+mn-cs"/>
              </a:rPr>
              <a:t>: bronquiolitis respiratòria i malalties pulmonars intersticials; PIA: pneumònia intersticial aguda; </a:t>
            </a:r>
            <a:r>
              <a:rPr lang="ca-ES" sz="1200" kern="1200" dirty="0" err="1" smtClean="0">
                <a:solidFill>
                  <a:schemeClr val="tx1"/>
                </a:solidFill>
                <a:latin typeface="+mn-lt"/>
                <a:ea typeface="+mn-ea"/>
                <a:cs typeface="+mn-cs"/>
              </a:rPr>
              <a:t>PID</a:t>
            </a:r>
            <a:r>
              <a:rPr lang="ca-ES" sz="1200" kern="1200" dirty="0" smtClean="0">
                <a:solidFill>
                  <a:schemeClr val="tx1"/>
                </a:solidFill>
                <a:latin typeface="+mn-lt"/>
                <a:ea typeface="+mn-ea"/>
                <a:cs typeface="+mn-cs"/>
              </a:rPr>
              <a:t>: pneumònia intersticial </a:t>
            </a:r>
            <a:r>
              <a:rPr lang="ca-ES" sz="1200" kern="1200" dirty="0" err="1" smtClean="0">
                <a:solidFill>
                  <a:schemeClr val="tx1"/>
                </a:solidFill>
                <a:latin typeface="+mn-lt"/>
                <a:ea typeface="+mn-ea"/>
                <a:cs typeface="+mn-cs"/>
              </a:rPr>
              <a:t>descamativa</a:t>
            </a:r>
            <a:r>
              <a:rPr lang="ca-ES" sz="1200" kern="1200" dirty="0" smtClean="0">
                <a:solidFill>
                  <a:schemeClr val="tx1"/>
                </a:solidFill>
                <a:latin typeface="+mn-lt"/>
                <a:ea typeface="+mn-ea"/>
                <a:cs typeface="+mn-cs"/>
              </a:rPr>
              <a:t>; </a:t>
            </a:r>
            <a:r>
              <a:rPr lang="ca-ES" sz="1200" kern="1200" dirty="0" err="1" smtClean="0">
                <a:solidFill>
                  <a:schemeClr val="tx1"/>
                </a:solidFill>
                <a:latin typeface="+mn-lt"/>
                <a:ea typeface="+mn-ea"/>
                <a:cs typeface="+mn-cs"/>
              </a:rPr>
              <a:t>PIL</a:t>
            </a:r>
            <a:r>
              <a:rPr lang="ca-ES" sz="1200" kern="1200" dirty="0" smtClean="0">
                <a:solidFill>
                  <a:schemeClr val="tx1"/>
                </a:solidFill>
                <a:latin typeface="+mn-lt"/>
                <a:ea typeface="+mn-ea"/>
                <a:cs typeface="+mn-cs"/>
              </a:rPr>
              <a:t>: pneumònia intersticial </a:t>
            </a:r>
            <a:r>
              <a:rPr lang="ca-ES" sz="1200" kern="1200" dirty="0" err="1" smtClean="0">
                <a:solidFill>
                  <a:schemeClr val="tx1"/>
                </a:solidFill>
                <a:latin typeface="+mn-lt"/>
                <a:ea typeface="+mn-ea"/>
                <a:cs typeface="+mn-cs"/>
              </a:rPr>
              <a:t>limfocítica</a:t>
            </a:r>
            <a:r>
              <a:rPr lang="ca-ES" sz="1200" kern="1200" dirty="0" smtClean="0">
                <a:solidFill>
                  <a:schemeClr val="tx1"/>
                </a:solidFill>
                <a:latin typeface="+mn-lt"/>
                <a:ea typeface="+mn-ea"/>
                <a:cs typeface="+mn-cs"/>
              </a:rPr>
              <a:t>; </a:t>
            </a:r>
            <a:r>
              <a:rPr lang="ca-ES" sz="1200" kern="1200" dirty="0" err="1" smtClean="0">
                <a:solidFill>
                  <a:schemeClr val="tx1"/>
                </a:solidFill>
                <a:latin typeface="+mn-lt"/>
                <a:ea typeface="+mn-ea"/>
                <a:cs typeface="+mn-cs"/>
              </a:rPr>
              <a:t>PINE</a:t>
            </a:r>
            <a:r>
              <a:rPr lang="ca-ES" sz="1200" kern="1200" dirty="0" smtClean="0">
                <a:solidFill>
                  <a:schemeClr val="tx1"/>
                </a:solidFill>
                <a:latin typeface="+mn-lt"/>
                <a:ea typeface="+mn-ea"/>
                <a:cs typeface="+mn-cs"/>
              </a:rPr>
              <a:t>: pneumònia intersticial no específica; PIU: pneumònia intersticial usual; POC: pneumònia organitzativa </a:t>
            </a:r>
            <a:r>
              <a:rPr lang="ca-ES" sz="1200" kern="1200" dirty="0" err="1" smtClean="0">
                <a:solidFill>
                  <a:schemeClr val="tx1"/>
                </a:solidFill>
                <a:latin typeface="+mn-lt"/>
                <a:ea typeface="+mn-ea"/>
                <a:cs typeface="+mn-cs"/>
              </a:rPr>
              <a:t>criptogènica</a:t>
            </a:r>
            <a:r>
              <a:rPr lang="ca-ES" sz="1200" kern="1200" dirty="0" smtClean="0">
                <a:solidFill>
                  <a:schemeClr val="tx1"/>
                </a:solidFill>
                <a:latin typeface="+mn-lt"/>
                <a:ea typeface="+mn-ea"/>
                <a:cs typeface="+mn-cs"/>
              </a:rPr>
              <a:t>.</a:t>
            </a:r>
            <a:endParaRPr lang="es-ES" sz="1200" kern="1200" dirty="0" smtClean="0">
              <a:solidFill>
                <a:schemeClr val="tx1"/>
              </a:solidFill>
              <a:latin typeface="+mn-lt"/>
              <a:ea typeface="+mn-ea"/>
              <a:cs typeface="+mn-cs"/>
            </a:endParaRPr>
          </a:p>
          <a:p>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54</a:t>
            </a:fld>
            <a:endParaRPr lang="ca-ES"/>
          </a:p>
        </p:txBody>
      </p:sp>
    </p:spTree>
    <p:extLst>
      <p:ext uri="{BB962C8B-B14F-4D97-AF65-F5344CB8AC3E}">
        <p14:creationId xmlns:p14="http://schemas.microsoft.com/office/powerpoint/2010/main" val="10351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noProof="0" dirty="0" smtClean="0"/>
              <a:t>Estadi</a:t>
            </a:r>
            <a:r>
              <a:rPr lang="ca-ES" baseline="0" noProof="0" dirty="0" smtClean="0"/>
              <a:t> II: té adenopaties i infiltrats pulmonars.</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55</a:t>
            </a:fld>
            <a:endParaRPr lang="ca-ES"/>
          </a:p>
        </p:txBody>
      </p:sp>
    </p:spTree>
    <p:extLst>
      <p:ext uri="{BB962C8B-B14F-4D97-AF65-F5344CB8AC3E}">
        <p14:creationId xmlns:p14="http://schemas.microsoft.com/office/powerpoint/2010/main" val="113701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b="0" i="0" kern="1200" noProof="0" dirty="0" smtClean="0">
                <a:solidFill>
                  <a:schemeClr val="tx1"/>
                </a:solidFill>
                <a:latin typeface="+mn-lt"/>
                <a:ea typeface="+mn-ea"/>
                <a:cs typeface="+mn-cs"/>
              </a:rPr>
              <a:t>Múltiples adenopaties </a:t>
            </a:r>
            <a:r>
              <a:rPr lang="ca-ES" sz="1200" b="0" i="0" kern="1200" noProof="0" dirty="0" err="1" smtClean="0">
                <a:solidFill>
                  <a:schemeClr val="tx1"/>
                </a:solidFill>
                <a:latin typeface="+mn-lt"/>
                <a:ea typeface="+mn-ea"/>
                <a:cs typeface="+mn-cs"/>
              </a:rPr>
              <a:t>mediastíniques</a:t>
            </a:r>
            <a:r>
              <a:rPr lang="ca-ES" sz="1200" b="0" i="0" kern="1200" noProof="0" dirty="0" smtClean="0">
                <a:solidFill>
                  <a:schemeClr val="tx1"/>
                </a:solidFill>
                <a:latin typeface="+mn-lt"/>
                <a:ea typeface="+mn-ea"/>
                <a:cs typeface="+mn-cs"/>
              </a:rPr>
              <a:t> i hilars bilaterals, </a:t>
            </a:r>
            <a:r>
              <a:rPr lang="ca-ES" sz="1200" b="0" i="0" kern="1200" noProof="0" dirty="0" err="1" smtClean="0">
                <a:solidFill>
                  <a:schemeClr val="tx1"/>
                </a:solidFill>
                <a:latin typeface="+mn-lt"/>
                <a:ea typeface="+mn-ea"/>
                <a:cs typeface="+mn-cs"/>
              </a:rPr>
              <a:t>subcarinal</a:t>
            </a:r>
            <a:r>
              <a:rPr lang="ca-ES" sz="1200" b="0" i="0" kern="1200" noProof="0" dirty="0" smtClean="0">
                <a:solidFill>
                  <a:schemeClr val="tx1"/>
                </a:solidFill>
                <a:latin typeface="+mn-lt"/>
                <a:ea typeface="+mn-ea"/>
                <a:cs typeface="+mn-cs"/>
              </a:rPr>
              <a:t>, </a:t>
            </a:r>
            <a:r>
              <a:rPr lang="ca-ES" sz="1200" b="0" i="0" kern="1200" noProof="0" dirty="0" err="1" smtClean="0">
                <a:solidFill>
                  <a:schemeClr val="tx1"/>
                </a:solidFill>
                <a:latin typeface="+mn-lt"/>
                <a:ea typeface="+mn-ea"/>
                <a:cs typeface="+mn-cs"/>
              </a:rPr>
              <a:t>paratraqueal</a:t>
            </a:r>
            <a:r>
              <a:rPr lang="ca-ES" sz="1200" b="0" i="0" kern="1200" noProof="0" dirty="0" smtClean="0">
                <a:solidFill>
                  <a:schemeClr val="tx1"/>
                </a:solidFill>
                <a:latin typeface="+mn-lt"/>
                <a:ea typeface="+mn-ea"/>
                <a:cs typeface="+mn-cs"/>
              </a:rPr>
              <a:t> i </a:t>
            </a:r>
            <a:r>
              <a:rPr lang="ca-ES" sz="1200" b="0" i="0" kern="1200" noProof="0" dirty="0" err="1" smtClean="0">
                <a:solidFill>
                  <a:schemeClr val="tx1"/>
                </a:solidFill>
                <a:latin typeface="+mn-lt"/>
                <a:ea typeface="+mn-ea"/>
                <a:cs typeface="+mn-cs"/>
              </a:rPr>
              <a:t>prevasculars</a:t>
            </a:r>
            <a:r>
              <a:rPr lang="ca-ES" sz="1200" b="0" i="0" kern="1200" noProof="0" dirty="0" smtClean="0">
                <a:solidFill>
                  <a:schemeClr val="tx1"/>
                </a:solidFill>
                <a:latin typeface="+mn-lt"/>
                <a:ea typeface="+mn-ea"/>
                <a:cs typeface="+mn-cs"/>
              </a:rPr>
              <a:t>. Millora radiològica important amb la desaparició de les opacitats d'espai aeri </a:t>
            </a:r>
            <a:r>
              <a:rPr lang="ca-ES" sz="1200" b="0" i="0" kern="1200" noProof="0" dirty="0" err="1" smtClean="0">
                <a:solidFill>
                  <a:schemeClr val="tx1"/>
                </a:solidFill>
                <a:latin typeface="+mn-lt"/>
                <a:ea typeface="+mn-ea"/>
                <a:cs typeface="+mn-cs"/>
              </a:rPr>
              <a:t>peribronquiovasculars</a:t>
            </a:r>
            <a:r>
              <a:rPr lang="ca-ES" sz="1200" b="0" i="0" kern="1200" noProof="0" dirty="0" smtClean="0">
                <a:solidFill>
                  <a:schemeClr val="tx1"/>
                </a:solidFill>
                <a:latin typeface="+mn-lt"/>
                <a:ea typeface="+mn-ea"/>
                <a:cs typeface="+mn-cs"/>
              </a:rPr>
              <a:t>. Només</a:t>
            </a:r>
            <a:r>
              <a:rPr lang="ca-ES" sz="1200" b="0" i="0" kern="1200" baseline="0" noProof="0" dirty="0" smtClean="0">
                <a:solidFill>
                  <a:schemeClr val="tx1"/>
                </a:solidFill>
                <a:latin typeface="+mn-lt"/>
                <a:ea typeface="+mn-ea"/>
                <a:cs typeface="+mn-cs"/>
              </a:rPr>
              <a:t> resten</a:t>
            </a:r>
            <a:r>
              <a:rPr lang="ca-ES" sz="1200" b="0" i="0" kern="1200" noProof="0" dirty="0" smtClean="0">
                <a:solidFill>
                  <a:schemeClr val="tx1"/>
                </a:solidFill>
                <a:latin typeface="+mn-lt"/>
                <a:ea typeface="+mn-ea"/>
                <a:cs typeface="+mn-cs"/>
              </a:rPr>
              <a:t> alguns focus consolidatius al lòbul superior dret.</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60</a:t>
            </a:fld>
            <a:endParaRPr lang="ca-ES"/>
          </a:p>
        </p:txBody>
      </p:sp>
    </p:spTree>
    <p:extLst>
      <p:ext uri="{BB962C8B-B14F-4D97-AF65-F5344CB8AC3E}">
        <p14:creationId xmlns:p14="http://schemas.microsoft.com/office/powerpoint/2010/main" val="4272783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ca-ES" sz="1200" noProof="0" dirty="0" smtClean="0"/>
              <a:t>El Sr. Joan de 69 anys ve a la consulta</a:t>
            </a:r>
            <a:r>
              <a:rPr lang="ca-ES" sz="1200" baseline="0" noProof="0" dirty="0" smtClean="0"/>
              <a:t> </a:t>
            </a:r>
            <a:r>
              <a:rPr lang="ca-ES" sz="1200" noProof="0" dirty="0" smtClean="0"/>
              <a:t>perquè la dispnea li ha augmentat des de fa uns</a:t>
            </a:r>
            <a:r>
              <a:rPr lang="ca-ES" sz="1200" baseline="0" noProof="0" dirty="0" smtClean="0"/>
              <a:t> mesos</a:t>
            </a:r>
            <a:r>
              <a:rPr lang="ca-ES" sz="1200" noProof="0" dirty="0" smtClean="0"/>
              <a:t>. </a:t>
            </a:r>
          </a:p>
          <a:p>
            <a:pPr marL="0" indent="0">
              <a:buNone/>
            </a:pPr>
            <a:r>
              <a:rPr lang="ca-ES" sz="1200" noProof="0" dirty="0" smtClean="0"/>
              <a:t>Es tracta d’un fumador actiu</a:t>
            </a:r>
            <a:r>
              <a:rPr lang="ca-ES" sz="1200" baseline="0" noProof="0" dirty="0" smtClean="0"/>
              <a:t> </a:t>
            </a:r>
            <a:r>
              <a:rPr lang="ca-ES" sz="1200" noProof="0" dirty="0" smtClean="0"/>
              <a:t>de 45 paquets/any. Va ser diagnosticat de</a:t>
            </a:r>
            <a:r>
              <a:rPr lang="ca-ES" sz="1200" baseline="0" noProof="0" dirty="0" smtClean="0"/>
              <a:t> malaltia pulmonar obstructiva crònica (</a:t>
            </a:r>
            <a:r>
              <a:rPr lang="ca-ES" sz="1200" noProof="0" dirty="0" smtClean="0"/>
              <a:t>MPOC) (sense espirometria</a:t>
            </a:r>
            <a:r>
              <a:rPr lang="ca-ES" sz="1200" baseline="0" noProof="0" dirty="0" smtClean="0"/>
              <a:t>) </a:t>
            </a:r>
            <a:r>
              <a:rPr lang="ca-ES" sz="1200" noProof="0" dirty="0" smtClean="0"/>
              <a:t>fa uns 4 anys i està en tractament amb </a:t>
            </a:r>
            <a:r>
              <a:rPr lang="ca-ES" sz="1200" noProof="0" dirty="0" err="1" smtClean="0"/>
              <a:t>LABA-LAMA</a:t>
            </a:r>
            <a:r>
              <a:rPr lang="ca-ES" sz="1200" noProof="0" dirty="0" smtClean="0"/>
              <a:t>. Fins fa uns mesos presentava una dispnea de grau 2, però ara fa unes 6 setmanes que ha augmentat la clínica fins a dispnea de grau 3. </a:t>
            </a:r>
          </a:p>
          <a:p>
            <a:pPr marL="0" indent="0">
              <a:buNone/>
            </a:pPr>
            <a:endParaRPr lang="ca-ES" noProof="0" dirty="0" smtClean="0"/>
          </a:p>
          <a:p>
            <a:endParaRPr lang="ca-ES" noProof="0" dirty="0"/>
          </a:p>
        </p:txBody>
      </p:sp>
      <p:sp>
        <p:nvSpPr>
          <p:cNvPr id="4" name="3 Marcador de número de diapositiva"/>
          <p:cNvSpPr>
            <a:spLocks noGrp="1"/>
          </p:cNvSpPr>
          <p:nvPr>
            <p:ph type="sldNum" sz="quarter" idx="10"/>
          </p:nvPr>
        </p:nvSpPr>
        <p:spPr/>
        <p:txBody>
          <a:bodyPr/>
          <a:lstStyle/>
          <a:p>
            <a:fld id="{D9089353-B395-4A5A-AB04-9F6FE6E96F51}" type="slidenum">
              <a:rPr lang="ca-ES" smtClean="0"/>
              <a:pPr/>
              <a:t>63</a:t>
            </a:fld>
            <a:endParaRPr lang="ca-ES"/>
          </a:p>
        </p:txBody>
      </p:sp>
    </p:spTree>
    <p:extLst>
      <p:ext uri="{BB962C8B-B14F-4D97-AF65-F5344CB8AC3E}">
        <p14:creationId xmlns:p14="http://schemas.microsoft.com/office/powerpoint/2010/main" val="404825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smtClean="0"/>
              <a:t>En l’exploració física destacaven</a:t>
            </a:r>
            <a:r>
              <a:rPr lang="ca-ES" baseline="0" dirty="0" smtClean="0"/>
              <a:t> </a:t>
            </a:r>
            <a:r>
              <a:rPr lang="ca-ES" dirty="0" smtClean="0"/>
              <a:t>una saturació d’oxigen del 93%,</a:t>
            </a:r>
            <a:r>
              <a:rPr lang="ca-ES" baseline="0" dirty="0" smtClean="0"/>
              <a:t> l’</a:t>
            </a:r>
            <a:r>
              <a:rPr lang="ca-ES" dirty="0" smtClean="0"/>
              <a:t>auscultació, que evidenciava uns crepitants</a:t>
            </a:r>
            <a:r>
              <a:rPr lang="ca-ES" baseline="0" dirty="0" smtClean="0"/>
              <a:t> basals en ambdós hemitòrax, i unes </a:t>
            </a:r>
            <a:r>
              <a:rPr lang="ca-ES" baseline="0" dirty="0" err="1" smtClean="0"/>
              <a:t>acropàquies</a:t>
            </a:r>
            <a:r>
              <a:rPr lang="ca-ES" baseline="0" dirty="0" smtClean="0"/>
              <a:t>. </a:t>
            </a:r>
          </a:p>
          <a:p>
            <a:r>
              <a:rPr lang="ca-ES" baseline="0" dirty="0" smtClean="0"/>
              <a:t>Se sol·licita una radiografia de tòrax per a la valoració dels crepitants i una nova espirometria</a:t>
            </a:r>
            <a:endParaRPr lang="ca-ES" dirty="0"/>
          </a:p>
        </p:txBody>
      </p:sp>
      <p:sp>
        <p:nvSpPr>
          <p:cNvPr id="4" name="Marcador de número de diapositiva 3"/>
          <p:cNvSpPr>
            <a:spLocks noGrp="1"/>
          </p:cNvSpPr>
          <p:nvPr>
            <p:ph type="sldNum" sz="quarter" idx="10"/>
          </p:nvPr>
        </p:nvSpPr>
        <p:spPr/>
        <p:txBody>
          <a:bodyPr/>
          <a:lstStyle/>
          <a:p>
            <a:fld id="{D9089353-B395-4A5A-AB04-9F6FE6E96F51}" type="slidenum">
              <a:rPr lang="ca-ES" smtClean="0"/>
              <a:pPr/>
              <a:t>64</a:t>
            </a:fld>
            <a:endParaRPr lang="ca-ES"/>
          </a:p>
        </p:txBody>
      </p:sp>
    </p:spTree>
    <p:extLst>
      <p:ext uri="{BB962C8B-B14F-4D97-AF65-F5344CB8AC3E}">
        <p14:creationId xmlns:p14="http://schemas.microsoft.com/office/powerpoint/2010/main" val="338014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D9089353-B395-4A5A-AB04-9F6FE6E96F51}" type="slidenum">
              <a:rPr lang="ca-ES" smtClean="0"/>
              <a:pPr/>
              <a:t>65</a:t>
            </a:fld>
            <a:endParaRPr lang="ca-ES"/>
          </a:p>
        </p:txBody>
      </p:sp>
    </p:spTree>
    <p:extLst>
      <p:ext uri="{BB962C8B-B14F-4D97-AF65-F5344CB8AC3E}">
        <p14:creationId xmlns:p14="http://schemas.microsoft.com/office/powerpoint/2010/main" val="281896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25DCBAE0-8758-724D-9E72-2F437674A801}" type="slidenum">
              <a:rPr lang="es-ES" smtClean="0"/>
              <a:t>31</a:t>
            </a:fld>
            <a:endParaRPr lang="es-ES"/>
          </a:p>
        </p:txBody>
      </p:sp>
    </p:spTree>
    <p:extLst>
      <p:ext uri="{BB962C8B-B14F-4D97-AF65-F5344CB8AC3E}">
        <p14:creationId xmlns:p14="http://schemas.microsoft.com/office/powerpoint/2010/main" val="3006929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smtClean="0"/>
              <a:t>A la </a:t>
            </a:r>
            <a:r>
              <a:rPr lang="ca-ES" baseline="0" dirty="0" smtClean="0"/>
              <a:t>radiografia de tòrax s’hi evidencia un patró reticular bilateral. Diagnòstic diferencial: insuficiència cardíaca de debut i malaltia intersticial.</a:t>
            </a:r>
            <a:endParaRPr lang="ca-ES" dirty="0"/>
          </a:p>
        </p:txBody>
      </p:sp>
      <p:sp>
        <p:nvSpPr>
          <p:cNvPr id="4" name="Marcador de número de diapositiva 3"/>
          <p:cNvSpPr>
            <a:spLocks noGrp="1"/>
          </p:cNvSpPr>
          <p:nvPr>
            <p:ph type="sldNum" sz="quarter" idx="10"/>
          </p:nvPr>
        </p:nvSpPr>
        <p:spPr/>
        <p:txBody>
          <a:bodyPr/>
          <a:lstStyle/>
          <a:p>
            <a:fld id="{D9089353-B395-4A5A-AB04-9F6FE6E96F51}" type="slidenum">
              <a:rPr lang="ca-ES" smtClean="0"/>
              <a:pPr/>
              <a:t>66</a:t>
            </a:fld>
            <a:endParaRPr lang="ca-ES"/>
          </a:p>
        </p:txBody>
      </p:sp>
    </p:spTree>
    <p:extLst>
      <p:ext uri="{BB962C8B-B14F-4D97-AF65-F5344CB8AC3E}">
        <p14:creationId xmlns:p14="http://schemas.microsoft.com/office/powerpoint/2010/main" val="16372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dirty="0" smtClean="0"/>
              <a:t>Tenim un pacient</a:t>
            </a:r>
            <a:r>
              <a:rPr lang="ca-ES" baseline="0" dirty="0" smtClean="0"/>
              <a:t> fumador amb </a:t>
            </a:r>
            <a:r>
              <a:rPr lang="ca-ES" baseline="0" dirty="0" err="1" smtClean="0"/>
              <a:t>acropàquia</a:t>
            </a:r>
            <a:r>
              <a:rPr lang="ca-ES" baseline="0" dirty="0" smtClean="0"/>
              <a:t>, que presenta uns crepitants de tipus </a:t>
            </a:r>
            <a:r>
              <a:rPr lang="ca-ES" baseline="0" dirty="0" err="1" smtClean="0"/>
              <a:t>Velcro</a:t>
            </a:r>
            <a:r>
              <a:rPr lang="ca-ES" baseline="30000" dirty="0" smtClean="0"/>
              <a:t>®</a:t>
            </a:r>
            <a:r>
              <a:rPr lang="ca-ES" baseline="0" dirty="0" smtClean="0"/>
              <a:t> a les bases pulmonars, amb</a:t>
            </a:r>
            <a:r>
              <a:rPr lang="ca-ES" dirty="0" smtClean="0"/>
              <a:t> una espirometria amb patró no obstructiu que no compleix criteris </a:t>
            </a:r>
            <a:r>
              <a:rPr lang="ca-ES" dirty="0" err="1" smtClean="0"/>
              <a:t>d’MPOC</a:t>
            </a:r>
            <a:r>
              <a:rPr lang="ca-ES" dirty="0" smtClean="0"/>
              <a:t>,</a:t>
            </a:r>
            <a:r>
              <a:rPr lang="ca-ES" baseline="0" dirty="0" smtClean="0"/>
              <a:t> i una placa de tòrax amb un patró reticular bilateral a les bases: </a:t>
            </a:r>
            <a:r>
              <a:rPr lang="ca-ES" b="1" baseline="0" dirty="0" smtClean="0"/>
              <a:t>Cal </a:t>
            </a:r>
            <a:r>
              <a:rPr lang="ca-ES" b="1" baseline="0" dirty="0" err="1" smtClean="0"/>
              <a:t>plantejar-se</a:t>
            </a:r>
            <a:r>
              <a:rPr lang="ca-ES" b="1" baseline="0" dirty="0" smtClean="0"/>
              <a:t> novament el diagnòstic del pacient!</a:t>
            </a:r>
            <a:endParaRPr lang="es-ES" b="1"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67</a:t>
            </a:fld>
            <a:endParaRPr lang="es-ES"/>
          </a:p>
        </p:txBody>
      </p:sp>
    </p:spTree>
    <p:extLst>
      <p:ext uri="{BB962C8B-B14F-4D97-AF65-F5344CB8AC3E}">
        <p14:creationId xmlns:p14="http://schemas.microsoft.com/office/powerpoint/2010/main" val="1941883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noProof="0" dirty="0" smtClean="0"/>
              <a:t>Diagnòstic</a:t>
            </a:r>
            <a:r>
              <a:rPr lang="es-ES" dirty="0" smtClean="0"/>
              <a:t> diferencial. En a</a:t>
            </a:r>
            <a:r>
              <a:rPr lang="ca-ES" sz="1200" b="0" dirty="0" smtClean="0"/>
              <a:t>quest pacient</a:t>
            </a:r>
            <a:r>
              <a:rPr lang="ca-ES" sz="1200" b="0" baseline="0" dirty="0" smtClean="0"/>
              <a:t>, amb un empitjorament progressiu de la clínica (</a:t>
            </a:r>
            <a:r>
              <a:rPr lang="ca-ES" sz="1200" b="1" u="sng" baseline="0" dirty="0" smtClean="0"/>
              <a:t>dispnea, tos seca i crepitants a l’auscultació)</a:t>
            </a:r>
            <a:r>
              <a:rPr lang="ca-ES" sz="1200" b="0" baseline="0" dirty="0" smtClean="0"/>
              <a:t> caldria repassar altres etiologies (altres diagnòstics o bé com a morbiditat concomitant) que puguin explicar l’empitjorament. </a:t>
            </a:r>
          </a:p>
          <a:p>
            <a:pPr marL="0" marR="0" indent="0" algn="l" defTabSz="457200" rtl="0" eaLnBrk="1" fontAlgn="auto" latinLnBrk="0" hangingPunct="1">
              <a:lnSpc>
                <a:spcPct val="100000"/>
              </a:lnSpc>
              <a:spcBef>
                <a:spcPts val="0"/>
              </a:spcBef>
              <a:spcAft>
                <a:spcPts val="0"/>
              </a:spcAft>
              <a:buClrTx/>
              <a:buSzTx/>
              <a:buFontTx/>
              <a:buNone/>
              <a:tabLst/>
              <a:defRPr/>
            </a:pPr>
            <a:r>
              <a:rPr lang="ca-ES" sz="1200" b="0" baseline="0" dirty="0" smtClean="0"/>
              <a:t>Per això </a:t>
            </a:r>
            <a:r>
              <a:rPr lang="ca-ES" sz="1200" b="0" baseline="0" noProof="0" dirty="0" smtClean="0"/>
              <a:t>cal </a:t>
            </a:r>
            <a:r>
              <a:rPr lang="ca-ES" sz="1200" b="0" baseline="0" noProof="0" dirty="0" err="1" smtClean="0"/>
              <a:t>plantejar-se</a:t>
            </a:r>
            <a:r>
              <a:rPr lang="ca-ES" sz="1200" b="0" baseline="0" noProof="0" dirty="0" smtClean="0"/>
              <a:t>, en </a:t>
            </a:r>
            <a:r>
              <a:rPr lang="ca-ES" sz="1200" b="0" baseline="0" dirty="0" smtClean="0"/>
              <a:t>primer lloc, com a possibles causes d’origen pulmonar: bronquièctasi, agudització de </a:t>
            </a:r>
            <a:r>
              <a:rPr lang="ca-ES" sz="1200" b="0" baseline="0" dirty="0" err="1" smtClean="0"/>
              <a:t>l’MPOC</a:t>
            </a:r>
            <a:r>
              <a:rPr lang="ca-ES" sz="1200" b="0" baseline="0" dirty="0" smtClean="0"/>
              <a:t>, tuberculosi, carcinoma </a:t>
            </a:r>
            <a:r>
              <a:rPr lang="ca-ES" sz="1200" b="0" baseline="0" dirty="0" err="1" smtClean="0"/>
              <a:t>broncogènic</a:t>
            </a:r>
            <a:r>
              <a:rPr lang="ca-ES" sz="1200" b="0" baseline="0" dirty="0" smtClean="0"/>
              <a:t>, </a:t>
            </a:r>
            <a:r>
              <a:rPr lang="ca-ES" sz="1200" b="0" baseline="0" dirty="0" err="1" smtClean="0"/>
              <a:t>tromboembolisme</a:t>
            </a:r>
            <a:r>
              <a:rPr lang="ca-ES" sz="1200" b="0" baseline="0" dirty="0" smtClean="0"/>
              <a:t> pulmonar (TEP), malalties intersticials, com la sarcoïdosi o fibrosis pulmonars idiopàtiques, i patologia pleural, com ara el vessament pleural, neoplàsia o pneumotòrax. </a:t>
            </a:r>
            <a:r>
              <a:rPr lang="ca-ES" sz="1200" b="1" baseline="0" dirty="0" smtClean="0"/>
              <a:t>Amb aquest objectiu se sol·licita una analítica sanguínia i una tomografia computada (TC) de tòrax.</a:t>
            </a:r>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68</a:t>
            </a:fld>
            <a:endParaRPr lang="es-ES"/>
          </a:p>
        </p:txBody>
      </p:sp>
    </p:spTree>
    <p:extLst>
      <p:ext uri="{BB962C8B-B14F-4D97-AF65-F5344CB8AC3E}">
        <p14:creationId xmlns:p14="http://schemas.microsoft.com/office/powerpoint/2010/main" val="4027692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smtClean="0"/>
              <a:t>En l’analítica, </a:t>
            </a:r>
            <a:r>
              <a:rPr lang="ca-ES" baseline="0" dirty="0" smtClean="0"/>
              <a:t>cal pensar, principalment, a sol·licitar el pèptid </a:t>
            </a:r>
            <a:r>
              <a:rPr lang="ca-ES" baseline="0" dirty="0" err="1" smtClean="0"/>
              <a:t>natriurètic</a:t>
            </a:r>
            <a:r>
              <a:rPr lang="ca-ES" baseline="0" dirty="0" smtClean="0"/>
              <a:t>, per descartar la insuficiència cardíaca, la proteïna C reactiva (PCR), per descartar patologia infecciosa, i els dímers D que no siguin compatibles amb TEP. En el nostre cas, els valors van ser normals.</a:t>
            </a:r>
          </a:p>
          <a:p>
            <a:r>
              <a:rPr lang="ca-ES" baseline="0" dirty="0" smtClean="0"/>
              <a:t>La TC de tòrax informa d’un emfisema de predomini en els lòbuls superiors i fibrosi en els camps inferiors. Per aquest motiu, es decideix la derivació del pacient a pneumologia.</a:t>
            </a:r>
          </a:p>
          <a:p>
            <a:endParaRPr lang="ca-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69</a:t>
            </a:fld>
            <a:endParaRPr lang="es-ES"/>
          </a:p>
        </p:txBody>
      </p:sp>
    </p:spTree>
    <p:extLst>
      <p:ext uri="{BB962C8B-B14F-4D97-AF65-F5344CB8AC3E}">
        <p14:creationId xmlns:p14="http://schemas.microsoft.com/office/powerpoint/2010/main" val="3800436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70</a:t>
            </a:fld>
            <a:endParaRPr lang="es-ES"/>
          </a:p>
        </p:txBody>
      </p:sp>
    </p:spTree>
    <p:extLst>
      <p:ext uri="{BB962C8B-B14F-4D97-AF65-F5344CB8AC3E}">
        <p14:creationId xmlns:p14="http://schemas.microsoft.com/office/powerpoint/2010/main" val="22166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71</a:t>
            </a:fld>
            <a:endParaRPr lang="es-ES"/>
          </a:p>
        </p:txBody>
      </p:sp>
    </p:spTree>
    <p:extLst>
      <p:ext uri="{BB962C8B-B14F-4D97-AF65-F5344CB8AC3E}">
        <p14:creationId xmlns:p14="http://schemas.microsoft.com/office/powerpoint/2010/main" val="22166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A</a:t>
            </a:r>
            <a:r>
              <a:rPr lang="ca-ES" baseline="0" noProof="0" dirty="0" smtClean="0"/>
              <a:t> les imatges de la TC, finestra del pulmó, en els talls que corresponen als lòbuls superiors s’evidencien àrees d’emfisema pulmonar.</a:t>
            </a:r>
            <a:endParaRPr lang="ca-ES"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72</a:t>
            </a:fld>
            <a:endParaRPr lang="es-ES"/>
          </a:p>
        </p:txBody>
      </p:sp>
    </p:spTree>
    <p:extLst>
      <p:ext uri="{BB962C8B-B14F-4D97-AF65-F5344CB8AC3E}">
        <p14:creationId xmlns:p14="http://schemas.microsoft.com/office/powerpoint/2010/main" val="123402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En els talls</a:t>
            </a:r>
            <a:r>
              <a:rPr lang="ca-ES" baseline="0" noProof="0" dirty="0" smtClean="0"/>
              <a:t> </a:t>
            </a:r>
            <a:r>
              <a:rPr lang="ca-ES" noProof="0" dirty="0" smtClean="0"/>
              <a:t>inferiors s</a:t>
            </a:r>
            <a:r>
              <a:rPr lang="ca-ES" baseline="0" noProof="0" dirty="0" smtClean="0"/>
              <a:t>’evidencien signes de fibrosi pulmonar: bronquièctasi de tracció </a:t>
            </a:r>
            <a:r>
              <a:rPr lang="ca-ES" i="1" baseline="0" noProof="0" dirty="0" smtClean="0"/>
              <a:t>(fletxa) </a:t>
            </a:r>
            <a:r>
              <a:rPr lang="ca-ES" baseline="0" noProof="0" dirty="0" smtClean="0"/>
              <a:t>i niu d’abella </a:t>
            </a:r>
            <a:r>
              <a:rPr lang="ca-ES" i="1" baseline="0" noProof="0" dirty="0" smtClean="0"/>
              <a:t>(</a:t>
            </a:r>
            <a:r>
              <a:rPr lang="ca-ES" i="1" baseline="0" noProof="0" dirty="0" err="1" smtClean="0"/>
              <a:t>panalización</a:t>
            </a:r>
            <a:r>
              <a:rPr lang="ca-ES" i="1" baseline="0" noProof="0" dirty="0" smtClean="0"/>
              <a:t>)</a:t>
            </a:r>
            <a:r>
              <a:rPr lang="ca-ES" baseline="0" noProof="0" dirty="0" smtClean="0"/>
              <a:t> </a:t>
            </a:r>
            <a:r>
              <a:rPr lang="ca-ES" i="1" baseline="0" noProof="0" dirty="0" smtClean="0"/>
              <a:t>(asterisc).</a:t>
            </a:r>
            <a:endParaRPr lang="ca-ES" i="1"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73</a:t>
            </a:fld>
            <a:endParaRPr lang="es-ES"/>
          </a:p>
        </p:txBody>
      </p:sp>
    </p:spTree>
    <p:extLst>
      <p:ext uri="{BB962C8B-B14F-4D97-AF65-F5344CB8AC3E}">
        <p14:creationId xmlns:p14="http://schemas.microsoft.com/office/powerpoint/2010/main" val="1234021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En els talls inferiors s</a:t>
            </a:r>
            <a:r>
              <a:rPr lang="ca-ES" baseline="0" noProof="0" dirty="0" smtClean="0"/>
              <a:t>’evidencien signes de fibrosi pulmonar: bronquièctasi de tracció </a:t>
            </a:r>
            <a:r>
              <a:rPr lang="ca-ES" i="1" baseline="0" noProof="0" dirty="0" smtClean="0"/>
              <a:t>(fletxa) </a:t>
            </a:r>
            <a:r>
              <a:rPr lang="ca-ES" baseline="0" noProof="0" dirty="0" smtClean="0"/>
              <a:t>i niu d’abella </a:t>
            </a:r>
            <a:r>
              <a:rPr lang="ca-ES" i="1" baseline="0" noProof="0" dirty="0" smtClean="0"/>
              <a:t>(</a:t>
            </a:r>
            <a:r>
              <a:rPr lang="ca-ES" i="1" baseline="0" noProof="0" dirty="0" err="1" smtClean="0"/>
              <a:t>panalización</a:t>
            </a:r>
            <a:r>
              <a:rPr lang="ca-ES" i="1" baseline="0" noProof="0" dirty="0" smtClean="0"/>
              <a:t>)</a:t>
            </a:r>
            <a:r>
              <a:rPr lang="ca-ES" baseline="0" noProof="0" dirty="0" smtClean="0"/>
              <a:t> </a:t>
            </a:r>
            <a:r>
              <a:rPr lang="ca-ES" i="1" baseline="0" noProof="0" dirty="0" smtClean="0"/>
              <a:t>(asterisc),</a:t>
            </a:r>
            <a:r>
              <a:rPr lang="ca-ES" baseline="0" noProof="0" dirty="0" smtClean="0"/>
              <a:t> patró </a:t>
            </a:r>
            <a:r>
              <a:rPr lang="ca-ES" baseline="0" noProof="0" dirty="0" err="1" smtClean="0"/>
              <a:t>tipic</a:t>
            </a:r>
            <a:r>
              <a:rPr lang="ca-ES" baseline="0" noProof="0" dirty="0" smtClean="0"/>
              <a:t> de pneumònia intersticial usual.</a:t>
            </a:r>
            <a:endParaRPr lang="ca-ES"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74</a:t>
            </a:fld>
            <a:endParaRPr lang="es-ES"/>
          </a:p>
        </p:txBody>
      </p:sp>
    </p:spTree>
    <p:extLst>
      <p:ext uri="{BB962C8B-B14F-4D97-AF65-F5344CB8AC3E}">
        <p14:creationId xmlns:p14="http://schemas.microsoft.com/office/powerpoint/2010/main" val="123402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En</a:t>
            </a:r>
            <a:r>
              <a:rPr lang="ca-ES" baseline="0" noProof="0" dirty="0" smtClean="0"/>
              <a:t> les proves funcionals respiratòries (PFR) criden l’atenció uns volums pulmonars força respectats (FVC del 77% i CPT [TLC en la imatge] del 90%), amb una capacitat de DLCO molt reduïda (27%).</a:t>
            </a:r>
            <a:endParaRPr lang="ca-ES"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75</a:t>
            </a:fld>
            <a:endParaRPr lang="es-ES"/>
          </a:p>
        </p:txBody>
      </p:sp>
    </p:spTree>
    <p:extLst>
      <p:ext uri="{BB962C8B-B14F-4D97-AF65-F5344CB8AC3E}">
        <p14:creationId xmlns:p14="http://schemas.microsoft.com/office/powerpoint/2010/main" val="176733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37</a:t>
            </a:fld>
            <a:endParaRPr lang="ca-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En</a:t>
            </a:r>
            <a:r>
              <a:rPr lang="ca-ES" baseline="0" noProof="0" dirty="0" smtClean="0"/>
              <a:t> realitzar el test de la marxa dels 6 minuts presentà una dessaturació de fins al 85%.</a:t>
            </a:r>
            <a:endParaRPr lang="ca-ES"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76</a:t>
            </a:fld>
            <a:endParaRPr lang="es-ES"/>
          </a:p>
        </p:txBody>
      </p:sp>
    </p:spTree>
    <p:extLst>
      <p:ext uri="{BB962C8B-B14F-4D97-AF65-F5344CB8AC3E}">
        <p14:creationId xmlns:p14="http://schemas.microsoft.com/office/powerpoint/2010/main" val="2709587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b="0" kern="1200" noProof="0" dirty="0" smtClean="0">
                <a:solidFill>
                  <a:schemeClr val="tx1"/>
                </a:solidFill>
                <a:effectLst/>
                <a:latin typeface="+mn-lt"/>
                <a:ea typeface="+mn-ea"/>
                <a:cs typeface="+mn-cs"/>
              </a:rPr>
              <a:t>Amb</a:t>
            </a:r>
            <a:r>
              <a:rPr lang="ca-ES" sz="1200" b="0" kern="1200" baseline="0" noProof="0" dirty="0" smtClean="0">
                <a:solidFill>
                  <a:schemeClr val="tx1"/>
                </a:solidFill>
                <a:effectLst/>
                <a:latin typeface="+mn-lt"/>
                <a:ea typeface="+mn-ea"/>
                <a:cs typeface="+mn-cs"/>
              </a:rPr>
              <a:t> tots els resultats obtinguts vam arribar al diagnòstic de la síndrome de </a:t>
            </a:r>
            <a:r>
              <a:rPr lang="ca-ES" sz="1200" b="0" kern="1200" noProof="0" dirty="0" err="1" smtClean="0">
                <a:solidFill>
                  <a:schemeClr val="tx1"/>
                </a:solidFill>
                <a:effectLst/>
                <a:latin typeface="+mn-lt"/>
                <a:ea typeface="+mn-ea"/>
                <a:cs typeface="+mn-cs"/>
              </a:rPr>
              <a:t>combinacio</a:t>
            </a:r>
            <a:r>
              <a:rPr lang="ca-ES" sz="1200" b="0" kern="1200" noProof="0" dirty="0" smtClean="0">
                <a:solidFill>
                  <a:schemeClr val="tx1"/>
                </a:solidFill>
                <a:effectLst/>
                <a:latin typeface="+mn-lt"/>
                <a:ea typeface="+mn-ea"/>
                <a:cs typeface="+mn-cs"/>
              </a:rPr>
              <a:t>́ de fibrosi pulmonar i</a:t>
            </a:r>
            <a:r>
              <a:rPr lang="ca-ES" sz="1200" b="0" kern="1200" baseline="0" noProof="0" dirty="0" smtClean="0">
                <a:solidFill>
                  <a:schemeClr val="tx1"/>
                </a:solidFill>
                <a:effectLst/>
                <a:latin typeface="+mn-lt"/>
                <a:ea typeface="+mn-ea"/>
                <a:cs typeface="+mn-cs"/>
              </a:rPr>
              <a:t> emfisema. Aquesta s</a:t>
            </a:r>
            <a:r>
              <a:rPr lang="ca-ES" sz="1200" b="0" kern="1200" noProof="0" dirty="0" smtClean="0">
                <a:solidFill>
                  <a:schemeClr val="tx1"/>
                </a:solidFill>
                <a:effectLst/>
                <a:latin typeface="+mn-lt"/>
                <a:ea typeface="+mn-ea"/>
                <a:cs typeface="+mn-cs"/>
              </a:rPr>
              <a:t>í</a:t>
            </a:r>
            <a:r>
              <a:rPr lang="ca-ES" sz="1200" b="0" kern="1200" noProof="0" dirty="0" err="1" smtClean="0">
                <a:solidFill>
                  <a:schemeClr val="tx1"/>
                </a:solidFill>
                <a:effectLst/>
                <a:latin typeface="+mn-lt"/>
                <a:ea typeface="+mn-ea"/>
                <a:cs typeface="+mn-cs"/>
              </a:rPr>
              <a:t>ndrome</a:t>
            </a:r>
            <a:r>
              <a:rPr lang="ca-ES" sz="1200" b="0" kern="1200" noProof="0" dirty="0" smtClean="0">
                <a:solidFill>
                  <a:schemeClr val="tx1"/>
                </a:solidFill>
                <a:effectLst/>
                <a:latin typeface="+mn-lt"/>
                <a:ea typeface="+mn-ea"/>
                <a:cs typeface="+mn-cs"/>
              </a:rPr>
              <a:t> es caracteritza per l’existència en un mateix pacient d’un patró d’emfisema en els lòbuls superiors i de fibrosi en les lòbuls inferiors. Aquests pacients</a:t>
            </a:r>
            <a:r>
              <a:rPr lang="ca-ES" sz="1200" b="0" kern="1200" baseline="0" noProof="0" dirty="0" smtClean="0">
                <a:solidFill>
                  <a:schemeClr val="tx1"/>
                </a:solidFill>
                <a:effectLst/>
                <a:latin typeface="+mn-lt"/>
                <a:ea typeface="+mn-ea"/>
                <a:cs typeface="+mn-cs"/>
              </a:rPr>
              <a:t> presenten una alteració funcional respiratòria característica, amb volums pulmonars alterats mínimament i </a:t>
            </a:r>
            <a:r>
              <a:rPr lang="ca-ES" sz="1200" b="0" kern="1200" baseline="0" noProof="0" dirty="0" err="1" smtClean="0">
                <a:solidFill>
                  <a:schemeClr val="tx1"/>
                </a:solidFill>
                <a:effectLst/>
                <a:latin typeface="+mn-lt"/>
                <a:ea typeface="+mn-ea"/>
                <a:cs typeface="+mn-cs"/>
              </a:rPr>
              <a:t>hipoxèmia</a:t>
            </a:r>
            <a:r>
              <a:rPr lang="ca-ES" sz="1200" b="0" kern="1200" baseline="0" noProof="0" dirty="0" smtClean="0">
                <a:solidFill>
                  <a:schemeClr val="tx1"/>
                </a:solidFill>
                <a:effectLst/>
                <a:latin typeface="+mn-lt"/>
                <a:ea typeface="+mn-ea"/>
                <a:cs typeface="+mn-cs"/>
              </a:rPr>
              <a:t> arterial, principalment durant l’esforç, que dificulta el seu diagnòstic. </a:t>
            </a:r>
            <a:endParaRPr lang="ca-ES" noProof="0" dirty="0" smtClean="0"/>
          </a:p>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77</a:t>
            </a:fld>
            <a:endParaRPr lang="es-ES"/>
          </a:p>
        </p:txBody>
      </p:sp>
    </p:spTree>
    <p:extLst>
      <p:ext uri="{BB962C8B-B14F-4D97-AF65-F5344CB8AC3E}">
        <p14:creationId xmlns:p14="http://schemas.microsoft.com/office/powerpoint/2010/main" val="4268569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78</a:t>
            </a:fld>
            <a:endParaRPr lang="es-ES"/>
          </a:p>
        </p:txBody>
      </p:sp>
    </p:spTree>
    <p:extLst>
      <p:ext uri="{BB962C8B-B14F-4D97-AF65-F5344CB8AC3E}">
        <p14:creationId xmlns:p14="http://schemas.microsoft.com/office/powerpoint/2010/main" val="4268569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b="0" kern="1200" noProof="0" dirty="0" smtClean="0">
                <a:solidFill>
                  <a:schemeClr val="tx1"/>
                </a:solidFill>
                <a:effectLst/>
                <a:latin typeface="+mn-lt"/>
                <a:ea typeface="+mn-ea"/>
                <a:cs typeface="+mn-cs"/>
              </a:rPr>
              <a:t>Amb</a:t>
            </a:r>
            <a:r>
              <a:rPr lang="ca-ES" sz="1200" b="0" kern="1200" baseline="0" noProof="0" dirty="0" smtClean="0">
                <a:solidFill>
                  <a:schemeClr val="tx1"/>
                </a:solidFill>
                <a:effectLst/>
                <a:latin typeface="+mn-lt"/>
                <a:ea typeface="+mn-ea"/>
                <a:cs typeface="+mn-cs"/>
              </a:rPr>
              <a:t> tots els resultats obtinguts vam arribar al diagnòstic de la síndrome de </a:t>
            </a:r>
            <a:r>
              <a:rPr lang="ca-ES" sz="1200" b="0" kern="1200" noProof="0" dirty="0" err="1" smtClean="0">
                <a:solidFill>
                  <a:schemeClr val="tx1"/>
                </a:solidFill>
                <a:effectLst/>
                <a:latin typeface="+mn-lt"/>
                <a:ea typeface="+mn-ea"/>
                <a:cs typeface="+mn-cs"/>
              </a:rPr>
              <a:t>combinacio</a:t>
            </a:r>
            <a:r>
              <a:rPr lang="ca-ES" sz="1200" b="0" kern="1200" noProof="0" dirty="0" smtClean="0">
                <a:solidFill>
                  <a:schemeClr val="tx1"/>
                </a:solidFill>
                <a:effectLst/>
                <a:latin typeface="+mn-lt"/>
                <a:ea typeface="+mn-ea"/>
                <a:cs typeface="+mn-cs"/>
              </a:rPr>
              <a:t>́ de fibrosi pulmonar i</a:t>
            </a:r>
            <a:r>
              <a:rPr lang="ca-ES" sz="1200" b="0" kern="1200" baseline="0" noProof="0" dirty="0" smtClean="0">
                <a:solidFill>
                  <a:schemeClr val="tx1"/>
                </a:solidFill>
                <a:effectLst/>
                <a:latin typeface="+mn-lt"/>
                <a:ea typeface="+mn-ea"/>
                <a:cs typeface="+mn-cs"/>
              </a:rPr>
              <a:t> emfisema. Aquesta s</a:t>
            </a:r>
            <a:r>
              <a:rPr lang="ca-ES" sz="1200" b="0" kern="1200" noProof="0" dirty="0" smtClean="0">
                <a:solidFill>
                  <a:schemeClr val="tx1"/>
                </a:solidFill>
                <a:effectLst/>
                <a:latin typeface="+mn-lt"/>
                <a:ea typeface="+mn-ea"/>
                <a:cs typeface="+mn-cs"/>
              </a:rPr>
              <a:t>í</a:t>
            </a:r>
            <a:r>
              <a:rPr lang="ca-ES" sz="1200" b="0" kern="1200" noProof="0" dirty="0" err="1" smtClean="0">
                <a:solidFill>
                  <a:schemeClr val="tx1"/>
                </a:solidFill>
                <a:effectLst/>
                <a:latin typeface="+mn-lt"/>
                <a:ea typeface="+mn-ea"/>
                <a:cs typeface="+mn-cs"/>
              </a:rPr>
              <a:t>ndrome</a:t>
            </a:r>
            <a:r>
              <a:rPr lang="ca-ES" sz="1200" b="0" kern="1200" noProof="0" dirty="0" smtClean="0">
                <a:solidFill>
                  <a:schemeClr val="tx1"/>
                </a:solidFill>
                <a:effectLst/>
                <a:latin typeface="+mn-lt"/>
                <a:ea typeface="+mn-ea"/>
                <a:cs typeface="+mn-cs"/>
              </a:rPr>
              <a:t> es caracteritza per l’existència en un mateix pacient d’un patró d’emfisema en els lòbuls superiors i de fibrosi en les lòbuls inferiors. Aquests pacients</a:t>
            </a:r>
            <a:r>
              <a:rPr lang="ca-ES" sz="1200" b="0" kern="1200" baseline="0" noProof="0" dirty="0" smtClean="0">
                <a:solidFill>
                  <a:schemeClr val="tx1"/>
                </a:solidFill>
                <a:effectLst/>
                <a:latin typeface="+mn-lt"/>
                <a:ea typeface="+mn-ea"/>
                <a:cs typeface="+mn-cs"/>
              </a:rPr>
              <a:t> presenten una alteració funcional respiratòria característica, amb volums pulmonars alterats mínimament i </a:t>
            </a:r>
            <a:r>
              <a:rPr lang="ca-ES" sz="1200" b="0" kern="1200" baseline="0" noProof="0" dirty="0" err="1" smtClean="0">
                <a:solidFill>
                  <a:schemeClr val="tx1"/>
                </a:solidFill>
                <a:effectLst/>
                <a:latin typeface="+mn-lt"/>
                <a:ea typeface="+mn-ea"/>
                <a:cs typeface="+mn-cs"/>
              </a:rPr>
              <a:t>hipoxèmia</a:t>
            </a:r>
            <a:r>
              <a:rPr lang="ca-ES" sz="1200" b="0" kern="1200" baseline="0" noProof="0" dirty="0" smtClean="0">
                <a:solidFill>
                  <a:schemeClr val="tx1"/>
                </a:solidFill>
                <a:effectLst/>
                <a:latin typeface="+mn-lt"/>
                <a:ea typeface="+mn-ea"/>
                <a:cs typeface="+mn-cs"/>
              </a:rPr>
              <a:t> arterial, principalment durant l’esforç, que dificulta el seu diagnòstic. </a:t>
            </a:r>
            <a:endParaRPr lang="ca-ES" noProof="0" dirty="0" smtClean="0"/>
          </a:p>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79</a:t>
            </a:fld>
            <a:endParaRPr lang="es-ES"/>
          </a:p>
        </p:txBody>
      </p:sp>
    </p:spTree>
    <p:extLst>
      <p:ext uri="{BB962C8B-B14F-4D97-AF65-F5344CB8AC3E}">
        <p14:creationId xmlns:p14="http://schemas.microsoft.com/office/powerpoint/2010/main" val="4268569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kern="1200" noProof="0" dirty="0" smtClean="0">
                <a:solidFill>
                  <a:schemeClr val="tx1"/>
                </a:solidFill>
                <a:effectLst/>
                <a:latin typeface="+mn-lt"/>
                <a:ea typeface="+mn-ea"/>
                <a:cs typeface="+mn-cs"/>
              </a:rPr>
              <a:t>La</a:t>
            </a:r>
            <a:r>
              <a:rPr lang="ca-ES" sz="1200" kern="1200" baseline="0" noProof="0" dirty="0" smtClean="0">
                <a:solidFill>
                  <a:schemeClr val="tx1"/>
                </a:solidFill>
                <a:effectLst/>
                <a:latin typeface="+mn-lt"/>
                <a:ea typeface="+mn-ea"/>
                <a:cs typeface="+mn-cs"/>
              </a:rPr>
              <a:t> coexistència d’emfisema i fibrosi condiciona el patró funcional típic, en el qual, la relativa normalitat dels volums pulmonars es pot atribuir a un contrabalanç entre la pèrdua de volum </a:t>
            </a:r>
            <a:r>
              <a:rPr lang="ca-ES" sz="1200" kern="1200" baseline="0" dirty="0" smtClean="0">
                <a:solidFill>
                  <a:schemeClr val="tx1"/>
                </a:solidFill>
                <a:effectLst/>
                <a:latin typeface="+mn-lt"/>
                <a:ea typeface="+mn-ea"/>
                <a:cs typeface="+mn-cs"/>
              </a:rPr>
              <a:t>per la fibrosi pulmonar intersticial i </a:t>
            </a:r>
            <a:r>
              <a:rPr lang="ca-ES" sz="1200" kern="1200" baseline="0" noProof="0" dirty="0" smtClean="0">
                <a:solidFill>
                  <a:schemeClr val="tx1"/>
                </a:solidFill>
                <a:effectLst/>
                <a:latin typeface="+mn-lt"/>
                <a:ea typeface="+mn-ea"/>
                <a:cs typeface="+mn-cs"/>
              </a:rPr>
              <a:t>una propensió a la </a:t>
            </a:r>
            <a:r>
              <a:rPr lang="ca-ES" sz="1200" kern="1200" baseline="0" noProof="0" dirty="0" err="1" smtClean="0">
                <a:solidFill>
                  <a:schemeClr val="tx1"/>
                </a:solidFill>
                <a:effectLst/>
                <a:latin typeface="+mn-lt"/>
                <a:ea typeface="+mn-ea"/>
                <a:cs typeface="+mn-cs"/>
              </a:rPr>
              <a:t>hiperinsuflació</a:t>
            </a:r>
            <a:r>
              <a:rPr lang="ca-ES" sz="1200" kern="1200" baseline="0" noProof="0" dirty="0" smtClean="0">
                <a:solidFill>
                  <a:schemeClr val="tx1"/>
                </a:solidFill>
                <a:effectLst/>
                <a:latin typeface="+mn-lt"/>
                <a:ea typeface="+mn-ea"/>
                <a:cs typeface="+mn-cs"/>
              </a:rPr>
              <a:t> causada per l’emfisema. </a:t>
            </a:r>
          </a:p>
          <a:p>
            <a:pPr marL="0" marR="0" indent="0" algn="l" defTabSz="457200" rtl="0" eaLnBrk="1" fontAlgn="auto" latinLnBrk="0" hangingPunct="1">
              <a:lnSpc>
                <a:spcPct val="100000"/>
              </a:lnSpc>
              <a:spcBef>
                <a:spcPts val="0"/>
              </a:spcBef>
              <a:spcAft>
                <a:spcPts val="0"/>
              </a:spcAft>
              <a:buClrTx/>
              <a:buSzTx/>
              <a:buFontTx/>
              <a:buNone/>
              <a:tabLst/>
              <a:defRPr/>
            </a:pPr>
            <a:r>
              <a:rPr lang="ca-ES" sz="1200" kern="1200" baseline="0" noProof="0" dirty="0" smtClean="0">
                <a:solidFill>
                  <a:schemeClr val="tx1"/>
                </a:solidFill>
                <a:effectLst/>
                <a:latin typeface="+mn-lt"/>
                <a:ea typeface="+mn-ea"/>
                <a:cs typeface="+mn-cs"/>
              </a:rPr>
              <a:t>La superposició d’ambdues patologies pot tenir un efecte sinèrgic deleteri sobre </a:t>
            </a:r>
            <a:r>
              <a:rPr lang="ca-ES" sz="1200" kern="1200" baseline="0" noProof="0" dirty="0" err="1" smtClean="0">
                <a:solidFill>
                  <a:schemeClr val="tx1"/>
                </a:solidFill>
                <a:effectLst/>
                <a:latin typeface="+mn-lt"/>
                <a:ea typeface="+mn-ea"/>
                <a:cs typeface="+mn-cs"/>
              </a:rPr>
              <a:t>l’intercanvi</a:t>
            </a:r>
            <a:r>
              <a:rPr lang="ca-ES" sz="1200" kern="1200" baseline="0" noProof="0" dirty="0" smtClean="0">
                <a:solidFill>
                  <a:schemeClr val="tx1"/>
                </a:solidFill>
                <a:effectLst/>
                <a:latin typeface="+mn-lt"/>
                <a:ea typeface="+mn-ea"/>
                <a:cs typeface="+mn-cs"/>
              </a:rPr>
              <a:t> gasós, el resultat del qual és en un descens intens de la </a:t>
            </a:r>
            <a:r>
              <a:rPr lang="ca-ES" altLang="es-ES" dirty="0" smtClean="0"/>
              <a:t>capacitat de difusió pulmonar del monòxid de carboni (DLCO).</a:t>
            </a:r>
            <a:endParaRPr lang="ca-ES"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80</a:t>
            </a:fld>
            <a:endParaRPr lang="es-ES"/>
          </a:p>
        </p:txBody>
      </p:sp>
    </p:spTree>
    <p:extLst>
      <p:ext uri="{BB962C8B-B14F-4D97-AF65-F5344CB8AC3E}">
        <p14:creationId xmlns:p14="http://schemas.microsoft.com/office/powerpoint/2010/main" val="1767335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kern="1200" noProof="0" dirty="0" smtClean="0">
                <a:solidFill>
                  <a:schemeClr val="tx1"/>
                </a:solidFill>
                <a:effectLst/>
                <a:latin typeface="+mn-lt"/>
                <a:ea typeface="+mn-ea"/>
                <a:cs typeface="+mn-cs"/>
              </a:rPr>
              <a:t>La</a:t>
            </a:r>
            <a:r>
              <a:rPr lang="ca-ES" sz="1200" kern="1200" baseline="0" noProof="0" dirty="0" smtClean="0">
                <a:solidFill>
                  <a:schemeClr val="tx1"/>
                </a:solidFill>
                <a:effectLst/>
                <a:latin typeface="+mn-lt"/>
                <a:ea typeface="+mn-ea"/>
                <a:cs typeface="+mn-cs"/>
              </a:rPr>
              <a:t> coexistència d’emfisema i fibrosi condiciona el patró funcional típic, en el qual, la relativa normalitat dels volums pulmonars es pot atribuir a un contrabalanç entre la pèrdua de volum </a:t>
            </a:r>
            <a:r>
              <a:rPr lang="ca-ES" sz="1200" kern="1200" baseline="0" dirty="0" smtClean="0">
                <a:solidFill>
                  <a:schemeClr val="tx1"/>
                </a:solidFill>
                <a:effectLst/>
                <a:latin typeface="+mn-lt"/>
                <a:ea typeface="+mn-ea"/>
                <a:cs typeface="+mn-cs"/>
              </a:rPr>
              <a:t>per la fibrosi pulmonar idiopàtica i </a:t>
            </a:r>
            <a:r>
              <a:rPr lang="ca-ES" sz="1200" kern="1200" baseline="0" noProof="0" dirty="0" smtClean="0">
                <a:solidFill>
                  <a:schemeClr val="tx1"/>
                </a:solidFill>
                <a:effectLst/>
                <a:latin typeface="+mn-lt"/>
                <a:ea typeface="+mn-ea"/>
                <a:cs typeface="+mn-cs"/>
              </a:rPr>
              <a:t>una propensió a la </a:t>
            </a:r>
            <a:r>
              <a:rPr lang="ca-ES" sz="1200" kern="1200" baseline="0" noProof="0" dirty="0" err="1" smtClean="0">
                <a:solidFill>
                  <a:schemeClr val="tx1"/>
                </a:solidFill>
                <a:effectLst/>
                <a:latin typeface="+mn-lt"/>
                <a:ea typeface="+mn-ea"/>
                <a:cs typeface="+mn-cs"/>
              </a:rPr>
              <a:t>hiperinsuflació</a:t>
            </a:r>
            <a:r>
              <a:rPr lang="ca-ES" sz="1200" kern="1200" baseline="0" noProof="0" dirty="0" smtClean="0">
                <a:solidFill>
                  <a:schemeClr val="tx1"/>
                </a:solidFill>
                <a:effectLst/>
                <a:latin typeface="+mn-lt"/>
                <a:ea typeface="+mn-ea"/>
                <a:cs typeface="+mn-cs"/>
              </a:rPr>
              <a:t> causada per l’emfisema. </a:t>
            </a:r>
          </a:p>
          <a:p>
            <a:pPr marL="0" marR="0" indent="0" algn="l" defTabSz="457200" rtl="0" eaLnBrk="1" fontAlgn="auto" latinLnBrk="0" hangingPunct="1">
              <a:lnSpc>
                <a:spcPct val="100000"/>
              </a:lnSpc>
              <a:spcBef>
                <a:spcPts val="0"/>
              </a:spcBef>
              <a:spcAft>
                <a:spcPts val="0"/>
              </a:spcAft>
              <a:buClrTx/>
              <a:buSzTx/>
              <a:buFontTx/>
              <a:buNone/>
              <a:tabLst/>
              <a:defRPr/>
            </a:pPr>
            <a:r>
              <a:rPr lang="ca-ES" sz="1200" kern="1200" baseline="0" noProof="0" dirty="0" smtClean="0">
                <a:solidFill>
                  <a:schemeClr val="tx1"/>
                </a:solidFill>
                <a:effectLst/>
                <a:latin typeface="+mn-lt"/>
                <a:ea typeface="+mn-ea"/>
                <a:cs typeface="+mn-cs"/>
              </a:rPr>
              <a:t>La superposició d’ambdues patologies pot tenir un efecte sinèrgic deleteri sobre </a:t>
            </a:r>
            <a:r>
              <a:rPr lang="ca-ES" sz="1200" kern="1200" baseline="0" noProof="0" dirty="0" err="1" smtClean="0">
                <a:solidFill>
                  <a:schemeClr val="tx1"/>
                </a:solidFill>
                <a:effectLst/>
                <a:latin typeface="+mn-lt"/>
                <a:ea typeface="+mn-ea"/>
                <a:cs typeface="+mn-cs"/>
              </a:rPr>
              <a:t>l’intercanvi</a:t>
            </a:r>
            <a:r>
              <a:rPr lang="ca-ES" sz="1200" kern="1200" baseline="0" noProof="0" dirty="0" smtClean="0">
                <a:solidFill>
                  <a:schemeClr val="tx1"/>
                </a:solidFill>
                <a:effectLst/>
                <a:latin typeface="+mn-lt"/>
                <a:ea typeface="+mn-ea"/>
                <a:cs typeface="+mn-cs"/>
              </a:rPr>
              <a:t> gasós, el resultat del qual és en un descens intens de la </a:t>
            </a:r>
            <a:r>
              <a:rPr lang="ca-ES" altLang="es-ES" dirty="0" smtClean="0"/>
              <a:t>capacitat de difusió pulmonar del monòxid de carboni.</a:t>
            </a:r>
            <a:endParaRPr lang="ca-ES"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s-ES"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81</a:t>
            </a:fld>
            <a:endParaRPr lang="es-ES"/>
          </a:p>
        </p:txBody>
      </p:sp>
    </p:spTree>
    <p:extLst>
      <p:ext uri="{BB962C8B-B14F-4D97-AF65-F5344CB8AC3E}">
        <p14:creationId xmlns:p14="http://schemas.microsoft.com/office/powerpoint/2010/main" val="1767335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Actualment</a:t>
            </a:r>
            <a:r>
              <a:rPr lang="ca-ES" baseline="0" noProof="0" dirty="0" smtClean="0"/>
              <a:t> no hi ha tractaments eficaços per a la síndrome </a:t>
            </a:r>
            <a:r>
              <a:rPr lang="ca-ES" baseline="0" noProof="0" dirty="0" err="1" smtClean="0"/>
              <a:t>CFPE</a:t>
            </a:r>
            <a:r>
              <a:rPr lang="ca-ES" baseline="0" noProof="0" dirty="0" smtClean="0"/>
              <a:t>. Les decisions terapèutiques es basen en les recomanacions per separat per a l’emfisema i la fibrosi pulmonar idiopàtica. </a:t>
            </a:r>
          </a:p>
          <a:p>
            <a:r>
              <a:rPr lang="ca-ES" baseline="0" noProof="0" dirty="0" smtClean="0"/>
              <a:t>Per als pacients amb una alteració obstructiva o mixta poden </a:t>
            </a:r>
            <a:r>
              <a:rPr lang="ca-ES" baseline="0" noProof="0" dirty="0" err="1" smtClean="0"/>
              <a:t>utilitzar-se</a:t>
            </a:r>
            <a:r>
              <a:rPr lang="ca-ES" baseline="0" noProof="0" dirty="0" smtClean="0"/>
              <a:t> tractaments amb broncodilatadors inhalats, com en </a:t>
            </a:r>
            <a:r>
              <a:rPr lang="ca-ES" baseline="0" noProof="0" dirty="0" err="1" smtClean="0"/>
              <a:t>l’MPOC</a:t>
            </a:r>
            <a:r>
              <a:rPr lang="ca-ES" baseline="0" noProof="0" dirty="0" smtClean="0"/>
              <a:t>, encara que el seu benefici no està demostrat en els pacients amb </a:t>
            </a:r>
            <a:r>
              <a:rPr lang="ca-ES" baseline="0" noProof="0" dirty="0" err="1" smtClean="0"/>
              <a:t>CFPE</a:t>
            </a:r>
            <a:r>
              <a:rPr lang="ca-ES" baseline="0" noProof="0" dirty="0" smtClean="0"/>
              <a:t>. El mateix passa amb l’eficàcia dels nous tractaments </a:t>
            </a:r>
            <a:r>
              <a:rPr lang="ca-ES" baseline="0" noProof="0" dirty="0" err="1" smtClean="0"/>
              <a:t>antifibròtics</a:t>
            </a:r>
            <a:r>
              <a:rPr lang="ca-ES" baseline="0" noProof="0" dirty="0" smtClean="0"/>
              <a:t>: en els assajos clínics realitzats amb els nous </a:t>
            </a:r>
            <a:r>
              <a:rPr lang="ca-ES" baseline="0" noProof="0" dirty="0" err="1" smtClean="0"/>
              <a:t>antifibròtics</a:t>
            </a:r>
            <a:r>
              <a:rPr lang="ca-ES" baseline="0" noProof="0" dirty="0" smtClean="0"/>
              <a:t> per a la fibrosi pulmonar idiopàtica, tant de </a:t>
            </a:r>
            <a:r>
              <a:rPr lang="ca-ES" baseline="0" noProof="0" dirty="0" err="1" smtClean="0"/>
              <a:t>pirfenidona</a:t>
            </a:r>
            <a:r>
              <a:rPr lang="ca-ES" baseline="0" noProof="0" dirty="0" smtClean="0"/>
              <a:t> (CAPACITY) com de </a:t>
            </a:r>
            <a:r>
              <a:rPr lang="ca-ES" baseline="0" noProof="0" dirty="0" err="1" smtClean="0"/>
              <a:t>nintedanib</a:t>
            </a:r>
            <a:r>
              <a:rPr lang="ca-ES" baseline="0" noProof="0" dirty="0" smtClean="0"/>
              <a:t> (INPULSIS), es van incloure pacients amb </a:t>
            </a:r>
            <a:r>
              <a:rPr lang="ca-ES" baseline="0" noProof="0" dirty="0" err="1" smtClean="0"/>
              <a:t>CPFE</a:t>
            </a:r>
            <a:r>
              <a:rPr lang="ca-ES" baseline="0" noProof="0" dirty="0" smtClean="0"/>
              <a:t>, però el seu nombre era reduït i insuficient per realitzar cap afirmació al respecte. </a:t>
            </a:r>
            <a:endParaRPr lang="ca-ES" noProof="0" dirty="0"/>
          </a:p>
        </p:txBody>
      </p:sp>
      <p:sp>
        <p:nvSpPr>
          <p:cNvPr id="4" name="Marcador de número de diapositiva 3"/>
          <p:cNvSpPr>
            <a:spLocks noGrp="1"/>
          </p:cNvSpPr>
          <p:nvPr>
            <p:ph type="sldNum" sz="quarter" idx="10"/>
          </p:nvPr>
        </p:nvSpPr>
        <p:spPr/>
        <p:txBody>
          <a:bodyPr/>
          <a:lstStyle/>
          <a:p>
            <a:fld id="{828970E5-4F76-4348-A825-B21FC6355ED6}" type="slidenum">
              <a:rPr lang="es-ES" smtClean="0"/>
              <a:pPr/>
              <a:t>82</a:t>
            </a:fld>
            <a:endParaRPr lang="es-ES"/>
          </a:p>
        </p:txBody>
      </p:sp>
    </p:spTree>
    <p:extLst>
      <p:ext uri="{BB962C8B-B14F-4D97-AF65-F5344CB8AC3E}">
        <p14:creationId xmlns:p14="http://schemas.microsoft.com/office/powerpoint/2010/main" val="406161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28970E5-4F76-4348-A825-B21FC6355ED6}" type="slidenum">
              <a:rPr lang="es-ES" smtClean="0"/>
              <a:pPr/>
              <a:t>83</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28970E5-4F76-4348-A825-B21FC6355ED6}" type="slidenum">
              <a:rPr lang="es-ES" smtClean="0"/>
              <a:pPr/>
              <a:t>84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39</a:t>
            </a:fld>
            <a:endParaRPr lang="ca-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noProof="0" dirty="0" smtClean="0"/>
              <a:t>Imatge</a:t>
            </a:r>
            <a:r>
              <a:rPr lang="ca-ES" baseline="0" noProof="0" dirty="0" smtClean="0"/>
              <a:t> a </a:t>
            </a:r>
            <a:r>
              <a:rPr lang="ca-ES" baseline="0" noProof="0" dirty="0" err="1" smtClean="0"/>
              <a:t>l’hil</a:t>
            </a:r>
            <a:r>
              <a:rPr lang="ca-ES" baseline="0" noProof="0" dirty="0" smtClean="0"/>
              <a:t> esquerre </a:t>
            </a:r>
            <a:r>
              <a:rPr lang="ca-ES" i="1" baseline="0" noProof="0" dirty="0" smtClean="0"/>
              <a:t>(asterisc)</a:t>
            </a:r>
            <a:r>
              <a:rPr lang="ca-ES" baseline="0" noProof="0" dirty="0" smtClean="0"/>
              <a:t> indeterminada.</a:t>
            </a:r>
            <a:endParaRPr lang="ca-ES" noProof="0" dirty="0"/>
          </a:p>
        </p:txBody>
      </p:sp>
      <p:sp>
        <p:nvSpPr>
          <p:cNvPr id="4" name="Contenidor de número de diapositiva 3"/>
          <p:cNvSpPr>
            <a:spLocks noGrp="1"/>
          </p:cNvSpPr>
          <p:nvPr>
            <p:ph type="sldNum" sz="quarter" idx="10"/>
          </p:nvPr>
        </p:nvSpPr>
        <p:spPr/>
        <p:txBody>
          <a:bodyPr/>
          <a:lstStyle/>
          <a:p>
            <a:fld id="{3056F9E3-0D82-4F0B-8917-48A414EBAE49}" type="slidenum">
              <a:rPr lang="ca-ES" smtClean="0"/>
              <a:pPr/>
              <a:t>43</a:t>
            </a:fld>
            <a:endParaRPr lang="ca-ES"/>
          </a:p>
        </p:txBody>
      </p:sp>
    </p:spTree>
    <p:extLst>
      <p:ext uri="{BB962C8B-B14F-4D97-AF65-F5344CB8AC3E}">
        <p14:creationId xmlns:p14="http://schemas.microsoft.com/office/powerpoint/2010/main" val="147936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noProof="0" dirty="0" smtClean="0"/>
              <a:t>Espirometria:</a:t>
            </a:r>
            <a:r>
              <a:rPr lang="ca-ES" baseline="0" noProof="0" dirty="0" smtClean="0"/>
              <a:t> alteració no obstructiva lleugera. </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44</a:t>
            </a:fld>
            <a:endParaRPr lang="ca-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noProof="0" dirty="0" smtClean="0"/>
              <a:t>Radiografia</a:t>
            </a:r>
            <a:r>
              <a:rPr lang="ca-ES" baseline="0" noProof="0" dirty="0" smtClean="0"/>
              <a:t> de </a:t>
            </a:r>
            <a:r>
              <a:rPr lang="ca-ES" noProof="0" dirty="0" smtClean="0"/>
              <a:t>tòrax:</a:t>
            </a:r>
            <a:r>
              <a:rPr lang="ca-ES" baseline="0" noProof="0" dirty="0" smtClean="0"/>
              <a:t> infiltrats alveolars bilaterals de predomini a les bases pulmonars. Estaven presents prèviament. </a:t>
            </a:r>
            <a:r>
              <a:rPr lang="ca-ES" baseline="0" noProof="0" dirty="0" err="1" smtClean="0"/>
              <a:t>Sins</a:t>
            </a:r>
            <a:r>
              <a:rPr lang="ca-ES" baseline="0" noProof="0" dirty="0" smtClean="0"/>
              <a:t> </a:t>
            </a:r>
            <a:r>
              <a:rPr lang="ca-ES" baseline="0" noProof="0" dirty="0" err="1" smtClean="0"/>
              <a:t>costofrènics</a:t>
            </a:r>
            <a:r>
              <a:rPr lang="ca-ES" baseline="0" noProof="0" dirty="0" smtClean="0"/>
              <a:t> lliures.</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47</a:t>
            </a:fld>
            <a:endParaRPr lang="ca-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noProof="0" dirty="0" smtClean="0"/>
              <a:t>El diagnòstic diferencial ha de tenir en compte tres</a:t>
            </a:r>
            <a:r>
              <a:rPr lang="ca-ES" baseline="0" noProof="0" dirty="0" smtClean="0"/>
              <a:t> grans grups: d’origen infecciós, inflamatori o tumoral.</a:t>
            </a:r>
            <a:endParaRPr lang="ca-ES" noProof="0"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48</a:t>
            </a:fld>
            <a:endParaRPr lang="ca-ES"/>
          </a:p>
        </p:txBody>
      </p:sp>
    </p:spTree>
    <p:extLst>
      <p:ext uri="{BB962C8B-B14F-4D97-AF65-F5344CB8AC3E}">
        <p14:creationId xmlns:p14="http://schemas.microsoft.com/office/powerpoint/2010/main" val="174491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noProof="0" dirty="0" smtClean="0"/>
              <a:t>1r  quadre:</a:t>
            </a:r>
            <a:r>
              <a:rPr lang="ca-ES" baseline="0" noProof="0" dirty="0" smtClean="0"/>
              <a:t> Es realitzà analítica i es van descartar factors de </a:t>
            </a:r>
            <a:r>
              <a:rPr lang="ca-ES" baseline="0" noProof="0" dirty="0" err="1" smtClean="0"/>
              <a:t>reactants</a:t>
            </a:r>
            <a:r>
              <a:rPr lang="ca-ES" baseline="0" noProof="0" dirty="0" smtClean="0"/>
              <a:t> aguts elevats (PCR i LDH). També presentava </a:t>
            </a:r>
            <a:r>
              <a:rPr lang="ca-ES" baseline="0" noProof="0" dirty="0" err="1" smtClean="0"/>
              <a:t>hipercalcèmia</a:t>
            </a:r>
            <a:r>
              <a:rPr lang="ca-ES" baseline="0" noProof="0" dirty="0" smtClean="0"/>
              <a:t> i limfopènia.</a:t>
            </a:r>
          </a:p>
          <a:p>
            <a:r>
              <a:rPr lang="ca-ES" baseline="0" noProof="0" dirty="0" smtClean="0"/>
              <a:t>2n quadre: Gasometria on s’observa insuficiència respiratòria normocàpnica.</a:t>
            </a:r>
          </a:p>
          <a:p>
            <a:pPr marL="0" marR="0" lvl="0" indent="0" algn="l" defTabSz="914400" rtl="0" eaLnBrk="1" fontAlgn="auto" latinLnBrk="0" hangingPunct="1">
              <a:lnSpc>
                <a:spcPct val="100000"/>
              </a:lnSpc>
              <a:spcBef>
                <a:spcPts val="0"/>
              </a:spcBef>
              <a:spcAft>
                <a:spcPts val="0"/>
              </a:spcAft>
              <a:buClrTx/>
              <a:buSzTx/>
              <a:buFontTx/>
              <a:buNone/>
              <a:tabLst/>
              <a:defRPr/>
            </a:pPr>
            <a:r>
              <a:rPr lang="ca-ES" baseline="0" noProof="0" dirty="0" smtClean="0"/>
              <a:t>3r quadre: També es van sol·licitar serologies i es va descartar un origen infecciós (serologies de VIH i frotis per a la grip negatives) i test de </a:t>
            </a:r>
            <a:r>
              <a:rPr lang="ca-ES" baseline="0" noProof="0" dirty="0" err="1" smtClean="0"/>
              <a:t>quantiFERON</a:t>
            </a:r>
            <a:r>
              <a:rPr lang="ca-ES" baseline="30000" noProof="0" dirty="0" smtClean="0"/>
              <a:t>®</a:t>
            </a:r>
            <a:r>
              <a:rPr lang="ca-ES" baseline="0" noProof="0" dirty="0" smtClean="0"/>
              <a:t> també negatiu (descartant, així, la tuberculosi).</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3056F9E3-0D82-4F0B-8917-48A414EBAE49}" type="slidenum">
              <a:rPr lang="ca-ES" smtClean="0"/>
              <a:pPr/>
              <a:t>49</a:t>
            </a:fld>
            <a:endParaRPr lang="ca-ES"/>
          </a:p>
        </p:txBody>
      </p:sp>
    </p:spTree>
    <p:extLst>
      <p:ext uri="{BB962C8B-B14F-4D97-AF65-F5344CB8AC3E}">
        <p14:creationId xmlns:p14="http://schemas.microsoft.com/office/powerpoint/2010/main" val="13422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s-ES_tradnl" smtClean="0"/>
              <a:t>Clic para editar título</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s-ES_tradnl" smtClean="0"/>
              <a:t>Clic para editar título</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smtClean="0"/>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8E0295AC-82F1-2C42-9EC5-E335765152B4}" type="datetimeFigureOut">
              <a:rPr lang="es-ES" smtClean="0"/>
              <a:t>11/07/2019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8" name="Footer Placeholder 7"/>
          <p:cNvSpPr>
            <a:spLocks noGrp="1"/>
          </p:cNvSpPr>
          <p:nvPr>
            <p:ph type="ftr" sz="quarter" idx="11"/>
          </p:nvPr>
        </p:nvSpPr>
        <p:spPr>
          <a:xfrm>
            <a:off x="1120588" y="188259"/>
            <a:ext cx="2895600" cy="365125"/>
          </a:xfrm>
        </p:spPr>
        <p:txBody>
          <a:bodyPr/>
          <a:lstStyle/>
          <a:p>
            <a:endParaRPr lang="es-ES"/>
          </a:p>
        </p:txBody>
      </p:sp>
      <p:sp>
        <p:nvSpPr>
          <p:cNvPr id="9" name="Slide Number Placeholder 8"/>
          <p:cNvSpPr>
            <a:spLocks noGrp="1"/>
          </p:cNvSpPr>
          <p:nvPr>
            <p:ph type="sldNum" sz="quarter" idx="12"/>
          </p:nvPr>
        </p:nvSpPr>
        <p:spPr/>
        <p:txBody>
          <a:bodyPr/>
          <a:lstStyle/>
          <a:p>
            <a:fld id="{3F1012CA-1DAF-224D-88CA-3850CCA9D9A4}" type="slidenum">
              <a:rPr lang="es-ES" smtClean="0"/>
              <a:t>‹Nº›</a:t>
            </a:fld>
            <a:endParaRPr lang="es-E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8E0295AC-82F1-2C42-9EC5-E335765152B4}" type="datetimeFigureOut">
              <a:rPr lang="es-ES" smtClean="0"/>
              <a:t>11/07/2019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295AC-82F1-2C42-9EC5-E335765152B4}" type="datetimeFigureOut">
              <a:rPr lang="es-ES" smtClean="0"/>
              <a:t>11/07/2019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8E0295AC-82F1-2C42-9EC5-E335765152B4}" type="datetimeFigureOut">
              <a:rPr lang="es-ES" smtClean="0"/>
              <a:t>11/07/2019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1012CA-1DAF-224D-88CA-3850CCA9D9A4}"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s-ES_tradnl" smtClean="0"/>
              <a:t>Clic para editar título</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E0295AC-82F1-2C42-9EC5-E335765152B4}" type="datetimeFigureOut">
              <a:rPr lang="es-ES" smtClean="0"/>
              <a:t>11/07/2019</a:t>
            </a:fld>
            <a:endParaRPr lang="es-E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3F1012CA-1DAF-224D-88CA-3850CCA9D9A4}" type="slidenum">
              <a:rPr lang="es-ES" smtClean="0"/>
              <a:t>‹Nº›</a:t>
            </a:fld>
            <a:endParaRPr lang="es-E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google.es/url?sa=i&amp;source=images&amp;cd=&amp;cad=rja&amp;uact=8&amp;ved=2ahUKEwjt2an7s5PbAhXGXhQKHQ4sDpMQjRx6BAgBEAU&amp;url=http://minoriascreativas.com/blog/2015/09/20/como-investigar-un-tema/&amp;psig=AOvVaw2jgdXLbg9TqvsxCF0PrG2c&amp;ust=152687524728456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es/url?sa=i&amp;source=images&amp;cd=&amp;cad=rja&amp;uact=8&amp;ved=2ahUKEwiHm6XetJPbAhVFthQKHQOXDnQQjRx6BAgBEAU&amp;url=https://mx.depositphotos.com/131961070/stock-photo-calendar-january-2017-3d-rendering.html&amp;psig=AOvVaw1wo6FwcTO-l-CTFC9-nq24&amp;ust=1526875508491647"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normAutofit fontScale="90000"/>
          </a:bodyPr>
          <a:lstStyle/>
          <a:p>
            <a:r>
              <a:rPr lang="es-ES" dirty="0" smtClean="0"/>
              <a:t/>
            </a:r>
            <a:br>
              <a:rPr lang="es-ES" dirty="0" smtClean="0"/>
            </a:br>
            <a:r>
              <a:rPr lang="es-ES" smtClean="0"/>
              <a:t>Actualització</a:t>
            </a:r>
            <a:r>
              <a:rPr lang="es-ES" dirty="0" smtClean="0"/>
              <a:t> en </a:t>
            </a:r>
            <a:r>
              <a:rPr lang="es-ES" dirty="0" err="1" smtClean="0"/>
              <a:t>Patologia</a:t>
            </a:r>
            <a:r>
              <a:rPr lang="es-ES" dirty="0" smtClean="0"/>
              <a:t> </a:t>
            </a:r>
            <a:r>
              <a:rPr lang="es-ES" dirty="0" err="1" smtClean="0"/>
              <a:t>Respiratòria</a:t>
            </a:r>
            <a:r>
              <a:rPr lang="es-ES" dirty="0" smtClean="0"/>
              <a:t/>
            </a:r>
            <a:br>
              <a:rPr lang="es-ES" dirty="0" smtClean="0"/>
            </a:br>
            <a:endParaRPr lang="es-ES" dirty="0"/>
          </a:p>
        </p:txBody>
      </p:sp>
      <p:sp>
        <p:nvSpPr>
          <p:cNvPr id="4" name="Subtítulo 3"/>
          <p:cNvSpPr>
            <a:spLocks noGrp="1"/>
          </p:cNvSpPr>
          <p:nvPr>
            <p:ph type="subTitle" idx="1"/>
          </p:nvPr>
        </p:nvSpPr>
        <p:spPr/>
        <p:txBody>
          <a:bodyPr/>
          <a:lstStyle/>
          <a:p>
            <a:endParaRPr lang="es-ES" dirty="0" smtClean="0"/>
          </a:p>
          <a:p>
            <a:pPr algn="ctr"/>
            <a:r>
              <a:rPr lang="es-ES" b="1" dirty="0" smtClean="0">
                <a:solidFill>
                  <a:srgbClr val="FF0000"/>
                </a:solidFill>
              </a:rPr>
              <a:t>XII JORNADA RESPIRATORI</a:t>
            </a:r>
          </a:p>
          <a:p>
            <a:pPr algn="ctr"/>
            <a:r>
              <a:rPr lang="es-ES" b="1" dirty="0" smtClean="0">
                <a:solidFill>
                  <a:srgbClr val="FF0000"/>
                </a:solidFill>
              </a:rPr>
              <a:t>CAMFIC, 24 DE MAIG DE 2019</a:t>
            </a:r>
          </a:p>
          <a:p>
            <a:endParaRPr lang="es-ES" b="1" dirty="0"/>
          </a:p>
          <a:p>
            <a:r>
              <a:rPr lang="es-ES" b="1" dirty="0" smtClean="0"/>
              <a:t>	</a:t>
            </a:r>
            <a:r>
              <a:rPr lang="es-ES" sz="2400" b="1" dirty="0" smtClean="0"/>
              <a:t>FIBROSI PULMONAR. DIANÒSTIC PRECOÇ</a:t>
            </a:r>
          </a:p>
          <a:p>
            <a:r>
              <a:rPr lang="es-ES" b="1" dirty="0" smtClean="0"/>
              <a:t>Docente: </a:t>
            </a:r>
            <a:r>
              <a:rPr lang="es-ES" b="1" dirty="0" err="1" smtClean="0"/>
              <a:t>J.Paredes</a:t>
            </a:r>
            <a:endParaRPr lang="es-ES" b="1" dirty="0"/>
          </a:p>
        </p:txBody>
      </p:sp>
      <p:pic>
        <p:nvPicPr>
          <p:cNvPr id="5" name="Imagen 4" descr="Captura de pantalla 2019-02-03 a la(s) 20.2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25609" cy="1302275"/>
          </a:xfrm>
          <a:prstGeom prst="rect">
            <a:avLst/>
          </a:prstGeom>
        </p:spPr>
      </p:pic>
    </p:spTree>
    <p:extLst>
      <p:ext uri="{BB962C8B-B14F-4D97-AF65-F5344CB8AC3E}">
        <p14:creationId xmlns:p14="http://schemas.microsoft.com/office/powerpoint/2010/main" val="3532633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Historia natural</a:t>
            </a:r>
            <a:endParaRPr lang="es-ES" dirty="0"/>
          </a:p>
        </p:txBody>
      </p:sp>
      <p:sp>
        <p:nvSpPr>
          <p:cNvPr id="3" name="Marcador de contenido 2"/>
          <p:cNvSpPr>
            <a:spLocks noGrp="1"/>
          </p:cNvSpPr>
          <p:nvPr>
            <p:ph idx="1"/>
          </p:nvPr>
        </p:nvSpPr>
        <p:spPr/>
        <p:txBody>
          <a:bodyPr/>
          <a:lstStyle/>
          <a:p>
            <a:r>
              <a:rPr lang="es-ES" dirty="0" smtClean="0"/>
              <a:t>Aunque se considera idiopática, se cree debida a factores ambientales en sujetos con predisposición genética.</a:t>
            </a:r>
          </a:p>
          <a:p>
            <a:endParaRPr lang="es-ES" dirty="0" smtClean="0"/>
          </a:p>
          <a:p>
            <a:pPr lvl="1"/>
            <a:r>
              <a:rPr lang="es-ES" dirty="0" smtClean="0"/>
              <a:t>Mutaciones </a:t>
            </a:r>
            <a:r>
              <a:rPr lang="es-ES" dirty="0" err="1" smtClean="0"/>
              <a:t>telómeros</a:t>
            </a:r>
            <a:r>
              <a:rPr lang="es-ES" dirty="0" smtClean="0"/>
              <a:t> (TERT, TERC)</a:t>
            </a:r>
          </a:p>
          <a:p>
            <a:pPr lvl="1"/>
            <a:r>
              <a:rPr lang="es-ES" dirty="0" smtClean="0"/>
              <a:t>Proteína C del surfactante</a:t>
            </a:r>
          </a:p>
          <a:p>
            <a:pPr lvl="1"/>
            <a:r>
              <a:rPr lang="es-ES" dirty="0" smtClean="0"/>
              <a:t>Región promotora mucina 5B (MUC5B)</a:t>
            </a:r>
          </a:p>
          <a:p>
            <a:pPr lvl="1"/>
            <a:r>
              <a:rPr lang="es-ES" dirty="0" smtClean="0"/>
              <a:t>Tabaquismo, exposición a sílice, latón, acero, plomo</a:t>
            </a:r>
          </a:p>
          <a:p>
            <a:pPr lvl="1"/>
            <a:r>
              <a:rPr lang="es-ES" dirty="0" smtClean="0"/>
              <a:t>Polvo madera, actividad ganadería y agricultura</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Diagnóstico</a:t>
            </a:r>
            <a:endParaRPr lang="es-ES" dirty="0"/>
          </a:p>
        </p:txBody>
      </p:sp>
      <p:sp>
        <p:nvSpPr>
          <p:cNvPr id="3" name="Marcador de contenido 2"/>
          <p:cNvSpPr>
            <a:spLocks noGrp="1"/>
          </p:cNvSpPr>
          <p:nvPr>
            <p:ph idx="1"/>
          </p:nvPr>
        </p:nvSpPr>
        <p:spPr/>
        <p:txBody>
          <a:bodyPr/>
          <a:lstStyle/>
          <a:p>
            <a:r>
              <a:rPr lang="es-ES" b="1" dirty="0" smtClean="0"/>
              <a:t>Clínica</a:t>
            </a:r>
          </a:p>
          <a:p>
            <a:r>
              <a:rPr lang="es-ES" u="sng" dirty="0" smtClean="0"/>
              <a:t>Síntomas</a:t>
            </a:r>
          </a:p>
          <a:p>
            <a:pPr lvl="1"/>
            <a:r>
              <a:rPr lang="es-ES" dirty="0" smtClean="0"/>
              <a:t>La PFP se presenta con mayor frecuencia entre la 5 y 6 década de la vida 2/3 mayores de 60 años</a:t>
            </a:r>
          </a:p>
          <a:p>
            <a:pPr lvl="1"/>
            <a:r>
              <a:rPr lang="es-ES" dirty="0" smtClean="0"/>
              <a:t>Los síntomas mas frecuentes son:</a:t>
            </a:r>
          </a:p>
          <a:p>
            <a:pPr lvl="1"/>
            <a:endParaRPr lang="es-ES" dirty="0" smtClean="0"/>
          </a:p>
          <a:p>
            <a:pPr lvl="2"/>
            <a:r>
              <a:rPr lang="es-ES" dirty="0" smtClean="0"/>
              <a:t>Disnea de esfuerzo </a:t>
            </a:r>
          </a:p>
          <a:p>
            <a:pPr lvl="2"/>
            <a:r>
              <a:rPr lang="es-ES" dirty="0" smtClean="0"/>
              <a:t>Tos</a:t>
            </a:r>
          </a:p>
          <a:p>
            <a:pPr marL="349250" lvl="1" indent="0">
              <a:buNone/>
            </a:pPr>
            <a:endParaRPr lang="es-ES" dirty="0"/>
          </a:p>
        </p:txBody>
      </p:sp>
    </p:spTree>
    <p:extLst>
      <p:ext uri="{BB962C8B-B14F-4D97-AF65-F5344CB8AC3E}">
        <p14:creationId xmlns:p14="http://schemas.microsoft.com/office/powerpoint/2010/main" val="448831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Diagnóstico</a:t>
            </a:r>
            <a:endParaRPr lang="es-ES" dirty="0"/>
          </a:p>
        </p:txBody>
      </p:sp>
      <p:sp>
        <p:nvSpPr>
          <p:cNvPr id="3" name="Marcador de contenido 2"/>
          <p:cNvSpPr>
            <a:spLocks noGrp="1"/>
          </p:cNvSpPr>
          <p:nvPr>
            <p:ph idx="1"/>
          </p:nvPr>
        </p:nvSpPr>
        <p:spPr/>
        <p:txBody>
          <a:bodyPr/>
          <a:lstStyle/>
          <a:p>
            <a:endParaRPr lang="es-ES" dirty="0" smtClean="0"/>
          </a:p>
          <a:p>
            <a:r>
              <a:rPr lang="es-ES" dirty="0" smtClean="0"/>
              <a:t>Disnea de esfuerzo es el síntoma mas importante. Lentamente progresiva y al principio puede ser el único síntoma, por lo que con frecuencia el paciente va al médico meses después del inicio</a:t>
            </a:r>
          </a:p>
          <a:p>
            <a:r>
              <a:rPr lang="es-ES" dirty="0" smtClean="0"/>
              <a:t>Tos generalmente seca e improductiva</a:t>
            </a:r>
          </a:p>
          <a:p>
            <a:r>
              <a:rPr lang="es-ES" dirty="0" smtClean="0"/>
              <a:t>Estudios retrospectivos sugieren que los síntomas suelen preceder al diagnóstico entre 6meses-2 años.</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Exploración física</a:t>
            </a:r>
            <a:endParaRPr lang="es-ES" dirty="0"/>
          </a:p>
        </p:txBody>
      </p:sp>
      <p:sp>
        <p:nvSpPr>
          <p:cNvPr id="3" name="Marcador de contenido 2"/>
          <p:cNvSpPr>
            <a:spLocks noGrp="1"/>
          </p:cNvSpPr>
          <p:nvPr>
            <p:ph idx="1"/>
          </p:nvPr>
        </p:nvSpPr>
        <p:spPr/>
        <p:txBody>
          <a:bodyPr/>
          <a:lstStyle/>
          <a:p>
            <a:endParaRPr lang="es-ES" u="sng" dirty="0" smtClean="0"/>
          </a:p>
          <a:p>
            <a:endParaRPr lang="es-ES" u="sng" dirty="0"/>
          </a:p>
          <a:p>
            <a:r>
              <a:rPr lang="es-ES" u="sng" dirty="0" smtClean="0"/>
              <a:t>Auscultación respiratoria:</a:t>
            </a:r>
            <a:r>
              <a:rPr lang="es-ES" dirty="0" smtClean="0"/>
              <a:t> es característica la presencia de estertores crepitantes desde fases tempranas, suelen ser finos inspiratorios y </a:t>
            </a:r>
            <a:r>
              <a:rPr lang="es-ES" dirty="0" err="1" smtClean="0"/>
              <a:t>bibasales</a:t>
            </a:r>
            <a:r>
              <a:rPr lang="es-ES" dirty="0" smtClean="0"/>
              <a:t>¡¡ (velcro). Los presentan el 90% de los pacientes</a:t>
            </a:r>
            <a:endParaRPr lang="es-ES" u="sng"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Exploración general</a:t>
            </a:r>
            <a:endParaRPr lang="es-ES" dirty="0"/>
          </a:p>
        </p:txBody>
      </p:sp>
      <p:sp>
        <p:nvSpPr>
          <p:cNvPr id="3" name="Marcador de contenido 2"/>
          <p:cNvSpPr>
            <a:spLocks noGrp="1"/>
          </p:cNvSpPr>
          <p:nvPr>
            <p:ph idx="1"/>
          </p:nvPr>
        </p:nvSpPr>
        <p:spPr/>
        <p:txBody>
          <a:bodyPr/>
          <a:lstStyle/>
          <a:p>
            <a:endParaRPr lang="es-ES" dirty="0" smtClean="0"/>
          </a:p>
          <a:p>
            <a:r>
              <a:rPr lang="es-ES" dirty="0" err="1" smtClean="0"/>
              <a:t>Acropaquias</a:t>
            </a:r>
            <a:r>
              <a:rPr lang="es-ES" dirty="0" smtClean="0"/>
              <a:t> 50% de los casos</a:t>
            </a:r>
          </a:p>
          <a:p>
            <a:r>
              <a:rPr lang="es-ES" dirty="0" smtClean="0"/>
              <a:t>Comorbilidades: HTA pulmonar, enfisema, apneas, </a:t>
            </a:r>
            <a:r>
              <a:rPr lang="es-ES" dirty="0" err="1" smtClean="0"/>
              <a:t>cancer</a:t>
            </a:r>
            <a:r>
              <a:rPr lang="es-ES" dirty="0" smtClean="0"/>
              <a:t> pulmón o RGE.</a:t>
            </a:r>
          </a:p>
          <a:p>
            <a:r>
              <a:rPr lang="es-ES" dirty="0" smtClean="0"/>
              <a:t>En etapas avanzadas </a:t>
            </a:r>
            <a:r>
              <a:rPr lang="es-ES" dirty="0" err="1" smtClean="0"/>
              <a:t>insuficencia</a:t>
            </a:r>
            <a:r>
              <a:rPr lang="es-ES" dirty="0" smtClean="0"/>
              <a:t> cardiaca derecha, </a:t>
            </a:r>
            <a:r>
              <a:rPr lang="es-ES" dirty="0" err="1" smtClean="0"/>
              <a:t>cor</a:t>
            </a:r>
            <a:r>
              <a:rPr lang="es-ES" dirty="0" smtClean="0"/>
              <a:t> </a:t>
            </a:r>
            <a:r>
              <a:rPr lang="es-ES" dirty="0" err="1" smtClean="0"/>
              <a:t>pulmonarle</a:t>
            </a:r>
            <a:r>
              <a:rPr lang="es-ES" dirty="0" smtClean="0"/>
              <a:t> estasis yugular, hepatomegalia, edemas….)</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Sospecha diagnóstica</a:t>
            </a:r>
            <a:endParaRPr lang="es-ES" dirty="0"/>
          </a:p>
        </p:txBody>
      </p:sp>
      <p:sp>
        <p:nvSpPr>
          <p:cNvPr id="3" name="Marcador de contenido 2"/>
          <p:cNvSpPr>
            <a:spLocks noGrp="1"/>
          </p:cNvSpPr>
          <p:nvPr>
            <p:ph idx="1"/>
          </p:nvPr>
        </p:nvSpPr>
        <p:spPr/>
        <p:txBody>
          <a:bodyPr/>
          <a:lstStyle/>
          <a:p>
            <a:r>
              <a:rPr lang="es-ES" dirty="0" smtClean="0"/>
              <a:t>Importante diagnostico precoz¡¡¡¡</a:t>
            </a:r>
          </a:p>
          <a:p>
            <a:r>
              <a:rPr lang="es-ES" b="1" i="1" dirty="0" smtClean="0"/>
              <a:t>En AP pensar en paciente mayor de 50 años que consulta por disnea de esfuerzo progresiva y tos seca</a:t>
            </a:r>
          </a:p>
          <a:p>
            <a:r>
              <a:rPr lang="es-ES" dirty="0" smtClean="0"/>
              <a:t>Diagnóstico diferencia con enfermedades, cardiacas, neumológicas, metabólicas, muscular, neoplásica, psicógena, pero siempre pensar en FPI.</a:t>
            </a:r>
          </a:p>
          <a:p>
            <a:r>
              <a:rPr lang="es-ES" dirty="0" smtClean="0"/>
              <a:t>Utilizar la Medical </a:t>
            </a:r>
            <a:r>
              <a:rPr lang="es-ES" dirty="0" err="1" smtClean="0"/>
              <a:t>Research</a:t>
            </a:r>
            <a:r>
              <a:rPr lang="es-ES" dirty="0" smtClean="0"/>
              <a:t> Council (MRC)</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Sospecha diagnóstica</a:t>
            </a:r>
            <a:endParaRPr lang="es-ES" dirty="0"/>
          </a:p>
        </p:txBody>
      </p:sp>
      <p:sp>
        <p:nvSpPr>
          <p:cNvPr id="3" name="Marcador de contenido 2"/>
          <p:cNvSpPr>
            <a:spLocks noGrp="1"/>
          </p:cNvSpPr>
          <p:nvPr>
            <p:ph idx="1"/>
          </p:nvPr>
        </p:nvSpPr>
        <p:spPr/>
        <p:txBody>
          <a:bodyPr/>
          <a:lstStyle/>
          <a:p>
            <a:r>
              <a:rPr lang="es-ES" dirty="0" smtClean="0"/>
              <a:t>Disnea no aclarada pensar en:</a:t>
            </a:r>
          </a:p>
          <a:p>
            <a:pPr lvl="1"/>
            <a:r>
              <a:rPr lang="es-ES" dirty="0" smtClean="0"/>
              <a:t>Asma</a:t>
            </a:r>
          </a:p>
          <a:p>
            <a:pPr lvl="1"/>
            <a:r>
              <a:rPr lang="es-ES" dirty="0" smtClean="0"/>
              <a:t>EPOC</a:t>
            </a:r>
          </a:p>
          <a:p>
            <a:pPr lvl="1"/>
            <a:r>
              <a:rPr lang="es-ES" dirty="0" smtClean="0"/>
              <a:t>Cardiopatía</a:t>
            </a:r>
          </a:p>
          <a:p>
            <a:pPr lvl="1"/>
            <a:r>
              <a:rPr lang="es-ES" dirty="0" smtClean="0"/>
              <a:t>Enfermedad pulmonar intersticial</a:t>
            </a:r>
          </a:p>
          <a:p>
            <a:pPr lvl="1"/>
            <a:endParaRPr lang="es-ES" dirty="0" smtClean="0"/>
          </a:p>
          <a:p>
            <a:r>
              <a:rPr lang="es-ES" i="1" dirty="0" smtClean="0"/>
              <a:t>Muchas veces lo atribuimos al envejecimiento lo que se traduce en retraso diagnóstico</a:t>
            </a:r>
            <a:endParaRPr lang="es-ES" i="1"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Sospecha diagnóstica</a:t>
            </a:r>
            <a:endParaRPr lang="es-ES" dirty="0"/>
          </a:p>
        </p:txBody>
      </p:sp>
      <p:sp>
        <p:nvSpPr>
          <p:cNvPr id="3" name="Marcador de contenido 2"/>
          <p:cNvSpPr>
            <a:spLocks noGrp="1"/>
          </p:cNvSpPr>
          <p:nvPr>
            <p:ph idx="1"/>
          </p:nvPr>
        </p:nvSpPr>
        <p:spPr/>
        <p:txBody>
          <a:bodyPr/>
          <a:lstStyle/>
          <a:p>
            <a:r>
              <a:rPr lang="es-ES" dirty="0" smtClean="0"/>
              <a:t>Una vez descartadas asma, EPOC, causa cardiaca y enfermedad sistémica, pensar en EPID, siendo la causa mas frecuente la </a:t>
            </a:r>
            <a:r>
              <a:rPr lang="es-ES" b="1" i="1" dirty="0" smtClean="0"/>
              <a:t>FPI,</a:t>
            </a:r>
            <a:r>
              <a:rPr lang="es-ES" dirty="0" smtClean="0"/>
              <a:t> seguida de </a:t>
            </a:r>
          </a:p>
          <a:p>
            <a:endParaRPr lang="es-ES" dirty="0" smtClean="0"/>
          </a:p>
          <a:p>
            <a:pPr lvl="1"/>
            <a:r>
              <a:rPr lang="es-ES" dirty="0" err="1" smtClean="0"/>
              <a:t>Sarcoidosis</a:t>
            </a:r>
            <a:endParaRPr lang="es-ES" dirty="0" smtClean="0"/>
          </a:p>
          <a:p>
            <a:pPr lvl="1"/>
            <a:r>
              <a:rPr lang="es-ES" dirty="0" smtClean="0"/>
              <a:t>Neumonitis por hipersensibilidad</a:t>
            </a:r>
          </a:p>
          <a:p>
            <a:pPr lvl="1"/>
            <a:r>
              <a:rPr lang="es-ES" dirty="0" smtClean="0"/>
              <a:t>EPID asociadas a enfermedades del colágeno</a:t>
            </a:r>
          </a:p>
          <a:p>
            <a:pPr marL="349250" lvl="1" indent="0">
              <a:buNone/>
            </a:pP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Conceptos básicos</a:t>
            </a:r>
            <a:endParaRPr lang="es-ES" dirty="0"/>
          </a:p>
        </p:txBody>
      </p:sp>
      <p:pic>
        <p:nvPicPr>
          <p:cNvPr id="4" name="Marcador de contenido 3" descr="Captura de pantalla 2019-02-03 a la(s) 20.34.09.png"/>
          <p:cNvPicPr>
            <a:picLocks noGrp="1" noChangeAspect="1"/>
          </p:cNvPicPr>
          <p:nvPr>
            <p:ph idx="1"/>
          </p:nvPr>
        </p:nvPicPr>
        <p:blipFill>
          <a:blip r:embed="rId2">
            <a:extLst>
              <a:ext uri="{28A0092B-C50C-407E-A947-70E740481C1C}">
                <a14:useLocalDpi xmlns:a14="http://schemas.microsoft.com/office/drawing/2010/main" val="0"/>
              </a:ext>
            </a:extLst>
          </a:blip>
          <a:srcRect t="9267" b="9267"/>
          <a:stretch>
            <a:fillRect/>
          </a:stretch>
        </p:blipFill>
        <p:spPr/>
      </p:pic>
    </p:spTree>
    <p:extLst>
      <p:ext uri="{BB962C8B-B14F-4D97-AF65-F5344CB8AC3E}">
        <p14:creationId xmlns:p14="http://schemas.microsoft.com/office/powerpoint/2010/main" val="4052132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Sospecha diagnóstica</a:t>
            </a:r>
            <a:endParaRPr lang="es-ES" dirty="0"/>
          </a:p>
        </p:txBody>
      </p:sp>
      <p:sp>
        <p:nvSpPr>
          <p:cNvPr id="3" name="Marcador de contenido 2"/>
          <p:cNvSpPr>
            <a:spLocks noGrp="1"/>
          </p:cNvSpPr>
          <p:nvPr>
            <p:ph idx="1"/>
          </p:nvPr>
        </p:nvSpPr>
        <p:spPr/>
        <p:txBody>
          <a:bodyPr/>
          <a:lstStyle/>
          <a:p>
            <a:endParaRPr lang="es-ES" dirty="0" smtClean="0"/>
          </a:p>
          <a:p>
            <a:r>
              <a:rPr lang="es-ES" dirty="0" smtClean="0"/>
              <a:t>Antecedentes familiares  de FPI</a:t>
            </a:r>
          </a:p>
          <a:p>
            <a:r>
              <a:rPr lang="es-ES" dirty="0" err="1" smtClean="0"/>
              <a:t>Tabquismo</a:t>
            </a:r>
            <a:endParaRPr lang="es-ES" dirty="0" smtClean="0"/>
          </a:p>
          <a:p>
            <a:r>
              <a:rPr lang="es-ES" dirty="0" smtClean="0"/>
              <a:t>Historia ocupacional</a:t>
            </a:r>
          </a:p>
          <a:p>
            <a:r>
              <a:rPr lang="es-ES" dirty="0" smtClean="0"/>
              <a:t>radioterapia</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Introducción</a:t>
            </a:r>
            <a:endParaRPr lang="es-ES" dirty="0"/>
          </a:p>
        </p:txBody>
      </p:sp>
      <p:sp>
        <p:nvSpPr>
          <p:cNvPr id="3" name="Marcador de contenido 2"/>
          <p:cNvSpPr>
            <a:spLocks noGrp="1"/>
          </p:cNvSpPr>
          <p:nvPr>
            <p:ph idx="1"/>
          </p:nvPr>
        </p:nvSpPr>
        <p:spPr/>
        <p:txBody>
          <a:bodyPr/>
          <a:lstStyle/>
          <a:p>
            <a:pPr marL="0" indent="0">
              <a:buNone/>
            </a:pPr>
            <a:endParaRPr lang="es-ES" dirty="0"/>
          </a:p>
          <a:p>
            <a:pPr marL="0" indent="0">
              <a:buNone/>
            </a:pPr>
            <a:r>
              <a:rPr lang="es-ES" dirty="0" smtClean="0"/>
              <a:t>En AP estamos acostumbrados a diagnosticar enfermedades pulmonares como EPOC y Asma debido a su alta prevalencia, pero es importante ante pacientes con disnea descartar otras enfermedades respiratorias menos frecuentes o raras.</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a:t>
            </a:r>
            <a:r>
              <a:rPr lang="es-ES" dirty="0" err="1" smtClean="0"/>
              <a:t>P.Complementarias</a:t>
            </a:r>
            <a:endParaRPr lang="es-ES" dirty="0"/>
          </a:p>
        </p:txBody>
      </p:sp>
      <p:sp>
        <p:nvSpPr>
          <p:cNvPr id="3" name="Marcador de contenido 2"/>
          <p:cNvSpPr>
            <a:spLocks noGrp="1"/>
          </p:cNvSpPr>
          <p:nvPr>
            <p:ph idx="1"/>
          </p:nvPr>
        </p:nvSpPr>
        <p:spPr/>
        <p:txBody>
          <a:bodyPr/>
          <a:lstStyle/>
          <a:p>
            <a:endParaRPr lang="es-ES" dirty="0" smtClean="0"/>
          </a:p>
          <a:p>
            <a:r>
              <a:rPr lang="es-ES" dirty="0" smtClean="0"/>
              <a:t>RX </a:t>
            </a:r>
            <a:r>
              <a:rPr lang="es-ES" dirty="0" err="1" smtClean="0"/>
              <a:t>Torax</a:t>
            </a:r>
            <a:endParaRPr lang="es-ES" dirty="0" smtClean="0"/>
          </a:p>
          <a:p>
            <a:r>
              <a:rPr lang="es-ES" dirty="0" err="1" smtClean="0"/>
              <a:t>Espirometría</a:t>
            </a:r>
            <a:endParaRPr lang="es-ES" dirty="0" smtClean="0"/>
          </a:p>
          <a:p>
            <a:r>
              <a:rPr lang="es-ES" dirty="0" smtClean="0"/>
              <a:t>ECG</a:t>
            </a:r>
          </a:p>
          <a:p>
            <a:r>
              <a:rPr lang="es-ES" dirty="0" smtClean="0"/>
              <a:t>Análisis general</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a:t>
            </a:r>
            <a:r>
              <a:rPr lang="es-ES" dirty="0" err="1" smtClean="0"/>
              <a:t>P.Complementarias</a:t>
            </a:r>
            <a:endParaRPr lang="es-ES" dirty="0"/>
          </a:p>
        </p:txBody>
      </p:sp>
      <p:sp>
        <p:nvSpPr>
          <p:cNvPr id="3" name="Marcador de contenido 2"/>
          <p:cNvSpPr>
            <a:spLocks noGrp="1"/>
          </p:cNvSpPr>
          <p:nvPr>
            <p:ph idx="1"/>
          </p:nvPr>
        </p:nvSpPr>
        <p:spPr/>
        <p:txBody>
          <a:bodyPr/>
          <a:lstStyle/>
          <a:p>
            <a:r>
              <a:rPr lang="es-ES" dirty="0" smtClean="0"/>
              <a:t>RX. </a:t>
            </a:r>
            <a:r>
              <a:rPr lang="es-ES" dirty="0" err="1" smtClean="0"/>
              <a:t>Torax</a:t>
            </a:r>
            <a:endParaRPr lang="es-ES" dirty="0" smtClean="0"/>
          </a:p>
          <a:p>
            <a:endParaRPr lang="es-ES" dirty="0" smtClean="0"/>
          </a:p>
          <a:p>
            <a:pPr lvl="1"/>
            <a:r>
              <a:rPr lang="es-ES" dirty="0" smtClean="0"/>
              <a:t>Imprescindible en paciente con disnea</a:t>
            </a:r>
          </a:p>
          <a:p>
            <a:pPr lvl="1"/>
            <a:r>
              <a:rPr lang="es-ES" dirty="0" smtClean="0"/>
              <a:t>La mayoría son anormales en el 90% de los pacientes con FPI</a:t>
            </a:r>
          </a:p>
          <a:p>
            <a:pPr lvl="1"/>
            <a:r>
              <a:rPr lang="es-ES" i="1" dirty="0" smtClean="0"/>
              <a:t>Imágenes reticulares, bilaterales, simétricas con predisposición lóbulos inferiores</a:t>
            </a:r>
          </a:p>
          <a:p>
            <a:pPr lvl="1"/>
            <a:r>
              <a:rPr lang="es-ES" dirty="0" smtClean="0"/>
              <a:t>En fases avanzadas patrón en panal de abeja</a:t>
            </a:r>
          </a:p>
          <a:p>
            <a:pPr lvl="1"/>
            <a:r>
              <a:rPr lang="es-ES" dirty="0" smtClean="0"/>
              <a:t>No obstante carece de precisión diagnóstica </a:t>
            </a:r>
            <a:r>
              <a:rPr lang="es-ES" dirty="0" err="1" smtClean="0"/>
              <a:t>adecuda</a:t>
            </a:r>
            <a:r>
              <a:rPr lang="es-ES" dirty="0" smtClean="0"/>
              <a:t>, sólo en el 50% los casos diagnosticamos con la </a:t>
            </a:r>
            <a:r>
              <a:rPr lang="es-ES" dirty="0" err="1" smtClean="0"/>
              <a:t>Rx</a:t>
            </a:r>
            <a:r>
              <a:rPr lang="es-ES" dirty="0" smtClean="0"/>
              <a:t> </a:t>
            </a:r>
            <a:r>
              <a:rPr lang="es-ES" dirty="0" err="1" smtClean="0"/>
              <a:t>Torax</a:t>
            </a:r>
            <a:r>
              <a:rPr lang="es-ES" dirty="0" smtClean="0"/>
              <a:t>.</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a:t>
            </a:r>
            <a:r>
              <a:rPr lang="es-ES" dirty="0" err="1" smtClean="0"/>
              <a:t>P.Complementarias</a:t>
            </a:r>
            <a:endParaRPr lang="es-ES" dirty="0"/>
          </a:p>
        </p:txBody>
      </p:sp>
      <p:sp>
        <p:nvSpPr>
          <p:cNvPr id="3" name="Marcador de contenido 2"/>
          <p:cNvSpPr>
            <a:spLocks noGrp="1"/>
          </p:cNvSpPr>
          <p:nvPr>
            <p:ph idx="1"/>
          </p:nvPr>
        </p:nvSpPr>
        <p:spPr/>
        <p:txBody>
          <a:bodyPr>
            <a:normAutofit lnSpcReduction="10000"/>
          </a:bodyPr>
          <a:lstStyle/>
          <a:p>
            <a:r>
              <a:rPr lang="es-ES" u="sng" dirty="0" err="1" smtClean="0"/>
              <a:t>Espirometria</a:t>
            </a:r>
            <a:endParaRPr lang="es-ES" u="sng" dirty="0" smtClean="0"/>
          </a:p>
          <a:p>
            <a:endParaRPr lang="es-ES" u="sng" dirty="0" smtClean="0"/>
          </a:p>
          <a:p>
            <a:pPr lvl="1"/>
            <a:r>
              <a:rPr lang="es-ES" dirty="0" smtClean="0"/>
              <a:t>Patrón restrictivo</a:t>
            </a:r>
          </a:p>
          <a:p>
            <a:pPr lvl="2"/>
            <a:r>
              <a:rPr lang="es-ES" dirty="0" smtClean="0"/>
              <a:t>Disminución capacidad vital forzada</a:t>
            </a:r>
          </a:p>
          <a:p>
            <a:pPr lvl="2"/>
            <a:r>
              <a:rPr lang="es-ES" dirty="0" smtClean="0"/>
              <a:t>Relación FEV1/FVC aumentada o normal</a:t>
            </a:r>
          </a:p>
          <a:p>
            <a:pPr lvl="2"/>
            <a:r>
              <a:rPr lang="es-ES" dirty="0" smtClean="0"/>
              <a:t>Patrón obstructivo en principio descarta FPI</a:t>
            </a:r>
          </a:p>
          <a:p>
            <a:pPr lvl="2"/>
            <a:r>
              <a:rPr lang="es-ES" dirty="0" err="1" smtClean="0"/>
              <a:t>Espirometría</a:t>
            </a:r>
            <a:r>
              <a:rPr lang="es-ES" dirty="0" smtClean="0"/>
              <a:t> normal no excluye el diagnóstico</a:t>
            </a:r>
          </a:p>
          <a:p>
            <a:r>
              <a:rPr lang="es-ES" b="1" i="1" dirty="0" smtClean="0"/>
              <a:t>Con sospecha diagnóstica , anamnesis y p. complementarias comentadas, derivar al servicio de neumología.</a:t>
            </a:r>
          </a:p>
          <a:p>
            <a:pPr marL="349250" lvl="1" indent="0">
              <a:buNone/>
            </a:pPr>
            <a:endParaRPr lang="es-ES" u="sng"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Sospecha diagnóstica</a:t>
            </a:r>
            <a:endParaRPr lang="es-ES" dirty="0"/>
          </a:p>
        </p:txBody>
      </p:sp>
      <p:sp>
        <p:nvSpPr>
          <p:cNvPr id="3" name="Marcador de contenido 2"/>
          <p:cNvSpPr>
            <a:spLocks noGrp="1"/>
          </p:cNvSpPr>
          <p:nvPr>
            <p:ph idx="1"/>
          </p:nvPr>
        </p:nvSpPr>
        <p:spPr/>
        <p:txBody>
          <a:bodyPr/>
          <a:lstStyle/>
          <a:p>
            <a:r>
              <a:rPr lang="es-ES" dirty="0" smtClean="0"/>
              <a:t>Edad 40-80ª</a:t>
            </a:r>
          </a:p>
          <a:p>
            <a:r>
              <a:rPr lang="es-ES" dirty="0" smtClean="0"/>
              <a:t>Tos no productiva</a:t>
            </a:r>
          </a:p>
          <a:p>
            <a:r>
              <a:rPr lang="es-ES" dirty="0" smtClean="0"/>
              <a:t>Disnea de esfuerzo lentamente progresiva</a:t>
            </a:r>
          </a:p>
          <a:p>
            <a:r>
              <a:rPr lang="es-ES" dirty="0" smtClean="0"/>
              <a:t>Crepitantes secos, </a:t>
            </a:r>
            <a:r>
              <a:rPr lang="es-ES" dirty="0" err="1" smtClean="0"/>
              <a:t>bibasales</a:t>
            </a:r>
            <a:r>
              <a:rPr lang="es-ES" dirty="0" smtClean="0"/>
              <a:t>, inspiratorios, tipo “velcro”</a:t>
            </a:r>
          </a:p>
          <a:p>
            <a:r>
              <a:rPr lang="es-ES" dirty="0" err="1" smtClean="0"/>
              <a:t>Acropaquias</a:t>
            </a:r>
            <a:r>
              <a:rPr lang="es-ES" dirty="0" smtClean="0"/>
              <a:t> o dedos en palillo de tambor</a:t>
            </a:r>
          </a:p>
          <a:p>
            <a:r>
              <a:rPr lang="es-ES" dirty="0" err="1" smtClean="0"/>
              <a:t>P.Funcionales</a:t>
            </a:r>
            <a:r>
              <a:rPr lang="es-ES" dirty="0" smtClean="0"/>
              <a:t>, anormales patrón restrictivo y </a:t>
            </a:r>
            <a:r>
              <a:rPr lang="es-ES" dirty="0" err="1" smtClean="0"/>
              <a:t>alt</a:t>
            </a:r>
            <a:r>
              <a:rPr lang="es-ES" dirty="0" smtClean="0"/>
              <a:t>. Recambio de gases</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Confirmación diagnóstico</a:t>
            </a:r>
            <a:endParaRPr lang="es-ES" dirty="0"/>
          </a:p>
        </p:txBody>
      </p:sp>
      <p:sp>
        <p:nvSpPr>
          <p:cNvPr id="3" name="Marcador de contenido 2"/>
          <p:cNvSpPr>
            <a:spLocks noGrp="1"/>
          </p:cNvSpPr>
          <p:nvPr>
            <p:ph idx="1"/>
          </p:nvPr>
        </p:nvSpPr>
        <p:spPr/>
        <p:txBody>
          <a:bodyPr/>
          <a:lstStyle/>
          <a:p>
            <a:r>
              <a:rPr lang="es-ES" dirty="0" smtClean="0"/>
              <a:t>Clínica + radiología + </a:t>
            </a:r>
            <a:r>
              <a:rPr lang="es-ES" dirty="0" err="1" smtClean="0"/>
              <a:t>anat.patológica</a:t>
            </a:r>
            <a:endParaRPr lang="es-ES" dirty="0" smtClean="0"/>
          </a:p>
          <a:p>
            <a:r>
              <a:rPr lang="es-ES" dirty="0" err="1" smtClean="0"/>
              <a:t>Neumologo</a:t>
            </a:r>
            <a:r>
              <a:rPr lang="es-ES" dirty="0" smtClean="0"/>
              <a:t>, radiólogo y </a:t>
            </a:r>
            <a:r>
              <a:rPr lang="es-ES" dirty="0" err="1" smtClean="0"/>
              <a:t>patologo</a:t>
            </a:r>
            <a:r>
              <a:rPr lang="es-ES" dirty="0" smtClean="0"/>
              <a:t> expertos en EPID</a:t>
            </a:r>
          </a:p>
          <a:p>
            <a:r>
              <a:rPr lang="es-ES" dirty="0" smtClean="0"/>
              <a:t>Exclusión de otras enfermedades</a:t>
            </a:r>
          </a:p>
          <a:p>
            <a:r>
              <a:rPr lang="es-ES" dirty="0" smtClean="0"/>
              <a:t>Patrón histológico de NIU mediante biopsia pulmonar quirúrgica o evidencia radiológica de NIU en TACAR o ambas.</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TACAR</a:t>
            </a:r>
            <a:endParaRPr lang="es-ES" dirty="0"/>
          </a:p>
        </p:txBody>
      </p:sp>
      <p:sp>
        <p:nvSpPr>
          <p:cNvPr id="3" name="Marcador de contenido 2"/>
          <p:cNvSpPr>
            <a:spLocks noGrp="1"/>
          </p:cNvSpPr>
          <p:nvPr>
            <p:ph idx="1"/>
          </p:nvPr>
        </p:nvSpPr>
        <p:spPr/>
        <p:txBody>
          <a:bodyPr/>
          <a:lstStyle/>
          <a:p>
            <a:r>
              <a:rPr lang="es-ES" dirty="0" smtClean="0"/>
              <a:t>Hallazgos </a:t>
            </a:r>
            <a:r>
              <a:rPr lang="es-ES" dirty="0" err="1" smtClean="0"/>
              <a:t>tipicos</a:t>
            </a:r>
            <a:r>
              <a:rPr lang="es-ES" dirty="0" smtClean="0"/>
              <a:t> de NIU con valor predictivo positivo del 90-100%, pudiendo presentar comorbilidades</a:t>
            </a:r>
          </a:p>
          <a:p>
            <a:pPr lvl="1"/>
            <a:r>
              <a:rPr lang="es-ES" dirty="0" smtClean="0"/>
              <a:t>Enfisema</a:t>
            </a:r>
          </a:p>
          <a:p>
            <a:pPr lvl="1"/>
            <a:r>
              <a:rPr lang="es-ES" dirty="0" err="1" smtClean="0"/>
              <a:t>Hipertension</a:t>
            </a:r>
            <a:r>
              <a:rPr lang="es-ES" dirty="0" smtClean="0"/>
              <a:t> pulmonar</a:t>
            </a:r>
          </a:p>
          <a:p>
            <a:pPr lvl="1"/>
            <a:r>
              <a:rPr lang="es-ES" dirty="0" err="1" smtClean="0"/>
              <a:t>Cancer</a:t>
            </a:r>
            <a:r>
              <a:rPr lang="es-ES" dirty="0" smtClean="0"/>
              <a:t> de </a:t>
            </a:r>
            <a:r>
              <a:rPr lang="es-ES" dirty="0" err="1" smtClean="0"/>
              <a:t>pulmon</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Biopsia pulmonar quirúrgica</a:t>
            </a:r>
            <a:endParaRPr lang="es-ES" dirty="0"/>
          </a:p>
        </p:txBody>
      </p:sp>
      <p:sp>
        <p:nvSpPr>
          <p:cNvPr id="3" name="Marcador de contenido 2"/>
          <p:cNvSpPr>
            <a:spLocks noGrp="1"/>
          </p:cNvSpPr>
          <p:nvPr>
            <p:ph idx="1"/>
          </p:nvPr>
        </p:nvSpPr>
        <p:spPr/>
        <p:txBody>
          <a:bodyPr/>
          <a:lstStyle/>
          <a:p>
            <a:r>
              <a:rPr lang="es-ES" dirty="0" smtClean="0"/>
              <a:t>Prueba </a:t>
            </a:r>
            <a:r>
              <a:rPr lang="es-ES" dirty="0" err="1" smtClean="0"/>
              <a:t>definitva</a:t>
            </a:r>
            <a:r>
              <a:rPr lang="es-ES" dirty="0" smtClean="0"/>
              <a:t> cuando en TACAR no se observa un patrón de certeza </a:t>
            </a:r>
            <a:r>
              <a:rPr lang="es-ES" dirty="0" err="1" smtClean="0"/>
              <a:t>tipico</a:t>
            </a:r>
            <a:r>
              <a:rPr lang="es-ES" dirty="0" smtClean="0"/>
              <a:t> de NIU</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OTRAS PRUEBAS</a:t>
            </a:r>
            <a:endParaRPr lang="es-ES" dirty="0"/>
          </a:p>
        </p:txBody>
      </p:sp>
      <p:sp>
        <p:nvSpPr>
          <p:cNvPr id="3" name="Marcador de contenido 2"/>
          <p:cNvSpPr>
            <a:spLocks noGrp="1"/>
          </p:cNvSpPr>
          <p:nvPr>
            <p:ph idx="1"/>
          </p:nvPr>
        </p:nvSpPr>
        <p:spPr/>
        <p:txBody>
          <a:bodyPr/>
          <a:lstStyle/>
          <a:p>
            <a:r>
              <a:rPr lang="es-ES" dirty="0" err="1" smtClean="0"/>
              <a:t>Pletismografía</a:t>
            </a:r>
            <a:endParaRPr lang="es-ES" dirty="0" smtClean="0"/>
          </a:p>
          <a:p>
            <a:r>
              <a:rPr lang="es-ES" dirty="0" smtClean="0"/>
              <a:t>Capacidad de difusión (</a:t>
            </a:r>
            <a:r>
              <a:rPr lang="es-ES" dirty="0" err="1" smtClean="0"/>
              <a:t>Dlco</a:t>
            </a:r>
            <a:r>
              <a:rPr lang="es-ES" dirty="0" smtClean="0"/>
              <a:t>)</a:t>
            </a:r>
          </a:p>
          <a:p>
            <a:r>
              <a:rPr lang="es-ES" dirty="0" smtClean="0"/>
              <a:t>Gasometría arterial</a:t>
            </a:r>
          </a:p>
          <a:p>
            <a:r>
              <a:rPr lang="es-ES" dirty="0" err="1" smtClean="0"/>
              <a:t>P.Laboratorio</a:t>
            </a:r>
            <a:r>
              <a:rPr lang="es-ES" dirty="0" smtClean="0"/>
              <a:t> (</a:t>
            </a:r>
            <a:r>
              <a:rPr lang="es-ES" dirty="0" err="1" smtClean="0"/>
              <a:t>biomarcadores</a:t>
            </a:r>
            <a:r>
              <a:rPr lang="es-ES" dirty="0" smtClean="0"/>
              <a:t>?)</a:t>
            </a:r>
          </a:p>
          <a:p>
            <a:r>
              <a:rPr lang="es-ES" dirty="0" smtClean="0"/>
              <a:t>Lavado </a:t>
            </a:r>
            <a:r>
              <a:rPr lang="es-ES" dirty="0" err="1" smtClean="0"/>
              <a:t>broncoalveolar</a:t>
            </a:r>
            <a:endParaRPr lang="es-ES" dirty="0" smtClean="0"/>
          </a:p>
          <a:p>
            <a:r>
              <a:rPr lang="es-ES" dirty="0" smtClean="0"/>
              <a:t>Biopsia </a:t>
            </a:r>
            <a:r>
              <a:rPr lang="es-ES" dirty="0" err="1" smtClean="0"/>
              <a:t>transbronquial</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a:t>
            </a:r>
            <a:endParaRPr lang="es-ES" dirty="0"/>
          </a:p>
        </p:txBody>
      </p:sp>
      <p:sp>
        <p:nvSpPr>
          <p:cNvPr id="3" name="Marcador de contenido 2"/>
          <p:cNvSpPr>
            <a:spLocks noGrp="1"/>
          </p:cNvSpPr>
          <p:nvPr>
            <p:ph idx="1"/>
          </p:nvPr>
        </p:nvSpPr>
        <p:spPr/>
        <p:txBody>
          <a:bodyPr>
            <a:normAutofit lnSpcReduction="10000"/>
          </a:bodyPr>
          <a:lstStyle/>
          <a:p>
            <a:r>
              <a:rPr lang="es-ES" dirty="0" smtClean="0"/>
              <a:t>Dependerá del grado de evolución, pronóstico y comorbilidad</a:t>
            </a:r>
          </a:p>
          <a:p>
            <a:r>
              <a:rPr lang="es-ES" dirty="0" smtClean="0"/>
              <a:t>La acción primordial es el tratamiento </a:t>
            </a:r>
            <a:r>
              <a:rPr lang="es-ES" dirty="0" err="1" smtClean="0"/>
              <a:t>antifibrótico</a:t>
            </a:r>
            <a:endParaRPr lang="es-ES" dirty="0" smtClean="0"/>
          </a:p>
          <a:p>
            <a:r>
              <a:rPr lang="es-ES" dirty="0" smtClean="0"/>
              <a:t>Tratar tos y disnea</a:t>
            </a:r>
          </a:p>
          <a:p>
            <a:r>
              <a:rPr lang="es-ES" dirty="0" smtClean="0"/>
              <a:t>Tratar comorbilidades: RGE, </a:t>
            </a:r>
            <a:r>
              <a:rPr lang="es-ES" dirty="0" err="1" smtClean="0"/>
              <a:t>infecc</a:t>
            </a:r>
            <a:r>
              <a:rPr lang="es-ES" dirty="0" smtClean="0"/>
              <a:t> </a:t>
            </a:r>
            <a:r>
              <a:rPr lang="es-ES" dirty="0" err="1" smtClean="0"/>
              <a:t>resp</a:t>
            </a:r>
            <a:r>
              <a:rPr lang="es-ES" dirty="0" smtClean="0"/>
              <a:t>; </a:t>
            </a:r>
            <a:r>
              <a:rPr lang="es-ES" dirty="0" err="1" smtClean="0"/>
              <a:t>hipertension</a:t>
            </a:r>
            <a:r>
              <a:rPr lang="es-ES" dirty="0" smtClean="0"/>
              <a:t> pulmonar, apneas del sueño</a:t>
            </a:r>
          </a:p>
          <a:p>
            <a:r>
              <a:rPr lang="es-ES" dirty="0" smtClean="0"/>
              <a:t>Oxigenoterapia, rehabilitación respiratoria</a:t>
            </a:r>
          </a:p>
          <a:p>
            <a:r>
              <a:rPr lang="es-ES" dirty="0" smtClean="0"/>
              <a:t>Trasplante pulmonar y cuidados paliativos</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a:t>
            </a:r>
            <a:endParaRPr lang="es-ES" dirty="0"/>
          </a:p>
        </p:txBody>
      </p:sp>
      <p:sp>
        <p:nvSpPr>
          <p:cNvPr id="3" name="Marcador de contenido 2"/>
          <p:cNvSpPr>
            <a:spLocks noGrp="1"/>
          </p:cNvSpPr>
          <p:nvPr>
            <p:ph idx="1"/>
          </p:nvPr>
        </p:nvSpPr>
        <p:spPr/>
        <p:txBody>
          <a:bodyPr>
            <a:normAutofit lnSpcReduction="10000"/>
          </a:bodyPr>
          <a:lstStyle/>
          <a:p>
            <a:r>
              <a:rPr lang="es-ES" dirty="0" smtClean="0"/>
              <a:t>El conocimiento actual implica el abandono del tratamiento con fármacos antiinflamatorios e </a:t>
            </a:r>
            <a:r>
              <a:rPr lang="es-ES" dirty="0" err="1" smtClean="0"/>
              <a:t>inmunomoduladores</a:t>
            </a:r>
            <a:r>
              <a:rPr lang="es-ES" dirty="0" smtClean="0"/>
              <a:t> y la </a:t>
            </a:r>
            <a:r>
              <a:rPr lang="es-ES" dirty="0" err="1" smtClean="0"/>
              <a:t>utilizacion</a:t>
            </a:r>
            <a:r>
              <a:rPr lang="es-ES" dirty="0" smtClean="0"/>
              <a:t> de fármacos </a:t>
            </a:r>
            <a:r>
              <a:rPr lang="es-ES" dirty="0" err="1" smtClean="0"/>
              <a:t>antifibróticos</a:t>
            </a:r>
            <a:r>
              <a:rPr lang="es-ES" dirty="0" smtClean="0"/>
              <a:t>.</a:t>
            </a:r>
          </a:p>
          <a:p>
            <a:r>
              <a:rPr lang="es-ES" dirty="0" smtClean="0"/>
              <a:t>SEPAR recomienda </a:t>
            </a:r>
            <a:r>
              <a:rPr lang="es-ES" b="1" i="1" u="sng" dirty="0" err="1" smtClean="0"/>
              <a:t>pirfenidona</a:t>
            </a:r>
            <a:r>
              <a:rPr lang="es-ES" i="1" u="sng" dirty="0" smtClean="0"/>
              <a:t> </a:t>
            </a:r>
            <a:r>
              <a:rPr lang="es-ES" dirty="0" smtClean="0"/>
              <a:t>( </a:t>
            </a:r>
            <a:r>
              <a:rPr lang="es-ES" smtClean="0"/>
              <a:t>inhibe síntesis </a:t>
            </a:r>
            <a:r>
              <a:rPr lang="es-ES" dirty="0" smtClean="0"/>
              <a:t>factores crecimiento </a:t>
            </a:r>
            <a:r>
              <a:rPr lang="es-ES" dirty="0" err="1" smtClean="0"/>
              <a:t>profibrogénicos</a:t>
            </a:r>
            <a:r>
              <a:rPr lang="es-ES" dirty="0" smtClean="0"/>
              <a:t>)como primera opción en pacientes con enfermedad leve moderada. También esta aprobado mas recientemente </a:t>
            </a:r>
            <a:r>
              <a:rPr lang="es-ES" b="1" i="1" dirty="0" err="1" smtClean="0"/>
              <a:t>Nintedanib</a:t>
            </a:r>
            <a:r>
              <a:rPr lang="es-ES" b="1" i="1" dirty="0" smtClean="0"/>
              <a:t> </a:t>
            </a:r>
            <a:r>
              <a:rPr lang="es-ES" dirty="0" smtClean="0"/>
              <a:t>(triple inhibidor </a:t>
            </a:r>
            <a:r>
              <a:rPr lang="es-ES" dirty="0" err="1" smtClean="0"/>
              <a:t>angiocinasa</a:t>
            </a:r>
            <a:r>
              <a:rPr lang="es-ES" dirty="0" smtClean="0"/>
              <a:t> que bloquea receptores factor de crecimiento del endotelio vascular.</a:t>
            </a:r>
          </a:p>
          <a:p>
            <a:r>
              <a:rPr lang="es-ES" i="1" u="sng" dirty="0" smtClean="0"/>
              <a:t>No existen fármacos eficaces para la enfermedad grave</a:t>
            </a:r>
            <a:endParaRPr lang="es-ES" i="1" u="sng"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Introducción</a:t>
            </a:r>
            <a:endParaRPr lang="es-ES" dirty="0"/>
          </a:p>
        </p:txBody>
      </p:sp>
      <p:sp>
        <p:nvSpPr>
          <p:cNvPr id="3" name="Marcador de contenido 2"/>
          <p:cNvSpPr>
            <a:spLocks noGrp="1"/>
          </p:cNvSpPr>
          <p:nvPr>
            <p:ph idx="1"/>
          </p:nvPr>
        </p:nvSpPr>
        <p:spPr/>
        <p:txBody>
          <a:bodyPr/>
          <a:lstStyle/>
          <a:p>
            <a:r>
              <a:rPr lang="es-ES" dirty="0" smtClean="0"/>
              <a:t>La fibrosis pulmonar idiopática (FPI) tiene una prevalencia en España</a:t>
            </a:r>
          </a:p>
          <a:p>
            <a:pPr lvl="1"/>
            <a:r>
              <a:rPr lang="es-ES" dirty="0" smtClean="0"/>
              <a:t>13 casos por 100.000 mujeres</a:t>
            </a:r>
          </a:p>
          <a:p>
            <a:pPr lvl="1"/>
            <a:r>
              <a:rPr lang="es-ES" dirty="0" smtClean="0"/>
              <a:t>20 casos por 100.000 en varones</a:t>
            </a:r>
          </a:p>
          <a:p>
            <a:r>
              <a:rPr lang="es-ES" dirty="0" smtClean="0"/>
              <a:t>La historia natural es variable e impredecible pero en   general supervivencia media es de 2-5 años.</a:t>
            </a:r>
          </a:p>
          <a:p>
            <a:r>
              <a:rPr lang="es-ES" dirty="0" smtClean="0"/>
              <a:t>La sospecha clínica y diagnostico precoz por ello es muy relevante</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a:t>
            </a:r>
            <a:endParaRPr lang="es-ES" dirty="0"/>
          </a:p>
        </p:txBody>
      </p:sp>
      <p:sp>
        <p:nvSpPr>
          <p:cNvPr id="3" name="Marcador de contenido 2"/>
          <p:cNvSpPr>
            <a:spLocks noGrp="1"/>
          </p:cNvSpPr>
          <p:nvPr>
            <p:ph idx="1"/>
          </p:nvPr>
        </p:nvSpPr>
        <p:spPr/>
        <p:txBody>
          <a:bodyPr/>
          <a:lstStyle/>
          <a:p>
            <a:r>
              <a:rPr lang="es-ES" b="1" i="1" u="sng" dirty="0" smtClean="0"/>
              <a:t>N-</a:t>
            </a:r>
            <a:r>
              <a:rPr lang="es-ES" b="1" i="1" u="sng" dirty="0" err="1" smtClean="0"/>
              <a:t>acetilcisteina</a:t>
            </a:r>
            <a:r>
              <a:rPr lang="es-ES" b="1" i="1" u="sng" dirty="0" smtClean="0"/>
              <a:t> (NAC)</a:t>
            </a:r>
          </a:p>
          <a:p>
            <a:pPr lvl="1"/>
            <a:endParaRPr lang="es-ES" dirty="0" smtClean="0"/>
          </a:p>
          <a:p>
            <a:pPr lvl="1"/>
            <a:r>
              <a:rPr lang="es-ES" dirty="0" smtClean="0"/>
              <a:t>Potente antioxidante que modula la respuesta </a:t>
            </a:r>
            <a:r>
              <a:rPr lang="es-ES" dirty="0" err="1" smtClean="0"/>
              <a:t>fibrótica</a:t>
            </a:r>
            <a:r>
              <a:rPr lang="es-ES" dirty="0" smtClean="0"/>
              <a:t>, a pesar de ello en FPI es controvertido.</a:t>
            </a:r>
          </a:p>
          <a:p>
            <a:pPr lvl="1"/>
            <a:endParaRPr lang="es-ES" dirty="0" smtClean="0"/>
          </a:p>
          <a:p>
            <a:pPr lvl="1"/>
            <a:r>
              <a:rPr lang="es-ES" dirty="0" smtClean="0"/>
              <a:t>(NAC + </a:t>
            </a:r>
            <a:r>
              <a:rPr lang="es-ES" dirty="0" err="1" smtClean="0"/>
              <a:t>azatioprina</a:t>
            </a:r>
            <a:r>
              <a:rPr lang="es-ES" dirty="0" smtClean="0"/>
              <a:t> + glucocorticoides), controvertido, únicamente si no tenemos otra </a:t>
            </a:r>
            <a:r>
              <a:rPr lang="es-ES" dirty="0" err="1" smtClean="0"/>
              <a:t>opciónl</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a:t>
            </a:r>
            <a:endParaRPr lang="es-ES" dirty="0"/>
          </a:p>
        </p:txBody>
      </p:sp>
      <p:sp>
        <p:nvSpPr>
          <p:cNvPr id="3" name="Marcador de contenido 2"/>
          <p:cNvSpPr>
            <a:spLocks noGrp="1"/>
          </p:cNvSpPr>
          <p:nvPr>
            <p:ph idx="1"/>
          </p:nvPr>
        </p:nvSpPr>
        <p:spPr/>
        <p:txBody>
          <a:bodyPr>
            <a:normAutofit fontScale="92500" lnSpcReduction="20000"/>
          </a:bodyPr>
          <a:lstStyle/>
          <a:p>
            <a:r>
              <a:rPr lang="es-ES" b="1" i="1" u="sng" dirty="0" err="1" smtClean="0"/>
              <a:t>Pirfenidona</a:t>
            </a:r>
            <a:endParaRPr lang="es-ES" b="1" i="1" u="sng" dirty="0" smtClean="0"/>
          </a:p>
          <a:p>
            <a:pPr lvl="1"/>
            <a:r>
              <a:rPr lang="es-ES" dirty="0" smtClean="0"/>
              <a:t>Reduce la progresión en un 30%, disminuye de forma significativa el deterioro de la FVC y aumenta el tiempo libre de síntomas. </a:t>
            </a:r>
            <a:r>
              <a:rPr lang="es-ES" dirty="0"/>
              <a:t>A</a:t>
            </a:r>
            <a:r>
              <a:rPr lang="es-ES" dirty="0" smtClean="0"/>
              <a:t>probado por la EMA en FPI leve-moderada (FVC&gt;50% y DLCO &gt;35%)</a:t>
            </a:r>
          </a:p>
          <a:p>
            <a:pPr lvl="1"/>
            <a:endParaRPr lang="es-ES" dirty="0" smtClean="0"/>
          </a:p>
          <a:p>
            <a:pPr marL="349250" lvl="1" indent="0">
              <a:buNone/>
            </a:pPr>
            <a:r>
              <a:rPr lang="es-ES" b="1" i="1" u="sng" dirty="0" err="1" smtClean="0"/>
              <a:t>Nintedanib</a:t>
            </a:r>
            <a:r>
              <a:rPr lang="es-ES" u="sng" dirty="0" smtClean="0"/>
              <a:t> </a:t>
            </a:r>
            <a:r>
              <a:rPr lang="es-ES" dirty="0" smtClean="0"/>
              <a:t>Aprobado por la EMA 2015 . </a:t>
            </a:r>
            <a:r>
              <a:rPr lang="es-ES_tradnl" dirty="0"/>
              <a:t>bloquea la actividad de unas enzimas conocidas como tirosina </a:t>
            </a:r>
            <a:r>
              <a:rPr lang="es-ES_tradnl" dirty="0" err="1"/>
              <a:t>cinasas</a:t>
            </a:r>
            <a:r>
              <a:rPr lang="es-ES_tradnl" dirty="0"/>
              <a:t>. Dichas enzimas se encuentran en ciertos receptores (como los receptores del VEGF, el FGF y el PDGF) situados en las células de los pulmones, donde activan varios procesos implicados en la formación de tejido fibroso en la FPI. Al bloquear estas enzimas, </a:t>
            </a:r>
            <a:r>
              <a:rPr lang="es-ES_tradnl" dirty="0" err="1"/>
              <a:t>nintedanib</a:t>
            </a:r>
            <a:r>
              <a:rPr lang="es-ES_tradnl" dirty="0"/>
              <a:t> ayuda a reducir la formación de tejido fibroso en los pulmones</a:t>
            </a:r>
          </a:p>
          <a:p>
            <a:pPr marL="349250" lvl="1" indent="0">
              <a:buNone/>
            </a:pPr>
            <a:endParaRPr lang="es-ES" b="1" i="1" dirty="0" smtClean="0"/>
          </a:p>
          <a:p>
            <a:pPr marL="349250" lvl="1" indent="0">
              <a:buNone/>
            </a:pPr>
            <a:r>
              <a:rPr lang="es-ES" b="1" i="1" dirty="0"/>
              <a:t>	</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Oxigenoterapia domiciliaria</a:t>
            </a:r>
            <a:endParaRPr lang="es-ES" dirty="0"/>
          </a:p>
        </p:txBody>
      </p:sp>
      <p:sp>
        <p:nvSpPr>
          <p:cNvPr id="3" name="Marcador de contenido 2"/>
          <p:cNvSpPr>
            <a:spLocks noGrp="1"/>
          </p:cNvSpPr>
          <p:nvPr>
            <p:ph idx="1"/>
          </p:nvPr>
        </p:nvSpPr>
        <p:spPr/>
        <p:txBody>
          <a:bodyPr/>
          <a:lstStyle/>
          <a:p>
            <a:endParaRPr lang="es-ES" dirty="0" smtClean="0"/>
          </a:p>
          <a:p>
            <a:endParaRPr lang="es-ES" dirty="0"/>
          </a:p>
          <a:p>
            <a:r>
              <a:rPr lang="es-ES" dirty="0" smtClean="0"/>
              <a:t>Hipoxemia significativa en reposo</a:t>
            </a:r>
          </a:p>
          <a:p>
            <a:r>
              <a:rPr lang="es-ES" dirty="0" smtClean="0"/>
              <a:t>Final de la prueba de la marcha de los 6 </a:t>
            </a:r>
            <a:r>
              <a:rPr lang="es-ES" dirty="0" err="1" smtClean="0"/>
              <a:t>mintuos</a:t>
            </a:r>
            <a:r>
              <a:rPr lang="es-ES" dirty="0" smtClean="0"/>
              <a:t> (Sa02&lt;88%)</a:t>
            </a:r>
            <a:endParaRPr lang="es-ES" dirty="0"/>
          </a:p>
        </p:txBody>
      </p:sp>
    </p:spTree>
    <p:extLst>
      <p:ext uri="{BB962C8B-B14F-4D97-AF65-F5344CB8AC3E}">
        <p14:creationId xmlns:p14="http://schemas.microsoft.com/office/powerpoint/2010/main" val="3866181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Rehabilitación respiratoria</a:t>
            </a:r>
            <a:endParaRPr lang="es-ES" dirty="0"/>
          </a:p>
        </p:txBody>
      </p:sp>
      <p:sp>
        <p:nvSpPr>
          <p:cNvPr id="3" name="Marcador de contenido 2"/>
          <p:cNvSpPr>
            <a:spLocks noGrp="1"/>
          </p:cNvSpPr>
          <p:nvPr>
            <p:ph idx="1"/>
          </p:nvPr>
        </p:nvSpPr>
        <p:spPr/>
        <p:txBody>
          <a:bodyPr/>
          <a:lstStyle/>
          <a:p>
            <a:endParaRPr lang="es-ES" dirty="0" smtClean="0"/>
          </a:p>
          <a:p>
            <a:endParaRPr lang="es-ES" dirty="0"/>
          </a:p>
          <a:p>
            <a:r>
              <a:rPr lang="es-ES" dirty="0" smtClean="0"/>
              <a:t>Mejora respuesta al ejercicio y calidad de vida, no mejora supervivencia</a:t>
            </a:r>
          </a:p>
          <a:p>
            <a:r>
              <a:rPr lang="es-ES" dirty="0" smtClean="0"/>
              <a:t>Beneficio mayor en fase leve</a:t>
            </a:r>
            <a:endParaRPr lang="es-ES" dirty="0"/>
          </a:p>
        </p:txBody>
      </p:sp>
    </p:spTree>
    <p:extLst>
      <p:ext uri="{BB962C8B-B14F-4D97-AF65-F5344CB8AC3E}">
        <p14:creationId xmlns:p14="http://schemas.microsoft.com/office/powerpoint/2010/main" val="1205318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Trasplante de pulmón</a:t>
            </a:r>
            <a:endParaRPr lang="es-ES" dirty="0"/>
          </a:p>
        </p:txBody>
      </p:sp>
      <p:sp>
        <p:nvSpPr>
          <p:cNvPr id="3" name="Marcador de contenido 2"/>
          <p:cNvSpPr>
            <a:spLocks noGrp="1"/>
          </p:cNvSpPr>
          <p:nvPr>
            <p:ph idx="1"/>
          </p:nvPr>
        </p:nvSpPr>
        <p:spPr/>
        <p:txBody>
          <a:bodyPr/>
          <a:lstStyle/>
          <a:p>
            <a:endParaRPr lang="es-ES" dirty="0" smtClean="0"/>
          </a:p>
          <a:p>
            <a:r>
              <a:rPr lang="es-ES" dirty="0" smtClean="0"/>
              <a:t>Única opción valida en fases avanzadas</a:t>
            </a:r>
          </a:p>
          <a:p>
            <a:r>
              <a:rPr lang="es-ES" dirty="0" smtClean="0"/>
              <a:t>Mejora supervivencia y calidad de vida</a:t>
            </a:r>
          </a:p>
          <a:p>
            <a:pPr lvl="1"/>
            <a:r>
              <a:rPr lang="es-ES" dirty="0" smtClean="0"/>
              <a:t>&lt; 65ª</a:t>
            </a:r>
          </a:p>
          <a:p>
            <a:pPr lvl="1"/>
            <a:r>
              <a:rPr lang="es-ES" dirty="0" smtClean="0"/>
              <a:t>Fase avanzada , clase funcional III-IV</a:t>
            </a:r>
          </a:p>
          <a:p>
            <a:pPr lvl="1"/>
            <a:r>
              <a:rPr lang="es-ES" dirty="0" smtClean="0"/>
              <a:t>Esperanza de vida &lt; 1,5-2ª</a:t>
            </a:r>
          </a:p>
          <a:p>
            <a:pPr lvl="1"/>
            <a:r>
              <a:rPr lang="es-ES" dirty="0" smtClean="0"/>
              <a:t>Ausencia de contraindicaciones</a:t>
            </a:r>
            <a:endParaRPr lang="es-ES" dirty="0"/>
          </a:p>
        </p:txBody>
      </p:sp>
    </p:spTree>
    <p:extLst>
      <p:ext uri="{BB962C8B-B14F-4D97-AF65-F5344CB8AC3E}">
        <p14:creationId xmlns:p14="http://schemas.microsoft.com/office/powerpoint/2010/main" val="1205318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 paliativo</a:t>
            </a:r>
            <a:endParaRPr lang="es-ES" dirty="0"/>
          </a:p>
        </p:txBody>
      </p:sp>
      <p:sp>
        <p:nvSpPr>
          <p:cNvPr id="3" name="Marcador de contenido 2"/>
          <p:cNvSpPr>
            <a:spLocks noGrp="1"/>
          </p:cNvSpPr>
          <p:nvPr>
            <p:ph idx="1"/>
          </p:nvPr>
        </p:nvSpPr>
        <p:spPr/>
        <p:txBody>
          <a:bodyPr/>
          <a:lstStyle/>
          <a:p>
            <a:r>
              <a:rPr lang="es-ES" dirty="0" smtClean="0"/>
              <a:t>Mejorar calidad de vida y descanso nocturno</a:t>
            </a:r>
          </a:p>
          <a:p>
            <a:endParaRPr lang="es-ES" dirty="0" smtClean="0"/>
          </a:p>
          <a:p>
            <a:pPr lvl="1"/>
            <a:r>
              <a:rPr lang="es-ES" dirty="0" err="1" smtClean="0"/>
              <a:t>Codeina</a:t>
            </a:r>
            <a:r>
              <a:rPr lang="es-ES" dirty="0" smtClean="0"/>
              <a:t> y corticoides a dosis bajas</a:t>
            </a:r>
          </a:p>
          <a:p>
            <a:pPr lvl="1"/>
            <a:r>
              <a:rPr lang="es-ES" dirty="0" smtClean="0"/>
              <a:t>Dosis crecientes de morfina</a:t>
            </a:r>
          </a:p>
          <a:p>
            <a:pPr lvl="1"/>
            <a:r>
              <a:rPr lang="es-ES" dirty="0" smtClean="0"/>
              <a:t>Psicoterapia, extensible a familiares</a:t>
            </a:r>
          </a:p>
          <a:p>
            <a:pPr lvl="1"/>
            <a:r>
              <a:rPr lang="es-ES" dirty="0" smtClean="0"/>
              <a:t>Asociaciones…</a:t>
            </a:r>
            <a:endParaRPr lang="es-ES" dirty="0"/>
          </a:p>
        </p:txBody>
      </p:sp>
    </p:spTree>
    <p:extLst>
      <p:ext uri="{BB962C8B-B14F-4D97-AF65-F5344CB8AC3E}">
        <p14:creationId xmlns:p14="http://schemas.microsoft.com/office/powerpoint/2010/main" val="1205318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normAutofit fontScale="90000"/>
          </a:bodyPr>
          <a:lstStyle/>
          <a:p>
            <a:r>
              <a:rPr lang="es-ES" dirty="0" smtClean="0"/>
              <a:t/>
            </a:r>
            <a:br>
              <a:rPr lang="es-ES" dirty="0" smtClean="0"/>
            </a:br>
            <a:r>
              <a:rPr lang="es-ES" dirty="0" err="1" smtClean="0"/>
              <a:t>Actualizació</a:t>
            </a:r>
            <a:r>
              <a:rPr lang="es-ES" dirty="0" smtClean="0"/>
              <a:t> en </a:t>
            </a:r>
            <a:r>
              <a:rPr lang="es-ES" dirty="0" err="1" smtClean="0"/>
              <a:t>Patologia</a:t>
            </a:r>
            <a:r>
              <a:rPr lang="es-ES" dirty="0" smtClean="0"/>
              <a:t> </a:t>
            </a:r>
            <a:r>
              <a:rPr lang="es-ES" dirty="0" err="1" smtClean="0"/>
              <a:t>Respiratòria</a:t>
            </a:r>
            <a:r>
              <a:rPr lang="es-ES" dirty="0" smtClean="0"/>
              <a:t/>
            </a:r>
            <a:br>
              <a:rPr lang="es-ES" dirty="0" smtClean="0"/>
            </a:br>
            <a:endParaRPr lang="es-ES" dirty="0"/>
          </a:p>
        </p:txBody>
      </p:sp>
      <p:sp>
        <p:nvSpPr>
          <p:cNvPr id="4" name="Subtítulo 3"/>
          <p:cNvSpPr>
            <a:spLocks noGrp="1"/>
          </p:cNvSpPr>
          <p:nvPr>
            <p:ph type="subTitle" idx="1"/>
          </p:nvPr>
        </p:nvSpPr>
        <p:spPr/>
        <p:txBody>
          <a:bodyPr/>
          <a:lstStyle/>
          <a:p>
            <a:endParaRPr lang="es-ES" dirty="0" smtClean="0"/>
          </a:p>
          <a:p>
            <a:endParaRPr lang="es-ES" b="1" dirty="0"/>
          </a:p>
          <a:p>
            <a:r>
              <a:rPr lang="es-ES" b="1" dirty="0" smtClean="0"/>
              <a:t>	</a:t>
            </a:r>
            <a:r>
              <a:rPr lang="es-ES" sz="2400" b="1" dirty="0" smtClean="0"/>
              <a:t>FIBROSI PULMONAR. Casos Clínicos</a:t>
            </a:r>
          </a:p>
          <a:p>
            <a:endParaRPr lang="es-ES" b="1" dirty="0" smtClean="0"/>
          </a:p>
          <a:p>
            <a:endParaRPr lang="es-ES" b="1" dirty="0"/>
          </a:p>
          <a:p>
            <a:r>
              <a:rPr lang="es-ES" b="1" dirty="0" smtClean="0"/>
              <a:t>Docente: </a:t>
            </a:r>
            <a:r>
              <a:rPr lang="es-ES" b="1" dirty="0" err="1" smtClean="0"/>
              <a:t>J.Paredes</a:t>
            </a:r>
            <a:endParaRPr lang="es-ES" b="1" dirty="0"/>
          </a:p>
        </p:txBody>
      </p:sp>
      <p:pic>
        <p:nvPicPr>
          <p:cNvPr id="5" name="Imagen 4" descr="Captura de pantalla 2019-02-03 a la(s) 20.2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25609" cy="1302275"/>
          </a:xfrm>
          <a:prstGeom prst="rect">
            <a:avLst/>
          </a:prstGeom>
        </p:spPr>
      </p:pic>
    </p:spTree>
    <p:extLst>
      <p:ext uri="{BB962C8B-B14F-4D97-AF65-F5344CB8AC3E}">
        <p14:creationId xmlns:p14="http://schemas.microsoft.com/office/powerpoint/2010/main" val="3088861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609601"/>
            <a:ext cx="7772400" cy="2329542"/>
          </a:xfrm>
        </p:spPr>
        <p:txBody>
          <a:bodyPr/>
          <a:lstStyle/>
          <a:p>
            <a:r>
              <a:rPr lang="es-ES" sz="4000" dirty="0" smtClean="0"/>
              <a:t>INFILTRATS PULMONARS EN PACIENT JOVE</a:t>
            </a:r>
            <a:endParaRPr lang="es-ES" sz="4000" dirty="0"/>
          </a:p>
        </p:txBody>
      </p:sp>
      <p:sp>
        <p:nvSpPr>
          <p:cNvPr id="3" name="2 Subtítulo"/>
          <p:cNvSpPr>
            <a:spLocks noGrp="1"/>
          </p:cNvSpPr>
          <p:nvPr>
            <p:ph type="subTitle" idx="1"/>
          </p:nvPr>
        </p:nvSpPr>
        <p:spPr>
          <a:xfrm>
            <a:off x="1146147" y="3438681"/>
            <a:ext cx="7171156" cy="2834587"/>
          </a:xfrm>
        </p:spPr>
        <p:txBody>
          <a:bodyPr>
            <a:normAutofit fontScale="62500" lnSpcReduction="20000"/>
          </a:bodyPr>
          <a:lstStyle/>
          <a:p>
            <a:pPr algn="r"/>
            <a:r>
              <a:rPr lang="es-ES" sz="4000" dirty="0" smtClean="0">
                <a:solidFill>
                  <a:schemeClr val="tx1"/>
                </a:solidFill>
              </a:rPr>
              <a:t>Jacobo </a:t>
            </a:r>
            <a:r>
              <a:rPr lang="es-ES" sz="4000" dirty="0" err="1" smtClean="0">
                <a:solidFill>
                  <a:schemeClr val="tx1"/>
                </a:solidFill>
              </a:rPr>
              <a:t>Sellarès</a:t>
            </a:r>
            <a:endParaRPr lang="es-ES" sz="4000" dirty="0" smtClean="0">
              <a:solidFill>
                <a:schemeClr val="tx1"/>
              </a:solidFill>
            </a:endParaRPr>
          </a:p>
          <a:p>
            <a:pPr algn="r"/>
            <a:r>
              <a:rPr lang="es-ES" sz="4000" dirty="0" smtClean="0">
                <a:solidFill>
                  <a:schemeClr val="tx1"/>
                </a:solidFill>
              </a:rPr>
              <a:t>Núria Sánchez</a:t>
            </a:r>
          </a:p>
          <a:p>
            <a:pPr algn="r"/>
            <a:r>
              <a:rPr lang="es-ES" sz="4000" dirty="0" smtClean="0">
                <a:solidFill>
                  <a:schemeClr val="tx1"/>
                </a:solidFill>
              </a:rPr>
              <a:t>Guadalupe Bermudo</a:t>
            </a:r>
          </a:p>
          <a:p>
            <a:pPr algn="r"/>
            <a:r>
              <a:rPr lang="es-ES" sz="4000" dirty="0" smtClean="0">
                <a:solidFill>
                  <a:schemeClr val="tx1"/>
                </a:solidFill>
              </a:rPr>
              <a:t>Hospital </a:t>
            </a:r>
            <a:r>
              <a:rPr lang="es-ES" sz="4000" dirty="0" err="1" smtClean="0">
                <a:solidFill>
                  <a:schemeClr val="tx1"/>
                </a:solidFill>
              </a:rPr>
              <a:t>Clínic</a:t>
            </a:r>
            <a:r>
              <a:rPr lang="es-ES" sz="4000" dirty="0" smtClean="0">
                <a:solidFill>
                  <a:schemeClr val="tx1"/>
                </a:solidFill>
              </a:rPr>
              <a:t>/CAP </a:t>
            </a:r>
            <a:r>
              <a:rPr lang="es-ES" sz="4000" dirty="0" err="1" smtClean="0">
                <a:solidFill>
                  <a:schemeClr val="tx1"/>
                </a:solidFill>
              </a:rPr>
              <a:t>Comte</a:t>
            </a:r>
            <a:r>
              <a:rPr lang="es-ES" sz="4000" dirty="0" smtClean="0">
                <a:solidFill>
                  <a:schemeClr val="tx1"/>
                </a:solidFill>
              </a:rPr>
              <a:t> Borrell</a:t>
            </a:r>
          </a:p>
          <a:p>
            <a:pPr algn="r"/>
            <a:r>
              <a:rPr lang="es-ES" sz="4000" dirty="0" smtClean="0">
                <a:solidFill>
                  <a:schemeClr val="tx1"/>
                </a:solidFill>
              </a:rPr>
              <a:t>Barcelona</a:t>
            </a:r>
          </a:p>
          <a:p>
            <a:pPr algn="r"/>
            <a:endParaRPr lang="es-ES" sz="2000" dirty="0" smtClean="0">
              <a:solidFill>
                <a:schemeClr val="tx1"/>
              </a:solidFill>
            </a:endParaRPr>
          </a:p>
          <a:p>
            <a:pPr algn="r"/>
            <a:endParaRPr lang="es-ES" dirty="0"/>
          </a:p>
        </p:txBody>
      </p:sp>
    </p:spTree>
    <p:extLst>
      <p:ext uri="{BB962C8B-B14F-4D97-AF65-F5344CB8AC3E}">
        <p14:creationId xmlns:p14="http://schemas.microsoft.com/office/powerpoint/2010/main" val="572701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15416"/>
            <a:ext cx="8229600" cy="1600200"/>
          </a:xfrm>
        </p:spPr>
        <p:txBody>
          <a:bodyPr/>
          <a:lstStyle/>
          <a:p>
            <a:r>
              <a:rPr lang="ca-ES" sz="4800" dirty="0" smtClean="0"/>
              <a:t>Malaltia</a:t>
            </a:r>
            <a:r>
              <a:rPr lang="es-ES" sz="4800" dirty="0" smtClean="0"/>
              <a:t> actual</a:t>
            </a:r>
            <a:endParaRPr lang="ca-ES" sz="4800" dirty="0"/>
          </a:p>
        </p:txBody>
      </p:sp>
      <p:sp>
        <p:nvSpPr>
          <p:cNvPr id="3" name="2 Marcador de contenido"/>
          <p:cNvSpPr>
            <a:spLocks noGrp="1"/>
          </p:cNvSpPr>
          <p:nvPr>
            <p:ph idx="1"/>
          </p:nvPr>
        </p:nvSpPr>
        <p:spPr>
          <a:xfrm>
            <a:off x="755576" y="1484784"/>
            <a:ext cx="7704856" cy="4525963"/>
          </a:xfrm>
        </p:spPr>
        <p:txBody>
          <a:bodyPr>
            <a:normAutofit/>
          </a:bodyPr>
          <a:lstStyle/>
          <a:p>
            <a:pPr marL="0" indent="0">
              <a:buNone/>
            </a:pPr>
            <a:endParaRPr lang="ca-ES" dirty="0" smtClean="0">
              <a:solidFill>
                <a:schemeClr val="tx1"/>
              </a:solidFill>
            </a:endParaRPr>
          </a:p>
          <a:p>
            <a:r>
              <a:rPr lang="ca-ES" dirty="0" smtClean="0">
                <a:solidFill>
                  <a:schemeClr val="tx1"/>
                </a:solidFill>
              </a:rPr>
              <a:t>Dona de 42 anys.</a:t>
            </a:r>
          </a:p>
          <a:p>
            <a:endParaRPr lang="ca-ES" dirty="0" smtClean="0">
              <a:solidFill>
                <a:schemeClr val="tx1"/>
              </a:solidFill>
            </a:endParaRPr>
          </a:p>
          <a:p>
            <a:r>
              <a:rPr lang="ca-ES" dirty="0" smtClean="0">
                <a:solidFill>
                  <a:schemeClr val="tx1"/>
                </a:solidFill>
              </a:rPr>
              <a:t>Va a urgències del seu centre d’atenció primària (CAP) de referència per clínica de </a:t>
            </a:r>
            <a:r>
              <a:rPr lang="ca-ES" dirty="0" err="1" smtClean="0">
                <a:solidFill>
                  <a:schemeClr val="tx1"/>
                </a:solidFill>
              </a:rPr>
              <a:t>odinofàgia</a:t>
            </a:r>
            <a:r>
              <a:rPr lang="ca-ES" dirty="0" smtClean="0">
                <a:solidFill>
                  <a:schemeClr val="tx1"/>
                </a:solidFill>
              </a:rPr>
              <a:t>, tos amb expectoració </a:t>
            </a:r>
            <a:r>
              <a:rPr lang="ca-ES" dirty="0" err="1" smtClean="0">
                <a:solidFill>
                  <a:schemeClr val="tx1"/>
                </a:solidFill>
              </a:rPr>
              <a:t>mucopurulenta</a:t>
            </a:r>
            <a:r>
              <a:rPr lang="ca-ES" dirty="0" smtClean="0">
                <a:solidFill>
                  <a:schemeClr val="tx1"/>
                </a:solidFill>
              </a:rPr>
              <a:t> i febrícula de 37,5º C de 3 dies d'evolució.  </a:t>
            </a:r>
          </a:p>
          <a:p>
            <a:endParaRPr lang="ca-ES" dirty="0" smtClean="0">
              <a:solidFill>
                <a:schemeClr val="tx1"/>
              </a:solidFill>
            </a:endParaRPr>
          </a:p>
          <a:p>
            <a:r>
              <a:rPr lang="ca-ES" dirty="0" smtClean="0">
                <a:solidFill>
                  <a:schemeClr val="tx1"/>
                </a:solidFill>
              </a:rPr>
              <a:t>No refereix dispnea, ni ortopnea, ni edemes. Sense dolor toràcic ni altres símptomes acompanyants a destacar.</a:t>
            </a:r>
          </a:p>
          <a:p>
            <a:endParaRPr lang="ca-ES" dirty="0" smtClean="0">
              <a:solidFill>
                <a:schemeClr val="tx1"/>
              </a:solidFill>
            </a:endParaRPr>
          </a:p>
          <a:p>
            <a:endParaRPr lang="ca-ES" dirty="0">
              <a:solidFill>
                <a:schemeClr val="tx1"/>
              </a:solidFill>
            </a:endParaRPr>
          </a:p>
        </p:txBody>
      </p:sp>
    </p:spTree>
    <p:extLst>
      <p:ext uri="{BB962C8B-B14F-4D97-AF65-F5344CB8AC3E}">
        <p14:creationId xmlns:p14="http://schemas.microsoft.com/office/powerpoint/2010/main" val="3493222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8644" y="480452"/>
            <a:ext cx="8373616" cy="5699881"/>
          </a:xfrm>
        </p:spPr>
        <p:txBody>
          <a:bodyPr>
            <a:noAutofit/>
          </a:bodyPr>
          <a:lstStyle/>
          <a:p>
            <a:endParaRPr lang="ca-ES" sz="1800" b="1" dirty="0" smtClean="0">
              <a:solidFill>
                <a:schemeClr val="tx1"/>
              </a:solidFill>
            </a:endParaRPr>
          </a:p>
          <a:p>
            <a:r>
              <a:rPr lang="ca-ES" sz="1800" dirty="0" smtClean="0">
                <a:solidFill>
                  <a:schemeClr val="tx1"/>
                </a:solidFill>
              </a:rPr>
              <a:t>Natural de la República Dominicana, resident a Espanya des de fa 17 anys. No ha fet viatges recents. Sense al·lèrgies medicamentoses ni alimentàries.</a:t>
            </a:r>
          </a:p>
          <a:p>
            <a:r>
              <a:rPr lang="ca-ES" sz="1800" dirty="0" smtClean="0">
                <a:solidFill>
                  <a:schemeClr val="tx1"/>
                </a:solidFill>
              </a:rPr>
              <a:t>Fumadora activa de 20 cigarretes/diàries (dosi acumulada de 24 paquets/any)</a:t>
            </a:r>
          </a:p>
          <a:p>
            <a:pPr marL="0" indent="0">
              <a:buNone/>
            </a:pPr>
            <a:r>
              <a:rPr lang="ca-ES" sz="1800" b="1" dirty="0" smtClean="0">
                <a:solidFill>
                  <a:schemeClr val="tx2">
                    <a:lumMod val="75000"/>
                  </a:schemeClr>
                </a:solidFill>
              </a:rPr>
              <a:t>Antecedents laborals </a:t>
            </a:r>
          </a:p>
          <a:p>
            <a:pPr marL="0" indent="0">
              <a:buNone/>
            </a:pPr>
            <a:r>
              <a:rPr lang="ca-ES" sz="1800" dirty="0" smtClean="0">
                <a:solidFill>
                  <a:schemeClr val="tx1"/>
                </a:solidFill>
              </a:rPr>
              <a:t>Treballadora de neteja domèstica (fa ús de lleixiu i amoníac sense mascareta de protecció) des de fa 20 anys.</a:t>
            </a:r>
          </a:p>
          <a:p>
            <a:pPr marL="0" indent="0">
              <a:buNone/>
            </a:pPr>
            <a:r>
              <a:rPr lang="ca-ES" sz="1800" dirty="0" smtClean="0">
                <a:solidFill>
                  <a:schemeClr val="tx1"/>
                </a:solidFill>
              </a:rPr>
              <a:t>-&gt; Cuidadora de persones grans des de fa15 anys.</a:t>
            </a:r>
          </a:p>
          <a:p>
            <a:pPr marL="0" indent="0">
              <a:buNone/>
            </a:pPr>
            <a:r>
              <a:rPr lang="ca-ES" sz="1800" b="1" dirty="0" smtClean="0">
                <a:solidFill>
                  <a:schemeClr val="tx2">
                    <a:lumMod val="75000"/>
                  </a:schemeClr>
                </a:solidFill>
              </a:rPr>
              <a:t>Exposició ambiental  </a:t>
            </a:r>
          </a:p>
          <a:p>
            <a:pPr>
              <a:buNone/>
            </a:pPr>
            <a:r>
              <a:rPr lang="ca-ES" sz="1800" dirty="0" smtClean="0">
                <a:solidFill>
                  <a:schemeClr val="tx1"/>
                </a:solidFill>
              </a:rPr>
              <a:t>-&gt; Té un periquito al seu domicili des de fa 5 anys (ella n’és la cuidadora principal). </a:t>
            </a:r>
          </a:p>
          <a:p>
            <a:pPr>
              <a:buNone/>
            </a:pPr>
            <a:r>
              <a:rPr lang="ca-ES" sz="1800" dirty="0" smtClean="0">
                <a:solidFill>
                  <a:schemeClr val="tx1"/>
                </a:solidFill>
              </a:rPr>
              <a:t>-&gt; Nega altres contactes ni exposicions</a:t>
            </a:r>
            <a:r>
              <a:rPr lang="ca-ES" sz="1600" dirty="0" smtClean="0">
                <a:solidFill>
                  <a:schemeClr val="tx1"/>
                </a:solidFill>
              </a:rPr>
              <a:t>.</a:t>
            </a:r>
          </a:p>
          <a:p>
            <a:endParaRPr lang="es-ES" sz="1800" dirty="0">
              <a:solidFill>
                <a:schemeClr val="tx1"/>
              </a:solidFill>
            </a:endParaRPr>
          </a:p>
          <a:p>
            <a:endParaRPr lang="es-ES" sz="1800" dirty="0" smtClean="0">
              <a:solidFill>
                <a:schemeClr val="tx1"/>
              </a:solidFill>
            </a:endParaRPr>
          </a:p>
          <a:p>
            <a:endParaRPr lang="es-ES" sz="1800" dirty="0">
              <a:solidFill>
                <a:schemeClr val="tx1"/>
              </a:solidFill>
            </a:endParaRPr>
          </a:p>
        </p:txBody>
      </p:sp>
      <p:sp>
        <p:nvSpPr>
          <p:cNvPr id="4" name="1 Título"/>
          <p:cNvSpPr>
            <a:spLocks noGrp="1"/>
          </p:cNvSpPr>
          <p:nvPr>
            <p:ph type="title"/>
          </p:nvPr>
        </p:nvSpPr>
        <p:spPr>
          <a:xfrm>
            <a:off x="467544" y="-171400"/>
            <a:ext cx="8229600" cy="1124744"/>
          </a:xfrm>
        </p:spPr>
        <p:txBody>
          <a:bodyPr/>
          <a:lstStyle/>
          <a:p>
            <a:r>
              <a:rPr lang="ca-ES" sz="4400" dirty="0" smtClean="0"/>
              <a:t>Antecedents</a:t>
            </a:r>
            <a:endParaRPr lang="ca-ES" sz="4400" dirty="0"/>
          </a:p>
        </p:txBody>
      </p:sp>
    </p:spTree>
    <p:extLst>
      <p:ext uri="{BB962C8B-B14F-4D97-AF65-F5344CB8AC3E}">
        <p14:creationId xmlns:p14="http://schemas.microsoft.com/office/powerpoint/2010/main" val="348944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a:t>
            </a:r>
            <a:endParaRPr lang="es-ES" dirty="0"/>
          </a:p>
        </p:txBody>
      </p:sp>
      <p:sp>
        <p:nvSpPr>
          <p:cNvPr id="3" name="Marcador de contenido 2"/>
          <p:cNvSpPr>
            <a:spLocks noGrp="1"/>
          </p:cNvSpPr>
          <p:nvPr>
            <p:ph idx="1"/>
          </p:nvPr>
        </p:nvSpPr>
        <p:spPr/>
        <p:txBody>
          <a:bodyPr/>
          <a:lstStyle/>
          <a:p>
            <a:r>
              <a:rPr lang="es-ES" dirty="0" smtClean="0"/>
              <a:t>Es la enfermedad pulmonar intersticial difusa (EPID) mas frecuente seguida de la </a:t>
            </a:r>
            <a:r>
              <a:rPr lang="es-ES" dirty="0" err="1" smtClean="0"/>
              <a:t>sarcoidosis</a:t>
            </a:r>
            <a:r>
              <a:rPr lang="es-ES" dirty="0" smtClean="0"/>
              <a:t>.</a:t>
            </a:r>
          </a:p>
          <a:p>
            <a:r>
              <a:rPr lang="es-ES" dirty="0" smtClean="0"/>
              <a:t>EPID constituyen un grupo de afecciones pulmonares con clínica, radiológica y función respiratoria similar.</a:t>
            </a:r>
          </a:p>
          <a:p>
            <a:r>
              <a:rPr lang="es-ES" dirty="0" smtClean="0"/>
              <a:t>En general hay afectación </a:t>
            </a:r>
            <a:r>
              <a:rPr lang="es-ES" dirty="0" err="1" smtClean="0"/>
              <a:t>alveolointersticial</a:t>
            </a:r>
            <a:r>
              <a:rPr lang="es-ES" dirty="0" smtClean="0"/>
              <a:t>, también se afectan pequeñas </a:t>
            </a:r>
            <a:r>
              <a:rPr lang="es-ES" dirty="0" err="1" smtClean="0"/>
              <a:t>vias</a:t>
            </a:r>
            <a:r>
              <a:rPr lang="es-ES" dirty="0" smtClean="0"/>
              <a:t> y </a:t>
            </a:r>
            <a:r>
              <a:rPr lang="es-ES" dirty="0" err="1" smtClean="0"/>
              <a:t>vasculatura</a:t>
            </a:r>
            <a:r>
              <a:rPr lang="es-ES" dirty="0" smtClean="0"/>
              <a:t> pulmonar</a:t>
            </a:r>
          </a:p>
          <a:p>
            <a:r>
              <a:rPr lang="es-ES" dirty="0" smtClean="0"/>
              <a:t>La clasificación se comentará mas adelante y nos centraremos en la FPI.</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24744"/>
          </a:xfrm>
        </p:spPr>
        <p:txBody>
          <a:bodyPr/>
          <a:lstStyle/>
          <a:p>
            <a:r>
              <a:rPr lang="ca-ES" sz="4400" dirty="0" smtClean="0"/>
              <a:t>Antecedents patològics</a:t>
            </a:r>
            <a:endParaRPr lang="ca-ES" sz="4400" dirty="0"/>
          </a:p>
        </p:txBody>
      </p:sp>
      <p:sp>
        <p:nvSpPr>
          <p:cNvPr id="3" name="2 Marcador de contenido"/>
          <p:cNvSpPr>
            <a:spLocks noGrp="1"/>
          </p:cNvSpPr>
          <p:nvPr>
            <p:ph idx="1"/>
          </p:nvPr>
        </p:nvSpPr>
        <p:spPr>
          <a:xfrm>
            <a:off x="467544" y="1700809"/>
            <a:ext cx="8229600" cy="4442836"/>
          </a:xfrm>
        </p:spPr>
        <p:txBody>
          <a:bodyPr>
            <a:normAutofit fontScale="92500" lnSpcReduction="20000"/>
          </a:bodyPr>
          <a:lstStyle/>
          <a:p>
            <a:pPr marL="0" indent="0">
              <a:buNone/>
            </a:pPr>
            <a:endParaRPr lang="es-ES" sz="2000" dirty="0" smtClean="0">
              <a:solidFill>
                <a:schemeClr val="tx1"/>
              </a:solidFill>
            </a:endParaRPr>
          </a:p>
          <a:p>
            <a:r>
              <a:rPr lang="ca-ES" sz="2000" dirty="0" smtClean="0">
                <a:solidFill>
                  <a:schemeClr val="tx1"/>
                </a:solidFill>
              </a:rPr>
              <a:t>Hepatitis crònica B diagnosticada casualment als 25 anys (</a:t>
            </a:r>
            <a:r>
              <a:rPr lang="ca-ES" sz="2000" dirty="0" err="1" smtClean="0">
                <a:solidFill>
                  <a:schemeClr val="tx1"/>
                </a:solidFill>
              </a:rPr>
              <a:t>HBsAg</a:t>
            </a:r>
            <a:r>
              <a:rPr lang="ca-ES" sz="2000" dirty="0" smtClean="0">
                <a:solidFill>
                  <a:schemeClr val="tx1"/>
                </a:solidFill>
              </a:rPr>
              <a:t> +, virus de la hepatitis C – i virus de l’hepatitis D –). Ecografia abdominal sense alteracions.</a:t>
            </a:r>
          </a:p>
          <a:p>
            <a:pPr marL="0" indent="0">
              <a:buNone/>
            </a:pPr>
            <a:endParaRPr lang="ca-ES" sz="2000" dirty="0" smtClean="0">
              <a:solidFill>
                <a:schemeClr val="tx1"/>
              </a:solidFill>
            </a:endParaRPr>
          </a:p>
          <a:p>
            <a:r>
              <a:rPr lang="ca-ES" sz="2000" b="1" i="1" dirty="0" smtClean="0">
                <a:solidFill>
                  <a:schemeClr val="tx1"/>
                </a:solidFill>
              </a:rPr>
              <a:t>Artritis reumatoide seropositiva </a:t>
            </a:r>
            <a:r>
              <a:rPr lang="ca-ES" sz="2000" dirty="0" smtClean="0">
                <a:solidFill>
                  <a:schemeClr val="tx1"/>
                </a:solidFill>
              </a:rPr>
              <a:t>(anticossos </a:t>
            </a:r>
            <a:r>
              <a:rPr lang="ca-ES" sz="2000" dirty="0" err="1" smtClean="0">
                <a:solidFill>
                  <a:schemeClr val="tx1"/>
                </a:solidFill>
              </a:rPr>
              <a:t>anticitrul·linats</a:t>
            </a:r>
            <a:r>
              <a:rPr lang="ca-ES" sz="2000" dirty="0" smtClean="0">
                <a:solidFill>
                  <a:schemeClr val="tx1"/>
                </a:solidFill>
              </a:rPr>
              <a:t> +, factor </a:t>
            </a:r>
            <a:r>
              <a:rPr lang="ca-ES" sz="2000" dirty="0" err="1" smtClean="0">
                <a:solidFill>
                  <a:schemeClr val="tx1"/>
                </a:solidFill>
              </a:rPr>
              <a:t>reumatoide</a:t>
            </a:r>
            <a:r>
              <a:rPr lang="ca-ES" sz="2000" dirty="0" smtClean="0">
                <a:solidFill>
                  <a:schemeClr val="tx1"/>
                </a:solidFill>
              </a:rPr>
              <a:t> –) diagnosticada el 2007. Seguiment ambulatori per reumatologia. Tractament inicial amb </a:t>
            </a:r>
            <a:r>
              <a:rPr lang="ca-ES" sz="2000" dirty="0" err="1" smtClean="0">
                <a:solidFill>
                  <a:schemeClr val="tx1"/>
                </a:solidFill>
              </a:rPr>
              <a:t>cloroquina</a:t>
            </a:r>
            <a:r>
              <a:rPr lang="ca-ES" sz="2000" dirty="0" smtClean="0">
                <a:solidFill>
                  <a:schemeClr val="tx1"/>
                </a:solidFill>
              </a:rPr>
              <a:t> que va suspendre el 2015 per leucopènia. Tandes de corticoides ocasionalment per brots articulars (última tanda el 06/16).</a:t>
            </a:r>
          </a:p>
          <a:p>
            <a:pPr marL="0" indent="0">
              <a:buNone/>
            </a:pPr>
            <a:endParaRPr lang="ca-ES" sz="2000" dirty="0" smtClean="0">
              <a:solidFill>
                <a:schemeClr val="tx1"/>
              </a:solidFill>
            </a:endParaRPr>
          </a:p>
          <a:p>
            <a:r>
              <a:rPr lang="ca-ES" sz="2000" dirty="0" smtClean="0">
                <a:solidFill>
                  <a:schemeClr val="tx1"/>
                </a:solidFill>
              </a:rPr>
              <a:t>Sense pneumopatia coneguda.</a:t>
            </a:r>
            <a:endParaRPr lang="ca-ES" sz="2000" dirty="0">
              <a:solidFill>
                <a:schemeClr val="tx1"/>
              </a:solidFill>
            </a:endParaRPr>
          </a:p>
        </p:txBody>
      </p:sp>
      <p:sp>
        <p:nvSpPr>
          <p:cNvPr id="4" name="3 CuadroTexto"/>
          <p:cNvSpPr txBox="1"/>
          <p:nvPr/>
        </p:nvSpPr>
        <p:spPr>
          <a:xfrm>
            <a:off x="857224" y="6429396"/>
            <a:ext cx="7500990" cy="307777"/>
          </a:xfrm>
          <a:prstGeom prst="rect">
            <a:avLst/>
          </a:prstGeom>
          <a:noFill/>
        </p:spPr>
        <p:txBody>
          <a:bodyPr wrap="square" rtlCol="0">
            <a:spAutoFit/>
          </a:bodyPr>
          <a:lstStyle/>
          <a:p>
            <a:r>
              <a:rPr lang="es-ES" sz="1400" dirty="0" err="1" smtClean="0">
                <a:latin typeface="+mj-lt"/>
              </a:rPr>
              <a:t>HBsAg</a:t>
            </a:r>
            <a:r>
              <a:rPr lang="es-ES" sz="1400" dirty="0" smtClean="0">
                <a:latin typeface="+mj-lt"/>
              </a:rPr>
              <a:t>: </a:t>
            </a:r>
            <a:r>
              <a:rPr lang="es-ES" sz="1400" dirty="0" err="1" smtClean="0">
                <a:latin typeface="+mj-lt"/>
              </a:rPr>
              <a:t>antigen</a:t>
            </a:r>
            <a:r>
              <a:rPr lang="es-ES" sz="1400" dirty="0" smtClean="0">
                <a:latin typeface="+mj-lt"/>
              </a:rPr>
              <a:t> de </a:t>
            </a:r>
            <a:r>
              <a:rPr lang="ca-ES" sz="1400" dirty="0" smtClean="0">
                <a:latin typeface="+mj-lt"/>
              </a:rPr>
              <a:t>superfície</a:t>
            </a:r>
            <a:r>
              <a:rPr lang="es-ES" sz="1400" dirty="0" smtClean="0">
                <a:latin typeface="+mj-lt"/>
              </a:rPr>
              <a:t> de l’hepatitis B.</a:t>
            </a:r>
            <a:endParaRPr lang="es-ES" sz="1400" dirty="0">
              <a:latin typeface="+mj-lt"/>
            </a:endParaRPr>
          </a:p>
        </p:txBody>
      </p:sp>
    </p:spTree>
    <p:extLst>
      <p:ext uri="{BB962C8B-B14F-4D97-AF65-F5344CB8AC3E}">
        <p14:creationId xmlns:p14="http://schemas.microsoft.com/office/powerpoint/2010/main" val="3376373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sz="4800" dirty="0" smtClean="0"/>
              <a:t>Exploració</a:t>
            </a:r>
            <a:r>
              <a:rPr lang="es-ES" sz="4800" dirty="0" smtClean="0"/>
              <a:t> física</a:t>
            </a:r>
            <a:endParaRPr lang="ca-ES" sz="4800" dirty="0"/>
          </a:p>
        </p:txBody>
      </p:sp>
      <p:sp>
        <p:nvSpPr>
          <p:cNvPr id="3" name="2 Marcador de contenido"/>
          <p:cNvSpPr>
            <a:spLocks noGrp="1"/>
          </p:cNvSpPr>
          <p:nvPr>
            <p:ph idx="1"/>
          </p:nvPr>
        </p:nvSpPr>
        <p:spPr/>
        <p:txBody>
          <a:bodyPr>
            <a:normAutofit fontScale="85000" lnSpcReduction="20000"/>
          </a:bodyPr>
          <a:lstStyle/>
          <a:p>
            <a:pPr marL="0" indent="0">
              <a:buNone/>
            </a:pPr>
            <a:endParaRPr lang="ca-ES" dirty="0" smtClean="0">
              <a:solidFill>
                <a:schemeClr val="tx1"/>
              </a:solidFill>
            </a:endParaRPr>
          </a:p>
          <a:p>
            <a:r>
              <a:rPr lang="ca-ES" dirty="0" smtClean="0">
                <a:solidFill>
                  <a:schemeClr val="tx1"/>
                </a:solidFill>
              </a:rPr>
              <a:t>Estat general conservat.</a:t>
            </a:r>
          </a:p>
          <a:p>
            <a:r>
              <a:rPr lang="ca-ES" dirty="0" smtClean="0">
                <a:solidFill>
                  <a:schemeClr val="tx1"/>
                </a:solidFill>
              </a:rPr>
              <a:t>TA: 120/70 mmHg. </a:t>
            </a:r>
          </a:p>
          <a:p>
            <a:r>
              <a:rPr lang="ca-ES" dirty="0" smtClean="0">
                <a:solidFill>
                  <a:schemeClr val="tx1"/>
                </a:solidFill>
              </a:rPr>
              <a:t>Hiperèmia faríngia. Sense plaques. Sense adenopaties.</a:t>
            </a:r>
          </a:p>
          <a:p>
            <a:r>
              <a:rPr lang="ca-ES" dirty="0" smtClean="0">
                <a:solidFill>
                  <a:schemeClr val="tx1"/>
                </a:solidFill>
              </a:rPr>
              <a:t>AC: Rítmic a 84/min. Sense bufs. Sense ingurgitació jugular. Sense reflux </a:t>
            </a:r>
            <a:r>
              <a:rPr lang="ca-ES" dirty="0" err="1" smtClean="0">
                <a:solidFill>
                  <a:schemeClr val="tx1"/>
                </a:solidFill>
              </a:rPr>
              <a:t>hepatojugular</a:t>
            </a:r>
            <a:endParaRPr lang="ca-ES" dirty="0" smtClean="0">
              <a:solidFill>
                <a:schemeClr val="tx1"/>
              </a:solidFill>
            </a:endParaRPr>
          </a:p>
          <a:p>
            <a:r>
              <a:rPr lang="ca-ES" dirty="0" err="1" smtClean="0">
                <a:solidFill>
                  <a:schemeClr val="tx1"/>
                </a:solidFill>
              </a:rPr>
              <a:t>AR</a:t>
            </a:r>
            <a:r>
              <a:rPr lang="ca-ES" dirty="0" smtClean="0">
                <a:solidFill>
                  <a:schemeClr val="tx1"/>
                </a:solidFill>
              </a:rPr>
              <a:t>: MVC. Sense altres sorolls afegits. </a:t>
            </a:r>
            <a:r>
              <a:rPr lang="ca-ES" dirty="0" err="1" smtClean="0">
                <a:solidFill>
                  <a:schemeClr val="tx1"/>
                </a:solidFill>
              </a:rPr>
              <a:t>Eupneica</a:t>
            </a:r>
            <a:r>
              <a:rPr lang="ca-ES" dirty="0" smtClean="0">
                <a:solidFill>
                  <a:schemeClr val="tx1"/>
                </a:solidFill>
              </a:rPr>
              <a:t>.  SpO</a:t>
            </a:r>
            <a:r>
              <a:rPr lang="ca-ES" baseline="-25000" dirty="0" smtClean="0">
                <a:solidFill>
                  <a:schemeClr val="tx1"/>
                </a:solidFill>
              </a:rPr>
              <a:t>2</a:t>
            </a:r>
            <a:r>
              <a:rPr lang="ca-ES" dirty="0" smtClean="0">
                <a:solidFill>
                  <a:schemeClr val="tx1"/>
                </a:solidFill>
              </a:rPr>
              <a:t> (basal) 98%. </a:t>
            </a:r>
          </a:p>
          <a:p>
            <a:r>
              <a:rPr lang="ca-ES" dirty="0" smtClean="0">
                <a:solidFill>
                  <a:schemeClr val="tx1"/>
                </a:solidFill>
              </a:rPr>
              <a:t>Abdomen: Tou i </a:t>
            </a:r>
            <a:r>
              <a:rPr lang="ca-ES" dirty="0" err="1" smtClean="0">
                <a:solidFill>
                  <a:schemeClr val="tx1"/>
                </a:solidFill>
              </a:rPr>
              <a:t>depressible</a:t>
            </a:r>
            <a:r>
              <a:rPr lang="ca-ES" dirty="0" smtClean="0">
                <a:solidFill>
                  <a:schemeClr val="tx1"/>
                </a:solidFill>
              </a:rPr>
              <a:t>. Sense visceromegàlies ni dolor a la palpació</a:t>
            </a:r>
          </a:p>
          <a:p>
            <a:endParaRPr lang="ca-ES" dirty="0">
              <a:solidFill>
                <a:schemeClr val="tx1"/>
              </a:solidFill>
            </a:endParaRPr>
          </a:p>
        </p:txBody>
      </p:sp>
      <p:sp>
        <p:nvSpPr>
          <p:cNvPr id="4" name="3 CuadroTexto"/>
          <p:cNvSpPr txBox="1"/>
          <p:nvPr/>
        </p:nvSpPr>
        <p:spPr>
          <a:xfrm>
            <a:off x="714348" y="6072206"/>
            <a:ext cx="7500990" cy="523220"/>
          </a:xfrm>
          <a:prstGeom prst="rect">
            <a:avLst/>
          </a:prstGeom>
          <a:noFill/>
        </p:spPr>
        <p:txBody>
          <a:bodyPr wrap="square" rtlCol="0">
            <a:spAutoFit/>
          </a:bodyPr>
          <a:lstStyle/>
          <a:p>
            <a:r>
              <a:rPr lang="ca-ES" sz="1400" dirty="0" smtClean="0">
                <a:latin typeface="+mj-lt"/>
              </a:rPr>
              <a:t>AC: auscultació cardíaca; </a:t>
            </a:r>
            <a:r>
              <a:rPr lang="ca-ES" sz="1400" dirty="0" err="1" smtClean="0">
                <a:latin typeface="+mj-lt"/>
              </a:rPr>
              <a:t>AR</a:t>
            </a:r>
            <a:r>
              <a:rPr lang="ca-ES" sz="1400" dirty="0" smtClean="0">
                <a:latin typeface="+mj-lt"/>
              </a:rPr>
              <a:t>: auscultació respiratòria; MVC: murmuri vesicular conservat; SpO</a:t>
            </a:r>
            <a:r>
              <a:rPr lang="ca-ES" sz="1400" baseline="-25000" dirty="0" smtClean="0">
                <a:latin typeface="+mj-lt"/>
              </a:rPr>
              <a:t>2</a:t>
            </a:r>
            <a:r>
              <a:rPr lang="ca-ES" sz="1400" dirty="0" smtClean="0">
                <a:latin typeface="+mj-lt"/>
              </a:rPr>
              <a:t>: percentatge de saturació d’oxigen; TA: tensió arterial.</a:t>
            </a:r>
            <a:endParaRPr lang="ca-ES" sz="1400" dirty="0">
              <a:latin typeface="+mj-lt"/>
            </a:endParaRPr>
          </a:p>
        </p:txBody>
      </p:sp>
    </p:spTree>
    <p:extLst>
      <p:ext uri="{BB962C8B-B14F-4D97-AF65-F5344CB8AC3E}">
        <p14:creationId xmlns:p14="http://schemas.microsoft.com/office/powerpoint/2010/main" val="3131124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ca-ES" dirty="0"/>
              <a:t>Orientació diagnòstica i tractament</a:t>
            </a:r>
            <a:endParaRPr lang="es-ES" dirty="0"/>
          </a:p>
        </p:txBody>
      </p:sp>
      <p:sp>
        <p:nvSpPr>
          <p:cNvPr id="3" name="Marcador de contenido 2"/>
          <p:cNvSpPr>
            <a:spLocks noGrp="1"/>
          </p:cNvSpPr>
          <p:nvPr>
            <p:ph idx="1"/>
          </p:nvPr>
        </p:nvSpPr>
        <p:spPr/>
        <p:txBody>
          <a:bodyPr>
            <a:normAutofit fontScale="85000" lnSpcReduction="20000"/>
          </a:bodyPr>
          <a:lstStyle/>
          <a:p>
            <a:r>
              <a:rPr lang="es-ES" sz="2100" dirty="0">
                <a:solidFill>
                  <a:schemeClr val="tx1"/>
                </a:solidFill>
              </a:rPr>
              <a:t>El </a:t>
            </a:r>
            <a:r>
              <a:rPr lang="es-ES" sz="2100" dirty="0" err="1">
                <a:solidFill>
                  <a:schemeClr val="tx1"/>
                </a:solidFill>
              </a:rPr>
              <a:t>quadre</a:t>
            </a:r>
            <a:r>
              <a:rPr lang="es-ES" sz="2100" dirty="0">
                <a:solidFill>
                  <a:schemeClr val="tx1"/>
                </a:solidFill>
              </a:rPr>
              <a:t> es va orientar </a:t>
            </a:r>
            <a:r>
              <a:rPr lang="es-ES" sz="2100" dirty="0" err="1">
                <a:solidFill>
                  <a:schemeClr val="tx1"/>
                </a:solidFill>
              </a:rPr>
              <a:t>com</a:t>
            </a:r>
            <a:r>
              <a:rPr lang="es-ES" sz="2100" dirty="0">
                <a:solidFill>
                  <a:schemeClr val="tx1"/>
                </a:solidFill>
              </a:rPr>
              <a:t> a:</a:t>
            </a:r>
            <a:endParaRPr lang="ca-ES" sz="2100" dirty="0">
              <a:solidFill>
                <a:schemeClr val="tx1"/>
              </a:solidFill>
            </a:endParaRPr>
          </a:p>
          <a:p>
            <a:pPr marL="0" indent="0">
              <a:buNone/>
            </a:pPr>
            <a:endParaRPr lang="ca-ES" sz="2100" dirty="0">
              <a:solidFill>
                <a:schemeClr val="tx1"/>
              </a:solidFill>
            </a:endParaRPr>
          </a:p>
          <a:p>
            <a:pPr marL="1257300" lvl="3" indent="0">
              <a:buNone/>
            </a:pPr>
            <a:r>
              <a:rPr lang="ca-ES" sz="2100" dirty="0">
                <a:solidFill>
                  <a:schemeClr val="tx1"/>
                </a:solidFill>
              </a:rPr>
              <a:t>	</a:t>
            </a:r>
            <a:r>
              <a:rPr lang="ca-ES" sz="2100" b="1" dirty="0">
                <a:solidFill>
                  <a:schemeClr val="tx1"/>
                </a:solidFill>
              </a:rPr>
              <a:t>Infecció respiratòria</a:t>
            </a:r>
            <a:r>
              <a:rPr lang="ca-ES" sz="2100" dirty="0">
                <a:solidFill>
                  <a:schemeClr val="tx1"/>
                </a:solidFill>
              </a:rPr>
              <a:t> </a:t>
            </a:r>
          </a:p>
          <a:p>
            <a:pPr marL="0" indent="0">
              <a:buNone/>
            </a:pPr>
            <a:r>
              <a:rPr lang="ca-ES" sz="2100" dirty="0" smtClean="0">
                <a:solidFill>
                  <a:schemeClr val="tx1"/>
                </a:solidFill>
              </a:rPr>
              <a:t>Es </a:t>
            </a:r>
            <a:r>
              <a:rPr lang="ca-ES" sz="2100" dirty="0">
                <a:solidFill>
                  <a:schemeClr val="tx1"/>
                </a:solidFill>
              </a:rPr>
              <a:t>pauta tractament antibiòtic empíric amb amoxicil·lina-clavulànic (7 dies). </a:t>
            </a:r>
          </a:p>
          <a:p>
            <a:pPr marL="0" indent="0">
              <a:buNone/>
            </a:pPr>
            <a:r>
              <a:rPr lang="ca-ES" sz="2100" dirty="0" smtClean="0">
                <a:solidFill>
                  <a:schemeClr val="tx1"/>
                </a:solidFill>
                <a:sym typeface="Wingdings" panose="05000000000000000000" pitchFamily="2" charset="2"/>
              </a:rPr>
              <a:t>En </a:t>
            </a:r>
            <a:r>
              <a:rPr lang="ca-ES" sz="2100" dirty="0">
                <a:solidFill>
                  <a:schemeClr val="tx1"/>
                </a:solidFill>
                <a:sym typeface="Wingdings" panose="05000000000000000000" pitchFamily="2" charset="2"/>
              </a:rPr>
              <a:t>el control evolutiu 3 dies després refereix una millora parcial, amb mucositat més clara i desaparició de la febrícula.</a:t>
            </a:r>
          </a:p>
          <a:p>
            <a:pPr marL="0" indent="0">
              <a:buNone/>
            </a:pPr>
            <a:endParaRPr lang="ca-ES" sz="2100" dirty="0">
              <a:solidFill>
                <a:schemeClr val="tx1"/>
              </a:solidFill>
              <a:sym typeface="Wingdings" panose="05000000000000000000" pitchFamily="2" charset="2"/>
            </a:endParaRPr>
          </a:p>
          <a:p>
            <a:r>
              <a:rPr lang="ca-ES" sz="2100" dirty="0">
                <a:solidFill>
                  <a:schemeClr val="tx1"/>
                </a:solidFill>
                <a:sym typeface="Wingdings" panose="05000000000000000000" pitchFamily="2" charset="2"/>
              </a:rPr>
              <a:t>Unes setmanes després va una altra vegada a la consulta per persistència de la tos.</a:t>
            </a:r>
            <a:endParaRPr lang="ca-ES" sz="2100" dirty="0">
              <a:solidFill>
                <a:schemeClr val="tx1"/>
              </a:solidFill>
            </a:endParaRPr>
          </a:p>
          <a:p>
            <a:endParaRPr lang="es-ES" dirty="0"/>
          </a:p>
        </p:txBody>
      </p:sp>
    </p:spTree>
    <p:extLst>
      <p:ext uri="{BB962C8B-B14F-4D97-AF65-F5344CB8AC3E}">
        <p14:creationId xmlns:p14="http://schemas.microsoft.com/office/powerpoint/2010/main" val="807090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60648"/>
            <a:ext cx="8229600" cy="4525963"/>
          </a:xfrm>
        </p:spPr>
        <p:txBody>
          <a:bodyPr/>
          <a:lstStyle/>
          <a:p>
            <a:r>
              <a:rPr lang="ca-ES" dirty="0" smtClean="0">
                <a:solidFill>
                  <a:schemeClr val="tx1"/>
                </a:solidFill>
              </a:rPr>
              <a:t>Atesos els antecedents personals de tabaquisme (dosi acumulada de 24 paquets/any) i la simptomatologia acompanyant es decideix iniciar estudi.</a:t>
            </a:r>
          </a:p>
          <a:p>
            <a:endParaRPr lang="ca-ES" dirty="0" smtClean="0">
              <a:solidFill>
                <a:schemeClr val="tx1"/>
              </a:solidFill>
            </a:endParaRPr>
          </a:p>
          <a:p>
            <a:r>
              <a:rPr lang="ca-ES" dirty="0" smtClean="0">
                <a:solidFill>
                  <a:schemeClr val="tx1"/>
                </a:solidFill>
              </a:rPr>
              <a:t>Se sol·licita radiografia de tòrax i espirometria</a:t>
            </a:r>
            <a:r>
              <a:rPr lang="es-ES" dirty="0" smtClean="0">
                <a:solidFill>
                  <a:schemeClr val="tx1"/>
                </a:solidFill>
              </a:rPr>
              <a:t>.</a:t>
            </a:r>
            <a:endParaRPr lang="ca-ES" dirty="0">
              <a:solidFill>
                <a:schemeClr val="tx1"/>
              </a:solidFill>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42" r="8206" b="19619"/>
          <a:stretch/>
        </p:blipFill>
        <p:spPr bwMode="auto">
          <a:xfrm>
            <a:off x="2267744" y="2708920"/>
            <a:ext cx="4320480" cy="389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Resultat d'imatges de investigar">
            <a:hlinkClick r:id="rId4"/>
          </p:cNvPr>
          <p:cNvPicPr>
            <a:picLocks noChangeAspect="1" noChangeArrowheads="1"/>
          </p:cNvPicPr>
          <p:nvPr/>
        </p:nvPicPr>
        <p:blipFill>
          <a:blip r:embed="rId5" cstate="print"/>
          <a:srcRect/>
          <a:stretch>
            <a:fillRect/>
          </a:stretch>
        </p:blipFill>
        <p:spPr bwMode="auto">
          <a:xfrm>
            <a:off x="6804249" y="3485949"/>
            <a:ext cx="1872208" cy="1872208"/>
          </a:xfrm>
          <a:prstGeom prst="rect">
            <a:avLst/>
          </a:prstGeom>
          <a:noFill/>
        </p:spPr>
      </p:pic>
    </p:spTree>
    <p:extLst>
      <p:ext uri="{BB962C8B-B14F-4D97-AF65-F5344CB8AC3E}">
        <p14:creationId xmlns:p14="http://schemas.microsoft.com/office/powerpoint/2010/main" val="741377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764704"/>
          </a:xfrm>
        </p:spPr>
        <p:txBody>
          <a:bodyPr/>
          <a:lstStyle/>
          <a:p>
            <a:endParaRPr lang="es-ES" dirty="0"/>
          </a:p>
        </p:txBody>
      </p:sp>
      <p:sp>
        <p:nvSpPr>
          <p:cNvPr id="3" name="2 Marcador de contenido"/>
          <p:cNvSpPr>
            <a:spLocks noGrp="1"/>
          </p:cNvSpPr>
          <p:nvPr>
            <p:ph idx="1"/>
          </p:nvPr>
        </p:nvSpPr>
        <p:spPr>
          <a:xfrm>
            <a:off x="0" y="404664"/>
            <a:ext cx="8686800" cy="5721499"/>
          </a:xfrm>
        </p:spPr>
        <p:txBody>
          <a:bodyPr/>
          <a:lstStyle/>
          <a:p>
            <a:endParaRPr lang="es-E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92"/>
          <a:stretch/>
        </p:blipFill>
        <p:spPr bwMode="auto">
          <a:xfrm>
            <a:off x="323527" y="130324"/>
            <a:ext cx="871296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816324"/>
            <a:ext cx="6840759" cy="296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Elipse"/>
          <p:cNvSpPr/>
          <p:nvPr/>
        </p:nvSpPr>
        <p:spPr>
          <a:xfrm>
            <a:off x="3243691" y="2770898"/>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981165" y="2798899"/>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189077" y="2025546"/>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189077" y="2437455"/>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6588224" y="2006846"/>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6588224" y="2409454"/>
            <a:ext cx="494037" cy="36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rot="1039944">
            <a:off x="2450226" y="4239722"/>
            <a:ext cx="6388967" cy="1015663"/>
          </a:xfrm>
          <a:prstGeom prst="rect">
            <a:avLst/>
          </a:prstGeom>
          <a:solidFill>
            <a:schemeClr val="bg2">
              <a:lumMod val="75000"/>
            </a:schemeClr>
          </a:solidFill>
        </p:spPr>
        <p:txBody>
          <a:bodyPr wrap="square" rtlCol="0">
            <a:spAutoFit/>
          </a:bodyPr>
          <a:lstStyle/>
          <a:p>
            <a:r>
              <a:rPr lang="ca-ES" sz="1600" dirty="0" smtClean="0"/>
              <a:t>Tenint en compte els resultats, es decideix sol·licitar proves amb funcionalisme complet a l’hospital i tomografia computada (TC) toràcica per completar l’estudi</a:t>
            </a:r>
            <a:r>
              <a:rPr lang="ca-ES" sz="2800" dirty="0" smtClean="0"/>
              <a:t>.</a:t>
            </a:r>
            <a:endParaRPr lang="ca-ES" sz="2800" dirty="0"/>
          </a:p>
        </p:txBody>
      </p:sp>
    </p:spTree>
    <p:extLst>
      <p:ext uri="{BB962C8B-B14F-4D97-AF65-F5344CB8AC3E}">
        <p14:creationId xmlns:p14="http://schemas.microsoft.com/office/powerpoint/2010/main" val="36838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476672"/>
          </a:xfrm>
        </p:spPr>
        <p:txBody>
          <a:bodyPr>
            <a:normAutofit fontScale="90000"/>
          </a:bodyPr>
          <a:lstStyle/>
          <a:p>
            <a:endParaRPr lang="es-ES" sz="4400" dirty="0"/>
          </a:p>
        </p:txBody>
      </p:sp>
      <p:sp>
        <p:nvSpPr>
          <p:cNvPr id="3" name="2 Marcador de contenido"/>
          <p:cNvSpPr>
            <a:spLocks noGrp="1"/>
          </p:cNvSpPr>
          <p:nvPr>
            <p:ph idx="1"/>
          </p:nvPr>
        </p:nvSpPr>
        <p:spPr>
          <a:xfrm>
            <a:off x="457200" y="332656"/>
            <a:ext cx="8229600" cy="5793507"/>
          </a:xfrm>
        </p:spPr>
        <p:txBody>
          <a:bodyPr>
            <a:normAutofit lnSpcReduction="10000"/>
          </a:bodyPr>
          <a:lstStyle/>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pPr>
              <a:buNone/>
            </a:pPr>
            <a:endParaRPr lang="it-IT" dirty="0" smtClean="0">
              <a:solidFill>
                <a:schemeClr val="tx1"/>
              </a:solidFill>
            </a:endParaRPr>
          </a:p>
          <a:p>
            <a:r>
              <a:rPr lang="it-IT" dirty="0" smtClean="0">
                <a:solidFill>
                  <a:schemeClr val="tx1"/>
                </a:solidFill>
              </a:rPr>
              <a:t>Mentre espera dels resultats, setmanes després torna a consulta al CAP per la persistència i l’empitjorament del quadre clínic.</a:t>
            </a:r>
          </a:p>
          <a:p>
            <a:endParaRPr lang="es-ES" dirty="0" smtClean="0">
              <a:solidFill>
                <a:schemeClr val="tx1"/>
              </a:solidFill>
            </a:endParaRPr>
          </a:p>
          <a:p>
            <a:r>
              <a:rPr lang="ca-ES" dirty="0" smtClean="0">
                <a:solidFill>
                  <a:schemeClr val="tx1"/>
                </a:solidFill>
              </a:rPr>
              <a:t>Refereix un quadre de malestar general, síndrome tòxica amb pèrdua de 4 kg de pes i tos seca de 2 mesos d'evolució. En la darrera setmana s‘ha afegit augment de la dispnea progressiva en esforços moderats (</a:t>
            </a:r>
            <a:r>
              <a:rPr lang="ca-ES" dirty="0" err="1" smtClean="0">
                <a:solidFill>
                  <a:schemeClr val="tx1"/>
                </a:solidFill>
              </a:rPr>
              <a:t>mMRC</a:t>
            </a:r>
            <a:r>
              <a:rPr lang="ca-ES" dirty="0" smtClean="0">
                <a:solidFill>
                  <a:schemeClr val="tx1"/>
                </a:solidFill>
              </a:rPr>
              <a:t> 2) i febre de fins a 38º C. També refereix artràlgies ocasionals en les extremitats inferiors durant aquest període.</a:t>
            </a:r>
          </a:p>
          <a:p>
            <a:pPr>
              <a:buNone/>
            </a:pPr>
            <a:endParaRPr lang="es-ES" dirty="0" smtClean="0">
              <a:solidFill>
                <a:schemeClr val="tx1"/>
              </a:solidFill>
            </a:endParaRPr>
          </a:p>
          <a:p>
            <a:endParaRPr lang="es-ES" dirty="0" smtClean="0">
              <a:solidFill>
                <a:schemeClr val="tx1"/>
              </a:solidFill>
            </a:endParaRPr>
          </a:p>
          <a:p>
            <a:pPr>
              <a:buNone/>
            </a:pPr>
            <a:endParaRPr lang="es-ES" dirty="0" smtClean="0">
              <a:solidFill>
                <a:schemeClr val="tx1"/>
              </a:solidFill>
            </a:endParaRPr>
          </a:p>
          <a:p>
            <a:endParaRPr lang="es-ES" dirty="0">
              <a:solidFill>
                <a:schemeClr val="tx1"/>
              </a:solidFill>
            </a:endParaRPr>
          </a:p>
        </p:txBody>
      </p:sp>
      <p:pic>
        <p:nvPicPr>
          <p:cNvPr id="33794" name="Picture 2" descr="Resultat d'imatges de calendario enero 2017">
            <a:hlinkClick r:id="rId2"/>
          </p:cNvPr>
          <p:cNvPicPr>
            <a:picLocks noChangeAspect="1" noChangeArrowheads="1"/>
          </p:cNvPicPr>
          <p:nvPr/>
        </p:nvPicPr>
        <p:blipFill>
          <a:blip r:embed="rId3" cstate="print"/>
          <a:srcRect l="17046" r="11673" b="17138"/>
          <a:stretch>
            <a:fillRect/>
          </a:stretch>
        </p:blipFill>
        <p:spPr bwMode="auto">
          <a:xfrm>
            <a:off x="714348" y="285728"/>
            <a:ext cx="1928826" cy="1571612"/>
          </a:xfrm>
          <a:prstGeom prst="rect">
            <a:avLst/>
          </a:prstGeom>
          <a:noFill/>
        </p:spPr>
      </p:pic>
      <p:sp>
        <p:nvSpPr>
          <p:cNvPr id="5" name="4 CuadroTexto"/>
          <p:cNvSpPr txBox="1"/>
          <p:nvPr/>
        </p:nvSpPr>
        <p:spPr>
          <a:xfrm>
            <a:off x="714348" y="6072206"/>
            <a:ext cx="7500990" cy="523220"/>
          </a:xfrm>
          <a:prstGeom prst="rect">
            <a:avLst/>
          </a:prstGeom>
          <a:noFill/>
        </p:spPr>
        <p:txBody>
          <a:bodyPr wrap="square" rtlCol="0">
            <a:spAutoFit/>
          </a:bodyPr>
          <a:lstStyle/>
          <a:p>
            <a:r>
              <a:rPr lang="ca-ES" sz="1400" dirty="0" smtClean="0">
                <a:latin typeface="+mj-lt"/>
              </a:rPr>
              <a:t>AC: auscultació cardíaca; </a:t>
            </a:r>
            <a:r>
              <a:rPr lang="ca-ES" sz="1400" dirty="0" err="1" smtClean="0">
                <a:latin typeface="+mj-lt"/>
              </a:rPr>
              <a:t>AR</a:t>
            </a:r>
            <a:r>
              <a:rPr lang="ca-ES" sz="1400" dirty="0" smtClean="0">
                <a:latin typeface="+mj-lt"/>
              </a:rPr>
              <a:t>: auscultació respiratòria; MVC, murmuri vesicular conservat; SpO</a:t>
            </a:r>
            <a:r>
              <a:rPr lang="ca-ES" sz="1400" baseline="-25000" dirty="0" smtClean="0">
                <a:latin typeface="+mj-lt"/>
              </a:rPr>
              <a:t>2</a:t>
            </a:r>
            <a:r>
              <a:rPr lang="ca-ES" sz="1400" dirty="0" smtClean="0">
                <a:latin typeface="+mj-lt"/>
              </a:rPr>
              <a:t>: percentatge de saturació d’oxigen; TA: tensió arterial.</a:t>
            </a:r>
            <a:endParaRPr lang="ca-ES" sz="1400" dirty="0">
              <a:latin typeface="+mj-lt"/>
            </a:endParaRPr>
          </a:p>
        </p:txBody>
      </p:sp>
    </p:spTree>
    <p:extLst>
      <p:ext uri="{BB962C8B-B14F-4D97-AF65-F5344CB8AC3E}">
        <p14:creationId xmlns:p14="http://schemas.microsoft.com/office/powerpoint/2010/main" val="1552489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980728"/>
          </a:xfrm>
        </p:spPr>
        <p:txBody>
          <a:bodyPr>
            <a:normAutofit/>
          </a:bodyPr>
          <a:lstStyle/>
          <a:p>
            <a:r>
              <a:rPr lang="es-ES" dirty="0" err="1" smtClean="0"/>
              <a:t>Exploració</a:t>
            </a:r>
            <a:r>
              <a:rPr lang="es-ES" dirty="0" smtClean="0"/>
              <a:t> física</a:t>
            </a:r>
            <a:endParaRPr lang="es-ES" dirty="0"/>
          </a:p>
        </p:txBody>
      </p:sp>
      <p:sp>
        <p:nvSpPr>
          <p:cNvPr id="3" name="2 Marcador de contenido"/>
          <p:cNvSpPr>
            <a:spLocks noGrp="1"/>
          </p:cNvSpPr>
          <p:nvPr>
            <p:ph idx="1"/>
          </p:nvPr>
        </p:nvSpPr>
        <p:spPr>
          <a:xfrm>
            <a:off x="493204" y="908720"/>
            <a:ext cx="8229600" cy="4857403"/>
          </a:xfrm>
        </p:spPr>
        <p:txBody>
          <a:bodyPr>
            <a:normAutofit/>
          </a:bodyPr>
          <a:lstStyle/>
          <a:p>
            <a:pPr marL="0" indent="0">
              <a:buNone/>
            </a:pPr>
            <a:r>
              <a:rPr lang="es-ES" sz="2000" dirty="0" smtClean="0">
                <a:solidFill>
                  <a:schemeClr val="tx1"/>
                </a:solidFill>
              </a:rPr>
              <a:t>TA: 111/56 mmHg; FR: 32/min; SpO</a:t>
            </a:r>
            <a:r>
              <a:rPr lang="es-ES" sz="2000" baseline="-25000" dirty="0" smtClean="0">
                <a:solidFill>
                  <a:schemeClr val="tx1"/>
                </a:solidFill>
              </a:rPr>
              <a:t>2</a:t>
            </a:r>
            <a:r>
              <a:rPr lang="es-ES" sz="2000" dirty="0" smtClean="0">
                <a:solidFill>
                  <a:schemeClr val="tx1"/>
                </a:solidFill>
              </a:rPr>
              <a:t> basal 88%</a:t>
            </a:r>
            <a:r>
              <a:rPr lang="es-ES" sz="2000" dirty="0">
                <a:solidFill>
                  <a:schemeClr val="tx1"/>
                </a:solidFill>
                <a:sym typeface="Wingdings" panose="05000000000000000000" pitchFamily="2" charset="2"/>
              </a:rPr>
              <a:t></a:t>
            </a:r>
            <a:r>
              <a:rPr lang="es-ES" sz="2000" dirty="0">
                <a:solidFill>
                  <a:schemeClr val="tx1"/>
                </a:solidFill>
              </a:rPr>
              <a:t> (</a:t>
            </a:r>
            <a:r>
              <a:rPr lang="es-ES" sz="2000" dirty="0" smtClean="0">
                <a:solidFill>
                  <a:schemeClr val="tx1"/>
                </a:solidFill>
              </a:rPr>
              <a:t>FiO</a:t>
            </a:r>
            <a:r>
              <a:rPr lang="es-ES" sz="2000" baseline="-25000" dirty="0" smtClean="0">
                <a:solidFill>
                  <a:schemeClr val="tx1"/>
                </a:solidFill>
              </a:rPr>
              <a:t>2</a:t>
            </a:r>
            <a:r>
              <a:rPr lang="es-ES" sz="2000" dirty="0" smtClean="0">
                <a:solidFill>
                  <a:schemeClr val="tx1"/>
                </a:solidFill>
              </a:rPr>
              <a:t> 0,28</a:t>
            </a:r>
            <a:r>
              <a:rPr lang="es-ES" sz="2000" dirty="0">
                <a:solidFill>
                  <a:schemeClr val="tx1"/>
                </a:solidFill>
              </a:rPr>
              <a:t>) 95</a:t>
            </a:r>
            <a:r>
              <a:rPr lang="es-ES" sz="2000" dirty="0" smtClean="0">
                <a:solidFill>
                  <a:schemeClr val="tx1"/>
                </a:solidFill>
              </a:rPr>
              <a:t>%.</a:t>
            </a:r>
            <a:endParaRPr lang="ca-ES" sz="2000" dirty="0" smtClean="0">
              <a:solidFill>
                <a:schemeClr val="tx1"/>
              </a:solidFill>
            </a:endParaRPr>
          </a:p>
          <a:p>
            <a:pPr marL="0" indent="0">
              <a:buNone/>
            </a:pPr>
            <a:r>
              <a:rPr lang="ca-ES" sz="2000" dirty="0" err="1" smtClean="0">
                <a:solidFill>
                  <a:schemeClr val="tx1"/>
                </a:solidFill>
              </a:rPr>
              <a:t>AR</a:t>
            </a:r>
            <a:r>
              <a:rPr lang="ca-ES" sz="2000" dirty="0" smtClean="0">
                <a:solidFill>
                  <a:schemeClr val="tx1"/>
                </a:solidFill>
              </a:rPr>
              <a:t>: MVC amb crepitants secs </a:t>
            </a:r>
            <a:r>
              <a:rPr lang="ca-ES" sz="2000" dirty="0" err="1" smtClean="0">
                <a:solidFill>
                  <a:schemeClr val="tx1"/>
                </a:solidFill>
              </a:rPr>
              <a:t>bibasals</a:t>
            </a:r>
            <a:r>
              <a:rPr lang="ca-ES" sz="2000" dirty="0" smtClean="0">
                <a:solidFill>
                  <a:schemeClr val="tx1"/>
                </a:solidFill>
              </a:rPr>
              <a:t>.</a:t>
            </a:r>
          </a:p>
          <a:p>
            <a:pPr marL="0" indent="0">
              <a:buNone/>
            </a:pPr>
            <a:r>
              <a:rPr lang="ca-ES" sz="2000" dirty="0" smtClean="0">
                <a:solidFill>
                  <a:schemeClr val="tx1"/>
                </a:solidFill>
              </a:rPr>
              <a:t>AC: Rítmica, </a:t>
            </a:r>
            <a:r>
              <a:rPr lang="ca-ES" sz="2000" dirty="0" err="1" smtClean="0">
                <a:solidFill>
                  <a:schemeClr val="tx1"/>
                </a:solidFill>
              </a:rPr>
              <a:t>taquicardició</a:t>
            </a:r>
            <a:r>
              <a:rPr lang="ca-ES" sz="2000" dirty="0" smtClean="0">
                <a:solidFill>
                  <a:schemeClr val="tx1"/>
                </a:solidFill>
              </a:rPr>
              <a:t>, FC 115 </a:t>
            </a:r>
            <a:r>
              <a:rPr lang="ca-ES" sz="2000" dirty="0" err="1" smtClean="0">
                <a:solidFill>
                  <a:schemeClr val="tx1"/>
                </a:solidFill>
              </a:rPr>
              <a:t>bpm</a:t>
            </a:r>
            <a:r>
              <a:rPr lang="ca-ES" sz="2000" dirty="0" smtClean="0">
                <a:solidFill>
                  <a:schemeClr val="tx1"/>
                </a:solidFill>
              </a:rPr>
              <a:t>, sense bufs ni frecs, sense edemes, sense </a:t>
            </a:r>
            <a:r>
              <a:rPr lang="ca-ES" sz="2000" dirty="0" err="1" smtClean="0">
                <a:solidFill>
                  <a:schemeClr val="tx1"/>
                </a:solidFill>
              </a:rPr>
              <a:t>acropàquies</a:t>
            </a:r>
            <a:r>
              <a:rPr lang="es-ES" sz="2000" dirty="0" smtClean="0">
                <a:solidFill>
                  <a:schemeClr val="tx1"/>
                </a:solidFill>
              </a:rPr>
              <a:t>.</a:t>
            </a:r>
            <a:endParaRPr lang="es-ES" sz="2000" dirty="0">
              <a:solidFill>
                <a:schemeClr val="tx1"/>
              </a:solidFill>
            </a:endParaRPr>
          </a:p>
          <a:p>
            <a:pPr marL="0" indent="0">
              <a:buNone/>
            </a:pPr>
            <a:endParaRPr lang="es-ES" dirty="0" err="1" smtClean="0">
              <a:solidFill>
                <a:schemeClr val="tx1"/>
              </a:solidFill>
            </a:endParaRPr>
          </a:p>
          <a:p>
            <a:pPr marL="0" indent="0" algn="ctr">
              <a:buNone/>
            </a:pPr>
            <a:r>
              <a:rPr lang="es-ES" dirty="0" smtClean="0">
                <a:solidFill>
                  <a:schemeClr val="tx1"/>
                </a:solidFill>
              </a:rPr>
              <a:t> </a:t>
            </a:r>
          </a:p>
          <a:p>
            <a:pPr marL="0" indent="0" algn="ctr">
              <a:buNone/>
            </a:pPr>
            <a:endParaRPr lang="es-ES"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789" y="3068960"/>
            <a:ext cx="4421361" cy="262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abajo"/>
          <p:cNvSpPr/>
          <p:nvPr/>
        </p:nvSpPr>
        <p:spPr>
          <a:xfrm>
            <a:off x="4000496" y="2638622"/>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454088" y="5229200"/>
            <a:ext cx="6768752" cy="1384995"/>
          </a:xfrm>
          <a:prstGeom prst="rect">
            <a:avLst/>
          </a:prstGeom>
          <a:solidFill>
            <a:schemeClr val="bg2"/>
          </a:solidFill>
        </p:spPr>
        <p:txBody>
          <a:bodyPr wrap="square" rtlCol="0">
            <a:spAutoFit/>
          </a:bodyPr>
          <a:lstStyle/>
          <a:p>
            <a:pPr algn="ctr"/>
            <a:r>
              <a:rPr lang="ca-ES" sz="2800" dirty="0" smtClean="0"/>
              <a:t>Es deriva  a </a:t>
            </a:r>
            <a:r>
              <a:rPr lang="ca-ES" sz="2800" b="1" dirty="0" smtClean="0"/>
              <a:t>urgències hospitalàries. Ingrés</a:t>
            </a:r>
            <a:r>
              <a:rPr lang="ca-ES" sz="2800" dirty="0" smtClean="0"/>
              <a:t> a pneumologia per insuficiència respiratòria</a:t>
            </a:r>
            <a:endParaRPr lang="ca-ES" sz="2800" dirty="0"/>
          </a:p>
        </p:txBody>
      </p:sp>
      <p:sp>
        <p:nvSpPr>
          <p:cNvPr id="7" name="6 CuadroTexto"/>
          <p:cNvSpPr txBox="1"/>
          <p:nvPr/>
        </p:nvSpPr>
        <p:spPr>
          <a:xfrm>
            <a:off x="500034" y="6417254"/>
            <a:ext cx="7429552" cy="307777"/>
          </a:xfrm>
          <a:prstGeom prst="rect">
            <a:avLst/>
          </a:prstGeom>
          <a:noFill/>
        </p:spPr>
        <p:txBody>
          <a:bodyPr wrap="square" rtlCol="0">
            <a:spAutoFit/>
          </a:bodyPr>
          <a:lstStyle/>
          <a:p>
            <a:r>
              <a:rPr lang="ca-ES" sz="1400" dirty="0" smtClean="0">
                <a:latin typeface="+mj-lt"/>
              </a:rPr>
              <a:t>FiO</a:t>
            </a:r>
            <a:r>
              <a:rPr lang="ca-ES" sz="1400" baseline="-25000" dirty="0" smtClean="0">
                <a:latin typeface="+mj-lt"/>
              </a:rPr>
              <a:t>2</a:t>
            </a:r>
            <a:r>
              <a:rPr lang="ca-ES" sz="1400" dirty="0" smtClean="0">
                <a:latin typeface="+mj-lt"/>
              </a:rPr>
              <a:t>: fracció inspirada d’oxigen.</a:t>
            </a:r>
            <a:endParaRPr lang="ca-ES" sz="1400" dirty="0">
              <a:latin typeface="+mj-lt"/>
            </a:endParaRPr>
          </a:p>
        </p:txBody>
      </p:sp>
    </p:spTree>
    <p:extLst>
      <p:ext uri="{BB962C8B-B14F-4D97-AF65-F5344CB8AC3E}">
        <p14:creationId xmlns:p14="http://schemas.microsoft.com/office/powerpoint/2010/main" val="10745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p:txBody>
          <a:bodyPr/>
          <a:lstStyle/>
          <a:p>
            <a:endParaRPr lang="es-ES" dirty="0"/>
          </a:p>
        </p:txBody>
      </p:sp>
      <p:pic>
        <p:nvPicPr>
          <p:cNvPr id="1026" name="Picture 2"/>
          <p:cNvPicPr>
            <a:picLocks noChangeAspect="1" noChangeArrowheads="1"/>
          </p:cNvPicPr>
          <p:nvPr/>
        </p:nvPicPr>
        <p:blipFill rotWithShape="1">
          <a:blip r:embed="rId3" cstate="print"/>
          <a:srcRect l="13067" r="1936"/>
          <a:stretch/>
        </p:blipFill>
        <p:spPr bwMode="auto">
          <a:xfrm>
            <a:off x="323529" y="1412776"/>
            <a:ext cx="4392487" cy="5111928"/>
          </a:xfrm>
          <a:prstGeom prst="rect">
            <a:avLst/>
          </a:prstGeom>
          <a:noFill/>
          <a:ln w="9525">
            <a:noFill/>
            <a:miter lim="800000"/>
            <a:headEnd/>
            <a:tailEnd/>
          </a:ln>
        </p:spPr>
      </p:pic>
      <p:sp>
        <p:nvSpPr>
          <p:cNvPr id="4" name="3 CuadroTexto"/>
          <p:cNvSpPr txBox="1"/>
          <p:nvPr/>
        </p:nvSpPr>
        <p:spPr>
          <a:xfrm>
            <a:off x="357158" y="357166"/>
            <a:ext cx="8429684" cy="523220"/>
          </a:xfrm>
          <a:prstGeom prst="rect">
            <a:avLst/>
          </a:prstGeom>
          <a:noFill/>
        </p:spPr>
        <p:txBody>
          <a:bodyPr wrap="square" rtlCol="0">
            <a:spAutoFit/>
          </a:bodyPr>
          <a:lstStyle/>
          <a:p>
            <a:pPr algn="ctr"/>
            <a:r>
              <a:rPr lang="ca-ES" sz="2800" dirty="0" smtClean="0">
                <a:solidFill>
                  <a:schemeClr val="tx2"/>
                </a:solidFill>
              </a:rPr>
              <a:t>Radiografia de tòrax a urgències </a:t>
            </a:r>
            <a:endParaRPr lang="ca-ES" sz="2800" dirty="0">
              <a:solidFill>
                <a:schemeClr val="tx2"/>
              </a:solidFill>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412776"/>
            <a:ext cx="3707507" cy="511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893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196752"/>
          </a:xfrm>
        </p:spPr>
        <p:txBody>
          <a:bodyPr/>
          <a:lstStyle/>
          <a:p>
            <a:r>
              <a:rPr lang="ca-ES" dirty="0" smtClean="0"/>
              <a:t>Diagnòstic diferencial</a:t>
            </a:r>
            <a:endParaRPr lang="ca-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76921584"/>
              </p:ext>
            </p:extLst>
          </p:nvPr>
        </p:nvGraphicFramePr>
        <p:xfrm>
          <a:off x="395536" y="191683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0463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830520454"/>
              </p:ext>
            </p:extLst>
          </p:nvPr>
        </p:nvGraphicFramePr>
        <p:xfrm>
          <a:off x="467544" y="-67545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1541417" y="4725144"/>
            <a:ext cx="6054919" cy="830997"/>
          </a:xfrm>
          <a:prstGeom prst="rect">
            <a:avLst/>
          </a:prstGeom>
        </p:spPr>
        <p:txBody>
          <a:bodyPr wrap="square">
            <a:spAutoFit/>
          </a:bodyPr>
          <a:lstStyle/>
          <a:p>
            <a:pPr algn="ctr"/>
            <a:r>
              <a:rPr lang="ca-ES" sz="2400" dirty="0" smtClean="0"/>
              <a:t>Tractament antibiòtic (</a:t>
            </a:r>
            <a:r>
              <a:rPr lang="ca-ES" sz="2400" dirty="0" err="1" smtClean="0"/>
              <a:t>ceftriaxona</a:t>
            </a:r>
            <a:r>
              <a:rPr lang="ca-ES" sz="2400" dirty="0" smtClean="0"/>
              <a:t> i </a:t>
            </a:r>
            <a:r>
              <a:rPr lang="ca-ES" sz="2400" dirty="0" err="1" smtClean="0"/>
              <a:t>azitromicina</a:t>
            </a:r>
            <a:r>
              <a:rPr lang="ca-ES" sz="2400" dirty="0" smtClean="0"/>
              <a:t>)</a:t>
            </a:r>
            <a:endParaRPr lang="ca-ES" sz="2400" dirty="0"/>
          </a:p>
        </p:txBody>
      </p:sp>
      <p:sp>
        <p:nvSpPr>
          <p:cNvPr id="6" name="5 Flecha abajo"/>
          <p:cNvSpPr/>
          <p:nvPr/>
        </p:nvSpPr>
        <p:spPr>
          <a:xfrm>
            <a:off x="4355976" y="4077072"/>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857224" y="6143644"/>
            <a:ext cx="7500990" cy="523220"/>
          </a:xfrm>
          <a:prstGeom prst="rect">
            <a:avLst/>
          </a:prstGeom>
          <a:noFill/>
        </p:spPr>
        <p:txBody>
          <a:bodyPr wrap="square" rtlCol="0">
            <a:spAutoFit/>
          </a:bodyPr>
          <a:lstStyle/>
          <a:p>
            <a:r>
              <a:rPr lang="ca-ES" sz="1400" dirty="0" err="1" smtClean="0">
                <a:latin typeface="+mj-lt"/>
              </a:rPr>
              <a:t>LDH</a:t>
            </a:r>
            <a:r>
              <a:rPr lang="ca-ES" sz="1400" dirty="0" smtClean="0">
                <a:latin typeface="+mj-lt"/>
              </a:rPr>
              <a:t>: lactat-deshidrogenasa; </a:t>
            </a:r>
            <a:r>
              <a:rPr lang="ca-ES" sz="1400" dirty="0" err="1" smtClean="0">
                <a:latin typeface="+mj-lt"/>
              </a:rPr>
              <a:t>PCR</a:t>
            </a:r>
            <a:r>
              <a:rPr lang="ca-ES" sz="1400" dirty="0" smtClean="0">
                <a:latin typeface="+mj-lt"/>
              </a:rPr>
              <a:t>: proteïna C reactiva; PCO</a:t>
            </a:r>
            <a:r>
              <a:rPr lang="ca-ES" sz="1400" baseline="-25000" dirty="0" smtClean="0">
                <a:latin typeface="+mj-lt"/>
              </a:rPr>
              <a:t>2</a:t>
            </a:r>
            <a:r>
              <a:rPr lang="ca-ES" sz="1400" dirty="0" smtClean="0">
                <a:latin typeface="+mj-lt"/>
              </a:rPr>
              <a:t>: pressió parcial de diòxid de carboni; PO</a:t>
            </a:r>
            <a:r>
              <a:rPr lang="ca-ES" sz="1400" baseline="-25000" dirty="0" smtClean="0">
                <a:latin typeface="+mj-lt"/>
              </a:rPr>
              <a:t>2</a:t>
            </a:r>
            <a:r>
              <a:rPr lang="ca-ES" sz="1400" dirty="0" smtClean="0">
                <a:latin typeface="+mj-lt"/>
              </a:rPr>
              <a:t>: pressió parcial d’oxigen.</a:t>
            </a:r>
            <a:endParaRPr lang="ca-ES" sz="1400" dirty="0">
              <a:latin typeface="+mj-lt"/>
            </a:endParaRPr>
          </a:p>
        </p:txBody>
      </p:sp>
    </p:spTree>
    <p:extLst>
      <p:ext uri="{BB962C8B-B14F-4D97-AF65-F5344CB8AC3E}">
        <p14:creationId xmlns:p14="http://schemas.microsoft.com/office/powerpoint/2010/main" val="33270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02-03 a la(s) 20.3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411"/>
          </a:xfrm>
          <a:prstGeom prst="rect">
            <a:avLst/>
          </a:prstGeom>
        </p:spPr>
      </p:pic>
    </p:spTree>
    <p:extLst>
      <p:ext uri="{BB962C8B-B14F-4D97-AF65-F5344CB8AC3E}">
        <p14:creationId xmlns:p14="http://schemas.microsoft.com/office/powerpoint/2010/main" val="4098500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908720"/>
          </a:xfrm>
        </p:spPr>
        <p:txBody>
          <a:bodyPr>
            <a:normAutofit fontScale="90000"/>
          </a:bodyPr>
          <a:lstStyle/>
          <a:p>
            <a:r>
              <a:rPr lang="ca-ES" sz="4000" dirty="0" smtClean="0"/>
              <a:t>TC d’alta resolució (TCAR) de tòrax</a:t>
            </a:r>
            <a:endParaRPr lang="ca-ES" sz="4000" dirty="0"/>
          </a:p>
        </p:txBody>
      </p:sp>
      <p:pic>
        <p:nvPicPr>
          <p:cNvPr id="6" name="Picture 2"/>
          <p:cNvPicPr>
            <a:picLocks noChangeAspect="1" noChangeArrowheads="1"/>
          </p:cNvPicPr>
          <p:nvPr/>
        </p:nvPicPr>
        <p:blipFill rotWithShape="1">
          <a:blip r:embed="rId3" cstate="print"/>
          <a:srcRect l="9640" t="22675" r="8991" b="12637"/>
          <a:stretch/>
        </p:blipFill>
        <p:spPr bwMode="auto">
          <a:xfrm>
            <a:off x="683568" y="949247"/>
            <a:ext cx="3888432" cy="2736304"/>
          </a:xfrm>
          <a:prstGeom prst="rect">
            <a:avLst/>
          </a:prstGeom>
          <a:noFill/>
          <a:ln w="9525">
            <a:noFill/>
            <a:miter lim="800000"/>
            <a:headEnd/>
            <a:tailEnd/>
          </a:ln>
        </p:spPr>
      </p:pic>
      <p:pic>
        <p:nvPicPr>
          <p:cNvPr id="8" name="Picture 2"/>
          <p:cNvPicPr>
            <a:picLocks noChangeAspect="1" noChangeArrowheads="1"/>
          </p:cNvPicPr>
          <p:nvPr/>
        </p:nvPicPr>
        <p:blipFill rotWithShape="1">
          <a:blip r:embed="rId4" cstate="print"/>
          <a:srcRect l="15073" t="16568" r="14212" b="14377"/>
          <a:stretch/>
        </p:blipFill>
        <p:spPr bwMode="auto">
          <a:xfrm>
            <a:off x="4716016" y="3884203"/>
            <a:ext cx="3888432" cy="2758088"/>
          </a:xfrm>
          <a:prstGeom prst="rect">
            <a:avLst/>
          </a:prstGeom>
          <a:noFill/>
          <a:ln w="9525">
            <a:noFill/>
            <a:miter lim="800000"/>
            <a:headEnd/>
            <a:tailEnd/>
          </a:ln>
        </p:spPr>
      </p:pic>
      <p:pic>
        <p:nvPicPr>
          <p:cNvPr id="10" name="Picture 2"/>
          <p:cNvPicPr>
            <a:picLocks noGrp="1" noChangeAspect="1" noChangeArrowheads="1"/>
          </p:cNvPicPr>
          <p:nvPr>
            <p:ph idx="1"/>
          </p:nvPr>
        </p:nvPicPr>
        <p:blipFill rotWithShape="1">
          <a:blip r:embed="rId5" cstate="print"/>
          <a:srcRect l="9437" t="19906" r="9866" b="13590"/>
          <a:stretch/>
        </p:blipFill>
        <p:spPr bwMode="auto">
          <a:xfrm>
            <a:off x="4716016" y="949247"/>
            <a:ext cx="3888432" cy="2764215"/>
          </a:xfrm>
          <a:prstGeom prst="rect">
            <a:avLst/>
          </a:prstGeom>
          <a:noFill/>
          <a:ln w="9525">
            <a:noFill/>
            <a:miter lim="800000"/>
            <a:headEnd/>
            <a:tailEnd/>
          </a:ln>
        </p:spPr>
      </p:pic>
      <p:pic>
        <p:nvPicPr>
          <p:cNvPr id="11" name="Picture 2"/>
          <p:cNvPicPr>
            <a:picLocks noChangeAspect="1" noChangeArrowheads="1"/>
          </p:cNvPicPr>
          <p:nvPr/>
        </p:nvPicPr>
        <p:blipFill rotWithShape="1">
          <a:blip r:embed="rId6" cstate="print"/>
          <a:srcRect l="12594" t="25543" r="9825" b="12692"/>
          <a:stretch/>
        </p:blipFill>
        <p:spPr bwMode="auto">
          <a:xfrm>
            <a:off x="683568" y="3846840"/>
            <a:ext cx="3888432" cy="2795451"/>
          </a:xfrm>
          <a:prstGeom prst="rect">
            <a:avLst/>
          </a:prstGeom>
          <a:noFill/>
          <a:ln w="9525">
            <a:noFill/>
            <a:miter lim="800000"/>
            <a:headEnd/>
            <a:tailEnd/>
          </a:ln>
        </p:spPr>
      </p:pic>
    </p:spTree>
    <p:extLst>
      <p:ext uri="{BB962C8B-B14F-4D97-AF65-F5344CB8AC3E}">
        <p14:creationId xmlns:p14="http://schemas.microsoft.com/office/powerpoint/2010/main" val="740833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fontScale="92500" lnSpcReduction="20000"/>
          </a:bodyPr>
          <a:lstStyle/>
          <a:p>
            <a:endParaRPr lang="es-ES" u="sng" dirty="0" smtClean="0">
              <a:solidFill>
                <a:schemeClr val="tx1"/>
              </a:solidFill>
            </a:endParaRPr>
          </a:p>
          <a:p>
            <a:endParaRPr lang="es-ES" u="sng" dirty="0">
              <a:solidFill>
                <a:schemeClr val="tx1"/>
              </a:solidFill>
            </a:endParaRPr>
          </a:p>
          <a:p>
            <a:endParaRPr lang="es-ES" u="sng" dirty="0" smtClean="0">
              <a:solidFill>
                <a:schemeClr val="tx1"/>
              </a:solidFill>
            </a:endParaRPr>
          </a:p>
          <a:p>
            <a:r>
              <a:rPr lang="ca-ES" u="sng" dirty="0" smtClean="0">
                <a:solidFill>
                  <a:schemeClr val="tx1"/>
                </a:solidFill>
              </a:rPr>
              <a:t>Autoimmunitat</a:t>
            </a:r>
            <a:r>
              <a:rPr lang="ca-ES" dirty="0" smtClean="0">
                <a:solidFill>
                  <a:schemeClr val="tx1"/>
                </a:solidFill>
              </a:rPr>
              <a:t>: </a:t>
            </a:r>
            <a:r>
              <a:rPr lang="ca-ES" i="1" dirty="0" smtClean="0">
                <a:solidFill>
                  <a:schemeClr val="tx1"/>
                </a:solidFill>
              </a:rPr>
              <a:t>ACPA 850</a:t>
            </a:r>
            <a:r>
              <a:rPr lang="ca-ES" dirty="0" smtClean="0">
                <a:solidFill>
                  <a:schemeClr val="tx1"/>
                </a:solidFill>
              </a:rPr>
              <a:t>, FR –, resta – (perfil de miositis i esclerodèrmia, ENA i ANCA).</a:t>
            </a:r>
          </a:p>
          <a:p>
            <a:pPr marL="0" indent="0">
              <a:buNone/>
            </a:pPr>
            <a:endParaRPr lang="ca-ES" u="sng" dirty="0" smtClean="0">
              <a:solidFill>
                <a:schemeClr val="tx1"/>
              </a:solidFill>
            </a:endParaRPr>
          </a:p>
          <a:p>
            <a:endParaRPr lang="ca-ES" u="sng" dirty="0" smtClean="0">
              <a:solidFill>
                <a:schemeClr val="tx1"/>
              </a:solidFill>
            </a:endParaRPr>
          </a:p>
          <a:p>
            <a:r>
              <a:rPr lang="ca-ES" u="sng" dirty="0" err="1" smtClean="0">
                <a:solidFill>
                  <a:schemeClr val="tx1"/>
                </a:solidFill>
              </a:rPr>
              <a:t>IgG</a:t>
            </a:r>
            <a:r>
              <a:rPr lang="ca-ES" dirty="0" smtClean="0">
                <a:solidFill>
                  <a:schemeClr val="tx1"/>
                </a:solidFill>
              </a:rPr>
              <a:t> específiques per a fongs i aus no significatives.</a:t>
            </a:r>
            <a:endParaRPr lang="ca-ES" dirty="0">
              <a:solidFill>
                <a:schemeClr val="tx1"/>
              </a:solidFill>
            </a:endParaRP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48" t="17633" r="16164" b="9447"/>
          <a:stretch/>
        </p:blipFill>
        <p:spPr bwMode="auto">
          <a:xfrm>
            <a:off x="6156176" y="476672"/>
            <a:ext cx="2511517" cy="219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857224" y="6000768"/>
            <a:ext cx="7572428" cy="584775"/>
          </a:xfrm>
          <a:prstGeom prst="rect">
            <a:avLst/>
          </a:prstGeom>
          <a:noFill/>
        </p:spPr>
        <p:txBody>
          <a:bodyPr wrap="square" rtlCol="0">
            <a:spAutoFit/>
          </a:bodyPr>
          <a:lstStyle/>
          <a:p>
            <a:r>
              <a:rPr lang="ca-ES" sz="1400" dirty="0" err="1" smtClean="0">
                <a:latin typeface="+mj-lt"/>
              </a:rPr>
              <a:t>ACPA</a:t>
            </a:r>
            <a:r>
              <a:rPr lang="ca-ES" sz="1400" dirty="0" smtClean="0">
                <a:latin typeface="+mj-lt"/>
              </a:rPr>
              <a:t>: </a:t>
            </a:r>
            <a:r>
              <a:rPr lang="ca-ES" sz="1400" dirty="0" err="1" smtClean="0">
                <a:latin typeface="+mj-lt"/>
              </a:rPr>
              <a:t>antiproteïna</a:t>
            </a:r>
            <a:r>
              <a:rPr lang="ca-ES" sz="1400" dirty="0" smtClean="0">
                <a:latin typeface="+mj-lt"/>
              </a:rPr>
              <a:t> </a:t>
            </a:r>
            <a:r>
              <a:rPr lang="ca-ES" sz="1400" dirty="0" err="1" smtClean="0">
                <a:latin typeface="+mj-lt"/>
              </a:rPr>
              <a:t>citrul·linada</a:t>
            </a:r>
            <a:r>
              <a:rPr lang="ca-ES" sz="1400" dirty="0" smtClean="0">
                <a:latin typeface="+mj-lt"/>
              </a:rPr>
              <a:t>; ANCA: anticossos </a:t>
            </a:r>
            <a:r>
              <a:rPr lang="ca-ES" sz="1400" dirty="0" err="1" smtClean="0">
                <a:latin typeface="+mj-lt"/>
              </a:rPr>
              <a:t>anticitoplasma</a:t>
            </a:r>
            <a:r>
              <a:rPr lang="ca-ES" sz="1400" dirty="0" smtClean="0">
                <a:latin typeface="+mj-lt"/>
              </a:rPr>
              <a:t> de neutròfils; ENA: antigen nuclear extraïble; </a:t>
            </a:r>
            <a:r>
              <a:rPr lang="ca-ES" sz="1400" dirty="0" err="1" smtClean="0">
                <a:latin typeface="+mj-lt"/>
              </a:rPr>
              <a:t>FR</a:t>
            </a:r>
            <a:r>
              <a:rPr lang="ca-ES" sz="1400" dirty="0" smtClean="0">
                <a:latin typeface="+mj-lt"/>
              </a:rPr>
              <a:t>: factor reumatoide; </a:t>
            </a:r>
            <a:r>
              <a:rPr lang="ca-ES" sz="1400" dirty="0" err="1" smtClean="0">
                <a:latin typeface="+mj-lt"/>
              </a:rPr>
              <a:t>IgG</a:t>
            </a:r>
            <a:r>
              <a:rPr lang="ca-ES" sz="1400" dirty="0" smtClean="0">
                <a:latin typeface="+mj-lt"/>
              </a:rPr>
              <a:t>: immunoglobulina G.</a:t>
            </a:r>
            <a:r>
              <a:rPr lang="es-ES" dirty="0" smtClean="0">
                <a:latin typeface="+mj-lt"/>
              </a:rPr>
              <a:t> </a:t>
            </a:r>
            <a:endParaRPr lang="es-ES" dirty="0">
              <a:latin typeface="+mj-lt"/>
            </a:endParaRPr>
          </a:p>
        </p:txBody>
      </p:sp>
    </p:spTree>
    <p:extLst>
      <p:ext uri="{BB962C8B-B14F-4D97-AF65-F5344CB8AC3E}">
        <p14:creationId xmlns:p14="http://schemas.microsoft.com/office/powerpoint/2010/main" val="1484274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196752"/>
          </a:xfrm>
        </p:spPr>
        <p:txBody>
          <a:bodyPr>
            <a:normAutofit fontScale="90000"/>
          </a:bodyPr>
          <a:lstStyle/>
          <a:p>
            <a:r>
              <a:rPr lang="ca-ES" sz="4800" dirty="0" err="1" smtClean="0"/>
              <a:t>Fibrobroncoscòpia</a:t>
            </a:r>
            <a:r>
              <a:rPr lang="ca-ES" sz="4800" dirty="0" smtClean="0"/>
              <a:t> (FBS)</a:t>
            </a:r>
            <a:endParaRPr lang="ca-ES" sz="4800" dirty="0"/>
          </a:p>
        </p:txBody>
      </p:sp>
      <p:sp>
        <p:nvSpPr>
          <p:cNvPr id="3" name="2 Marcador de contenido"/>
          <p:cNvSpPr>
            <a:spLocks noGrp="1"/>
          </p:cNvSpPr>
          <p:nvPr>
            <p:ph idx="1"/>
          </p:nvPr>
        </p:nvSpPr>
        <p:spPr>
          <a:xfrm>
            <a:off x="457200" y="1600200"/>
            <a:ext cx="8401080" cy="4525963"/>
          </a:xfrm>
        </p:spPr>
        <p:txBody>
          <a:bodyPr>
            <a:normAutofit/>
          </a:bodyPr>
          <a:lstStyle/>
          <a:p>
            <a:r>
              <a:rPr lang="ca-ES" i="1" u="sng" dirty="0" smtClean="0">
                <a:solidFill>
                  <a:schemeClr val="tx1"/>
                </a:solidFill>
              </a:rPr>
              <a:t>Rentada </a:t>
            </a:r>
            <a:r>
              <a:rPr lang="ca-ES" i="1" u="sng" dirty="0" err="1" smtClean="0">
                <a:solidFill>
                  <a:schemeClr val="tx1"/>
                </a:solidFill>
              </a:rPr>
              <a:t>broncoalveolar</a:t>
            </a:r>
            <a:r>
              <a:rPr lang="ca-ES" dirty="0" smtClean="0">
                <a:solidFill>
                  <a:schemeClr val="tx1"/>
                </a:solidFill>
              </a:rPr>
              <a:t> en língula: macròfags 80%, limfòcit 18%, neutròfil 2%, eosinòfil 0%.</a:t>
            </a:r>
          </a:p>
          <a:p>
            <a:pPr marL="0" indent="0">
              <a:buNone/>
            </a:pPr>
            <a:r>
              <a:rPr lang="ca-ES" dirty="0" smtClean="0">
                <a:solidFill>
                  <a:schemeClr val="tx1"/>
                </a:solidFill>
              </a:rPr>
              <a:t>    Quocient CD4/CD8 = 1.</a:t>
            </a:r>
          </a:p>
          <a:p>
            <a:pPr marL="0" indent="0">
              <a:buNone/>
            </a:pPr>
            <a:endParaRPr lang="ca-ES" dirty="0" smtClean="0">
              <a:solidFill>
                <a:schemeClr val="tx1"/>
              </a:solidFill>
            </a:endParaRPr>
          </a:p>
          <a:p>
            <a:r>
              <a:rPr lang="ca-ES" i="1" u="sng" dirty="0" smtClean="0">
                <a:solidFill>
                  <a:schemeClr val="tx1"/>
                </a:solidFill>
              </a:rPr>
              <a:t>Biòpsia </a:t>
            </a:r>
            <a:r>
              <a:rPr lang="ca-ES" i="1" u="sng" dirty="0" err="1" smtClean="0">
                <a:solidFill>
                  <a:schemeClr val="tx1"/>
                </a:solidFill>
              </a:rPr>
              <a:t>transbronquial</a:t>
            </a:r>
            <a:r>
              <a:rPr lang="ca-ES" i="1" u="sng" dirty="0" smtClean="0">
                <a:solidFill>
                  <a:schemeClr val="tx1"/>
                </a:solidFill>
              </a:rPr>
              <a:t> (BTB) </a:t>
            </a:r>
            <a:r>
              <a:rPr lang="ca-ES" dirty="0" smtClean="0">
                <a:solidFill>
                  <a:schemeClr val="tx1"/>
                </a:solidFill>
              </a:rPr>
              <a:t>(x3) a la piràmide basal esquerra: mucosa superficial amb canvis reactius.</a:t>
            </a:r>
          </a:p>
          <a:p>
            <a:endParaRPr lang="ca-ES" dirty="0" smtClean="0">
              <a:solidFill>
                <a:schemeClr val="tx1"/>
              </a:solidFill>
            </a:endParaRPr>
          </a:p>
          <a:p>
            <a:r>
              <a:rPr lang="ca-ES" i="1" u="sng" dirty="0" smtClean="0">
                <a:solidFill>
                  <a:schemeClr val="tx1"/>
                </a:solidFill>
              </a:rPr>
              <a:t>Punció </a:t>
            </a:r>
            <a:r>
              <a:rPr lang="ca-ES" i="1" u="sng" dirty="0" err="1" smtClean="0">
                <a:solidFill>
                  <a:schemeClr val="tx1"/>
                </a:solidFill>
              </a:rPr>
              <a:t>transbronquial</a:t>
            </a:r>
            <a:r>
              <a:rPr lang="ca-ES" i="1" u="sng" dirty="0" smtClean="0">
                <a:solidFill>
                  <a:schemeClr val="tx1"/>
                </a:solidFill>
              </a:rPr>
              <a:t> </a:t>
            </a:r>
            <a:r>
              <a:rPr lang="ca-ES" i="1" u="sng" dirty="0" err="1" smtClean="0">
                <a:solidFill>
                  <a:schemeClr val="tx1"/>
                </a:solidFill>
              </a:rPr>
              <a:t>aspirativa</a:t>
            </a:r>
            <a:r>
              <a:rPr lang="ca-ES" i="1" u="sng" dirty="0" smtClean="0">
                <a:solidFill>
                  <a:schemeClr val="tx1"/>
                </a:solidFill>
              </a:rPr>
              <a:t> </a:t>
            </a:r>
            <a:r>
              <a:rPr lang="ca-ES" dirty="0" smtClean="0">
                <a:solidFill>
                  <a:schemeClr val="tx1"/>
                </a:solidFill>
              </a:rPr>
              <a:t>a cegues al territori </a:t>
            </a:r>
            <a:r>
              <a:rPr lang="ca-ES" i="1" u="sng" dirty="0" err="1" smtClean="0">
                <a:solidFill>
                  <a:schemeClr val="tx1"/>
                </a:solidFill>
              </a:rPr>
              <a:t>subcarinal</a:t>
            </a:r>
            <a:r>
              <a:rPr lang="ca-ES" dirty="0" smtClean="0">
                <a:solidFill>
                  <a:schemeClr val="tx1"/>
                </a:solidFill>
              </a:rPr>
              <a:t>: estesos cel·lulars de tipus </a:t>
            </a:r>
            <a:r>
              <a:rPr lang="ca-ES" dirty="0" err="1" smtClean="0">
                <a:solidFill>
                  <a:schemeClr val="tx1"/>
                </a:solidFill>
              </a:rPr>
              <a:t>limfocitari</a:t>
            </a:r>
            <a:r>
              <a:rPr lang="ca-ES" dirty="0" smtClean="0">
                <a:solidFill>
                  <a:schemeClr val="tx1"/>
                </a:solidFill>
              </a:rPr>
              <a:t> reactiu amb agrupacions </a:t>
            </a:r>
            <a:r>
              <a:rPr lang="ca-ES" dirty="0" err="1" smtClean="0">
                <a:solidFill>
                  <a:schemeClr val="tx1"/>
                </a:solidFill>
              </a:rPr>
              <a:t>histiocitàries</a:t>
            </a:r>
            <a:r>
              <a:rPr lang="ca-ES" dirty="0" smtClean="0">
                <a:solidFill>
                  <a:schemeClr val="tx1"/>
                </a:solidFill>
              </a:rPr>
              <a:t> de tipus granulomatós no necrosant sarcoide.</a:t>
            </a:r>
            <a:endParaRPr lang="ca-ES" dirty="0">
              <a:solidFill>
                <a:schemeClr val="tx1"/>
              </a:solidFill>
            </a:endParaRPr>
          </a:p>
        </p:txBody>
      </p:sp>
    </p:spTree>
    <p:extLst>
      <p:ext uri="{BB962C8B-B14F-4D97-AF65-F5344CB8AC3E}">
        <p14:creationId xmlns:p14="http://schemas.microsoft.com/office/powerpoint/2010/main" val="1855980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340768"/>
          </a:xfrm>
        </p:spPr>
        <p:txBody>
          <a:bodyPr>
            <a:normAutofit fontScale="90000"/>
          </a:bodyPr>
          <a:lstStyle/>
          <a:p>
            <a:r>
              <a:rPr lang="ca-ES" sz="4400" dirty="0" smtClean="0"/>
              <a:t>COMITÈ </a:t>
            </a:r>
            <a:r>
              <a:rPr lang="ca-ES" sz="4400" dirty="0"/>
              <a:t>MULTIDISCIPLINAR</a:t>
            </a:r>
            <a:endParaRPr lang="es-ES" sz="4400" dirty="0"/>
          </a:p>
        </p:txBody>
      </p:sp>
      <p:pic>
        <p:nvPicPr>
          <p:cNvPr id="4" name="Imagen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411" t="18616" r="36359"/>
          <a:stretch/>
        </p:blipFill>
        <p:spPr bwMode="auto">
          <a:xfrm>
            <a:off x="1547664" y="1916832"/>
            <a:ext cx="5904656" cy="4392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77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ca-ES"/>
          </a:p>
        </p:txBody>
      </p:sp>
      <p:pic>
        <p:nvPicPr>
          <p:cNvPr id="1026" name="Picture 2"/>
          <p:cNvPicPr>
            <a:picLocks noGrp="1" noChangeAspect="1" noChangeArrowheads="1"/>
          </p:cNvPicPr>
          <p:nvPr>
            <p:ph idx="1"/>
          </p:nvPr>
        </p:nvPicPr>
        <p:blipFill>
          <a:blip r:embed="rId3" cstate="print"/>
          <a:srcRect l="28692" t="19888" r="29767" b="31182"/>
          <a:stretch>
            <a:fillRect/>
          </a:stretch>
        </p:blipFill>
        <p:spPr bwMode="auto">
          <a:xfrm>
            <a:off x="714348" y="1196752"/>
            <a:ext cx="7643866" cy="4875454"/>
          </a:xfrm>
          <a:prstGeom prst="rect">
            <a:avLst/>
          </a:prstGeom>
          <a:noFill/>
          <a:ln w="9525">
            <a:noFill/>
            <a:miter lim="800000"/>
            <a:headEnd/>
            <a:tailEnd/>
          </a:ln>
          <a:effectLst/>
        </p:spPr>
      </p:pic>
      <p:sp>
        <p:nvSpPr>
          <p:cNvPr id="3" name="2 Elipse"/>
          <p:cNvSpPr/>
          <p:nvPr/>
        </p:nvSpPr>
        <p:spPr>
          <a:xfrm>
            <a:off x="5076056" y="2420888"/>
            <a:ext cx="1224136"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83243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2132856"/>
          </a:xfrm>
        </p:spPr>
        <p:txBody>
          <a:bodyPr/>
          <a:lstStyle/>
          <a:p>
            <a:r>
              <a:rPr lang="es-ES" dirty="0" smtClean="0"/>
              <a:t/>
            </a:r>
            <a:br>
              <a:rPr lang="es-ES" dirty="0" smtClean="0"/>
            </a:br>
            <a:r>
              <a:rPr lang="es-ES" dirty="0"/>
              <a:t/>
            </a:r>
            <a:br>
              <a:rPr lang="es-ES" dirty="0"/>
            </a:br>
            <a:r>
              <a:rPr lang="ca-ES" dirty="0" smtClean="0"/>
              <a:t>Diagnòstic</a:t>
            </a:r>
            <a:endParaRPr lang="ca-ES" dirty="0"/>
          </a:p>
        </p:txBody>
      </p:sp>
      <p:sp>
        <p:nvSpPr>
          <p:cNvPr id="3" name="2 Marcador de contenido"/>
          <p:cNvSpPr>
            <a:spLocks noGrp="1"/>
          </p:cNvSpPr>
          <p:nvPr>
            <p:ph idx="1"/>
          </p:nvPr>
        </p:nvSpPr>
        <p:spPr>
          <a:xfrm>
            <a:off x="457200" y="1785926"/>
            <a:ext cx="8229600" cy="4525963"/>
          </a:xfrm>
        </p:spPr>
        <p:txBody>
          <a:bodyPr/>
          <a:lstStyle/>
          <a:p>
            <a:pPr>
              <a:buNone/>
            </a:pPr>
            <a:endParaRPr lang="es-ES" dirty="0" smtClean="0"/>
          </a:p>
          <a:p>
            <a:endParaRPr lang="es-ES" dirty="0"/>
          </a:p>
          <a:p>
            <a:pPr marL="0" indent="0" algn="ctr">
              <a:buNone/>
            </a:pPr>
            <a:endParaRPr lang="es-ES" sz="4000" dirty="0" smtClean="0">
              <a:solidFill>
                <a:schemeClr val="tx1"/>
              </a:solidFill>
            </a:endParaRPr>
          </a:p>
          <a:p>
            <a:pPr marL="0" indent="0" algn="ctr">
              <a:buNone/>
            </a:pPr>
            <a:r>
              <a:rPr lang="ca-ES" sz="4000" dirty="0" smtClean="0">
                <a:solidFill>
                  <a:schemeClr val="tx1"/>
                </a:solidFill>
              </a:rPr>
              <a:t>Sarcoïdosi pulmonar en estadi II</a:t>
            </a:r>
            <a:endParaRPr lang="ca-ES" sz="4000" dirty="0">
              <a:solidFill>
                <a:schemeClr val="tx1"/>
              </a:solidFill>
            </a:endParaRPr>
          </a:p>
        </p:txBody>
      </p:sp>
    </p:spTree>
    <p:extLst>
      <p:ext uri="{BB962C8B-B14F-4D97-AF65-F5344CB8AC3E}">
        <p14:creationId xmlns:p14="http://schemas.microsoft.com/office/powerpoint/2010/main" val="22968989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159821" y="1447722"/>
            <a:ext cx="8229600" cy="5289451"/>
          </a:xfrm>
        </p:spPr>
        <p:txBody>
          <a:bodyPr>
            <a:normAutofit fontScale="92500" lnSpcReduction="10000"/>
          </a:bodyPr>
          <a:lstStyle/>
          <a:p>
            <a:endParaRPr lang="es-ES" dirty="0" smtClean="0">
              <a:solidFill>
                <a:schemeClr val="tx1"/>
              </a:solidFill>
            </a:endParaRPr>
          </a:p>
          <a:p>
            <a:pPr algn="ctr"/>
            <a:r>
              <a:rPr lang="ca-ES" dirty="0" smtClean="0">
                <a:solidFill>
                  <a:schemeClr val="tx1"/>
                </a:solidFill>
              </a:rPr>
              <a:t>Inici de tractament corticoide 0,5 mg/kg/dia (prednisona 40 mg/dia)+ calci/vitamina D + </a:t>
            </a:r>
            <a:r>
              <a:rPr lang="ca-ES" dirty="0" err="1" smtClean="0">
                <a:solidFill>
                  <a:schemeClr val="tx1"/>
                </a:solidFill>
              </a:rPr>
              <a:t>IBP</a:t>
            </a:r>
            <a:r>
              <a:rPr lang="ca-ES" dirty="0" smtClean="0">
                <a:solidFill>
                  <a:schemeClr val="tx1"/>
                </a:solidFill>
              </a:rPr>
              <a:t>.</a:t>
            </a:r>
          </a:p>
          <a:p>
            <a:pPr algn="ctr"/>
            <a:endParaRPr lang="es-ES" dirty="0" smtClean="0">
              <a:solidFill>
                <a:schemeClr val="tx1"/>
              </a:solidFill>
            </a:endParaRPr>
          </a:p>
          <a:p>
            <a:pPr algn="ctr"/>
            <a:endParaRPr lang="es-ES" dirty="0" smtClean="0">
              <a:solidFill>
                <a:schemeClr val="tx1"/>
              </a:solidFill>
            </a:endParaRPr>
          </a:p>
          <a:p>
            <a:pPr algn="ctr"/>
            <a:r>
              <a:rPr lang="ca-ES" dirty="0" smtClean="0">
                <a:solidFill>
                  <a:schemeClr val="tx1"/>
                </a:solidFill>
              </a:rPr>
              <a:t>Millora clínica, </a:t>
            </a:r>
            <a:r>
              <a:rPr lang="ca-ES" dirty="0" err="1" smtClean="0">
                <a:solidFill>
                  <a:schemeClr val="tx1"/>
                </a:solidFill>
              </a:rPr>
              <a:t>afebril</a:t>
            </a:r>
            <a:r>
              <a:rPr lang="ca-ES" dirty="0" smtClean="0">
                <a:solidFill>
                  <a:schemeClr val="tx1"/>
                </a:solidFill>
              </a:rPr>
              <a:t>, bona tolerància a la </a:t>
            </a:r>
            <a:r>
              <a:rPr lang="ca-ES" dirty="0" err="1" smtClean="0">
                <a:solidFill>
                  <a:schemeClr val="tx1"/>
                </a:solidFill>
              </a:rPr>
              <a:t>deambulació</a:t>
            </a:r>
            <a:r>
              <a:rPr lang="ca-ES" dirty="0" smtClean="0">
                <a:solidFill>
                  <a:schemeClr val="tx1"/>
                </a:solidFill>
              </a:rPr>
              <a:t> sense insuficiència respiratòria (SpO</a:t>
            </a:r>
            <a:r>
              <a:rPr lang="ca-ES" baseline="-25000" dirty="0" smtClean="0">
                <a:solidFill>
                  <a:schemeClr val="tx1"/>
                </a:solidFill>
              </a:rPr>
              <a:t>2</a:t>
            </a:r>
            <a:r>
              <a:rPr lang="ca-ES" dirty="0" smtClean="0">
                <a:solidFill>
                  <a:schemeClr val="tx1"/>
                </a:solidFill>
              </a:rPr>
              <a:t> basal del 98%).</a:t>
            </a:r>
          </a:p>
          <a:p>
            <a:pPr algn="ctr"/>
            <a:endParaRPr lang="es-ES" dirty="0" smtClean="0">
              <a:solidFill>
                <a:schemeClr val="tx1"/>
              </a:solidFill>
            </a:endParaRPr>
          </a:p>
          <a:p>
            <a:pPr algn="ctr"/>
            <a:endParaRPr lang="es-ES" dirty="0">
              <a:solidFill>
                <a:schemeClr val="tx1"/>
              </a:solidFill>
            </a:endParaRPr>
          </a:p>
          <a:p>
            <a:pPr algn="ctr"/>
            <a:endParaRPr lang="es-ES" dirty="0" smtClean="0">
              <a:solidFill>
                <a:schemeClr val="tx1"/>
              </a:solidFill>
            </a:endParaRPr>
          </a:p>
          <a:p>
            <a:pPr algn="ctr"/>
            <a:r>
              <a:rPr lang="ca-ES" dirty="0" smtClean="0">
                <a:solidFill>
                  <a:schemeClr val="tx1"/>
                </a:solidFill>
              </a:rPr>
              <a:t>Es dona d'alta amb tractament corticoide i se cita en 2 setmanes a consultes externes d’intersticials.</a:t>
            </a:r>
          </a:p>
          <a:p>
            <a:pPr marL="0" indent="0" algn="ctr">
              <a:buNone/>
            </a:pPr>
            <a:endParaRPr lang="es-ES" dirty="0">
              <a:solidFill>
                <a:schemeClr val="tx1"/>
              </a:solidFill>
            </a:endParaRPr>
          </a:p>
        </p:txBody>
      </p:sp>
      <p:sp>
        <p:nvSpPr>
          <p:cNvPr id="5" name="4 Flecha abajo"/>
          <p:cNvSpPr/>
          <p:nvPr/>
        </p:nvSpPr>
        <p:spPr>
          <a:xfrm>
            <a:off x="3912533" y="2990142"/>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abajo"/>
          <p:cNvSpPr/>
          <p:nvPr/>
        </p:nvSpPr>
        <p:spPr>
          <a:xfrm>
            <a:off x="3912533" y="4908759"/>
            <a:ext cx="57606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194124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Consulta externa </a:t>
            </a:r>
            <a:r>
              <a:rPr lang="es-ES" sz="2800" dirty="0" err="1" smtClean="0"/>
              <a:t>d’intersticials</a:t>
            </a:r>
            <a:endParaRPr lang="es-ES" sz="2800" dirty="0"/>
          </a:p>
        </p:txBody>
      </p:sp>
      <p:sp>
        <p:nvSpPr>
          <p:cNvPr id="3" name="2 Marcador de contenido"/>
          <p:cNvSpPr>
            <a:spLocks noGrp="1"/>
          </p:cNvSpPr>
          <p:nvPr>
            <p:ph idx="1"/>
          </p:nvPr>
        </p:nvSpPr>
        <p:spPr>
          <a:xfrm>
            <a:off x="457200" y="2060848"/>
            <a:ext cx="8229600" cy="4065315"/>
          </a:xfrm>
        </p:spPr>
        <p:txBody>
          <a:bodyPr/>
          <a:lstStyle/>
          <a:p>
            <a:endParaRPr lang="ca-ES" dirty="0" smtClean="0">
              <a:solidFill>
                <a:schemeClr val="tx1"/>
              </a:solidFill>
            </a:endParaRPr>
          </a:p>
          <a:p>
            <a:r>
              <a:rPr lang="ca-ES" dirty="0" smtClean="0">
                <a:solidFill>
                  <a:schemeClr val="tx1"/>
                </a:solidFill>
              </a:rPr>
              <a:t>La pacient refereix millora clínica. Dispnea a grans esforços (</a:t>
            </a:r>
            <a:r>
              <a:rPr lang="ca-ES" dirty="0" err="1" smtClean="0">
                <a:solidFill>
                  <a:schemeClr val="tx1"/>
                </a:solidFill>
              </a:rPr>
              <a:t>mMRC</a:t>
            </a:r>
            <a:r>
              <a:rPr lang="ca-ES" dirty="0" smtClean="0">
                <a:solidFill>
                  <a:schemeClr val="tx1"/>
                </a:solidFill>
              </a:rPr>
              <a:t> 1), sense tos, ni febre, i sense dolor toràcic. Augment ponderal (2 kg). Nega cap simptomatologia  sistèmica.</a:t>
            </a:r>
          </a:p>
          <a:p>
            <a:pPr>
              <a:buNone/>
            </a:pPr>
            <a:endParaRPr lang="ca-ES" dirty="0" smtClean="0">
              <a:solidFill>
                <a:schemeClr val="tx1"/>
              </a:solidFill>
            </a:endParaRPr>
          </a:p>
          <a:p>
            <a:r>
              <a:rPr lang="ca-ES" dirty="0" smtClean="0">
                <a:solidFill>
                  <a:schemeClr val="tx1"/>
                </a:solidFill>
              </a:rPr>
              <a:t>Es disminueix la dosi de corticoides progressivament i se cita novament amb resultats de la radiografia de tòrax de control i proves funcionals respiratòries (PFR) completes.</a:t>
            </a:r>
            <a:endParaRPr lang="ca-ES" dirty="0">
              <a:solidFill>
                <a:schemeClr val="tx1"/>
              </a:solidFill>
            </a:endParaRPr>
          </a:p>
        </p:txBody>
      </p:sp>
    </p:spTree>
    <p:extLst>
      <p:ext uri="{BB962C8B-B14F-4D97-AF65-F5344CB8AC3E}">
        <p14:creationId xmlns:p14="http://schemas.microsoft.com/office/powerpoint/2010/main" val="2159184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457200" y="1052736"/>
            <a:ext cx="8229600" cy="5073427"/>
          </a:xfrm>
        </p:spPr>
        <p:txBody>
          <a:bodyPr/>
          <a:lstStyle/>
          <a:p>
            <a:endParaRPr lang="es-ES" u="sng" dirty="0" smtClean="0"/>
          </a:p>
          <a:p>
            <a:r>
              <a:rPr lang="es-ES" u="sng" dirty="0" smtClean="0"/>
              <a:t>PFR completes control</a:t>
            </a:r>
            <a:endParaRPr lang="es-ES" dirty="0" smtClean="0"/>
          </a:p>
          <a:p>
            <a:endParaRPr lang="es-ES" dirty="0"/>
          </a:p>
          <a:p>
            <a:pPr marL="0" indent="0">
              <a:buNone/>
            </a:pP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3457796845"/>
              </p:ext>
            </p:extLst>
          </p:nvPr>
        </p:nvGraphicFramePr>
        <p:xfrm>
          <a:off x="1475656" y="2852936"/>
          <a:ext cx="6096000" cy="2219960"/>
        </p:xfrm>
        <a:graphic>
          <a:graphicData uri="http://schemas.openxmlformats.org/drawingml/2006/table">
            <a:tbl>
              <a:tblPr firstRow="1" bandRow="1">
                <a:tableStyleId>{5C22544A-7EE6-4342-B048-85BDC9FD1C3A}</a:tableStyleId>
              </a:tblPr>
              <a:tblGrid>
                <a:gridCol w="2032000"/>
                <a:gridCol w="2032000"/>
                <a:gridCol w="2032000"/>
              </a:tblGrid>
              <a:tr h="298832">
                <a:tc>
                  <a:txBody>
                    <a:bodyPr/>
                    <a:lstStyle/>
                    <a:p>
                      <a:pPr algn="ctr"/>
                      <a:endParaRPr lang="es-ES" dirty="0"/>
                    </a:p>
                  </a:txBody>
                  <a:tcPr/>
                </a:tc>
                <a:tc>
                  <a:txBody>
                    <a:bodyPr/>
                    <a:lstStyle/>
                    <a:p>
                      <a:pPr algn="ctr"/>
                      <a:r>
                        <a:rPr lang="es-ES" dirty="0" smtClean="0"/>
                        <a:t>L</a:t>
                      </a:r>
                      <a:endParaRPr lang="es-ES" dirty="0"/>
                    </a:p>
                  </a:txBody>
                  <a:tcPr/>
                </a:tc>
                <a:tc>
                  <a:txBody>
                    <a:bodyPr/>
                    <a:lstStyle/>
                    <a:p>
                      <a:pPr algn="ctr"/>
                      <a:r>
                        <a:rPr lang="es-ES" dirty="0" smtClean="0"/>
                        <a:t>%</a:t>
                      </a:r>
                      <a:endParaRPr lang="es-ES" dirty="0"/>
                    </a:p>
                  </a:txBody>
                  <a:tcPr/>
                </a:tc>
              </a:tr>
              <a:tr h="370840">
                <a:tc>
                  <a:txBody>
                    <a:bodyPr/>
                    <a:lstStyle/>
                    <a:p>
                      <a:pPr algn="ctr"/>
                      <a:r>
                        <a:rPr lang="es-ES" dirty="0" smtClean="0"/>
                        <a:t>FVC</a:t>
                      </a:r>
                      <a:endParaRPr lang="es-ES" dirty="0"/>
                    </a:p>
                  </a:txBody>
                  <a:tcPr/>
                </a:tc>
                <a:tc>
                  <a:txBody>
                    <a:bodyPr/>
                    <a:lstStyle/>
                    <a:p>
                      <a:pPr algn="ctr"/>
                      <a:r>
                        <a:rPr lang="es-ES" dirty="0" smtClean="0"/>
                        <a:t>3,82</a:t>
                      </a:r>
                      <a:endParaRPr lang="es-ES" dirty="0"/>
                    </a:p>
                  </a:txBody>
                  <a:tcPr/>
                </a:tc>
                <a:tc>
                  <a:txBody>
                    <a:bodyPr/>
                    <a:lstStyle/>
                    <a:p>
                      <a:pPr algn="ctr"/>
                      <a:r>
                        <a:rPr lang="es-ES" dirty="0" smtClean="0"/>
                        <a:t>98</a:t>
                      </a:r>
                      <a:endParaRPr lang="es-ES" dirty="0"/>
                    </a:p>
                  </a:txBody>
                  <a:tcPr/>
                </a:tc>
              </a:tr>
              <a:tr h="370840">
                <a:tc>
                  <a:txBody>
                    <a:bodyPr/>
                    <a:lstStyle/>
                    <a:p>
                      <a:pPr algn="ctr"/>
                      <a:r>
                        <a:rPr lang="es-ES" dirty="0" smtClean="0"/>
                        <a:t>FEV1</a:t>
                      </a:r>
                      <a:endParaRPr lang="es-ES" dirty="0"/>
                    </a:p>
                  </a:txBody>
                  <a:tcPr/>
                </a:tc>
                <a:tc>
                  <a:txBody>
                    <a:bodyPr/>
                    <a:lstStyle/>
                    <a:p>
                      <a:pPr algn="ctr"/>
                      <a:r>
                        <a:rPr lang="es-ES" dirty="0" smtClean="0"/>
                        <a:t>2,70</a:t>
                      </a:r>
                      <a:endParaRPr lang="es-ES" dirty="0"/>
                    </a:p>
                  </a:txBody>
                  <a:tcPr/>
                </a:tc>
                <a:tc>
                  <a:txBody>
                    <a:bodyPr/>
                    <a:lstStyle/>
                    <a:p>
                      <a:pPr algn="ctr"/>
                      <a:r>
                        <a:rPr lang="es-ES" dirty="0" smtClean="0"/>
                        <a:t>87</a:t>
                      </a:r>
                      <a:endParaRPr lang="es-ES" dirty="0"/>
                    </a:p>
                  </a:txBody>
                  <a:tcPr/>
                </a:tc>
              </a:tr>
              <a:tr h="370840">
                <a:tc>
                  <a:txBody>
                    <a:bodyPr/>
                    <a:lstStyle/>
                    <a:p>
                      <a:pPr algn="ctr"/>
                      <a:r>
                        <a:rPr lang="es-ES" dirty="0" smtClean="0"/>
                        <a:t>FEV1/FVC</a:t>
                      </a:r>
                      <a:endParaRPr lang="es-ES" dirty="0"/>
                    </a:p>
                  </a:txBody>
                  <a:tcPr/>
                </a:tc>
                <a:tc>
                  <a:txBody>
                    <a:bodyPr/>
                    <a:lstStyle/>
                    <a:p>
                      <a:pPr algn="ctr"/>
                      <a:endParaRPr lang="es-ES" dirty="0"/>
                    </a:p>
                  </a:txBody>
                  <a:tcPr/>
                </a:tc>
                <a:tc>
                  <a:txBody>
                    <a:bodyPr/>
                    <a:lstStyle/>
                    <a:p>
                      <a:pPr algn="ctr"/>
                      <a:r>
                        <a:rPr lang="es-ES" dirty="0" smtClean="0"/>
                        <a:t>71</a:t>
                      </a:r>
                      <a:endParaRPr lang="es-ES" dirty="0"/>
                    </a:p>
                  </a:txBody>
                  <a:tcPr/>
                </a:tc>
              </a:tr>
              <a:tr h="370840">
                <a:tc>
                  <a:txBody>
                    <a:bodyPr/>
                    <a:lstStyle/>
                    <a:p>
                      <a:pPr algn="ctr"/>
                      <a:r>
                        <a:rPr lang="es-ES" dirty="0" smtClean="0"/>
                        <a:t>CPT</a:t>
                      </a:r>
                      <a:endParaRPr lang="es-ES" dirty="0"/>
                    </a:p>
                  </a:txBody>
                  <a:tcPr/>
                </a:tc>
                <a:tc>
                  <a:txBody>
                    <a:bodyPr/>
                    <a:lstStyle/>
                    <a:p>
                      <a:pPr algn="ctr"/>
                      <a:endParaRPr lang="es-ES" dirty="0"/>
                    </a:p>
                  </a:txBody>
                  <a:tcPr/>
                </a:tc>
                <a:tc>
                  <a:txBody>
                    <a:bodyPr/>
                    <a:lstStyle/>
                    <a:p>
                      <a:pPr algn="ctr"/>
                      <a:r>
                        <a:rPr lang="es-ES" dirty="0" smtClean="0"/>
                        <a:t>91</a:t>
                      </a:r>
                      <a:endParaRPr lang="es-ES" dirty="0"/>
                    </a:p>
                  </a:txBody>
                  <a:tcPr/>
                </a:tc>
              </a:tr>
              <a:tr h="370840">
                <a:tc>
                  <a:txBody>
                    <a:bodyPr/>
                    <a:lstStyle/>
                    <a:p>
                      <a:pPr algn="ctr"/>
                      <a:r>
                        <a:rPr lang="es-ES" dirty="0" smtClean="0"/>
                        <a:t>DLCO/KCO</a:t>
                      </a:r>
                      <a:endParaRPr lang="es-ES" dirty="0"/>
                    </a:p>
                  </a:txBody>
                  <a:tcPr/>
                </a:tc>
                <a:tc>
                  <a:txBody>
                    <a:bodyPr/>
                    <a:lstStyle/>
                    <a:p>
                      <a:pPr algn="ctr"/>
                      <a:endParaRPr lang="es-ES" dirty="0"/>
                    </a:p>
                  </a:txBody>
                  <a:tcPr/>
                </a:tc>
                <a:tc>
                  <a:txBody>
                    <a:bodyPr/>
                    <a:lstStyle/>
                    <a:p>
                      <a:pPr algn="ctr"/>
                      <a:r>
                        <a:rPr lang="es-ES" dirty="0" smtClean="0"/>
                        <a:t>100/111</a:t>
                      </a:r>
                      <a:endParaRPr lang="es-ES" dirty="0"/>
                    </a:p>
                  </a:txBody>
                  <a:tcPr/>
                </a:tc>
              </a:tr>
            </a:tbl>
          </a:graphicData>
        </a:graphic>
      </p:graphicFrame>
      <p:sp>
        <p:nvSpPr>
          <p:cNvPr id="5" name="4 CuadroTexto"/>
          <p:cNvSpPr txBox="1"/>
          <p:nvPr/>
        </p:nvSpPr>
        <p:spPr>
          <a:xfrm>
            <a:off x="857224" y="5715016"/>
            <a:ext cx="7500990" cy="800219"/>
          </a:xfrm>
          <a:prstGeom prst="rect">
            <a:avLst/>
          </a:prstGeom>
          <a:noFill/>
        </p:spPr>
        <p:txBody>
          <a:bodyPr wrap="square" rtlCol="0">
            <a:spAutoFit/>
          </a:bodyPr>
          <a:lstStyle/>
          <a:p>
            <a:r>
              <a:rPr lang="ca-ES" sz="1400" dirty="0" err="1" smtClean="0">
                <a:latin typeface="+mj-lt"/>
              </a:rPr>
              <a:t>CPT</a:t>
            </a:r>
            <a:r>
              <a:rPr lang="ca-ES" sz="1400" dirty="0" smtClean="0">
                <a:latin typeface="+mj-lt"/>
              </a:rPr>
              <a:t>: capacitat pulmonar total; </a:t>
            </a:r>
            <a:r>
              <a:rPr lang="ca-ES" sz="1400" dirty="0" err="1" smtClean="0">
                <a:latin typeface="+mj-lt"/>
              </a:rPr>
              <a:t>DLCO</a:t>
            </a:r>
            <a:r>
              <a:rPr lang="ca-ES" sz="1400" dirty="0" smtClean="0">
                <a:latin typeface="+mj-lt"/>
              </a:rPr>
              <a:t>: </a:t>
            </a:r>
            <a:r>
              <a:rPr lang="ca-ES" altLang="es-ES" sz="1400" dirty="0" smtClean="0">
                <a:latin typeface="+mj-lt"/>
              </a:rPr>
              <a:t>capacitat de difusió pulmonar del monòxid de carboni</a:t>
            </a:r>
            <a:r>
              <a:rPr lang="ca-ES" sz="1400" dirty="0" smtClean="0">
                <a:latin typeface="+mj-lt"/>
              </a:rPr>
              <a:t>; </a:t>
            </a:r>
            <a:r>
              <a:rPr lang="ca-ES" altLang="es-ES" sz="1400" dirty="0" smtClean="0">
                <a:solidFill>
                  <a:srgbClr val="000000"/>
                </a:solidFill>
                <a:latin typeface="+mj-lt"/>
              </a:rPr>
              <a:t>FEV1: volum espirat màxim en el primer segon;</a:t>
            </a:r>
            <a:r>
              <a:rPr lang="ca-ES" sz="1400" dirty="0" smtClean="0">
                <a:latin typeface="+mj-lt"/>
              </a:rPr>
              <a:t> </a:t>
            </a:r>
            <a:r>
              <a:rPr lang="ca-ES" sz="1400" dirty="0" err="1" smtClean="0">
                <a:latin typeface="+mj-lt"/>
              </a:rPr>
              <a:t>FVC</a:t>
            </a:r>
            <a:r>
              <a:rPr lang="ca-ES" sz="1400" dirty="0" smtClean="0">
                <a:latin typeface="+mj-lt"/>
              </a:rPr>
              <a:t>: </a:t>
            </a:r>
            <a:r>
              <a:rPr lang="ca-ES" altLang="es-ES" sz="1400" dirty="0" smtClean="0">
                <a:solidFill>
                  <a:srgbClr val="000000"/>
                </a:solidFill>
                <a:latin typeface="+mj-lt"/>
              </a:rPr>
              <a:t>capacitat vital forçada; </a:t>
            </a:r>
            <a:r>
              <a:rPr lang="ca-ES" sz="1400" dirty="0" err="1" smtClean="0">
                <a:latin typeface="+mj-lt"/>
              </a:rPr>
              <a:t>KCO</a:t>
            </a:r>
            <a:r>
              <a:rPr lang="ca-ES" sz="1400" dirty="0" smtClean="0">
                <a:latin typeface="+mj-lt"/>
              </a:rPr>
              <a:t>: coeficient de transferència de monòxid de carboni.</a:t>
            </a:r>
            <a:r>
              <a:rPr lang="es-ES" dirty="0" smtClean="0">
                <a:latin typeface="+mj-lt"/>
              </a:rPr>
              <a:t> </a:t>
            </a:r>
            <a:endParaRPr lang="es-ES" dirty="0">
              <a:latin typeface="+mj-lt"/>
            </a:endParaRPr>
          </a:p>
        </p:txBody>
      </p:sp>
    </p:spTree>
    <p:extLst>
      <p:ext uri="{BB962C8B-B14F-4D97-AF65-F5344CB8AC3E}">
        <p14:creationId xmlns:p14="http://schemas.microsoft.com/office/powerpoint/2010/main" val="42255328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052736"/>
          </a:xfrm>
        </p:spPr>
        <p:txBody>
          <a:bodyPr>
            <a:normAutofit fontScale="90000"/>
          </a:bodyPr>
          <a:lstStyle/>
          <a:p>
            <a:r>
              <a:rPr lang="ca-ES" sz="4400" dirty="0" smtClean="0"/>
              <a:t>Radiografia de tòrax de control</a:t>
            </a:r>
            <a:endParaRPr lang="ca-ES" sz="4400" dirty="0"/>
          </a:p>
        </p:txBody>
      </p:sp>
      <p:pic>
        <p:nvPicPr>
          <p:cNvPr id="4" name="Picture 2"/>
          <p:cNvPicPr>
            <a:picLocks noGrp="1" noChangeAspect="1" noChangeArrowheads="1"/>
          </p:cNvPicPr>
          <p:nvPr>
            <p:ph idx="1"/>
          </p:nvPr>
        </p:nvPicPr>
        <p:blipFill rotWithShape="1">
          <a:blip r:embed="rId2" cstate="print"/>
          <a:srcRect l="10978" t="2742" r="9824"/>
          <a:stretch/>
        </p:blipFill>
        <p:spPr bwMode="auto">
          <a:xfrm>
            <a:off x="323528" y="1412776"/>
            <a:ext cx="4480560" cy="4684482"/>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cstate="print"/>
          <a:srcRect l="19522" r="16982"/>
          <a:stretch/>
        </p:blipFill>
        <p:spPr bwMode="auto">
          <a:xfrm>
            <a:off x="5148064" y="1412776"/>
            <a:ext cx="3592286" cy="4746531"/>
          </a:xfrm>
          <a:prstGeom prst="rect">
            <a:avLst/>
          </a:prstGeom>
          <a:noFill/>
          <a:ln w="9525">
            <a:noFill/>
            <a:miter lim="800000"/>
            <a:headEnd/>
            <a:tailEnd/>
          </a:ln>
        </p:spPr>
      </p:pic>
    </p:spTree>
    <p:extLst>
      <p:ext uri="{BB962C8B-B14F-4D97-AF65-F5344CB8AC3E}">
        <p14:creationId xmlns:p14="http://schemas.microsoft.com/office/powerpoint/2010/main" val="85571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02-03 a la(s) 20.38.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9144000" cy="6851650"/>
          </a:xfrm>
          <a:prstGeom prst="rect">
            <a:avLst/>
          </a:prstGeom>
        </p:spPr>
      </p:pic>
    </p:spTree>
    <p:extLst>
      <p:ext uri="{BB962C8B-B14F-4D97-AF65-F5344CB8AC3E}">
        <p14:creationId xmlns:p14="http://schemas.microsoft.com/office/powerpoint/2010/main" val="2434569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0"/>
            <a:ext cx="8572560" cy="980728"/>
          </a:xfrm>
        </p:spPr>
        <p:txBody>
          <a:bodyPr/>
          <a:lstStyle/>
          <a:p>
            <a:r>
              <a:rPr lang="es-ES" sz="4400" dirty="0" smtClean="0"/>
              <a:t>TCAR de </a:t>
            </a:r>
            <a:r>
              <a:rPr lang="ca-ES" sz="4400" dirty="0" smtClean="0"/>
              <a:t>tòrax</a:t>
            </a:r>
            <a:r>
              <a:rPr lang="es-ES" sz="4400" dirty="0" smtClean="0"/>
              <a:t> de control</a:t>
            </a:r>
            <a:endParaRPr lang="es-ES" sz="4400" dirty="0"/>
          </a:p>
        </p:txBody>
      </p:sp>
      <p:pic>
        <p:nvPicPr>
          <p:cNvPr id="4" name="Picture 2"/>
          <p:cNvPicPr>
            <a:picLocks noGrp="1" noChangeAspect="1" noChangeArrowheads="1"/>
          </p:cNvPicPr>
          <p:nvPr>
            <p:ph idx="1"/>
          </p:nvPr>
        </p:nvPicPr>
        <p:blipFill rotWithShape="1">
          <a:blip r:embed="rId3" cstate="print"/>
          <a:srcRect l="10516" t="15441" r="10055"/>
          <a:stretch/>
        </p:blipFill>
        <p:spPr bwMode="auto">
          <a:xfrm>
            <a:off x="179512" y="1037888"/>
            <a:ext cx="4104455" cy="2786121"/>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10516" t="17462" r="10286"/>
          <a:stretch/>
        </p:blipFill>
        <p:spPr bwMode="auto">
          <a:xfrm>
            <a:off x="4585062" y="1052736"/>
            <a:ext cx="4179466" cy="2736304"/>
          </a:xfrm>
          <a:prstGeom prst="rect">
            <a:avLst/>
          </a:prstGeom>
          <a:noFill/>
          <a:ln w="9525">
            <a:noFill/>
            <a:miter lim="800000"/>
            <a:headEnd/>
            <a:tailEnd/>
          </a:ln>
        </p:spPr>
      </p:pic>
      <p:pic>
        <p:nvPicPr>
          <p:cNvPr id="6" name="Picture 2"/>
          <p:cNvPicPr>
            <a:picLocks noChangeAspect="1" noChangeArrowheads="1"/>
          </p:cNvPicPr>
          <p:nvPr/>
        </p:nvPicPr>
        <p:blipFill rotWithShape="1">
          <a:blip r:embed="rId5" cstate="print"/>
          <a:srcRect l="10516" t="12267" r="10055"/>
          <a:stretch/>
        </p:blipFill>
        <p:spPr bwMode="auto">
          <a:xfrm>
            <a:off x="2338249" y="4005064"/>
            <a:ext cx="4493623" cy="2708920"/>
          </a:xfrm>
          <a:prstGeom prst="rect">
            <a:avLst/>
          </a:prstGeom>
          <a:noFill/>
          <a:ln w="9525">
            <a:noFill/>
            <a:miter lim="800000"/>
            <a:headEnd/>
            <a:tailEnd/>
          </a:ln>
        </p:spPr>
      </p:pic>
    </p:spTree>
    <p:extLst>
      <p:ext uri="{BB962C8B-B14F-4D97-AF65-F5344CB8AC3E}">
        <p14:creationId xmlns:p14="http://schemas.microsoft.com/office/powerpoint/2010/main" val="24620342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340768"/>
          </a:xfrm>
        </p:spPr>
        <p:txBody>
          <a:bodyPr/>
          <a:lstStyle/>
          <a:p>
            <a:r>
              <a:rPr lang="ca-ES" dirty="0" smtClean="0"/>
              <a:t>Conclusió</a:t>
            </a:r>
            <a:endParaRPr lang="ca-ES" dirty="0"/>
          </a:p>
        </p:txBody>
      </p:sp>
      <p:sp>
        <p:nvSpPr>
          <p:cNvPr id="3" name="2 Marcador de contenido"/>
          <p:cNvSpPr>
            <a:spLocks noGrp="1"/>
          </p:cNvSpPr>
          <p:nvPr>
            <p:ph idx="1"/>
          </p:nvPr>
        </p:nvSpPr>
        <p:spPr/>
        <p:txBody>
          <a:bodyPr>
            <a:normAutofit fontScale="92500" lnSpcReduction="20000"/>
          </a:bodyPr>
          <a:lstStyle/>
          <a:p>
            <a:r>
              <a:rPr lang="ca-ES" dirty="0" smtClean="0">
                <a:solidFill>
                  <a:schemeClr val="tx1"/>
                </a:solidFill>
              </a:rPr>
              <a:t>Connexió de la xarxa </a:t>
            </a:r>
            <a:r>
              <a:rPr lang="ca-ES" dirty="0" err="1" smtClean="0">
                <a:solidFill>
                  <a:schemeClr val="tx1"/>
                </a:solidFill>
              </a:rPr>
              <a:t>ambulatòria-hospitalària</a:t>
            </a:r>
            <a:r>
              <a:rPr lang="ca-ES" dirty="0" smtClean="0">
                <a:solidFill>
                  <a:schemeClr val="tx1"/>
                </a:solidFill>
              </a:rPr>
              <a:t>.</a:t>
            </a:r>
          </a:p>
          <a:p>
            <a:pPr>
              <a:buNone/>
            </a:pPr>
            <a:endParaRPr lang="ca-ES" dirty="0" smtClean="0">
              <a:solidFill>
                <a:schemeClr val="tx1"/>
              </a:solidFill>
            </a:endParaRPr>
          </a:p>
          <a:p>
            <a:r>
              <a:rPr lang="ca-ES" dirty="0" smtClean="0">
                <a:solidFill>
                  <a:schemeClr val="tx1"/>
                </a:solidFill>
              </a:rPr>
              <a:t>Davant d’uns infiltrats pulmonars en un pacient, cal realitzar exploracions complementàries (TCAR de tòrax, </a:t>
            </a:r>
            <a:r>
              <a:rPr lang="ca-ES" dirty="0" err="1" smtClean="0">
                <a:solidFill>
                  <a:schemeClr val="tx1"/>
                </a:solidFill>
              </a:rPr>
              <a:t>FBS</a:t>
            </a:r>
            <a:r>
              <a:rPr lang="ca-ES" dirty="0" smtClean="0">
                <a:solidFill>
                  <a:schemeClr val="tx1"/>
                </a:solidFill>
              </a:rPr>
              <a:t>, </a:t>
            </a:r>
            <a:r>
              <a:rPr lang="ca-ES" dirty="0" err="1" smtClean="0">
                <a:solidFill>
                  <a:schemeClr val="tx1"/>
                </a:solidFill>
              </a:rPr>
              <a:t>BTB</a:t>
            </a:r>
            <a:r>
              <a:rPr lang="ca-ES" dirty="0" smtClean="0">
                <a:solidFill>
                  <a:schemeClr val="tx1"/>
                </a:solidFill>
              </a:rPr>
              <a:t>, </a:t>
            </a:r>
            <a:r>
              <a:rPr lang="ca-ES" dirty="0" err="1" smtClean="0">
                <a:solidFill>
                  <a:schemeClr val="tx1"/>
                </a:solidFill>
              </a:rPr>
              <a:t>PFR</a:t>
            </a:r>
            <a:r>
              <a:rPr lang="ca-ES" dirty="0" smtClean="0">
                <a:solidFill>
                  <a:schemeClr val="tx1"/>
                </a:solidFill>
              </a:rPr>
              <a:t>, etc.) </a:t>
            </a:r>
            <a:r>
              <a:rPr lang="ca-ES" dirty="0" smtClean="0">
                <a:solidFill>
                  <a:schemeClr val="tx1"/>
                </a:solidFill>
                <a:sym typeface="Wingdings" panose="05000000000000000000" pitchFamily="2" charset="2"/>
              </a:rPr>
              <a:t></a:t>
            </a:r>
            <a:r>
              <a:rPr lang="ca-ES" dirty="0" smtClean="0">
                <a:solidFill>
                  <a:schemeClr val="tx1"/>
                </a:solidFill>
              </a:rPr>
              <a:t> no sempre uns infiltrats pulmonars són d'origen infecciós</a:t>
            </a:r>
          </a:p>
          <a:p>
            <a:r>
              <a:rPr lang="ca-ES" dirty="0" smtClean="0"/>
              <a:t>Importància d'aconseguir un diagnòstic multidisciplinari en un Comitè </a:t>
            </a:r>
            <a:r>
              <a:rPr lang="ca-ES" dirty="0" err="1" smtClean="0"/>
              <a:t>Multidisciplinar</a:t>
            </a:r>
            <a:r>
              <a:rPr lang="ca-ES" dirty="0" smtClean="0"/>
              <a:t> format per pneumòlegs, internistes especialitzats en malalties autoimmunitàries sistèmiques, radiòlegs, patòlegs, etc. I poder interpretar conjuntament totes les exploracions complementàries realitzades i concloure un diagnòstic en comú.</a:t>
            </a:r>
            <a:endParaRPr lang="ca-ES" dirty="0">
              <a:solidFill>
                <a:schemeClr val="tx1"/>
              </a:solidFill>
            </a:endParaRPr>
          </a:p>
        </p:txBody>
      </p:sp>
    </p:spTree>
    <p:extLst>
      <p:ext uri="{BB962C8B-B14F-4D97-AF65-F5344CB8AC3E}">
        <p14:creationId xmlns:p14="http://schemas.microsoft.com/office/powerpoint/2010/main" val="17111748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901935" y="4837393"/>
            <a:ext cx="7855527" cy="1752600"/>
          </a:xfrm>
        </p:spPr>
        <p:txBody>
          <a:bodyPr>
            <a:normAutofit fontScale="77500" lnSpcReduction="20000"/>
          </a:bodyPr>
          <a:lstStyle/>
          <a:p>
            <a:pPr algn="r"/>
            <a:r>
              <a:rPr lang="ca-ES" sz="2400" b="1" dirty="0" smtClean="0"/>
              <a:t> </a:t>
            </a:r>
            <a:r>
              <a:rPr lang="ca-ES" sz="2000" b="1" dirty="0" smtClean="0"/>
              <a:t>Dra. Sílvia Barril</a:t>
            </a:r>
          </a:p>
          <a:p>
            <a:pPr algn="r"/>
            <a:r>
              <a:rPr lang="ca-ES" sz="2000" dirty="0" smtClean="0"/>
              <a:t> </a:t>
            </a:r>
            <a:r>
              <a:rPr lang="ca-ES" sz="1800" dirty="0" smtClean="0"/>
              <a:t>Servei Pneumologia, Hospital Universitari Arnau de Vilanova, Lleida     </a:t>
            </a:r>
          </a:p>
          <a:p>
            <a:pPr algn="r"/>
            <a:r>
              <a:rPr lang="ca-ES" sz="2000" b="1" dirty="0" smtClean="0"/>
              <a:t>Dra. Araceli Fuentes </a:t>
            </a:r>
          </a:p>
          <a:p>
            <a:pPr algn="r"/>
            <a:r>
              <a:rPr lang="ca-ES" sz="1800" dirty="0" smtClean="0"/>
              <a:t>Metge de Família, ABS Onze de Setembre, Lleida</a:t>
            </a:r>
            <a:endParaRPr lang="ca-ES" sz="1800" dirty="0"/>
          </a:p>
        </p:txBody>
      </p:sp>
      <p:pic>
        <p:nvPicPr>
          <p:cNvPr id="6" name="0 Imagen"/>
          <p:cNvPicPr/>
          <p:nvPr/>
        </p:nvPicPr>
        <p:blipFill>
          <a:blip r:embed="rId2" cstate="print">
            <a:extLst>
              <a:ext uri="{28A0092B-C50C-407E-A947-70E740481C1C}">
                <a14:useLocalDpi xmlns:a14="http://schemas.microsoft.com/office/drawing/2010/main" val="0"/>
              </a:ext>
            </a:extLst>
          </a:blip>
          <a:stretch>
            <a:fillRect/>
          </a:stretch>
        </p:blipFill>
        <p:spPr>
          <a:xfrm>
            <a:off x="7875984" y="211576"/>
            <a:ext cx="990600" cy="1058545"/>
          </a:xfrm>
          <a:prstGeom prst="rect">
            <a:avLst/>
          </a:prstGeom>
        </p:spPr>
      </p:pic>
      <p:sp>
        <p:nvSpPr>
          <p:cNvPr id="2" name="CuadroTexto 1"/>
          <p:cNvSpPr txBox="1"/>
          <p:nvPr/>
        </p:nvSpPr>
        <p:spPr>
          <a:xfrm>
            <a:off x="901935" y="2029443"/>
            <a:ext cx="7712303" cy="1200329"/>
          </a:xfrm>
          <a:prstGeom prst="rect">
            <a:avLst/>
          </a:prstGeom>
          <a:noFill/>
        </p:spPr>
        <p:txBody>
          <a:bodyPr wrap="square" rtlCol="0">
            <a:spAutoFit/>
          </a:bodyPr>
          <a:lstStyle/>
          <a:p>
            <a:pPr algn="ctr"/>
            <a:r>
              <a:rPr lang="ca-ES" sz="3600" b="1" dirty="0" smtClean="0"/>
              <a:t>Malaltia</a:t>
            </a:r>
            <a:r>
              <a:rPr lang="es-ES" sz="3600" b="1" dirty="0" smtClean="0"/>
              <a:t> pulmonar obstructiva </a:t>
            </a:r>
            <a:r>
              <a:rPr lang="ca-ES" sz="3600" b="1" dirty="0" smtClean="0"/>
              <a:t>crònica</a:t>
            </a:r>
            <a:r>
              <a:rPr lang="es-ES" sz="3600" b="1" dirty="0" smtClean="0"/>
              <a:t> (MPOC)?</a:t>
            </a:r>
            <a:endParaRPr lang="es-ES" sz="3600" b="1" dirty="0"/>
          </a:p>
        </p:txBody>
      </p:sp>
    </p:spTree>
    <p:extLst>
      <p:ext uri="{BB962C8B-B14F-4D97-AF65-F5344CB8AC3E}">
        <p14:creationId xmlns:p14="http://schemas.microsoft.com/office/powerpoint/2010/main" val="1132668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28975" y="1287856"/>
            <a:ext cx="6932773" cy="2800766"/>
          </a:xfrm>
          <a:prstGeom prst="rect">
            <a:avLst/>
          </a:prstGeom>
          <a:noFill/>
          <a:ln>
            <a:solidFill>
              <a:schemeClr val="accent3"/>
            </a:solidFill>
          </a:ln>
        </p:spPr>
        <p:txBody>
          <a:bodyPr wrap="square" rtlCol="0">
            <a:spAutoFit/>
          </a:bodyPr>
          <a:lstStyle/>
          <a:p>
            <a:pPr algn="just"/>
            <a:r>
              <a:rPr lang="ca-ES" sz="2200" dirty="0" smtClean="0"/>
              <a:t>· Sense al·lèrgies medicamentoses conegudes.</a:t>
            </a:r>
          </a:p>
          <a:p>
            <a:pPr algn="just"/>
            <a:r>
              <a:rPr lang="ca-ES" sz="2200" dirty="0" smtClean="0"/>
              <a:t>· Fumador actiu. Dosi acumulada: 45 paquets/any.</a:t>
            </a:r>
          </a:p>
          <a:p>
            <a:pPr algn="just"/>
            <a:r>
              <a:rPr lang="ca-ES" sz="2200" dirty="0" smtClean="0"/>
              <a:t>· </a:t>
            </a:r>
            <a:r>
              <a:rPr lang="ca-ES" sz="2200" dirty="0" err="1" smtClean="0"/>
              <a:t>FRCV</a:t>
            </a:r>
            <a:r>
              <a:rPr lang="ca-ES" sz="2200" dirty="0" smtClean="0"/>
              <a:t>: DM2.</a:t>
            </a:r>
          </a:p>
          <a:p>
            <a:pPr algn="just"/>
            <a:r>
              <a:rPr lang="ca-ES" sz="2200" dirty="0" smtClean="0"/>
              <a:t>· MPOC etiquetat fa uns 4 anys. Dispnea </a:t>
            </a:r>
            <a:r>
              <a:rPr lang="ca-ES" sz="2200" dirty="0" err="1" smtClean="0"/>
              <a:t>mMRC</a:t>
            </a:r>
            <a:r>
              <a:rPr lang="ca-ES" sz="2200" dirty="0" smtClean="0"/>
              <a:t> 2. No </a:t>
            </a:r>
            <a:r>
              <a:rPr lang="ca-ES" sz="2200" dirty="0" err="1" smtClean="0"/>
              <a:t>aguditzador</a:t>
            </a:r>
            <a:r>
              <a:rPr lang="ca-ES" sz="2200" dirty="0" smtClean="0"/>
              <a:t>. No constava espirometria.</a:t>
            </a:r>
          </a:p>
          <a:p>
            <a:pPr algn="just"/>
            <a:r>
              <a:rPr lang="ca-ES" sz="2200" dirty="0" smtClean="0"/>
              <a:t>· Activitat laboral: escombriaire.</a:t>
            </a:r>
          </a:p>
          <a:p>
            <a:pPr algn="just"/>
            <a:r>
              <a:rPr lang="ca-ES" sz="2200" dirty="0" smtClean="0"/>
              <a:t>· </a:t>
            </a:r>
            <a:r>
              <a:rPr lang="ca-ES" sz="2200" u="sng" dirty="0" smtClean="0"/>
              <a:t>Tractament habitual: </a:t>
            </a:r>
            <a:r>
              <a:rPr lang="ca-ES" sz="2200" u="sng" dirty="0" err="1" smtClean="0"/>
              <a:t>m</a:t>
            </a:r>
            <a:r>
              <a:rPr lang="ca-ES" sz="2200" dirty="0" err="1" smtClean="0"/>
              <a:t>etformina</a:t>
            </a:r>
            <a:r>
              <a:rPr lang="ca-ES" sz="2200" dirty="0" smtClean="0"/>
              <a:t>, </a:t>
            </a:r>
            <a:r>
              <a:rPr lang="ca-ES" sz="2200" dirty="0" err="1" smtClean="0"/>
              <a:t>LABA-LAMA</a:t>
            </a:r>
            <a:r>
              <a:rPr lang="ca-ES" sz="2200" dirty="0" smtClean="0"/>
              <a:t>.</a:t>
            </a: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6087" t="1" r="13148" b="5545"/>
          <a:stretch/>
        </p:blipFill>
        <p:spPr>
          <a:xfrm>
            <a:off x="7971413" y="1215210"/>
            <a:ext cx="970487" cy="973854"/>
          </a:xfrm>
          <a:prstGeom prst="rect">
            <a:avLst/>
          </a:prstGeom>
        </p:spPr>
      </p:pic>
      <p:sp>
        <p:nvSpPr>
          <p:cNvPr id="3" name="Subtítulo 2"/>
          <p:cNvSpPr>
            <a:spLocks noGrp="1"/>
          </p:cNvSpPr>
          <p:nvPr>
            <p:ph idx="1"/>
          </p:nvPr>
        </p:nvSpPr>
        <p:spPr>
          <a:xfrm>
            <a:off x="457199" y="324114"/>
            <a:ext cx="8368145" cy="901818"/>
          </a:xfrm>
        </p:spPr>
        <p:txBody>
          <a:bodyPr>
            <a:normAutofit fontScale="25000" lnSpcReduction="20000"/>
          </a:bodyPr>
          <a:lstStyle/>
          <a:p>
            <a:pPr marL="0" indent="0">
              <a:buNone/>
            </a:pPr>
            <a:r>
              <a:rPr lang="ca-ES" sz="5100" dirty="0"/>
              <a:t>Sr. </a:t>
            </a:r>
            <a:r>
              <a:rPr lang="ca-ES" sz="5100" dirty="0" smtClean="0"/>
              <a:t>Joan, de 69 </a:t>
            </a:r>
            <a:r>
              <a:rPr lang="ca-ES" sz="5100" dirty="0"/>
              <a:t>anys</a:t>
            </a:r>
          </a:p>
          <a:p>
            <a:pPr marL="0" indent="0">
              <a:buNone/>
            </a:pPr>
            <a:r>
              <a:rPr lang="ca-ES" sz="3600" dirty="0" smtClean="0"/>
              <a:t> </a:t>
            </a:r>
            <a:endParaRPr lang="ca-ES" sz="3600" dirty="0"/>
          </a:p>
          <a:p>
            <a:pPr marL="0" indent="0" algn="l">
              <a:buNone/>
            </a:pPr>
            <a:r>
              <a:rPr lang="ca-ES" sz="2800" dirty="0" smtClean="0">
                <a:solidFill>
                  <a:schemeClr val="tx1"/>
                </a:solidFill>
              </a:rPr>
              <a:t> </a:t>
            </a:r>
          </a:p>
          <a:p>
            <a:pPr marL="0" indent="0" algn="l">
              <a:buNone/>
            </a:pPr>
            <a:endParaRPr lang="ca-ES" dirty="0">
              <a:solidFill>
                <a:schemeClr val="tx1"/>
              </a:solidFill>
            </a:endParaRPr>
          </a:p>
        </p:txBody>
      </p:sp>
      <p:pic>
        <p:nvPicPr>
          <p:cNvPr id="5" name="0 Imagen"/>
          <p:cNvPicPr/>
          <p:nvPr/>
        </p:nvPicPr>
        <p:blipFill>
          <a:blip r:embed="rId4"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7" name="CuadroTexto 6"/>
          <p:cNvSpPr txBox="1"/>
          <p:nvPr/>
        </p:nvSpPr>
        <p:spPr>
          <a:xfrm>
            <a:off x="528975" y="828251"/>
            <a:ext cx="7036093" cy="430887"/>
          </a:xfrm>
          <a:prstGeom prst="rect">
            <a:avLst/>
          </a:prstGeom>
          <a:noFill/>
          <a:ln>
            <a:no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a-ES" sz="2200" b="1" dirty="0" smtClean="0">
                <a:solidFill>
                  <a:schemeClr val="tx1"/>
                </a:solidFill>
              </a:rPr>
              <a:t>Antecedents patològics</a:t>
            </a:r>
            <a:endParaRPr lang="es-ES" sz="2200" b="1" dirty="0" smtClean="0">
              <a:solidFill>
                <a:schemeClr val="tx1"/>
              </a:solidFill>
            </a:endParaRPr>
          </a:p>
        </p:txBody>
      </p:sp>
      <p:sp>
        <p:nvSpPr>
          <p:cNvPr id="8" name="CuadroTexto 7"/>
          <p:cNvSpPr txBox="1"/>
          <p:nvPr/>
        </p:nvSpPr>
        <p:spPr>
          <a:xfrm>
            <a:off x="528975" y="4817436"/>
            <a:ext cx="8086385" cy="1107996"/>
          </a:xfrm>
          <a:prstGeom prst="rect">
            <a:avLst/>
          </a:prstGeom>
          <a:noFill/>
          <a:ln>
            <a:solidFill>
              <a:srgbClr val="9BBB59"/>
            </a:solidFill>
          </a:ln>
        </p:spPr>
        <p:txBody>
          <a:bodyPr wrap="square" rtlCol="0">
            <a:spAutoFit/>
          </a:bodyPr>
          <a:lstStyle/>
          <a:p>
            <a:pPr algn="just"/>
            <a:r>
              <a:rPr lang="ca-ES" sz="2200" dirty="0" smtClean="0"/>
              <a:t>Dispnea d’esforç de 2 anys d’evolució que ha progressat fins a fer-se </a:t>
            </a:r>
            <a:r>
              <a:rPr lang="ca-ES" sz="2200" dirty="0" err="1" smtClean="0"/>
              <a:t>mMRC</a:t>
            </a:r>
            <a:r>
              <a:rPr lang="ca-ES" sz="2200" dirty="0" smtClean="0"/>
              <a:t> 3 en l’últim mig any, i amb tos seca. Sense cap altra clínica acompanyant.</a:t>
            </a:r>
            <a:endParaRPr lang="ca-ES" sz="2200" dirty="0"/>
          </a:p>
        </p:txBody>
      </p:sp>
      <p:sp>
        <p:nvSpPr>
          <p:cNvPr id="10" name="CuadroTexto 9"/>
          <p:cNvSpPr txBox="1"/>
          <p:nvPr/>
        </p:nvSpPr>
        <p:spPr>
          <a:xfrm>
            <a:off x="528975" y="4340214"/>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a-ES" sz="2200" b="1" dirty="0" smtClean="0">
                <a:solidFill>
                  <a:schemeClr val="tx1"/>
                </a:solidFill>
              </a:rPr>
              <a:t>Malaltia</a:t>
            </a:r>
            <a:r>
              <a:rPr lang="es-ES" sz="2200" b="1" dirty="0" smtClean="0">
                <a:solidFill>
                  <a:schemeClr val="tx1"/>
                </a:solidFill>
              </a:rPr>
              <a:t> actual</a:t>
            </a:r>
          </a:p>
        </p:txBody>
      </p:sp>
      <p:sp>
        <p:nvSpPr>
          <p:cNvPr id="9" name="8 CuadroTexto"/>
          <p:cNvSpPr txBox="1"/>
          <p:nvPr/>
        </p:nvSpPr>
        <p:spPr>
          <a:xfrm>
            <a:off x="0" y="6157656"/>
            <a:ext cx="9144000" cy="523220"/>
          </a:xfrm>
          <a:prstGeom prst="rect">
            <a:avLst/>
          </a:prstGeom>
          <a:noFill/>
        </p:spPr>
        <p:txBody>
          <a:bodyPr wrap="square" rtlCol="0">
            <a:spAutoFit/>
          </a:bodyPr>
          <a:lstStyle/>
          <a:p>
            <a:r>
              <a:rPr lang="ca-ES" sz="1400" dirty="0" smtClean="0"/>
              <a:t>DM2: </a:t>
            </a:r>
            <a:r>
              <a:rPr lang="ca-ES" sz="1400" dirty="0" err="1" smtClean="0"/>
              <a:t>diabetes</a:t>
            </a:r>
            <a:r>
              <a:rPr lang="ca-ES" sz="1400" dirty="0" smtClean="0"/>
              <a:t> </a:t>
            </a:r>
            <a:r>
              <a:rPr lang="ca-ES" sz="1400" i="1" dirty="0" smtClean="0"/>
              <a:t>mellitus</a:t>
            </a:r>
            <a:r>
              <a:rPr lang="ca-ES" sz="1400" dirty="0" smtClean="0"/>
              <a:t> de tipus 2; </a:t>
            </a:r>
            <a:r>
              <a:rPr lang="ca-ES" sz="1400" dirty="0" err="1" smtClean="0"/>
              <a:t>FRCV</a:t>
            </a:r>
            <a:r>
              <a:rPr lang="ca-ES" sz="1400" dirty="0" smtClean="0"/>
              <a:t>: factors de risc cardiovascular; </a:t>
            </a:r>
            <a:r>
              <a:rPr lang="ca-ES" sz="1400" dirty="0" err="1" smtClean="0"/>
              <a:t>LABA</a:t>
            </a:r>
            <a:r>
              <a:rPr lang="ca-ES" sz="1400" dirty="0" smtClean="0"/>
              <a:t>: agonista adrenèrgic de llarga durada; LAMA: antagonista dels receptors </a:t>
            </a:r>
            <a:r>
              <a:rPr lang="ca-ES" sz="1400" dirty="0" err="1" smtClean="0"/>
              <a:t>muscarínics</a:t>
            </a:r>
            <a:r>
              <a:rPr lang="ca-ES" sz="1400" dirty="0" smtClean="0"/>
              <a:t> de llarga durada; </a:t>
            </a:r>
            <a:r>
              <a:rPr lang="ca-ES" sz="1400" dirty="0" err="1" smtClean="0"/>
              <a:t>mMRC</a:t>
            </a:r>
            <a:r>
              <a:rPr lang="ca-ES" sz="1400" dirty="0" smtClean="0"/>
              <a:t>: Escala modificada de dispnea.</a:t>
            </a:r>
            <a:endParaRPr lang="ca-ES" sz="1400" dirty="0"/>
          </a:p>
        </p:txBody>
      </p:sp>
    </p:spTree>
    <p:extLst>
      <p:ext uri="{BB962C8B-B14F-4D97-AF65-F5344CB8AC3E}">
        <p14:creationId xmlns:p14="http://schemas.microsoft.com/office/powerpoint/2010/main" val="38120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4" presetClass="entr" presetSubtype="16"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ox(i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28975" y="1294772"/>
            <a:ext cx="8086385" cy="1785104"/>
          </a:xfrm>
          <a:prstGeom prst="rect">
            <a:avLst/>
          </a:prstGeom>
          <a:noFill/>
          <a:ln>
            <a:solidFill>
              <a:srgbClr val="9BBB59"/>
            </a:solidFill>
          </a:ln>
        </p:spPr>
        <p:txBody>
          <a:bodyPr wrap="square" rtlCol="0">
            <a:spAutoFit/>
          </a:bodyPr>
          <a:lstStyle/>
          <a:p>
            <a:pPr algn="just"/>
            <a:r>
              <a:rPr lang="ca-ES" sz="2200" dirty="0" smtClean="0"/>
              <a:t>Bon estat general. </a:t>
            </a:r>
            <a:r>
              <a:rPr lang="ca-ES" sz="2200" dirty="0" err="1" smtClean="0"/>
              <a:t>Eupneic</a:t>
            </a:r>
            <a:r>
              <a:rPr lang="ca-ES" sz="2200" dirty="0" smtClean="0"/>
              <a:t> en repòs. </a:t>
            </a:r>
            <a:r>
              <a:rPr lang="ca-ES" sz="2200" dirty="0" err="1"/>
              <a:t>Acropàquia</a:t>
            </a:r>
            <a:r>
              <a:rPr lang="ca-ES" sz="2200" dirty="0"/>
              <a:t>. </a:t>
            </a:r>
            <a:endParaRPr lang="ca-ES" sz="2200" dirty="0" smtClean="0"/>
          </a:p>
          <a:p>
            <a:pPr algn="just"/>
            <a:r>
              <a:rPr lang="ca-ES" sz="2200" dirty="0" smtClean="0"/>
              <a:t>SpO</a:t>
            </a:r>
            <a:r>
              <a:rPr lang="ca-ES" sz="2200" baseline="-25000" dirty="0" smtClean="0"/>
              <a:t>2</a:t>
            </a:r>
            <a:r>
              <a:rPr lang="ca-ES" sz="2200" dirty="0" smtClean="0"/>
              <a:t> (</a:t>
            </a:r>
            <a:r>
              <a:rPr lang="ca-ES" sz="2200" dirty="0" err="1" smtClean="0"/>
              <a:t>aa</a:t>
            </a:r>
            <a:r>
              <a:rPr lang="ca-ES" sz="2200" dirty="0" smtClean="0"/>
              <a:t>): 93%; TA: 142/88 mmHg; FC: 98 </a:t>
            </a:r>
            <a:r>
              <a:rPr lang="ca-ES" sz="2200" dirty="0" err="1" smtClean="0"/>
              <a:t>bmp</a:t>
            </a:r>
            <a:r>
              <a:rPr lang="ca-ES" sz="2200" dirty="0" smtClean="0"/>
              <a:t>. </a:t>
            </a:r>
          </a:p>
          <a:p>
            <a:pPr algn="just"/>
            <a:r>
              <a:rPr lang="ca-ES" sz="2200" dirty="0" smtClean="0"/>
              <a:t>AC: tons cardíacs rítmics, sense bufs ni </a:t>
            </a:r>
            <a:r>
              <a:rPr lang="ca-ES" sz="2200" dirty="0" err="1" smtClean="0"/>
              <a:t>extratons</a:t>
            </a:r>
            <a:r>
              <a:rPr lang="ca-ES" sz="2200" dirty="0" smtClean="0"/>
              <a:t>.</a:t>
            </a:r>
            <a:endParaRPr lang="ca-ES" sz="2200" dirty="0"/>
          </a:p>
          <a:p>
            <a:pPr algn="just"/>
            <a:r>
              <a:rPr lang="ca-ES" sz="2200" dirty="0" smtClean="0"/>
              <a:t>AR: crepitants tipus </a:t>
            </a:r>
            <a:r>
              <a:rPr lang="ca-ES" sz="2200" dirty="0" err="1" smtClean="0"/>
              <a:t>Velcro</a:t>
            </a:r>
            <a:r>
              <a:rPr lang="ca-ES" sz="2200" dirty="0" smtClean="0"/>
              <a:t>® de predomini </a:t>
            </a:r>
            <a:r>
              <a:rPr lang="ca-ES" sz="2200" dirty="0" err="1" smtClean="0"/>
              <a:t>bibasal</a:t>
            </a:r>
            <a:r>
              <a:rPr lang="ca-ES" sz="2200" dirty="0" smtClean="0"/>
              <a:t>.</a:t>
            </a:r>
          </a:p>
          <a:p>
            <a:pPr algn="just"/>
            <a:r>
              <a:rPr lang="ca-ES" sz="2200" dirty="0" smtClean="0"/>
              <a:t>Sense edemes a les extremitats inferiors.</a:t>
            </a:r>
            <a:endParaRPr lang="ca-ES" sz="2200" dirty="0"/>
          </a:p>
        </p:txBody>
      </p:sp>
      <p:sp>
        <p:nvSpPr>
          <p:cNvPr id="6" name="CuadroTexto 5"/>
          <p:cNvSpPr txBox="1"/>
          <p:nvPr/>
        </p:nvSpPr>
        <p:spPr>
          <a:xfrm>
            <a:off x="528975" y="813689"/>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a-ES" sz="2200" b="1" dirty="0" smtClean="0">
                <a:solidFill>
                  <a:schemeClr val="tx1"/>
                </a:solidFill>
              </a:rPr>
              <a:t>Exploració</a:t>
            </a:r>
            <a:r>
              <a:rPr lang="es-ES" sz="2200" b="1" dirty="0" smtClean="0">
                <a:solidFill>
                  <a:schemeClr val="tx1"/>
                </a:solidFill>
              </a:rPr>
              <a:t> física</a:t>
            </a:r>
          </a:p>
        </p:txBody>
      </p:sp>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8" name="Rectángulo 7"/>
          <p:cNvSpPr/>
          <p:nvPr/>
        </p:nvSpPr>
        <p:spPr>
          <a:xfrm>
            <a:off x="2247900" y="3727848"/>
            <a:ext cx="4572000" cy="138499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ca-ES" sz="2800" dirty="0"/>
              <a:t>Es decideix </a:t>
            </a:r>
            <a:r>
              <a:rPr lang="ca-ES" sz="2800" dirty="0" smtClean="0"/>
              <a:t>sol·licitar</a:t>
            </a:r>
            <a:endParaRPr lang="ca-ES" sz="2800" dirty="0"/>
          </a:p>
          <a:p>
            <a:r>
              <a:rPr lang="ca-ES" sz="2800" dirty="0"/>
              <a:t>      </a:t>
            </a:r>
            <a:r>
              <a:rPr lang="ca-ES" sz="2800" dirty="0" smtClean="0"/>
              <a:t>- Espirometria</a:t>
            </a:r>
          </a:p>
          <a:p>
            <a:r>
              <a:rPr lang="ca-ES" sz="2800" dirty="0"/>
              <a:t>	</a:t>
            </a:r>
            <a:r>
              <a:rPr lang="ca-ES" sz="2800" dirty="0" smtClean="0"/>
              <a:t>-</a:t>
            </a:r>
            <a:r>
              <a:rPr lang="ca-ES" sz="2800" dirty="0"/>
              <a:t> </a:t>
            </a:r>
            <a:r>
              <a:rPr lang="ca-ES" sz="2800" dirty="0" smtClean="0"/>
              <a:t>Radiografia de tòrax</a:t>
            </a:r>
            <a:endParaRPr lang="ca-ES" sz="2800" dirty="0"/>
          </a:p>
        </p:txBody>
      </p:sp>
      <p:sp>
        <p:nvSpPr>
          <p:cNvPr id="9" name="8 CuadroTexto"/>
          <p:cNvSpPr txBox="1"/>
          <p:nvPr/>
        </p:nvSpPr>
        <p:spPr>
          <a:xfrm>
            <a:off x="0" y="5936776"/>
            <a:ext cx="9144000" cy="307777"/>
          </a:xfrm>
          <a:prstGeom prst="rect">
            <a:avLst/>
          </a:prstGeom>
          <a:noFill/>
        </p:spPr>
        <p:txBody>
          <a:bodyPr wrap="square" rtlCol="0">
            <a:spAutoFit/>
          </a:bodyPr>
          <a:lstStyle/>
          <a:p>
            <a:r>
              <a:rPr lang="ca-ES" sz="1400" dirty="0" smtClean="0"/>
              <a:t>AC: auscultació cardíaca; </a:t>
            </a:r>
            <a:r>
              <a:rPr lang="ca-ES" sz="1400" dirty="0" err="1" smtClean="0"/>
              <a:t>AR</a:t>
            </a:r>
            <a:r>
              <a:rPr lang="ca-ES" sz="1400" dirty="0" smtClean="0"/>
              <a:t>: auscultació respiratòria; FC: freqüència cardíaca; SpO</a:t>
            </a:r>
            <a:r>
              <a:rPr lang="ca-ES" sz="1400" baseline="-25000" dirty="0" smtClean="0"/>
              <a:t>2</a:t>
            </a:r>
            <a:r>
              <a:rPr lang="ca-ES" sz="1400" dirty="0" smtClean="0"/>
              <a:t>: percentatge de saturació d’oxigen.</a:t>
            </a:r>
            <a:endParaRPr lang="ca-ES" sz="1400" dirty="0"/>
          </a:p>
        </p:txBody>
      </p:sp>
    </p:spTree>
    <p:extLst>
      <p:ext uri="{BB962C8B-B14F-4D97-AF65-F5344CB8AC3E}">
        <p14:creationId xmlns:p14="http://schemas.microsoft.com/office/powerpoint/2010/main" val="224315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 presetClass="entr" presetSubtype="16"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ox(in)">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21250" t="9564" r="22741" b="5776"/>
          <a:stretch/>
        </p:blipFill>
        <p:spPr>
          <a:xfrm>
            <a:off x="1580504" y="174328"/>
            <a:ext cx="7287491" cy="6192982"/>
          </a:xfrm>
          <a:prstGeom prst="rect">
            <a:avLst/>
          </a:prstGeom>
        </p:spPr>
      </p:pic>
      <p:cxnSp>
        <p:nvCxnSpPr>
          <p:cNvPr id="4" name="Conector recto de flecha 3"/>
          <p:cNvCxnSpPr/>
          <p:nvPr/>
        </p:nvCxnSpPr>
        <p:spPr>
          <a:xfrm flipV="1">
            <a:off x="1316182" y="1268838"/>
            <a:ext cx="886691" cy="4710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Elipse 7"/>
          <p:cNvSpPr/>
          <p:nvPr/>
        </p:nvSpPr>
        <p:spPr>
          <a:xfrm>
            <a:off x="4949334" y="1144147"/>
            <a:ext cx="678874" cy="24938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203062" y="2489131"/>
            <a:ext cx="1747145" cy="1200329"/>
          </a:xfrm>
          <a:prstGeom prst="rect">
            <a:avLst/>
          </a:prstGeom>
          <a:noFill/>
          <a:ln>
            <a:solidFill>
              <a:srgbClr val="00CC00"/>
            </a:solidFill>
          </a:ln>
        </p:spPr>
        <p:txBody>
          <a:bodyPr wrap="none" rtlCol="0">
            <a:spAutoFit/>
          </a:bodyPr>
          <a:lstStyle/>
          <a:p>
            <a:r>
              <a:rPr lang="ca-ES" dirty="0" smtClean="0"/>
              <a:t>PATRÓ </a:t>
            </a:r>
          </a:p>
          <a:p>
            <a:r>
              <a:rPr lang="ca-ES" dirty="0" smtClean="0"/>
              <a:t>NO OBSTRUCTIU</a:t>
            </a:r>
          </a:p>
          <a:p>
            <a:r>
              <a:rPr lang="ca-ES" dirty="0" smtClean="0"/>
              <a:t>LLEU</a:t>
            </a:r>
          </a:p>
          <a:p>
            <a:r>
              <a:rPr lang="ca-ES" dirty="0" smtClean="0"/>
              <a:t>PBD NEGATIVA</a:t>
            </a:r>
            <a:endParaRPr lang="ca-ES" dirty="0"/>
          </a:p>
        </p:txBody>
      </p:sp>
      <p:pic>
        <p:nvPicPr>
          <p:cNvPr id="7" name="0 Imagen"/>
          <p:cNvPicPr/>
          <p:nvPr/>
        </p:nvPicPr>
        <p:blipFill>
          <a:blip r:embed="rId4"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9" name="8 CuadroTexto"/>
          <p:cNvSpPr txBox="1"/>
          <p:nvPr/>
        </p:nvSpPr>
        <p:spPr>
          <a:xfrm>
            <a:off x="0" y="6367310"/>
            <a:ext cx="9144000" cy="307777"/>
          </a:xfrm>
          <a:prstGeom prst="rect">
            <a:avLst/>
          </a:prstGeom>
          <a:noFill/>
        </p:spPr>
        <p:txBody>
          <a:bodyPr wrap="square" rtlCol="0">
            <a:spAutoFit/>
          </a:bodyPr>
          <a:lstStyle/>
          <a:p>
            <a:r>
              <a:rPr lang="ca-ES" sz="1400" dirty="0" err="1" smtClean="0"/>
              <a:t>PBD</a:t>
            </a:r>
            <a:r>
              <a:rPr lang="ca-ES" sz="1400" dirty="0" smtClean="0"/>
              <a:t>: prova de </a:t>
            </a:r>
            <a:r>
              <a:rPr lang="ca-ES" sz="1400" dirty="0" err="1" smtClean="0"/>
              <a:t>broncodilatació</a:t>
            </a:r>
            <a:r>
              <a:rPr lang="ca-ES" sz="1400" dirty="0" smtClean="0"/>
              <a:t>.</a:t>
            </a:r>
            <a:endParaRPr lang="ca-ES" sz="1400" dirty="0"/>
          </a:p>
        </p:txBody>
      </p:sp>
    </p:spTree>
    <p:extLst>
      <p:ext uri="{BB962C8B-B14F-4D97-AF65-F5344CB8AC3E}">
        <p14:creationId xmlns:p14="http://schemas.microsoft.com/office/powerpoint/2010/main" val="25741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4"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4"/>
          <p:cNvPicPr/>
          <p:nvPr/>
        </p:nvPicPr>
        <p:blipFill rotWithShape="1">
          <a:blip r:embed="rId3" cstate="print">
            <a:extLst>
              <a:ext uri="{28A0092B-C50C-407E-A947-70E740481C1C}">
                <a14:useLocalDpi xmlns:a14="http://schemas.microsoft.com/office/drawing/2010/main" val="0"/>
              </a:ext>
            </a:extLst>
          </a:blip>
          <a:srcRect l="20800" t="472" r="32473" b="1132"/>
          <a:stretch/>
        </p:blipFill>
        <p:spPr bwMode="auto">
          <a:xfrm>
            <a:off x="5038314" y="1274984"/>
            <a:ext cx="4022559" cy="4680284"/>
          </a:xfrm>
          <a:prstGeom prst="rect">
            <a:avLst/>
          </a:prstGeom>
          <a:noFill/>
          <a:ln w="9525">
            <a:noFill/>
            <a:miter lim="800000"/>
            <a:headEnd/>
            <a:tailEnd/>
          </a:ln>
        </p:spPr>
      </p:pic>
      <p:pic>
        <p:nvPicPr>
          <p:cNvPr id="2" name="Imatge 1"/>
          <p:cNvPicPr/>
          <p:nvPr/>
        </p:nvPicPr>
        <p:blipFill rotWithShape="1">
          <a:blip r:embed="rId4" cstate="print">
            <a:extLst>
              <a:ext uri="{28A0092B-C50C-407E-A947-70E740481C1C}">
                <a14:useLocalDpi xmlns:a14="http://schemas.microsoft.com/office/drawing/2010/main" val="0"/>
              </a:ext>
            </a:extLst>
          </a:blip>
          <a:srcRect l="21697" t="1114" r="21251"/>
          <a:stretch/>
        </p:blipFill>
        <p:spPr bwMode="auto">
          <a:xfrm>
            <a:off x="118849" y="1274985"/>
            <a:ext cx="4813369" cy="4680284"/>
          </a:xfrm>
          <a:prstGeom prst="rect">
            <a:avLst/>
          </a:prstGeom>
          <a:noFill/>
          <a:ln w="9525">
            <a:noFill/>
            <a:miter lim="800000"/>
            <a:headEnd/>
            <a:tailEnd/>
          </a:ln>
        </p:spPr>
      </p:pic>
      <p:pic>
        <p:nvPicPr>
          <p:cNvPr id="5" name="0 Imagen"/>
          <p:cNvPicPr/>
          <p:nvPr/>
        </p:nvPicPr>
        <p:blipFill>
          <a:blip r:embed="rId5"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Tree>
    <p:extLst>
      <p:ext uri="{BB962C8B-B14F-4D97-AF65-F5344CB8AC3E}">
        <p14:creationId xmlns:p14="http://schemas.microsoft.com/office/powerpoint/2010/main" val="1704967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ABA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543125"/>
            <a:ext cx="1616396" cy="1707992"/>
          </a:xfrm>
          <a:prstGeom prst="rect">
            <a:avLst/>
          </a:prstGeom>
        </p:spPr>
      </p:pic>
      <p:pic>
        <p:nvPicPr>
          <p:cNvPr id="3" name="Imagen 2" descr="Captura de pantalla 2017-12-13 a les 21.2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221" y="1270121"/>
            <a:ext cx="2422578" cy="3060821"/>
          </a:xfrm>
          <a:prstGeom prst="rect">
            <a:avLst/>
          </a:prstGeom>
        </p:spPr>
      </p:pic>
      <p:sp>
        <p:nvSpPr>
          <p:cNvPr id="4" name="CuadroTexto 3"/>
          <p:cNvSpPr txBox="1"/>
          <p:nvPr/>
        </p:nvSpPr>
        <p:spPr>
          <a:xfrm>
            <a:off x="777875" y="5588000"/>
            <a:ext cx="769937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ca-ES" sz="3600" b="1" dirty="0" smtClean="0">
                <a:solidFill>
                  <a:schemeClr val="bg1"/>
                </a:solidFill>
              </a:rPr>
              <a:t>Malaltia pulmonar obstructiva crònica?</a:t>
            </a:r>
            <a:endParaRPr lang="ca-ES" sz="3600" b="1" dirty="0">
              <a:solidFill>
                <a:schemeClr val="bg1"/>
              </a:solidFill>
            </a:endParaRPr>
          </a:p>
        </p:txBody>
      </p:sp>
      <p:pic>
        <p:nvPicPr>
          <p:cNvPr id="6" name="Imagen 5" descr="dedos de tambor.jpg"/>
          <p:cNvPicPr>
            <a:picLocks noChangeAspect="1"/>
          </p:cNvPicPr>
          <p:nvPr/>
        </p:nvPicPr>
        <p:blipFill rotWithShape="1">
          <a:blip r:embed="rId5">
            <a:extLst>
              <a:ext uri="{28A0092B-C50C-407E-A947-70E740481C1C}">
                <a14:useLocalDpi xmlns:a14="http://schemas.microsoft.com/office/drawing/2010/main" val="0"/>
              </a:ext>
            </a:extLst>
          </a:blip>
          <a:srcRect b="12711"/>
          <a:stretch/>
        </p:blipFill>
        <p:spPr>
          <a:xfrm>
            <a:off x="2241951" y="765515"/>
            <a:ext cx="1936348" cy="1263212"/>
          </a:xfrm>
          <a:prstGeom prst="rect">
            <a:avLst/>
          </a:prstGeom>
        </p:spPr>
      </p:pic>
      <p:sp>
        <p:nvSpPr>
          <p:cNvPr id="8" name="Rectángulo 7"/>
          <p:cNvSpPr/>
          <p:nvPr/>
        </p:nvSpPr>
        <p:spPr>
          <a:xfrm>
            <a:off x="476250" y="543125"/>
            <a:ext cx="3841750" cy="1707992"/>
          </a:xfrm>
          <a:prstGeom prst="rect">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descr="fonend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701" y="2780926"/>
            <a:ext cx="3746500" cy="2203824"/>
          </a:xfrm>
          <a:prstGeom prst="rect">
            <a:avLst/>
          </a:prstGeom>
        </p:spPr>
      </p:pic>
      <p:sp>
        <p:nvSpPr>
          <p:cNvPr id="11" name="Rectángulo 10"/>
          <p:cNvSpPr/>
          <p:nvPr/>
        </p:nvSpPr>
        <p:spPr>
          <a:xfrm>
            <a:off x="476250" y="2771442"/>
            <a:ext cx="3841750" cy="2213307"/>
          </a:xfrm>
          <a:prstGeom prst="rect">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p:cNvSpPr/>
          <p:nvPr/>
        </p:nvSpPr>
        <p:spPr>
          <a:xfrm>
            <a:off x="5121222" y="1270120"/>
            <a:ext cx="2422578" cy="3060821"/>
          </a:xfrm>
          <a:prstGeom prst="rect">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3" name="0 Imagen"/>
          <p:cNvPicPr/>
          <p:nvPr/>
        </p:nvPicPr>
        <p:blipFill>
          <a:blip r:embed="rId7"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Tree>
    <p:extLst>
      <p:ext uri="{BB962C8B-B14F-4D97-AF65-F5344CB8AC3E}">
        <p14:creationId xmlns:p14="http://schemas.microsoft.com/office/powerpoint/2010/main" val="288558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47102" y="1365017"/>
            <a:ext cx="7646258" cy="918895"/>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ca-ES" sz="2400" b="1" dirty="0" smtClean="0"/>
              <a:t>Fumador, tos seca i dispnea d’esforç, crepitants i espirometria rel &gt; 0,7</a:t>
            </a:r>
            <a:endParaRPr lang="ca-ES" sz="2400" b="1" dirty="0"/>
          </a:p>
        </p:txBody>
      </p:sp>
      <p:sp>
        <p:nvSpPr>
          <p:cNvPr id="6" name="Marcador de contenido 2"/>
          <p:cNvSpPr>
            <a:spLocks noGrp="1"/>
          </p:cNvSpPr>
          <p:nvPr>
            <p:ph idx="1"/>
          </p:nvPr>
        </p:nvSpPr>
        <p:spPr>
          <a:xfrm>
            <a:off x="747102" y="2284219"/>
            <a:ext cx="7646258" cy="3604479"/>
          </a:xfrm>
          <a:ln>
            <a:solidFill>
              <a:srgbClr val="4F6228"/>
            </a:solidFill>
          </a:ln>
        </p:spPr>
        <p:txBody>
          <a:bodyPr>
            <a:normAutofit fontScale="85000" lnSpcReduction="10000"/>
          </a:bodyPr>
          <a:lstStyle/>
          <a:p>
            <a:pPr algn="just"/>
            <a:r>
              <a:rPr lang="ca-ES" sz="2400" dirty="0" smtClean="0"/>
              <a:t>Emfisema pulmonar</a:t>
            </a:r>
            <a:endParaRPr lang="ca-ES" sz="2400" dirty="0"/>
          </a:p>
          <a:p>
            <a:pPr algn="just"/>
            <a:r>
              <a:rPr lang="ca-ES" sz="2400" dirty="0" smtClean="0"/>
              <a:t>Bronquièctasi</a:t>
            </a:r>
          </a:p>
          <a:p>
            <a:pPr algn="just"/>
            <a:r>
              <a:rPr lang="ca-ES" sz="2400" dirty="0" err="1"/>
              <a:t>Tromboembolisme</a:t>
            </a:r>
            <a:r>
              <a:rPr lang="ca-ES" sz="2400" dirty="0"/>
              <a:t> </a:t>
            </a:r>
            <a:r>
              <a:rPr lang="ca-ES" sz="2400" dirty="0" smtClean="0"/>
              <a:t>pulmonar </a:t>
            </a:r>
            <a:endParaRPr lang="ca-ES" sz="2400" dirty="0"/>
          </a:p>
          <a:p>
            <a:pPr algn="just"/>
            <a:r>
              <a:rPr lang="ca-ES" sz="2400" dirty="0"/>
              <a:t>Malaltia pulmonar </a:t>
            </a:r>
            <a:r>
              <a:rPr lang="ca-ES" sz="2400" dirty="0" smtClean="0"/>
              <a:t>intersticial</a:t>
            </a:r>
          </a:p>
          <a:p>
            <a:pPr algn="just"/>
            <a:r>
              <a:rPr lang="ca-ES" sz="2400" dirty="0"/>
              <a:t>Infecció </a:t>
            </a:r>
            <a:r>
              <a:rPr lang="ca-ES" sz="2400" dirty="0" smtClean="0"/>
              <a:t>respiratòria per gèrmens atípics: micobacteris...</a:t>
            </a:r>
          </a:p>
          <a:p>
            <a:pPr algn="just"/>
            <a:r>
              <a:rPr lang="ca-ES" sz="2400" dirty="0" smtClean="0"/>
              <a:t>Insuficiència cardíaca</a:t>
            </a:r>
            <a:endParaRPr lang="ca-ES" sz="2400" dirty="0"/>
          </a:p>
          <a:p>
            <a:pPr algn="just"/>
            <a:r>
              <a:rPr lang="ca-ES" sz="2400" dirty="0" smtClean="0"/>
              <a:t>Neoplàsia</a:t>
            </a:r>
          </a:p>
          <a:p>
            <a:endParaRPr lang="es-ES" dirty="0" smtClean="0"/>
          </a:p>
        </p:txBody>
      </p:sp>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2" name="CuadroTexto 1"/>
          <p:cNvSpPr txBox="1"/>
          <p:nvPr/>
        </p:nvSpPr>
        <p:spPr>
          <a:xfrm>
            <a:off x="767524" y="669925"/>
            <a:ext cx="5916911" cy="584776"/>
          </a:xfrm>
          <a:prstGeom prst="rect">
            <a:avLst/>
          </a:prstGeom>
          <a:noFill/>
        </p:spPr>
        <p:txBody>
          <a:bodyPr wrap="square" rtlCol="0">
            <a:spAutoFit/>
          </a:bodyPr>
          <a:lstStyle/>
          <a:p>
            <a:r>
              <a:rPr lang="es-ES" sz="3200" b="1" dirty="0" smtClean="0"/>
              <a:t>DIAGNÒSTIC DIFERENCIAL</a:t>
            </a:r>
            <a:endParaRPr lang="es-ES" sz="3200" b="1" dirty="0"/>
          </a:p>
        </p:txBody>
      </p:sp>
    </p:spTree>
    <p:extLst>
      <p:ext uri="{BB962C8B-B14F-4D97-AF65-F5344CB8AC3E}">
        <p14:creationId xmlns:p14="http://schemas.microsoft.com/office/powerpoint/2010/main" val="34540125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5" name="Rectángulo 4"/>
          <p:cNvSpPr/>
          <p:nvPr/>
        </p:nvSpPr>
        <p:spPr>
          <a:xfrm>
            <a:off x="2218249" y="478841"/>
            <a:ext cx="4693367"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ca-ES" sz="2800" dirty="0"/>
              <a:t>Es decideix </a:t>
            </a:r>
            <a:r>
              <a:rPr lang="ca-ES" sz="2800" dirty="0" smtClean="0"/>
              <a:t>sol·licitar</a:t>
            </a:r>
            <a:endParaRPr lang="ca-ES" sz="2800" dirty="0"/>
          </a:p>
        </p:txBody>
      </p:sp>
      <p:sp>
        <p:nvSpPr>
          <p:cNvPr id="6" name="CuadroTexto 5"/>
          <p:cNvSpPr txBox="1"/>
          <p:nvPr/>
        </p:nvSpPr>
        <p:spPr>
          <a:xfrm>
            <a:off x="2218249" y="4088114"/>
            <a:ext cx="4693367" cy="1323439"/>
          </a:xfrm>
          <a:prstGeom prst="rect">
            <a:avLst/>
          </a:prstGeom>
          <a:noFill/>
          <a:ln>
            <a:solidFill>
              <a:srgbClr val="9BBB59"/>
            </a:solidFill>
          </a:ln>
        </p:spPr>
        <p:txBody>
          <a:bodyPr wrap="square" rtlCol="0">
            <a:spAutoFit/>
          </a:bodyPr>
          <a:lstStyle/>
          <a:p>
            <a:pPr algn="just"/>
            <a:r>
              <a:rPr lang="ca-ES" sz="2000" b="1" dirty="0" smtClean="0"/>
              <a:t>TC de tòrax:</a:t>
            </a:r>
            <a:r>
              <a:rPr lang="ca-ES" sz="2000" dirty="0" smtClean="0"/>
              <a:t> presència d’àrees d’emfisema en lòbuls superiors i signes d’extensa fibrosi en lòbuls inferiors.</a:t>
            </a:r>
          </a:p>
        </p:txBody>
      </p:sp>
      <p:sp>
        <p:nvSpPr>
          <p:cNvPr id="8" name="CuadroTexto 7"/>
          <p:cNvSpPr txBox="1"/>
          <p:nvPr/>
        </p:nvSpPr>
        <p:spPr>
          <a:xfrm>
            <a:off x="2218250" y="1178564"/>
            <a:ext cx="4693367" cy="2277547"/>
          </a:xfrm>
          <a:prstGeom prst="rect">
            <a:avLst/>
          </a:prstGeom>
          <a:noFill/>
          <a:ln>
            <a:solidFill>
              <a:srgbClr val="9BBB59"/>
            </a:solidFill>
          </a:ln>
        </p:spPr>
        <p:txBody>
          <a:bodyPr wrap="square" rtlCol="0">
            <a:spAutoFit/>
          </a:bodyPr>
          <a:lstStyle/>
          <a:p>
            <a:r>
              <a:rPr lang="ca-ES" sz="2000" b="1" dirty="0" smtClean="0"/>
              <a:t>Anàlisi sanguini</a:t>
            </a:r>
            <a:endParaRPr lang="ca-ES" sz="2000" dirty="0" smtClean="0"/>
          </a:p>
          <a:p>
            <a:r>
              <a:rPr lang="ca-ES" sz="2000" dirty="0"/>
              <a:t> </a:t>
            </a:r>
            <a:r>
              <a:rPr lang="ca-ES" sz="2000" dirty="0" smtClean="0"/>
              <a:t>   Hemograma</a:t>
            </a:r>
            <a:r>
              <a:rPr lang="ca-ES" sz="2000" dirty="0"/>
              <a:t>: </a:t>
            </a:r>
            <a:r>
              <a:rPr lang="ca-ES" sz="2000" dirty="0" smtClean="0"/>
              <a:t>normal.   </a:t>
            </a:r>
          </a:p>
          <a:p>
            <a:r>
              <a:rPr lang="ca-ES" sz="2000" dirty="0"/>
              <a:t> </a:t>
            </a:r>
            <a:r>
              <a:rPr lang="ca-ES" sz="2000" dirty="0" smtClean="0"/>
              <a:t>   Bioquímica general: normal.</a:t>
            </a:r>
          </a:p>
          <a:p>
            <a:r>
              <a:rPr lang="ca-ES" sz="2000" dirty="0"/>
              <a:t> </a:t>
            </a:r>
            <a:r>
              <a:rPr lang="ca-ES" sz="2000" dirty="0" smtClean="0"/>
              <a:t>   BNP: 85 </a:t>
            </a:r>
            <a:r>
              <a:rPr lang="ca-ES" sz="2000" dirty="0" err="1" smtClean="0"/>
              <a:t>pg</a:t>
            </a:r>
            <a:r>
              <a:rPr lang="ca-ES" sz="2000" dirty="0" smtClean="0"/>
              <a:t>/ml (&lt;300 molt improbable).</a:t>
            </a:r>
            <a:endParaRPr lang="ca-ES" sz="2000" dirty="0"/>
          </a:p>
          <a:p>
            <a:r>
              <a:rPr lang="ca-ES" sz="2000" dirty="0" smtClean="0">
                <a:solidFill>
                  <a:srgbClr val="FF0000"/>
                </a:solidFill>
              </a:rPr>
              <a:t>    </a:t>
            </a:r>
            <a:r>
              <a:rPr lang="ca-ES" sz="2000" dirty="0" err="1" smtClean="0"/>
              <a:t>PCR</a:t>
            </a:r>
            <a:r>
              <a:rPr lang="ca-ES" sz="2000" dirty="0" smtClean="0"/>
              <a:t>: 4</a:t>
            </a:r>
            <a:r>
              <a:rPr lang="ca-ES" sz="2000" dirty="0"/>
              <a:t> </a:t>
            </a:r>
            <a:r>
              <a:rPr lang="ca-ES" sz="2000" dirty="0" smtClean="0"/>
              <a:t>mg/l (0,0-6,0).</a:t>
            </a:r>
          </a:p>
          <a:p>
            <a:r>
              <a:rPr lang="ca-ES" sz="2000" dirty="0">
                <a:solidFill>
                  <a:srgbClr val="FF0000"/>
                </a:solidFill>
              </a:rPr>
              <a:t> </a:t>
            </a:r>
            <a:r>
              <a:rPr lang="ca-ES" sz="2000" dirty="0" smtClean="0">
                <a:solidFill>
                  <a:srgbClr val="FF0000"/>
                </a:solidFill>
              </a:rPr>
              <a:t>   </a:t>
            </a:r>
            <a:r>
              <a:rPr lang="ca-ES" sz="2000" dirty="0" smtClean="0"/>
              <a:t>D</a:t>
            </a:r>
            <a:r>
              <a:rPr lang="es-ES" sz="2000" dirty="0" smtClean="0"/>
              <a:t>-</a:t>
            </a:r>
            <a:r>
              <a:rPr lang="ca-ES" sz="2000" dirty="0" smtClean="0"/>
              <a:t>dímer: &lt;150 </a:t>
            </a:r>
            <a:r>
              <a:rPr lang="ca-ES" sz="2000" dirty="0" err="1" smtClean="0"/>
              <a:t>ng</a:t>
            </a:r>
            <a:r>
              <a:rPr lang="ca-ES" sz="2000" dirty="0" smtClean="0"/>
              <a:t>/ml (0-243)</a:t>
            </a:r>
            <a:r>
              <a:rPr lang="ca-ES" sz="2200" dirty="0" smtClean="0"/>
              <a:t>.</a:t>
            </a:r>
          </a:p>
        </p:txBody>
      </p:sp>
      <p:sp>
        <p:nvSpPr>
          <p:cNvPr id="7" name="Flecha abajo 6"/>
          <p:cNvSpPr/>
          <p:nvPr/>
        </p:nvSpPr>
        <p:spPr>
          <a:xfrm>
            <a:off x="4198065" y="3375698"/>
            <a:ext cx="366869" cy="622558"/>
          </a:xfrm>
          <a:prstGeom prst="downArrow">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2218250" y="5808993"/>
            <a:ext cx="4693368" cy="430887"/>
          </a:xfrm>
          <a:prstGeom prst="rect">
            <a:avLst/>
          </a:prstGeom>
          <a:noFill/>
          <a:ln>
            <a:solidFill>
              <a:srgbClr val="9BBB59"/>
            </a:solidFill>
          </a:ln>
        </p:spPr>
        <p:txBody>
          <a:bodyPr wrap="square" rtlCol="0">
            <a:spAutoFit/>
          </a:bodyPr>
          <a:lstStyle/>
          <a:p>
            <a:pPr algn="just"/>
            <a:r>
              <a:rPr lang="ca-ES" sz="2200" dirty="0" smtClean="0"/>
              <a:t>       </a:t>
            </a:r>
            <a:r>
              <a:rPr lang="ca-ES" sz="1600" dirty="0" smtClean="0"/>
              <a:t>DERIVACIÓ  A  PNEUMOLOGIA</a:t>
            </a:r>
          </a:p>
        </p:txBody>
      </p:sp>
      <p:sp>
        <p:nvSpPr>
          <p:cNvPr id="9" name="Flecha abajo 8"/>
          <p:cNvSpPr/>
          <p:nvPr/>
        </p:nvSpPr>
        <p:spPr>
          <a:xfrm>
            <a:off x="4198065" y="5196110"/>
            <a:ext cx="366869" cy="612882"/>
          </a:xfrm>
          <a:prstGeom prst="downArrow">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2" name="11 CuadroTexto"/>
          <p:cNvSpPr txBox="1"/>
          <p:nvPr/>
        </p:nvSpPr>
        <p:spPr>
          <a:xfrm>
            <a:off x="0" y="6314525"/>
            <a:ext cx="9144000" cy="369332"/>
          </a:xfrm>
          <a:prstGeom prst="rect">
            <a:avLst/>
          </a:prstGeom>
          <a:noFill/>
        </p:spPr>
        <p:txBody>
          <a:bodyPr wrap="square" rtlCol="0">
            <a:spAutoFit/>
          </a:bodyPr>
          <a:lstStyle/>
          <a:p>
            <a:r>
              <a:rPr lang="ca-ES" dirty="0" smtClean="0"/>
              <a:t>BNP: pèptid </a:t>
            </a:r>
            <a:r>
              <a:rPr lang="ca-ES" dirty="0" err="1" smtClean="0"/>
              <a:t>natriurètic</a:t>
            </a:r>
            <a:r>
              <a:rPr lang="ca-ES" dirty="0" smtClean="0"/>
              <a:t> de tipus B; </a:t>
            </a:r>
            <a:r>
              <a:rPr lang="ca-ES" dirty="0" err="1" smtClean="0"/>
              <a:t>PCR</a:t>
            </a:r>
            <a:r>
              <a:rPr lang="ca-ES" dirty="0" smtClean="0"/>
              <a:t>: proteïna C reactiva; TC: tomografia computada.</a:t>
            </a:r>
            <a:endParaRPr lang="ca-ES" dirty="0"/>
          </a:p>
        </p:txBody>
      </p:sp>
    </p:spTree>
    <p:extLst>
      <p:ext uri="{BB962C8B-B14F-4D97-AF65-F5344CB8AC3E}">
        <p14:creationId xmlns:p14="http://schemas.microsoft.com/office/powerpoint/2010/main" val="26794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4"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0" grpId="0" animBg="1"/>
      <p:bldP spid="9"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a:t>
            </a:r>
            <a:endParaRPr lang="es-ES" dirty="0"/>
          </a:p>
        </p:txBody>
      </p:sp>
      <p:sp>
        <p:nvSpPr>
          <p:cNvPr id="3" name="Marcador de contenido 2"/>
          <p:cNvSpPr>
            <a:spLocks noGrp="1"/>
          </p:cNvSpPr>
          <p:nvPr>
            <p:ph idx="1"/>
          </p:nvPr>
        </p:nvSpPr>
        <p:spPr/>
        <p:txBody>
          <a:bodyPr/>
          <a:lstStyle/>
          <a:p>
            <a:endParaRPr lang="es-ES" dirty="0" smtClean="0"/>
          </a:p>
          <a:p>
            <a:endParaRPr lang="es-ES" dirty="0"/>
          </a:p>
          <a:p>
            <a:r>
              <a:rPr lang="es-ES" dirty="0" smtClean="0"/>
              <a:t>Etiología desconocida, limitada a los pulmones con fibrosis progresiva con una fisiología pulmonar restrictiva y alteraciones radiológicas e histológicas de neumonía intersticial usual (NIU)</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7875984" y="211576"/>
            <a:ext cx="990600" cy="1058545"/>
          </a:xfrm>
          <a:prstGeom prst="rect">
            <a:avLst/>
          </a:prstGeom>
        </p:spPr>
      </p:pic>
      <p:sp>
        <p:nvSpPr>
          <p:cNvPr id="10" name="CuadroTexto 9"/>
          <p:cNvSpPr txBox="1"/>
          <p:nvPr/>
        </p:nvSpPr>
        <p:spPr>
          <a:xfrm>
            <a:off x="528975" y="1089826"/>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2200" b="1" dirty="0" err="1" smtClean="0">
                <a:solidFill>
                  <a:schemeClr val="tx1"/>
                </a:solidFill>
              </a:rPr>
              <a:t>Anamnesi</a:t>
            </a:r>
            <a:r>
              <a:rPr lang="es-ES" sz="2200" b="1" dirty="0" smtClean="0">
                <a:solidFill>
                  <a:schemeClr val="tx1"/>
                </a:solidFill>
              </a:rPr>
              <a:t> dirigida</a:t>
            </a:r>
          </a:p>
        </p:txBody>
      </p:sp>
      <p:sp>
        <p:nvSpPr>
          <p:cNvPr id="11" name="CuadroTexto 10"/>
          <p:cNvSpPr txBox="1"/>
          <p:nvPr/>
        </p:nvSpPr>
        <p:spPr>
          <a:xfrm>
            <a:off x="528975" y="5390940"/>
            <a:ext cx="7795875" cy="954107"/>
          </a:xfrm>
          <a:prstGeom prst="rect">
            <a:avLst/>
          </a:prstGeom>
          <a:noFill/>
          <a:ln>
            <a:solidFill>
              <a:schemeClr val="accent3"/>
            </a:solidFill>
          </a:ln>
        </p:spPr>
        <p:txBody>
          <a:bodyPr wrap="square" rtlCol="0">
            <a:spAutoFit/>
          </a:bodyPr>
          <a:lstStyle/>
          <a:p>
            <a:r>
              <a:rPr lang="ca-ES" sz="2000" dirty="0" smtClean="0"/>
              <a:t>· </a:t>
            </a:r>
            <a:r>
              <a:rPr lang="ca-ES" dirty="0" smtClean="0"/>
              <a:t>Bioquímica, hemograma normals. VSG &lt;5</a:t>
            </a:r>
          </a:p>
          <a:p>
            <a:r>
              <a:rPr lang="ca-ES" dirty="0" smtClean="0"/>
              <a:t>· Estudi immunològic: ANA–, ANCA–, ENA–, </a:t>
            </a:r>
            <a:r>
              <a:rPr lang="ca-ES" dirty="0" err="1" smtClean="0"/>
              <a:t>FR</a:t>
            </a:r>
            <a:r>
              <a:rPr lang="ca-ES" dirty="0" smtClean="0"/>
              <a:t>–, </a:t>
            </a:r>
            <a:r>
              <a:rPr lang="ca-ES" dirty="0" err="1" smtClean="0"/>
              <a:t>anti-CCP</a:t>
            </a:r>
            <a:r>
              <a:rPr lang="ca-ES" dirty="0" smtClean="0"/>
              <a:t>–, precipitines–.</a:t>
            </a:r>
          </a:p>
        </p:txBody>
      </p:sp>
      <p:sp>
        <p:nvSpPr>
          <p:cNvPr id="12" name="CuadroTexto 11"/>
          <p:cNvSpPr txBox="1"/>
          <p:nvPr/>
        </p:nvSpPr>
        <p:spPr>
          <a:xfrm>
            <a:off x="528975" y="4933521"/>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2200" b="1" dirty="0" smtClean="0">
                <a:solidFill>
                  <a:schemeClr val="tx1"/>
                </a:solidFill>
              </a:rPr>
              <a:t>Analítica sanguínea</a:t>
            </a:r>
          </a:p>
        </p:txBody>
      </p:sp>
      <p:sp>
        <p:nvSpPr>
          <p:cNvPr id="9" name="CuadroTexto 8"/>
          <p:cNvSpPr txBox="1"/>
          <p:nvPr/>
        </p:nvSpPr>
        <p:spPr>
          <a:xfrm>
            <a:off x="528975" y="1542891"/>
            <a:ext cx="7795875" cy="3488039"/>
          </a:xfrm>
          <a:prstGeom prst="rect">
            <a:avLst/>
          </a:prstGeom>
          <a:noFill/>
          <a:ln>
            <a:solidFill>
              <a:schemeClr val="accent3"/>
            </a:solidFill>
          </a:ln>
        </p:spPr>
        <p:txBody>
          <a:bodyPr wrap="square" rtlCol="0">
            <a:spAutoFit/>
          </a:bodyPr>
          <a:lstStyle/>
          <a:p>
            <a:r>
              <a:rPr lang="ca-ES" sz="2000" dirty="0" smtClean="0">
                <a:solidFill>
                  <a:srgbClr val="000000"/>
                </a:solidFill>
              </a:rPr>
              <a:t>· Fumador actiu. </a:t>
            </a:r>
          </a:p>
          <a:p>
            <a:r>
              <a:rPr lang="ca-ES" sz="2000" dirty="0" smtClean="0"/>
              <a:t>· </a:t>
            </a:r>
            <a:r>
              <a:rPr lang="ca-ES" sz="2000" dirty="0" err="1" smtClean="0"/>
              <a:t>FRCV</a:t>
            </a:r>
            <a:r>
              <a:rPr lang="ca-ES" sz="2000" dirty="0" smtClean="0"/>
              <a:t>: DM2.</a:t>
            </a:r>
          </a:p>
          <a:p>
            <a:r>
              <a:rPr lang="ca-ES" sz="2000" dirty="0" smtClean="0"/>
              <a:t>· Sense animals a casa. </a:t>
            </a:r>
          </a:p>
          <a:p>
            <a:r>
              <a:rPr lang="ca-ES" sz="2000" dirty="0" smtClean="0"/>
              <a:t>· Casa ben airejada i sense humitats.</a:t>
            </a:r>
          </a:p>
          <a:p>
            <a:r>
              <a:rPr lang="ca-ES" sz="2000" dirty="0" smtClean="0"/>
              <a:t>· Activitat laboral: escombriaire.</a:t>
            </a:r>
          </a:p>
          <a:p>
            <a:r>
              <a:rPr lang="ca-ES" sz="2000" dirty="0" smtClean="0"/>
              <a:t>· Sense altres exposicions d’inhalants d’interès</a:t>
            </a:r>
          </a:p>
          <a:p>
            <a:r>
              <a:rPr lang="ca-ES" sz="2000" dirty="0" smtClean="0"/>
              <a:t>· Sense estigmes de </a:t>
            </a:r>
            <a:r>
              <a:rPr lang="ca-ES" sz="2000" dirty="0" err="1" smtClean="0"/>
              <a:t>connectivopatia</a:t>
            </a:r>
            <a:r>
              <a:rPr lang="ca-ES" sz="2000" dirty="0" smtClean="0"/>
              <a:t>.</a:t>
            </a:r>
          </a:p>
          <a:p>
            <a:r>
              <a:rPr lang="ca-ES" sz="2000" dirty="0" smtClean="0"/>
              <a:t>· Sense antecedents familiars de malalties respiratòries intersticials.</a:t>
            </a:r>
          </a:p>
          <a:p>
            <a:r>
              <a:rPr lang="ca-ES" sz="2000" dirty="0" smtClean="0"/>
              <a:t>· Sense clínica de </a:t>
            </a:r>
            <a:r>
              <a:rPr lang="ca-ES" sz="2000" dirty="0" err="1" smtClean="0"/>
              <a:t>RGE</a:t>
            </a:r>
            <a:r>
              <a:rPr lang="ca-ES" sz="2000" dirty="0" smtClean="0"/>
              <a:t>.</a:t>
            </a:r>
          </a:p>
          <a:p>
            <a:r>
              <a:rPr lang="ca-ES" sz="2000" dirty="0" smtClean="0"/>
              <a:t>· Exposició farmacològica: metformina, </a:t>
            </a:r>
            <a:r>
              <a:rPr lang="ca-ES" sz="2000" dirty="0" err="1" smtClean="0"/>
              <a:t>LABA-LAMA</a:t>
            </a:r>
            <a:r>
              <a:rPr lang="ca-ES" sz="2000" dirty="0" smtClean="0"/>
              <a:t>.</a:t>
            </a:r>
          </a:p>
        </p:txBody>
      </p:sp>
      <p:pic>
        <p:nvPicPr>
          <p:cNvPr id="4" name="Imagen 3" descr="foto-interna-visitamed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896" y="82837"/>
            <a:ext cx="1371858" cy="1371858"/>
          </a:xfrm>
          <a:prstGeom prst="rect">
            <a:avLst/>
          </a:prstGeom>
        </p:spPr>
      </p:pic>
      <p:sp>
        <p:nvSpPr>
          <p:cNvPr id="2" name="CuadroTexto 1"/>
          <p:cNvSpPr txBox="1"/>
          <p:nvPr/>
        </p:nvSpPr>
        <p:spPr>
          <a:xfrm>
            <a:off x="528976" y="261275"/>
            <a:ext cx="7036092" cy="1015663"/>
          </a:xfrm>
          <a:prstGeom prst="rect">
            <a:avLst/>
          </a:prstGeom>
          <a:noFill/>
        </p:spPr>
        <p:txBody>
          <a:bodyPr wrap="square" rtlCol="0">
            <a:spAutoFit/>
          </a:bodyPr>
          <a:lstStyle/>
          <a:p>
            <a:pPr algn="just"/>
            <a:r>
              <a:rPr lang="ca-ES" sz="2000" dirty="0" smtClean="0"/>
              <a:t>Home de 69 anys, clínica de dispnea </a:t>
            </a:r>
            <a:r>
              <a:rPr lang="ca-ES" sz="2000" dirty="0" err="1" smtClean="0"/>
              <a:t>mMRC</a:t>
            </a:r>
            <a:r>
              <a:rPr lang="ca-ES" sz="2000" dirty="0" smtClean="0"/>
              <a:t> 3, de mesos d’evolució i tos seca. </a:t>
            </a:r>
            <a:r>
              <a:rPr lang="ca-ES" sz="2000" dirty="0" err="1" smtClean="0"/>
              <a:t>EF</a:t>
            </a:r>
            <a:r>
              <a:rPr lang="ca-ES" sz="2000" dirty="0" smtClean="0"/>
              <a:t>: SpO</a:t>
            </a:r>
            <a:r>
              <a:rPr lang="ca-ES" sz="2000" baseline="-25000" dirty="0" smtClean="0"/>
              <a:t>2</a:t>
            </a:r>
            <a:r>
              <a:rPr lang="ca-ES" sz="2000" dirty="0" smtClean="0"/>
              <a:t> (</a:t>
            </a:r>
            <a:r>
              <a:rPr lang="ca-ES" sz="2000" dirty="0" err="1" smtClean="0"/>
              <a:t>aa</a:t>
            </a:r>
            <a:r>
              <a:rPr lang="ca-ES" sz="2000" dirty="0" smtClean="0"/>
              <a:t>), 93%. </a:t>
            </a:r>
            <a:r>
              <a:rPr lang="ca-ES" sz="2000" dirty="0" err="1" smtClean="0"/>
              <a:t>Acropàquia</a:t>
            </a:r>
            <a:r>
              <a:rPr lang="ca-ES" sz="2000" dirty="0" smtClean="0"/>
              <a:t>. Crepitants secs.</a:t>
            </a:r>
            <a:endParaRPr lang="ca-ES" sz="2000" dirty="0"/>
          </a:p>
        </p:txBody>
      </p:sp>
      <p:sp>
        <p:nvSpPr>
          <p:cNvPr id="13" name="12 CuadroTexto"/>
          <p:cNvSpPr txBox="1"/>
          <p:nvPr/>
        </p:nvSpPr>
        <p:spPr>
          <a:xfrm>
            <a:off x="0" y="6314270"/>
            <a:ext cx="9144000" cy="430887"/>
          </a:xfrm>
          <a:prstGeom prst="rect">
            <a:avLst/>
          </a:prstGeom>
          <a:noFill/>
        </p:spPr>
        <p:txBody>
          <a:bodyPr wrap="square" rtlCol="0">
            <a:spAutoFit/>
          </a:bodyPr>
          <a:lstStyle/>
          <a:p>
            <a:r>
              <a:rPr lang="ca-ES" sz="1100" dirty="0" smtClean="0"/>
              <a:t>ANA: anticossos antinuclears; ANCA: anticossos </a:t>
            </a:r>
            <a:r>
              <a:rPr lang="ca-ES" sz="1100" dirty="0" err="1" smtClean="0"/>
              <a:t>anticitoplasma</a:t>
            </a:r>
            <a:r>
              <a:rPr lang="ca-ES" sz="1100" dirty="0" smtClean="0"/>
              <a:t> de neutròfils; </a:t>
            </a:r>
            <a:r>
              <a:rPr lang="ca-ES" sz="1100" dirty="0" err="1" smtClean="0"/>
              <a:t>CCP</a:t>
            </a:r>
            <a:r>
              <a:rPr lang="ca-ES" sz="1100" dirty="0" smtClean="0"/>
              <a:t>: pèptid </a:t>
            </a:r>
            <a:r>
              <a:rPr lang="ca-ES" sz="1100" dirty="0" err="1" smtClean="0"/>
              <a:t>citrul·linat</a:t>
            </a:r>
            <a:r>
              <a:rPr lang="ca-ES" sz="1100" dirty="0" smtClean="0"/>
              <a:t> cíclic; </a:t>
            </a:r>
            <a:r>
              <a:rPr lang="ca-ES" sz="1100" dirty="0" err="1" smtClean="0"/>
              <a:t>EF</a:t>
            </a:r>
            <a:r>
              <a:rPr lang="ca-ES" sz="1100" dirty="0" smtClean="0"/>
              <a:t>: exploració física; ENA: antigen nuclear extraïble; </a:t>
            </a:r>
            <a:r>
              <a:rPr lang="ca-ES" sz="1100" dirty="0" err="1" smtClean="0"/>
              <a:t>FR</a:t>
            </a:r>
            <a:r>
              <a:rPr lang="ca-ES" sz="1100" dirty="0" smtClean="0"/>
              <a:t>: factor reumatoide; </a:t>
            </a:r>
            <a:r>
              <a:rPr lang="ca-ES" sz="1100" dirty="0" err="1" smtClean="0"/>
              <a:t>RGE</a:t>
            </a:r>
            <a:r>
              <a:rPr lang="ca-ES" sz="1100" dirty="0" smtClean="0"/>
              <a:t>: reflux </a:t>
            </a:r>
            <a:r>
              <a:rPr lang="ca-ES" sz="1100" dirty="0" err="1" smtClean="0"/>
              <a:t>gastroesofàgic</a:t>
            </a:r>
            <a:r>
              <a:rPr lang="ca-ES" sz="1100" dirty="0" smtClean="0"/>
              <a:t>; </a:t>
            </a:r>
            <a:r>
              <a:rPr lang="ca-ES" sz="1100" dirty="0" err="1" smtClean="0"/>
              <a:t>VSG</a:t>
            </a:r>
            <a:r>
              <a:rPr lang="ca-ES" sz="1100" dirty="0" smtClean="0"/>
              <a:t>: velocitat de sedimentació globular.</a:t>
            </a:r>
            <a:endParaRPr lang="ca-ES" sz="1100" dirty="0"/>
          </a:p>
        </p:txBody>
      </p:sp>
    </p:spTree>
    <p:extLst>
      <p:ext uri="{BB962C8B-B14F-4D97-AF65-F5344CB8AC3E}">
        <p14:creationId xmlns:p14="http://schemas.microsoft.com/office/powerpoint/2010/main" val="13107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4"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7875984" y="211576"/>
            <a:ext cx="990600" cy="1058545"/>
          </a:xfrm>
          <a:prstGeom prst="rect">
            <a:avLst/>
          </a:prstGeom>
        </p:spPr>
      </p:pic>
      <p:sp>
        <p:nvSpPr>
          <p:cNvPr id="10" name="CuadroTexto 9"/>
          <p:cNvSpPr txBox="1"/>
          <p:nvPr/>
        </p:nvSpPr>
        <p:spPr>
          <a:xfrm>
            <a:off x="528975" y="1089826"/>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2200" b="1" dirty="0" err="1" smtClean="0">
                <a:solidFill>
                  <a:schemeClr val="tx1"/>
                </a:solidFill>
              </a:rPr>
              <a:t>Anamnesi</a:t>
            </a:r>
            <a:r>
              <a:rPr lang="es-ES" sz="2200" b="1" dirty="0" smtClean="0">
                <a:solidFill>
                  <a:schemeClr val="tx1"/>
                </a:solidFill>
              </a:rPr>
              <a:t> dirigida</a:t>
            </a:r>
          </a:p>
        </p:txBody>
      </p:sp>
      <p:sp>
        <p:nvSpPr>
          <p:cNvPr id="11" name="CuadroTexto 10"/>
          <p:cNvSpPr txBox="1"/>
          <p:nvPr/>
        </p:nvSpPr>
        <p:spPr>
          <a:xfrm>
            <a:off x="528975" y="5390940"/>
            <a:ext cx="7786350" cy="707886"/>
          </a:xfrm>
          <a:prstGeom prst="rect">
            <a:avLst/>
          </a:prstGeom>
          <a:noFill/>
          <a:ln>
            <a:solidFill>
              <a:schemeClr val="accent3"/>
            </a:solidFill>
          </a:ln>
        </p:spPr>
        <p:txBody>
          <a:bodyPr wrap="square" rtlCol="0">
            <a:spAutoFit/>
          </a:bodyPr>
          <a:lstStyle/>
          <a:p>
            <a:r>
              <a:rPr lang="ca-ES" sz="2000" dirty="0" smtClean="0"/>
              <a:t>· Bioquímica, hemograma normals. VSG &lt;5</a:t>
            </a:r>
          </a:p>
          <a:p>
            <a:r>
              <a:rPr lang="ca-ES" sz="2000" dirty="0" smtClean="0"/>
              <a:t>· Estudi immunològic: ANA–, ANCA–, ENA–, </a:t>
            </a:r>
            <a:r>
              <a:rPr lang="ca-ES" sz="2000" dirty="0" err="1" smtClean="0"/>
              <a:t>FR</a:t>
            </a:r>
            <a:r>
              <a:rPr lang="ca-ES" sz="2000" dirty="0" smtClean="0"/>
              <a:t>–, </a:t>
            </a:r>
            <a:r>
              <a:rPr lang="ca-ES" sz="2000" dirty="0" err="1" smtClean="0"/>
              <a:t>anti-CCP</a:t>
            </a:r>
            <a:r>
              <a:rPr lang="ca-ES" sz="2000" dirty="0" smtClean="0"/>
              <a:t>–, precipitines–.</a:t>
            </a:r>
          </a:p>
        </p:txBody>
      </p:sp>
      <p:sp>
        <p:nvSpPr>
          <p:cNvPr id="12" name="CuadroTexto 11"/>
          <p:cNvSpPr txBox="1"/>
          <p:nvPr/>
        </p:nvSpPr>
        <p:spPr>
          <a:xfrm>
            <a:off x="528975" y="4933521"/>
            <a:ext cx="7036093" cy="430887"/>
          </a:xfrm>
          <a:prstGeom prst="rect">
            <a:avLst/>
          </a:prstGeom>
          <a:noFill/>
          <a:ln>
            <a:solidFill>
              <a:srgbClr val="FFFFFF"/>
            </a:solidFill>
          </a:ln>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2200" b="1" dirty="0" smtClean="0">
                <a:solidFill>
                  <a:schemeClr val="tx1"/>
                </a:solidFill>
              </a:rPr>
              <a:t>Analítica sanguínea</a:t>
            </a:r>
          </a:p>
        </p:txBody>
      </p:sp>
      <p:sp>
        <p:nvSpPr>
          <p:cNvPr id="9" name="CuadroTexto 8"/>
          <p:cNvSpPr txBox="1"/>
          <p:nvPr/>
        </p:nvSpPr>
        <p:spPr>
          <a:xfrm>
            <a:off x="528975" y="1542891"/>
            <a:ext cx="7612243" cy="3170099"/>
          </a:xfrm>
          <a:prstGeom prst="rect">
            <a:avLst/>
          </a:prstGeom>
          <a:noFill/>
          <a:ln>
            <a:solidFill>
              <a:schemeClr val="accent3"/>
            </a:solidFill>
          </a:ln>
        </p:spPr>
        <p:txBody>
          <a:bodyPr wrap="square" rtlCol="0">
            <a:spAutoFit/>
          </a:bodyPr>
          <a:lstStyle/>
          <a:p>
            <a:r>
              <a:rPr lang="ca-ES" sz="2000" b="1" dirty="0" smtClean="0">
                <a:solidFill>
                  <a:srgbClr val="FF0000"/>
                </a:solidFill>
              </a:rPr>
              <a:t>· Fumador actiu. </a:t>
            </a:r>
          </a:p>
          <a:p>
            <a:r>
              <a:rPr lang="ca-ES" sz="2000" dirty="0" smtClean="0"/>
              <a:t>· </a:t>
            </a:r>
            <a:r>
              <a:rPr lang="ca-ES" sz="2000" dirty="0" err="1" smtClean="0"/>
              <a:t>FRCV</a:t>
            </a:r>
            <a:r>
              <a:rPr lang="ca-ES" sz="2000" dirty="0" smtClean="0"/>
              <a:t>: DM2.</a:t>
            </a:r>
          </a:p>
          <a:p>
            <a:r>
              <a:rPr lang="ca-ES" sz="2000" dirty="0" smtClean="0"/>
              <a:t>· Sense animals a casa. </a:t>
            </a:r>
          </a:p>
          <a:p>
            <a:r>
              <a:rPr lang="ca-ES" sz="2000" dirty="0" smtClean="0"/>
              <a:t>· Casa ben airejada i sense humitats.</a:t>
            </a:r>
          </a:p>
          <a:p>
            <a:r>
              <a:rPr lang="ca-ES" sz="2000" dirty="0" smtClean="0"/>
              <a:t>· Activitat laboral: escombriaire.</a:t>
            </a:r>
          </a:p>
          <a:p>
            <a:r>
              <a:rPr lang="ca-ES" sz="2000" dirty="0" smtClean="0"/>
              <a:t>· Sense altres exposicions d’inhalants d’interès</a:t>
            </a:r>
          </a:p>
          <a:p>
            <a:r>
              <a:rPr lang="ca-ES" sz="2000" dirty="0" smtClean="0"/>
              <a:t>· Sense estigmes de </a:t>
            </a:r>
            <a:r>
              <a:rPr lang="ca-ES" sz="2000" dirty="0" err="1" smtClean="0"/>
              <a:t>connectivopatia</a:t>
            </a:r>
            <a:r>
              <a:rPr lang="ca-ES" sz="2000" dirty="0" smtClean="0"/>
              <a:t>.</a:t>
            </a:r>
          </a:p>
          <a:p>
            <a:r>
              <a:rPr lang="ca-ES" sz="2000" dirty="0" smtClean="0"/>
              <a:t>· Sense antecedents familiars de malalties respiratòries intersticials.</a:t>
            </a:r>
          </a:p>
          <a:p>
            <a:r>
              <a:rPr lang="ca-ES" sz="2000" dirty="0" smtClean="0"/>
              <a:t>· Sense clínica de </a:t>
            </a:r>
            <a:r>
              <a:rPr lang="ca-ES" sz="2000" dirty="0" err="1" smtClean="0"/>
              <a:t>RGE</a:t>
            </a:r>
            <a:r>
              <a:rPr lang="ca-ES" sz="2000" dirty="0" smtClean="0"/>
              <a:t>.</a:t>
            </a:r>
          </a:p>
          <a:p>
            <a:r>
              <a:rPr lang="ca-ES" sz="2000" dirty="0" smtClean="0"/>
              <a:t>· Exposició farmacològica: metformina, </a:t>
            </a:r>
            <a:r>
              <a:rPr lang="ca-ES" sz="2000" dirty="0" err="1" smtClean="0"/>
              <a:t>LABA-LAMA</a:t>
            </a:r>
            <a:r>
              <a:rPr lang="ca-ES" sz="2000" dirty="0" smtClean="0"/>
              <a:t>.</a:t>
            </a:r>
          </a:p>
        </p:txBody>
      </p:sp>
      <p:pic>
        <p:nvPicPr>
          <p:cNvPr id="4" name="Imagen 3" descr="foto-interna-visitamed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896" y="82837"/>
            <a:ext cx="1371858" cy="1371858"/>
          </a:xfrm>
          <a:prstGeom prst="rect">
            <a:avLst/>
          </a:prstGeom>
        </p:spPr>
      </p:pic>
      <p:sp>
        <p:nvSpPr>
          <p:cNvPr id="2" name="CuadroTexto 1"/>
          <p:cNvSpPr txBox="1"/>
          <p:nvPr/>
        </p:nvSpPr>
        <p:spPr>
          <a:xfrm>
            <a:off x="528976" y="261275"/>
            <a:ext cx="7036092" cy="1015663"/>
          </a:xfrm>
          <a:prstGeom prst="rect">
            <a:avLst/>
          </a:prstGeom>
          <a:noFill/>
        </p:spPr>
        <p:txBody>
          <a:bodyPr wrap="square" rtlCol="0">
            <a:spAutoFit/>
          </a:bodyPr>
          <a:lstStyle/>
          <a:p>
            <a:pPr algn="just"/>
            <a:r>
              <a:rPr lang="ca-ES" sz="2000" b="1" dirty="0" smtClean="0">
                <a:solidFill>
                  <a:srgbClr val="FF0000"/>
                </a:solidFill>
              </a:rPr>
              <a:t>Home de 69 anys, </a:t>
            </a:r>
            <a:r>
              <a:rPr lang="ca-ES" sz="2000" dirty="0" smtClean="0"/>
              <a:t>clínica de dispnea </a:t>
            </a:r>
            <a:r>
              <a:rPr lang="ca-ES" sz="2000" dirty="0" err="1" smtClean="0"/>
              <a:t>mMRC</a:t>
            </a:r>
            <a:r>
              <a:rPr lang="ca-ES" sz="2000" dirty="0" smtClean="0"/>
              <a:t> 3, de mesos d’evolució i tos seca. </a:t>
            </a:r>
            <a:r>
              <a:rPr lang="ca-ES" sz="2000" dirty="0" err="1" smtClean="0"/>
              <a:t>EF</a:t>
            </a:r>
            <a:r>
              <a:rPr lang="ca-ES" sz="2000" dirty="0" smtClean="0"/>
              <a:t>: SpO</a:t>
            </a:r>
            <a:r>
              <a:rPr lang="ca-ES" sz="2000" baseline="-25000" dirty="0" smtClean="0"/>
              <a:t>2</a:t>
            </a:r>
            <a:r>
              <a:rPr lang="ca-ES" sz="2000" dirty="0" smtClean="0"/>
              <a:t> (</a:t>
            </a:r>
            <a:r>
              <a:rPr lang="ca-ES" sz="2000" dirty="0" err="1" smtClean="0"/>
              <a:t>aa</a:t>
            </a:r>
            <a:r>
              <a:rPr lang="ca-ES" sz="2000" dirty="0" smtClean="0"/>
              <a:t>), 93%. </a:t>
            </a:r>
            <a:r>
              <a:rPr lang="ca-ES" sz="2000" b="1" dirty="0" err="1" smtClean="0">
                <a:solidFill>
                  <a:srgbClr val="FF0000"/>
                </a:solidFill>
              </a:rPr>
              <a:t>Acropàquia</a:t>
            </a:r>
            <a:r>
              <a:rPr lang="ca-ES" sz="2000" b="1" dirty="0" smtClean="0">
                <a:solidFill>
                  <a:srgbClr val="FF0000"/>
                </a:solidFill>
              </a:rPr>
              <a:t>. Crepitants secs.</a:t>
            </a:r>
            <a:endParaRPr lang="ca-ES" sz="2000" b="1" dirty="0">
              <a:solidFill>
                <a:srgbClr val="FF0000"/>
              </a:solidFill>
            </a:endParaRPr>
          </a:p>
        </p:txBody>
      </p:sp>
    </p:spTree>
    <p:extLst>
      <p:ext uri="{BB962C8B-B14F-4D97-AF65-F5344CB8AC3E}">
        <p14:creationId xmlns:p14="http://schemas.microsoft.com/office/powerpoint/2010/main" val="10220452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5" name="Imatge 7"/>
          <p:cNvPicPr/>
          <p:nvPr/>
        </p:nvPicPr>
        <p:blipFill rotWithShape="1">
          <a:blip r:embed="rId4" cstate="print"/>
          <a:srcRect l="22287" t="30991" r="22143"/>
          <a:stretch/>
        </p:blipFill>
        <p:spPr bwMode="auto">
          <a:xfrm>
            <a:off x="286382" y="361110"/>
            <a:ext cx="7632711" cy="6064179"/>
          </a:xfrm>
          <a:prstGeom prst="rect">
            <a:avLst/>
          </a:prstGeom>
          <a:noFill/>
          <a:ln w="9525">
            <a:noFill/>
            <a:miter lim="800000"/>
            <a:headEnd/>
            <a:tailEnd/>
          </a:ln>
        </p:spPr>
      </p:pic>
    </p:spTree>
    <p:extLst>
      <p:ext uri="{BB962C8B-B14F-4D97-AF65-F5344CB8AC3E}">
        <p14:creationId xmlns:p14="http://schemas.microsoft.com/office/powerpoint/2010/main" val="35614696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5" name="Imatge 7"/>
          <p:cNvPicPr/>
          <p:nvPr/>
        </p:nvPicPr>
        <p:blipFill rotWithShape="1">
          <a:blip r:embed="rId4" cstate="print"/>
          <a:srcRect l="22287" t="30991" r="22143"/>
          <a:stretch/>
        </p:blipFill>
        <p:spPr bwMode="auto">
          <a:xfrm>
            <a:off x="286382" y="361110"/>
            <a:ext cx="7632711" cy="6064179"/>
          </a:xfrm>
          <a:prstGeom prst="rect">
            <a:avLst/>
          </a:prstGeom>
          <a:noFill/>
          <a:ln w="9525">
            <a:noFill/>
            <a:miter lim="800000"/>
            <a:headEnd/>
            <a:tailEnd/>
          </a:ln>
        </p:spPr>
      </p:pic>
      <p:pic>
        <p:nvPicPr>
          <p:cNvPr id="4" name="Imatge 22"/>
          <p:cNvPicPr/>
          <p:nvPr/>
        </p:nvPicPr>
        <p:blipFill rotWithShape="1">
          <a:blip r:embed="rId5" cstate="print"/>
          <a:srcRect l="22749" t="24843" r="21451"/>
          <a:stretch/>
        </p:blipFill>
        <p:spPr bwMode="auto">
          <a:xfrm>
            <a:off x="286381" y="361110"/>
            <a:ext cx="7632712" cy="6076630"/>
          </a:xfrm>
          <a:prstGeom prst="rect">
            <a:avLst/>
          </a:prstGeom>
          <a:noFill/>
          <a:ln w="9525">
            <a:noFill/>
            <a:miter lim="800000"/>
            <a:headEnd/>
            <a:tailEnd/>
          </a:ln>
        </p:spPr>
      </p:pic>
      <p:cxnSp>
        <p:nvCxnSpPr>
          <p:cNvPr id="8" name="Conector recto de flecha 7"/>
          <p:cNvCxnSpPr/>
          <p:nvPr/>
        </p:nvCxnSpPr>
        <p:spPr>
          <a:xfrm>
            <a:off x="997822" y="2760045"/>
            <a:ext cx="1101491" cy="142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Estrella de 7 puntas 8"/>
          <p:cNvSpPr/>
          <p:nvPr/>
        </p:nvSpPr>
        <p:spPr>
          <a:xfrm>
            <a:off x="1516170" y="3265406"/>
            <a:ext cx="233257" cy="25916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577881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5" name="Imatge 7"/>
          <p:cNvPicPr/>
          <p:nvPr/>
        </p:nvPicPr>
        <p:blipFill rotWithShape="1">
          <a:blip r:embed="rId4" cstate="print"/>
          <a:srcRect l="22287" t="30991" r="22143"/>
          <a:stretch/>
        </p:blipFill>
        <p:spPr bwMode="auto">
          <a:xfrm>
            <a:off x="286382" y="361110"/>
            <a:ext cx="7632711" cy="6064179"/>
          </a:xfrm>
          <a:prstGeom prst="rect">
            <a:avLst/>
          </a:prstGeom>
          <a:noFill/>
          <a:ln w="9525">
            <a:noFill/>
            <a:miter lim="800000"/>
            <a:headEnd/>
            <a:tailEnd/>
          </a:ln>
        </p:spPr>
      </p:pic>
      <p:pic>
        <p:nvPicPr>
          <p:cNvPr id="4" name="Imatge 16"/>
          <p:cNvPicPr/>
          <p:nvPr/>
        </p:nvPicPr>
        <p:blipFill rotWithShape="1">
          <a:blip r:embed="rId5" cstate="print"/>
          <a:srcRect l="22749" t="24432" r="22143"/>
          <a:stretch/>
        </p:blipFill>
        <p:spPr bwMode="auto">
          <a:xfrm>
            <a:off x="298838" y="373564"/>
            <a:ext cx="7620255" cy="6051725"/>
          </a:xfrm>
          <a:prstGeom prst="rect">
            <a:avLst/>
          </a:prstGeom>
          <a:noFill/>
          <a:ln w="9525">
            <a:noFill/>
            <a:miter lim="800000"/>
            <a:headEnd/>
            <a:tailEnd/>
          </a:ln>
        </p:spPr>
      </p:pic>
      <p:cxnSp>
        <p:nvCxnSpPr>
          <p:cNvPr id="7" name="Conector recto de flecha 6"/>
          <p:cNvCxnSpPr/>
          <p:nvPr/>
        </p:nvCxnSpPr>
        <p:spPr>
          <a:xfrm>
            <a:off x="712730" y="3783724"/>
            <a:ext cx="1101491" cy="142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Estrella de 7 puntas 7"/>
          <p:cNvSpPr/>
          <p:nvPr/>
        </p:nvSpPr>
        <p:spPr>
          <a:xfrm>
            <a:off x="1814221" y="4638950"/>
            <a:ext cx="233257" cy="25916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367104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5" name="CuadroTexto 4"/>
          <p:cNvSpPr txBox="1"/>
          <p:nvPr/>
        </p:nvSpPr>
        <p:spPr>
          <a:xfrm>
            <a:off x="1847403" y="405974"/>
            <a:ext cx="5311431" cy="430887"/>
          </a:xfrm>
          <a:prstGeom prst="rect">
            <a:avLst/>
          </a:prstGeom>
          <a:noFill/>
          <a:ln w="19050" cmpd="sng">
            <a:solidFill>
              <a:schemeClr val="accent3">
                <a:lumMod val="50000"/>
              </a:schemeClr>
            </a:solidFill>
          </a:ln>
        </p:spPr>
        <p:txBody>
          <a:bodyPr wrap="square" rtlCol="0">
            <a:spAutoFit/>
          </a:bodyPr>
          <a:lstStyle/>
          <a:p>
            <a:pPr algn="ctr"/>
            <a:r>
              <a:rPr lang="ca-ES" sz="2200" b="1" dirty="0" smtClean="0"/>
              <a:t>PROVES FUNCIONALS RESPIRATÒRIES (PFR)</a:t>
            </a:r>
          </a:p>
        </p:txBody>
      </p:sp>
      <p:pic>
        <p:nvPicPr>
          <p:cNvPr id="3" name="Imagen 2" descr="Captura de pantalla 2018-03-03 a les 11.19.21.png"/>
          <p:cNvPicPr>
            <a:picLocks noChangeAspect="1"/>
          </p:cNvPicPr>
          <p:nvPr/>
        </p:nvPicPr>
        <p:blipFill rotWithShape="1">
          <a:blip r:embed="rId4">
            <a:extLst>
              <a:ext uri="{28A0092B-C50C-407E-A947-70E740481C1C}">
                <a14:useLocalDpi xmlns:a14="http://schemas.microsoft.com/office/drawing/2010/main" val="0"/>
              </a:ext>
            </a:extLst>
          </a:blip>
          <a:srcRect b="39266"/>
          <a:stretch/>
        </p:blipFill>
        <p:spPr>
          <a:xfrm>
            <a:off x="639585" y="1120681"/>
            <a:ext cx="7463873" cy="3181897"/>
          </a:xfrm>
          <a:prstGeom prst="rect">
            <a:avLst/>
          </a:prstGeom>
        </p:spPr>
      </p:pic>
      <p:pic>
        <p:nvPicPr>
          <p:cNvPr id="4" name="Imagen 3" descr="Captura de pantalla 2018-03-03 a les 11.23.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40" y="4498467"/>
            <a:ext cx="7463874" cy="1976632"/>
          </a:xfrm>
          <a:prstGeom prst="rect">
            <a:avLst/>
          </a:prstGeom>
        </p:spPr>
      </p:pic>
      <p:sp>
        <p:nvSpPr>
          <p:cNvPr id="7" name="Rectángulo 6"/>
          <p:cNvSpPr/>
          <p:nvPr/>
        </p:nvSpPr>
        <p:spPr>
          <a:xfrm>
            <a:off x="639585" y="1295020"/>
            <a:ext cx="7463873" cy="36111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8" name="Rectángulo 7"/>
          <p:cNvSpPr/>
          <p:nvPr/>
        </p:nvSpPr>
        <p:spPr>
          <a:xfrm>
            <a:off x="639585" y="5207958"/>
            <a:ext cx="7463873" cy="36111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9" name="Rectángulo 8"/>
          <p:cNvSpPr/>
          <p:nvPr/>
        </p:nvSpPr>
        <p:spPr>
          <a:xfrm>
            <a:off x="639585" y="3365045"/>
            <a:ext cx="7463873" cy="36111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0" name="9 CuadroTexto"/>
          <p:cNvSpPr txBox="1"/>
          <p:nvPr/>
        </p:nvSpPr>
        <p:spPr>
          <a:xfrm>
            <a:off x="0" y="6344294"/>
            <a:ext cx="9144000" cy="261610"/>
          </a:xfrm>
          <a:prstGeom prst="rect">
            <a:avLst/>
          </a:prstGeom>
          <a:noFill/>
        </p:spPr>
        <p:txBody>
          <a:bodyPr wrap="square" rtlCol="0">
            <a:spAutoFit/>
          </a:bodyPr>
          <a:lstStyle/>
          <a:p>
            <a:r>
              <a:rPr lang="ca-ES" sz="1100" dirty="0" err="1" smtClean="0"/>
              <a:t>DLCO</a:t>
            </a:r>
            <a:r>
              <a:rPr lang="ca-ES" sz="1100" dirty="0" smtClean="0"/>
              <a:t>: difusió pulmonar de monòxid de carboni; </a:t>
            </a:r>
            <a:r>
              <a:rPr lang="ca-ES" sz="1100" dirty="0" err="1" smtClean="0"/>
              <a:t>FVC</a:t>
            </a:r>
            <a:r>
              <a:rPr lang="ca-ES" sz="1100" dirty="0" smtClean="0"/>
              <a:t>: capacitat vital forçada; TLC: capacitat pulmonar total.</a:t>
            </a:r>
            <a:endParaRPr lang="ca-ES" sz="1100" dirty="0"/>
          </a:p>
        </p:txBody>
      </p:sp>
    </p:spTree>
    <p:extLst>
      <p:ext uri="{BB962C8B-B14F-4D97-AF65-F5344CB8AC3E}">
        <p14:creationId xmlns:p14="http://schemas.microsoft.com/office/powerpoint/2010/main" val="21071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47403" y="405974"/>
            <a:ext cx="5311431" cy="430887"/>
          </a:xfrm>
          <a:prstGeom prst="rect">
            <a:avLst/>
          </a:prstGeom>
          <a:noFill/>
          <a:ln w="19050" cmpd="sng">
            <a:solidFill>
              <a:srgbClr val="4F6228"/>
            </a:solidFill>
          </a:ln>
        </p:spPr>
        <p:txBody>
          <a:bodyPr wrap="square" rtlCol="0">
            <a:spAutoFit/>
          </a:bodyPr>
          <a:lstStyle/>
          <a:p>
            <a:pPr algn="ctr"/>
            <a:r>
              <a:rPr lang="ca-ES" sz="2200" b="1" dirty="0" smtClean="0"/>
              <a:t>TEST DE LA MARXA DELS 6 MINUTS (TM6M)</a:t>
            </a:r>
          </a:p>
        </p:txBody>
      </p:sp>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7" name="Imagen 6" descr="Captura de pantalla 2018-02-25 a les 19.58.52.png"/>
          <p:cNvPicPr>
            <a:picLocks noChangeAspect="1"/>
          </p:cNvPicPr>
          <p:nvPr/>
        </p:nvPicPr>
        <p:blipFill rotWithShape="1">
          <a:blip r:embed="rId4">
            <a:extLst>
              <a:ext uri="{28A0092B-C50C-407E-A947-70E740481C1C}">
                <a14:useLocalDpi xmlns:a14="http://schemas.microsoft.com/office/drawing/2010/main" val="0"/>
              </a:ext>
            </a:extLst>
          </a:blip>
          <a:srcRect t="3666"/>
          <a:stretch/>
        </p:blipFill>
        <p:spPr>
          <a:xfrm>
            <a:off x="1411210" y="1332376"/>
            <a:ext cx="6437042" cy="5217759"/>
          </a:xfrm>
          <a:prstGeom prst="rect">
            <a:avLst/>
          </a:prstGeom>
        </p:spPr>
      </p:pic>
    </p:spTree>
    <p:extLst>
      <p:ext uri="{BB962C8B-B14F-4D97-AF65-F5344CB8AC3E}">
        <p14:creationId xmlns:p14="http://schemas.microsoft.com/office/powerpoint/2010/main" val="1796836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tabac.jpg"/>
          <p:cNvPicPr>
            <a:picLocks noChangeAspect="1"/>
          </p:cNvPicPr>
          <p:nvPr/>
        </p:nvPicPr>
        <p:blipFill rotWithShape="1">
          <a:blip r:embed="rId3">
            <a:extLst>
              <a:ext uri="{28A0092B-C50C-407E-A947-70E740481C1C}">
                <a14:useLocalDpi xmlns:a14="http://schemas.microsoft.com/office/drawing/2010/main" val="0"/>
              </a:ext>
            </a:extLst>
          </a:blip>
          <a:srcRect l="13543" t="30499" r="15601" b="25668"/>
          <a:stretch/>
        </p:blipFill>
        <p:spPr>
          <a:xfrm>
            <a:off x="4890044" y="3641484"/>
            <a:ext cx="1138814" cy="342773"/>
          </a:xfrm>
          <a:prstGeom prst="rect">
            <a:avLst/>
          </a:prstGeom>
          <a:ln>
            <a:noFill/>
          </a:ln>
          <a:effectLst>
            <a:outerShdw blurRad="292100" dist="139700" dir="2700000" algn="tl" rotWithShape="0">
              <a:srgbClr val="333333">
                <a:alpha val="65000"/>
              </a:srgbClr>
            </a:outerShdw>
          </a:effectLst>
        </p:spPr>
      </p:pic>
      <p:sp>
        <p:nvSpPr>
          <p:cNvPr id="6" name="Título 1"/>
          <p:cNvSpPr>
            <a:spLocks noGrp="1"/>
          </p:cNvSpPr>
          <p:nvPr>
            <p:ph type="title"/>
          </p:nvPr>
        </p:nvSpPr>
        <p:spPr>
          <a:xfrm>
            <a:off x="289902" y="206096"/>
            <a:ext cx="7772141" cy="1143000"/>
          </a:xfrm>
          <a:ln w="19050" cmpd="sng">
            <a:noFill/>
          </a:ln>
          <a:effectLst/>
        </p:spPr>
        <p:txBody>
          <a:bodyPr>
            <a:noAutofit/>
          </a:bodyPr>
          <a:lstStyle/>
          <a:p>
            <a:r>
              <a:rPr lang="ca-ES" sz="2800" b="1" dirty="0" smtClean="0"/>
              <a:t>Síndrome de combinació de fibrosi pulmonar i emfisema (CFPE)</a:t>
            </a:r>
            <a:endParaRPr lang="ca-ES" sz="2800" b="1" dirty="0"/>
          </a:p>
        </p:txBody>
      </p:sp>
      <p:sp>
        <p:nvSpPr>
          <p:cNvPr id="9" name="Marcador de contenido 2"/>
          <p:cNvSpPr txBox="1">
            <a:spLocks/>
          </p:cNvSpPr>
          <p:nvPr/>
        </p:nvSpPr>
        <p:spPr>
          <a:xfrm>
            <a:off x="859180" y="6457249"/>
            <a:ext cx="8229600" cy="538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is-IS" sz="1600" dirty="0" smtClean="0"/>
              <a:t>Cottin V, et al. Eur </a:t>
            </a:r>
            <a:r>
              <a:rPr lang="is-IS" sz="1600" dirty="0"/>
              <a:t>Respir J. </a:t>
            </a:r>
            <a:r>
              <a:rPr lang="is-IS" sz="1600" dirty="0" smtClean="0"/>
              <a:t>2005;26(4</a:t>
            </a:r>
            <a:r>
              <a:rPr lang="is-IS" sz="1600" dirty="0"/>
              <a:t>):</a:t>
            </a:r>
            <a:r>
              <a:rPr lang="is-IS" sz="1600" dirty="0" smtClean="0"/>
              <a:t>586-93.</a:t>
            </a:r>
            <a:endParaRPr lang="es-ES" sz="1600" dirty="0" smtClean="0"/>
          </a:p>
        </p:txBody>
      </p:sp>
      <p:pic>
        <p:nvPicPr>
          <p:cNvPr id="11" name="0 Imagen"/>
          <p:cNvPicPr/>
          <p:nvPr/>
        </p:nvPicPr>
        <p:blipFill>
          <a:blip r:embed="rId4"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12" name="Marcador de contenido 2"/>
          <p:cNvSpPr txBox="1">
            <a:spLocks/>
          </p:cNvSpPr>
          <p:nvPr/>
        </p:nvSpPr>
        <p:spPr>
          <a:xfrm>
            <a:off x="419848" y="2908567"/>
            <a:ext cx="7418784" cy="6823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dirty="0" smtClean="0"/>
              <a:t>Intensa exposició al tabac.</a:t>
            </a:r>
          </a:p>
        </p:txBody>
      </p:sp>
      <p:sp>
        <p:nvSpPr>
          <p:cNvPr id="13" name="Marcador de contenido 2"/>
          <p:cNvSpPr txBox="1">
            <a:spLocks/>
          </p:cNvSpPr>
          <p:nvPr/>
        </p:nvSpPr>
        <p:spPr>
          <a:xfrm>
            <a:off x="419848" y="3931803"/>
            <a:ext cx="7418784" cy="6823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dirty="0" err="1" smtClean="0"/>
              <a:t>Hipoxèmia</a:t>
            </a:r>
            <a:r>
              <a:rPr lang="ca-ES" sz="2000" dirty="0" smtClean="0"/>
              <a:t> en l’esforç.</a:t>
            </a:r>
          </a:p>
        </p:txBody>
      </p:sp>
      <p:sp>
        <p:nvSpPr>
          <p:cNvPr id="14" name="Marcador de contenido 2"/>
          <p:cNvSpPr txBox="1">
            <a:spLocks/>
          </p:cNvSpPr>
          <p:nvPr/>
        </p:nvSpPr>
        <p:spPr>
          <a:xfrm>
            <a:off x="419848" y="4918800"/>
            <a:ext cx="7646257" cy="68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b="1" dirty="0" smtClean="0"/>
              <a:t>TC d’alta resolució de tòrax: </a:t>
            </a:r>
            <a:r>
              <a:rPr lang="ca-ES" sz="2000" dirty="0" smtClean="0"/>
              <a:t>Emfisema </a:t>
            </a:r>
            <a:r>
              <a:rPr lang="ca-ES" sz="2000" dirty="0" err="1" smtClean="0"/>
              <a:t>centroacinar</a:t>
            </a:r>
            <a:r>
              <a:rPr lang="ca-ES" sz="2000" dirty="0" smtClean="0"/>
              <a:t> o </a:t>
            </a:r>
            <a:r>
              <a:rPr lang="ca-ES" sz="2000" dirty="0" err="1" smtClean="0"/>
              <a:t>paraseptal</a:t>
            </a:r>
            <a:r>
              <a:rPr lang="ca-ES" sz="2000" dirty="0" smtClean="0"/>
              <a:t> en els lòbuls superiors i fibrosi pulmonar (principalment amb patró PIU) en els lòbuls inferiors</a:t>
            </a:r>
          </a:p>
        </p:txBody>
      </p:sp>
      <p:sp>
        <p:nvSpPr>
          <p:cNvPr id="16" name="Rectángulo 15"/>
          <p:cNvSpPr/>
          <p:nvPr/>
        </p:nvSpPr>
        <p:spPr>
          <a:xfrm>
            <a:off x="345123" y="211577"/>
            <a:ext cx="7689312" cy="1137519"/>
          </a:xfrm>
          <a:prstGeom prst="rect">
            <a:avLst/>
          </a:prstGeom>
          <a:noFill/>
          <a:ln w="28575" cmpd="sng">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1" name="Imagen 20" descr="disnea esfuerz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687" y="2868381"/>
            <a:ext cx="1602356" cy="1564968"/>
          </a:xfrm>
          <a:prstGeom prst="rect">
            <a:avLst/>
          </a:prstGeom>
          <a:ln>
            <a:noFill/>
          </a:ln>
          <a:effectLst>
            <a:outerShdw blurRad="292100" dist="139700" dir="2700000" algn="tl" rotWithShape="0">
              <a:srgbClr val="333333">
                <a:alpha val="65000"/>
              </a:srgbClr>
            </a:outerShdw>
          </a:effectLst>
        </p:spPr>
      </p:pic>
      <p:sp>
        <p:nvSpPr>
          <p:cNvPr id="17" name="Marcador de contenido 2"/>
          <p:cNvSpPr txBox="1">
            <a:spLocks/>
          </p:cNvSpPr>
          <p:nvPr/>
        </p:nvSpPr>
        <p:spPr>
          <a:xfrm>
            <a:off x="419848" y="1861053"/>
            <a:ext cx="7590201" cy="68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b="1" dirty="0" smtClean="0"/>
              <a:t>Síndrome caracteritzada per l’existència en un mateix pacient d’un patró d’emfisema pulmonar en els lòbuls superiors i fibrosi en els inferiors.</a:t>
            </a:r>
            <a:endParaRPr lang="ca-ES" sz="2000" dirty="0" smtClean="0"/>
          </a:p>
        </p:txBody>
      </p:sp>
    </p:spTree>
    <p:extLst>
      <p:ext uri="{BB962C8B-B14F-4D97-AF65-F5344CB8AC3E}">
        <p14:creationId xmlns:p14="http://schemas.microsoft.com/office/powerpoint/2010/main" val="33587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9902" y="206096"/>
            <a:ext cx="7772141" cy="1143000"/>
          </a:xfrm>
          <a:ln w="19050" cmpd="sng">
            <a:noFill/>
          </a:ln>
          <a:effectLst/>
        </p:spPr>
        <p:txBody>
          <a:bodyPr>
            <a:noAutofit/>
          </a:bodyPr>
          <a:lstStyle/>
          <a:p>
            <a:r>
              <a:rPr lang="ca-ES" sz="2800" b="1" dirty="0" smtClean="0"/>
              <a:t>Síndrome de combinació de fibrosi pulmonar i emfisema (CFPE)</a:t>
            </a:r>
            <a:endParaRPr lang="ca-ES" sz="2800" b="1" dirty="0"/>
          </a:p>
        </p:txBody>
      </p:sp>
      <p:sp>
        <p:nvSpPr>
          <p:cNvPr id="9" name="Marcador de contenido 2"/>
          <p:cNvSpPr txBox="1">
            <a:spLocks/>
          </p:cNvSpPr>
          <p:nvPr/>
        </p:nvSpPr>
        <p:spPr>
          <a:xfrm>
            <a:off x="859180" y="6443292"/>
            <a:ext cx="8229600" cy="538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is-IS" sz="1600" dirty="0" smtClean="0"/>
              <a:t>Cottin V, et al. Eur </a:t>
            </a:r>
            <a:r>
              <a:rPr lang="is-IS" sz="1600" dirty="0"/>
              <a:t>Respir J. </a:t>
            </a:r>
            <a:r>
              <a:rPr lang="is-IS" sz="1600" dirty="0" smtClean="0"/>
              <a:t>2005;26(4</a:t>
            </a:r>
            <a:r>
              <a:rPr lang="is-IS" sz="1600" dirty="0"/>
              <a:t>):</a:t>
            </a:r>
            <a:r>
              <a:rPr lang="is-IS" sz="1600" dirty="0" smtClean="0"/>
              <a:t>586-93.</a:t>
            </a:r>
            <a:endParaRPr lang="es-ES" sz="1600" dirty="0" smtClean="0"/>
          </a:p>
        </p:txBody>
      </p:sp>
      <p:pic>
        <p:nvPicPr>
          <p:cNvPr id="11"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15" name="Marcador de contenido 2"/>
          <p:cNvSpPr txBox="1">
            <a:spLocks/>
          </p:cNvSpPr>
          <p:nvPr/>
        </p:nvSpPr>
        <p:spPr>
          <a:xfrm>
            <a:off x="419847" y="3026183"/>
            <a:ext cx="8060403" cy="68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b="1" dirty="0" err="1" smtClean="0"/>
              <a:t>PFR</a:t>
            </a:r>
            <a:r>
              <a:rPr lang="ca-ES" sz="2000" b="1" dirty="0" smtClean="0"/>
              <a:t>: </a:t>
            </a:r>
            <a:r>
              <a:rPr lang="ca-ES" sz="2000" dirty="0" smtClean="0"/>
              <a:t>Volums pulmonars pràcticament normals amb disminució important de la </a:t>
            </a:r>
            <a:r>
              <a:rPr lang="ca-ES" sz="2000" dirty="0" err="1" smtClean="0"/>
              <a:t>DLCO</a:t>
            </a:r>
            <a:r>
              <a:rPr lang="ca-ES" sz="2000" dirty="0" smtClean="0"/>
              <a:t>. </a:t>
            </a:r>
          </a:p>
        </p:txBody>
      </p:sp>
      <p:sp>
        <p:nvSpPr>
          <p:cNvPr id="16" name="Rectángulo 15"/>
          <p:cNvSpPr/>
          <p:nvPr/>
        </p:nvSpPr>
        <p:spPr>
          <a:xfrm>
            <a:off x="345123" y="211577"/>
            <a:ext cx="7689312" cy="1137519"/>
          </a:xfrm>
          <a:prstGeom prst="rect">
            <a:avLst/>
          </a:prstGeom>
          <a:noFill/>
          <a:ln w="28575" cmpd="sng">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Marcador de contenido 2"/>
          <p:cNvSpPr txBox="1">
            <a:spLocks/>
          </p:cNvSpPr>
          <p:nvPr/>
        </p:nvSpPr>
        <p:spPr>
          <a:xfrm>
            <a:off x="419847" y="1808029"/>
            <a:ext cx="8060403" cy="68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b="1" dirty="0" smtClean="0"/>
              <a:t>Espirometria: </a:t>
            </a:r>
            <a:r>
              <a:rPr lang="ca-ES" sz="2000" dirty="0" smtClean="0"/>
              <a:t>Valors pràcticament normals. Patró no obstructiu lleu (FVC poc alterada). En algun cas es pot veure un patró obstructiu lleu, desproporcionat respecte al grau de dispnea.</a:t>
            </a:r>
          </a:p>
        </p:txBody>
      </p:sp>
      <p:sp>
        <p:nvSpPr>
          <p:cNvPr id="19" name="Marcador de contenido 2"/>
          <p:cNvSpPr txBox="1">
            <a:spLocks/>
          </p:cNvSpPr>
          <p:nvPr/>
        </p:nvSpPr>
        <p:spPr>
          <a:xfrm>
            <a:off x="444233" y="4021325"/>
            <a:ext cx="8036017" cy="68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b="1" dirty="0" smtClean="0"/>
              <a:t>La prevalença de CFPE és desconeguda. </a:t>
            </a:r>
            <a:r>
              <a:rPr lang="ca-ES" sz="2000" dirty="0" smtClean="0"/>
              <a:t>Tot i que s’estima que podria representar el 5-10% dels casos de malaltia pulmonar intersticial difusa. </a:t>
            </a:r>
            <a:endParaRPr lang="ca-ES" sz="2000" b="1" dirty="0" smtClean="0"/>
          </a:p>
          <a:p>
            <a:pPr marL="0" indent="0" algn="just">
              <a:buNone/>
            </a:pPr>
            <a:endParaRPr lang="ca-ES" sz="2000" dirty="0" smtClean="0"/>
          </a:p>
        </p:txBody>
      </p:sp>
      <p:sp>
        <p:nvSpPr>
          <p:cNvPr id="22" name="Marcador de contenido 2"/>
          <p:cNvSpPr txBox="1">
            <a:spLocks/>
          </p:cNvSpPr>
          <p:nvPr/>
        </p:nvSpPr>
        <p:spPr>
          <a:xfrm>
            <a:off x="419848" y="5062143"/>
            <a:ext cx="8060402" cy="7817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dirty="0" smtClean="0"/>
              <a:t>Generalment es presenta en </a:t>
            </a:r>
            <a:r>
              <a:rPr lang="ca-ES" sz="2000" b="1" dirty="0" smtClean="0"/>
              <a:t>homes</a:t>
            </a:r>
            <a:r>
              <a:rPr lang="ca-ES" sz="2000" dirty="0" smtClean="0"/>
              <a:t>, </a:t>
            </a:r>
            <a:r>
              <a:rPr lang="ca-ES" sz="2000" b="1" dirty="0" smtClean="0"/>
              <a:t>majors de 65 anys</a:t>
            </a:r>
            <a:r>
              <a:rPr lang="ca-ES" sz="2000" dirty="0" smtClean="0"/>
              <a:t>, fumadors actius o </a:t>
            </a:r>
            <a:r>
              <a:rPr lang="ca-ES" sz="2000" dirty="0" err="1" smtClean="0"/>
              <a:t>exfumadors</a:t>
            </a:r>
            <a:r>
              <a:rPr lang="ca-ES" sz="2000" dirty="0" smtClean="0"/>
              <a:t> amb una història de </a:t>
            </a:r>
            <a:r>
              <a:rPr lang="ca-ES" sz="2000" b="1" dirty="0" smtClean="0"/>
              <a:t>consum elevat de tabac </a:t>
            </a:r>
            <a:r>
              <a:rPr lang="ca-ES" sz="2000" dirty="0" smtClean="0"/>
              <a:t>(dosi acumulada: &gt;40 paquets/any)</a:t>
            </a:r>
          </a:p>
        </p:txBody>
      </p:sp>
    </p:spTree>
    <p:extLst>
      <p:ext uri="{BB962C8B-B14F-4D97-AF65-F5344CB8AC3E}">
        <p14:creationId xmlns:p14="http://schemas.microsoft.com/office/powerpoint/2010/main" val="28160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9902" y="206096"/>
            <a:ext cx="7772141" cy="1143000"/>
          </a:xfrm>
          <a:ln w="19050" cmpd="sng">
            <a:noFill/>
          </a:ln>
          <a:effectLst/>
        </p:spPr>
        <p:txBody>
          <a:bodyPr>
            <a:noAutofit/>
          </a:bodyPr>
          <a:lstStyle/>
          <a:p>
            <a:r>
              <a:rPr lang="ca-ES" sz="2800" b="1" dirty="0" smtClean="0"/>
              <a:t>Síndrome de combinació de fibrosi pulmonar i emfisema (CFPE)</a:t>
            </a:r>
            <a:endParaRPr lang="ca-ES" sz="2800" b="1" dirty="0"/>
          </a:p>
        </p:txBody>
      </p:sp>
      <p:sp>
        <p:nvSpPr>
          <p:cNvPr id="9" name="Marcador de contenido 2"/>
          <p:cNvSpPr txBox="1">
            <a:spLocks/>
          </p:cNvSpPr>
          <p:nvPr/>
        </p:nvSpPr>
        <p:spPr>
          <a:xfrm>
            <a:off x="859180" y="6443292"/>
            <a:ext cx="8229600" cy="538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is-IS" sz="1600" dirty="0" smtClean="0"/>
              <a:t>Cottin V, et al. Eur </a:t>
            </a:r>
            <a:r>
              <a:rPr lang="is-IS" sz="1600" dirty="0"/>
              <a:t>Respir J. </a:t>
            </a:r>
            <a:r>
              <a:rPr lang="is-IS" sz="1600" dirty="0" smtClean="0"/>
              <a:t>2005;26(4</a:t>
            </a:r>
            <a:r>
              <a:rPr lang="is-IS" sz="1600" dirty="0"/>
              <a:t>):</a:t>
            </a:r>
            <a:r>
              <a:rPr lang="is-IS" sz="1600" dirty="0" smtClean="0"/>
              <a:t>586-93.</a:t>
            </a:r>
            <a:endParaRPr lang="es-ES" sz="1600" dirty="0" smtClean="0"/>
          </a:p>
        </p:txBody>
      </p:sp>
      <p:pic>
        <p:nvPicPr>
          <p:cNvPr id="11"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14" name="Marcador de contenido 2"/>
          <p:cNvSpPr txBox="1">
            <a:spLocks/>
          </p:cNvSpPr>
          <p:nvPr/>
        </p:nvSpPr>
        <p:spPr>
          <a:xfrm>
            <a:off x="444233" y="1787711"/>
            <a:ext cx="8036017" cy="226291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dirty="0" smtClean="0"/>
              <a:t>Clínicament:</a:t>
            </a:r>
          </a:p>
          <a:p>
            <a:pPr marL="457200" lvl="1" indent="0" algn="just">
              <a:buNone/>
            </a:pPr>
            <a:r>
              <a:rPr lang="ca-ES" sz="2000" dirty="0" smtClean="0"/>
              <a:t>· Símptoma més freqüent: </a:t>
            </a:r>
            <a:r>
              <a:rPr lang="ca-ES" sz="2000" b="1" dirty="0" smtClean="0"/>
              <a:t>dispnea d’esforç intensa.</a:t>
            </a:r>
            <a:endParaRPr lang="ca-ES" sz="2000" dirty="0" smtClean="0"/>
          </a:p>
          <a:p>
            <a:pPr marL="457200" lvl="1" indent="0" algn="just">
              <a:buNone/>
            </a:pPr>
            <a:r>
              <a:rPr lang="ca-ES" sz="2000" dirty="0" smtClean="0"/>
              <a:t>· A l’exploració física podem trobar: </a:t>
            </a:r>
            <a:r>
              <a:rPr lang="ca-ES" sz="2000" b="1" dirty="0" err="1" smtClean="0"/>
              <a:t>acropàquia</a:t>
            </a:r>
            <a:r>
              <a:rPr lang="ca-ES" sz="2000" b="1" dirty="0" smtClean="0"/>
              <a:t>;</a:t>
            </a:r>
            <a:r>
              <a:rPr lang="ca-ES" sz="2000" dirty="0" smtClean="0"/>
              <a:t> auscultació respiratòria amb </a:t>
            </a:r>
            <a:r>
              <a:rPr lang="ca-ES" sz="2000" b="1" dirty="0" smtClean="0"/>
              <a:t>crepitants tipus </a:t>
            </a:r>
            <a:r>
              <a:rPr lang="ca-ES" sz="2000" b="1" dirty="0" err="1" smtClean="0"/>
              <a:t>Velcro</a:t>
            </a:r>
            <a:r>
              <a:rPr lang="ca-ES" sz="2000" b="1" dirty="0" smtClean="0"/>
              <a:t>® </a:t>
            </a:r>
            <a:r>
              <a:rPr lang="ca-ES" sz="2000" dirty="0" smtClean="0"/>
              <a:t>a les</a:t>
            </a:r>
            <a:r>
              <a:rPr lang="ca-ES" sz="2000" b="1" dirty="0" smtClean="0"/>
              <a:t> </a:t>
            </a:r>
            <a:r>
              <a:rPr lang="ca-ES" sz="2000" dirty="0" smtClean="0"/>
              <a:t>bases pulmonars.</a:t>
            </a:r>
          </a:p>
          <a:p>
            <a:pPr marL="457200" lvl="1" indent="0" algn="just">
              <a:buNone/>
            </a:pPr>
            <a:r>
              <a:rPr lang="ca-ES" sz="2000" dirty="0" smtClean="0"/>
              <a:t>· Altres símptomes: tos seca, ocasionalment productiva; cianosi </a:t>
            </a:r>
            <a:r>
              <a:rPr lang="ca-ES" sz="2000" dirty="0" err="1" smtClean="0"/>
              <a:t>peribucal</a:t>
            </a:r>
            <a:r>
              <a:rPr lang="ca-ES" sz="2000" dirty="0" smtClean="0"/>
              <a:t>, astènia.</a:t>
            </a:r>
          </a:p>
        </p:txBody>
      </p:sp>
      <p:sp>
        <p:nvSpPr>
          <p:cNvPr id="16" name="Rectángulo 15"/>
          <p:cNvSpPr/>
          <p:nvPr/>
        </p:nvSpPr>
        <p:spPr>
          <a:xfrm>
            <a:off x="345123" y="211577"/>
            <a:ext cx="7689312" cy="1137519"/>
          </a:xfrm>
          <a:prstGeom prst="rect">
            <a:avLst/>
          </a:prstGeom>
          <a:noFill/>
          <a:ln w="28575" cmpd="sng">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Marcador de contenido 2"/>
          <p:cNvSpPr txBox="1">
            <a:spLocks/>
          </p:cNvSpPr>
          <p:nvPr/>
        </p:nvSpPr>
        <p:spPr>
          <a:xfrm>
            <a:off x="419848" y="4517907"/>
            <a:ext cx="8060402" cy="7817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ü"/>
            </a:pPr>
            <a:r>
              <a:rPr lang="ca-ES" sz="2000" dirty="0" smtClean="0"/>
              <a:t>Les </a:t>
            </a:r>
            <a:r>
              <a:rPr lang="ca-ES" sz="2000" b="1" dirty="0" smtClean="0"/>
              <a:t>complicacions</a:t>
            </a:r>
            <a:r>
              <a:rPr lang="ca-ES" sz="2000" dirty="0" smtClean="0"/>
              <a:t> més freqüents són l’aparició d’hipertensió pulmonar i el càncer de pulmó.</a:t>
            </a:r>
          </a:p>
        </p:txBody>
      </p:sp>
    </p:spTree>
    <p:extLst>
      <p:ext uri="{BB962C8B-B14F-4D97-AF65-F5344CB8AC3E}">
        <p14:creationId xmlns:p14="http://schemas.microsoft.com/office/powerpoint/2010/main" val="37861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Epidemiología</a:t>
            </a:r>
            <a:endParaRPr lang="es-ES" dirty="0"/>
          </a:p>
        </p:txBody>
      </p:sp>
      <p:sp>
        <p:nvSpPr>
          <p:cNvPr id="3" name="Marcador de contenido 2"/>
          <p:cNvSpPr>
            <a:spLocks noGrp="1"/>
          </p:cNvSpPr>
          <p:nvPr>
            <p:ph idx="1"/>
          </p:nvPr>
        </p:nvSpPr>
        <p:spPr/>
        <p:txBody>
          <a:bodyPr/>
          <a:lstStyle/>
          <a:p>
            <a:endParaRPr lang="es-ES" dirty="0" smtClean="0"/>
          </a:p>
          <a:p>
            <a:r>
              <a:rPr lang="es-ES" dirty="0" smtClean="0"/>
              <a:t>Incidencia 4,6-7,4/100.000 habitantes, 30.000 diagnósticos al año en la CEE</a:t>
            </a:r>
          </a:p>
          <a:p>
            <a:r>
              <a:rPr lang="es-ES" dirty="0" smtClean="0"/>
              <a:t>Prevalencia, 13-20/100.000</a:t>
            </a:r>
          </a:p>
          <a:p>
            <a:r>
              <a:rPr lang="es-ES" dirty="0" smtClean="0"/>
              <a:t>En España la FPI puede estar afectando entre 7-12000 personas y 5 millones en el mundo</a:t>
            </a:r>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2" name="Imagen 1" descr="enfise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2638"/>
            <a:ext cx="6862537" cy="4475568"/>
          </a:xfrm>
          <a:prstGeom prst="rect">
            <a:avLst/>
          </a:prstGeom>
        </p:spPr>
      </p:pic>
      <p:sp>
        <p:nvSpPr>
          <p:cNvPr id="3" name="Rectángulo 2"/>
          <p:cNvSpPr/>
          <p:nvPr/>
        </p:nvSpPr>
        <p:spPr>
          <a:xfrm>
            <a:off x="3312074" y="3588406"/>
            <a:ext cx="4473535" cy="23077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p:cNvSpPr/>
          <p:nvPr/>
        </p:nvSpPr>
        <p:spPr>
          <a:xfrm>
            <a:off x="4792532" y="1705939"/>
            <a:ext cx="2502303" cy="1832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1847403" y="405974"/>
            <a:ext cx="5311431" cy="430887"/>
          </a:xfrm>
          <a:prstGeom prst="rect">
            <a:avLst/>
          </a:prstGeom>
          <a:noFill/>
          <a:ln w="19050" cmpd="sng">
            <a:solidFill>
              <a:schemeClr val="accent3">
                <a:lumMod val="50000"/>
              </a:schemeClr>
            </a:solidFill>
          </a:ln>
        </p:spPr>
        <p:txBody>
          <a:bodyPr wrap="square" rtlCol="0">
            <a:spAutoFit/>
          </a:bodyPr>
          <a:lstStyle/>
          <a:p>
            <a:pPr algn="ctr"/>
            <a:r>
              <a:rPr lang="ca-ES" sz="2200" b="1" dirty="0" smtClean="0"/>
              <a:t>PATOGÈNIA</a:t>
            </a:r>
          </a:p>
        </p:txBody>
      </p:sp>
      <p:sp>
        <p:nvSpPr>
          <p:cNvPr id="4" name="CuadroTexto 3"/>
          <p:cNvSpPr txBox="1"/>
          <p:nvPr/>
        </p:nvSpPr>
        <p:spPr>
          <a:xfrm>
            <a:off x="4979297" y="1780652"/>
            <a:ext cx="3711783" cy="1200329"/>
          </a:xfrm>
          <a:prstGeom prst="rect">
            <a:avLst/>
          </a:prstGeom>
          <a:noFill/>
        </p:spPr>
        <p:txBody>
          <a:bodyPr wrap="square" rtlCol="0">
            <a:spAutoFit/>
          </a:bodyPr>
          <a:lstStyle/>
          <a:p>
            <a:r>
              <a:rPr lang="ca-ES" dirty="0" smtClean="0"/>
              <a:t>Destrucció permanent dels espais aeris: cavitats</a:t>
            </a:r>
            <a:r>
              <a:rPr lang="es-ES" dirty="0" smtClean="0"/>
              <a:t> </a:t>
            </a:r>
            <a:r>
              <a:rPr lang="ca-ES" dirty="0" smtClean="0"/>
              <a:t>pulmonars.</a:t>
            </a:r>
          </a:p>
          <a:p>
            <a:r>
              <a:rPr lang="ca-ES" dirty="0" smtClean="0"/>
              <a:t>	</a:t>
            </a:r>
            <a:r>
              <a:rPr lang="ca-ES" dirty="0" err="1" smtClean="0"/>
              <a:t>L’atrapament</a:t>
            </a:r>
            <a:r>
              <a:rPr lang="ca-ES" dirty="0" smtClean="0"/>
              <a:t> aeri</a:t>
            </a:r>
          </a:p>
          <a:p>
            <a:r>
              <a:rPr lang="ca-ES" dirty="0" smtClean="0"/>
              <a:t>	dificulta l’intercanvi gasós</a:t>
            </a:r>
            <a:endParaRPr lang="ca-ES" dirty="0"/>
          </a:p>
        </p:txBody>
      </p:sp>
      <p:sp>
        <p:nvSpPr>
          <p:cNvPr id="13" name="CuadroTexto 12"/>
          <p:cNvSpPr txBox="1"/>
          <p:nvPr/>
        </p:nvSpPr>
        <p:spPr>
          <a:xfrm>
            <a:off x="3123405" y="1336607"/>
            <a:ext cx="3711783" cy="369332"/>
          </a:xfrm>
          <a:prstGeom prst="rect">
            <a:avLst/>
          </a:prstGeom>
          <a:solidFill>
            <a:schemeClr val="bg1"/>
          </a:solidFill>
        </p:spPr>
        <p:txBody>
          <a:bodyPr wrap="square" rtlCol="0">
            <a:spAutoFit/>
          </a:bodyPr>
          <a:lstStyle/>
          <a:p>
            <a:r>
              <a:rPr lang="es-ES" b="1" dirty="0" smtClean="0"/>
              <a:t>EMFISEMA</a:t>
            </a:r>
            <a:endParaRPr lang="es-ES" b="1" dirty="0"/>
          </a:p>
        </p:txBody>
      </p:sp>
    </p:spTree>
    <p:extLst>
      <p:ext uri="{BB962C8B-B14F-4D97-AF65-F5344CB8AC3E}">
        <p14:creationId xmlns:p14="http://schemas.microsoft.com/office/powerpoint/2010/main" val="42584104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pic>
        <p:nvPicPr>
          <p:cNvPr id="2" name="Imagen 1" descr="enfise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2638"/>
            <a:ext cx="6862537" cy="4475568"/>
          </a:xfrm>
          <a:prstGeom prst="rect">
            <a:avLst/>
          </a:prstGeom>
        </p:spPr>
      </p:pic>
      <p:sp>
        <p:nvSpPr>
          <p:cNvPr id="3" name="Rectángulo 2"/>
          <p:cNvSpPr/>
          <p:nvPr/>
        </p:nvSpPr>
        <p:spPr>
          <a:xfrm>
            <a:off x="3312074" y="3588406"/>
            <a:ext cx="4473535" cy="23077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p:cNvSpPr/>
          <p:nvPr/>
        </p:nvSpPr>
        <p:spPr>
          <a:xfrm>
            <a:off x="4792532" y="1705939"/>
            <a:ext cx="2502303" cy="1832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1847403" y="405974"/>
            <a:ext cx="5311431" cy="430887"/>
          </a:xfrm>
          <a:prstGeom prst="rect">
            <a:avLst/>
          </a:prstGeom>
          <a:noFill/>
          <a:ln w="19050" cmpd="sng">
            <a:solidFill>
              <a:schemeClr val="accent3">
                <a:lumMod val="50000"/>
              </a:schemeClr>
            </a:solidFill>
          </a:ln>
        </p:spPr>
        <p:txBody>
          <a:bodyPr wrap="square" rtlCol="0">
            <a:spAutoFit/>
          </a:bodyPr>
          <a:lstStyle/>
          <a:p>
            <a:pPr algn="ctr"/>
            <a:r>
              <a:rPr lang="ca-ES" sz="2200" b="1" dirty="0" smtClean="0"/>
              <a:t>PATOGÈNIA</a:t>
            </a:r>
          </a:p>
        </p:txBody>
      </p:sp>
      <p:sp>
        <p:nvSpPr>
          <p:cNvPr id="13" name="CuadroTexto 12"/>
          <p:cNvSpPr txBox="1"/>
          <p:nvPr/>
        </p:nvSpPr>
        <p:spPr>
          <a:xfrm>
            <a:off x="3123405" y="1336607"/>
            <a:ext cx="3711783" cy="369332"/>
          </a:xfrm>
          <a:prstGeom prst="rect">
            <a:avLst/>
          </a:prstGeom>
          <a:solidFill>
            <a:schemeClr val="bg1"/>
          </a:solidFill>
        </p:spPr>
        <p:txBody>
          <a:bodyPr wrap="square" rtlCol="0">
            <a:spAutoFit/>
          </a:bodyPr>
          <a:lstStyle/>
          <a:p>
            <a:r>
              <a:rPr lang="es-ES" b="1" dirty="0" smtClean="0"/>
              <a:t>EMFISEMA</a:t>
            </a:r>
            <a:endParaRPr lang="es-ES" b="1" dirty="0"/>
          </a:p>
        </p:txBody>
      </p:sp>
      <p:sp>
        <p:nvSpPr>
          <p:cNvPr id="9" name="CuadroTexto 8"/>
          <p:cNvSpPr txBox="1"/>
          <p:nvPr/>
        </p:nvSpPr>
        <p:spPr>
          <a:xfrm>
            <a:off x="4979297" y="1780652"/>
            <a:ext cx="3711783" cy="1200329"/>
          </a:xfrm>
          <a:prstGeom prst="rect">
            <a:avLst/>
          </a:prstGeom>
          <a:noFill/>
        </p:spPr>
        <p:txBody>
          <a:bodyPr wrap="square" rtlCol="0">
            <a:spAutoFit/>
          </a:bodyPr>
          <a:lstStyle/>
          <a:p>
            <a:r>
              <a:rPr lang="ca-ES" dirty="0" smtClean="0"/>
              <a:t>Destrucció permanent dels espais aeris: cavitats pulmonars</a:t>
            </a:r>
          </a:p>
          <a:p>
            <a:r>
              <a:rPr lang="ca-ES" dirty="0" smtClean="0"/>
              <a:t>	</a:t>
            </a:r>
            <a:r>
              <a:rPr lang="ca-ES" dirty="0" err="1" smtClean="0"/>
              <a:t>L’atrapament</a:t>
            </a:r>
            <a:r>
              <a:rPr lang="ca-ES" dirty="0" smtClean="0"/>
              <a:t> aeri</a:t>
            </a:r>
          </a:p>
          <a:p>
            <a:r>
              <a:rPr lang="ca-ES" dirty="0" smtClean="0"/>
              <a:t>	dificulta l’intercanvi gasós</a:t>
            </a:r>
            <a:endParaRPr lang="ca-ES" dirty="0"/>
          </a:p>
        </p:txBody>
      </p:sp>
      <p:pic>
        <p:nvPicPr>
          <p:cNvPr id="10" name="Imagen 9" descr="fibrosis.jpg"/>
          <p:cNvPicPr>
            <a:picLocks noChangeAspect="1"/>
          </p:cNvPicPr>
          <p:nvPr/>
        </p:nvPicPr>
        <p:blipFill rotWithShape="1">
          <a:blip r:embed="rId5">
            <a:extLst>
              <a:ext uri="{28A0092B-C50C-407E-A947-70E740481C1C}">
                <a14:useLocalDpi xmlns:a14="http://schemas.microsoft.com/office/drawing/2010/main" val="0"/>
              </a:ext>
            </a:extLst>
          </a:blip>
          <a:srcRect l="61377" t="59705" r="1788" b="1839"/>
          <a:stretch/>
        </p:blipFill>
        <p:spPr>
          <a:xfrm flipH="1">
            <a:off x="3473948" y="3999924"/>
            <a:ext cx="1672470" cy="1752951"/>
          </a:xfrm>
          <a:prstGeom prst="rect">
            <a:avLst/>
          </a:prstGeom>
        </p:spPr>
      </p:pic>
      <p:sp>
        <p:nvSpPr>
          <p:cNvPr id="14" name="CuadroTexto 13"/>
          <p:cNvSpPr txBox="1"/>
          <p:nvPr/>
        </p:nvSpPr>
        <p:spPr>
          <a:xfrm>
            <a:off x="3334814" y="3816746"/>
            <a:ext cx="2176494" cy="369332"/>
          </a:xfrm>
          <a:prstGeom prst="rect">
            <a:avLst/>
          </a:prstGeom>
          <a:noFill/>
        </p:spPr>
        <p:txBody>
          <a:bodyPr wrap="square" rtlCol="0">
            <a:spAutoFit/>
          </a:bodyPr>
          <a:lstStyle/>
          <a:p>
            <a:r>
              <a:rPr lang="es-ES" b="1" dirty="0" smtClean="0"/>
              <a:t>FIBROSI</a:t>
            </a:r>
            <a:endParaRPr lang="es-ES" b="1" dirty="0"/>
          </a:p>
        </p:txBody>
      </p:sp>
      <p:sp>
        <p:nvSpPr>
          <p:cNvPr id="25" name="CuadroTexto 24"/>
          <p:cNvSpPr txBox="1"/>
          <p:nvPr/>
        </p:nvSpPr>
        <p:spPr>
          <a:xfrm>
            <a:off x="5302942" y="4129692"/>
            <a:ext cx="3711783" cy="923330"/>
          </a:xfrm>
          <a:prstGeom prst="rect">
            <a:avLst/>
          </a:prstGeom>
          <a:noFill/>
        </p:spPr>
        <p:txBody>
          <a:bodyPr wrap="square" rtlCol="0">
            <a:spAutoFit/>
          </a:bodyPr>
          <a:lstStyle/>
          <a:p>
            <a:r>
              <a:rPr lang="ca-ES" dirty="0" smtClean="0"/>
              <a:t>Cicatrització de l’espai intersticial:</a:t>
            </a:r>
          </a:p>
          <a:p>
            <a:r>
              <a:rPr lang="ca-ES" dirty="0" smtClean="0"/>
              <a:t>	Pèrdua de volum que</a:t>
            </a:r>
          </a:p>
          <a:p>
            <a:r>
              <a:rPr lang="ca-ES" dirty="0" smtClean="0"/>
              <a:t>	dificulta l’intercanvi gasós</a:t>
            </a:r>
            <a:endParaRPr lang="ca-ES" dirty="0"/>
          </a:p>
        </p:txBody>
      </p:sp>
    </p:spTree>
    <p:extLst>
      <p:ext uri="{BB962C8B-B14F-4D97-AF65-F5344CB8AC3E}">
        <p14:creationId xmlns:p14="http://schemas.microsoft.com/office/powerpoint/2010/main" val="1704955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6" name="CuadroTexto 5"/>
          <p:cNvSpPr txBox="1"/>
          <p:nvPr/>
        </p:nvSpPr>
        <p:spPr>
          <a:xfrm>
            <a:off x="1847403" y="405974"/>
            <a:ext cx="5311431" cy="430887"/>
          </a:xfrm>
          <a:prstGeom prst="rect">
            <a:avLst/>
          </a:prstGeom>
          <a:noFill/>
          <a:ln w="19050" cmpd="sng">
            <a:solidFill>
              <a:srgbClr val="4F6228"/>
            </a:solidFill>
          </a:ln>
        </p:spPr>
        <p:txBody>
          <a:bodyPr wrap="square" rtlCol="0">
            <a:spAutoFit/>
          </a:bodyPr>
          <a:lstStyle/>
          <a:p>
            <a:pPr algn="ctr"/>
            <a:r>
              <a:rPr lang="ca-ES" sz="2200" b="1" dirty="0" smtClean="0"/>
              <a:t>TRACTAMENT</a:t>
            </a:r>
          </a:p>
        </p:txBody>
      </p:sp>
      <p:sp>
        <p:nvSpPr>
          <p:cNvPr id="7" name="CuadroTexto 6"/>
          <p:cNvSpPr txBox="1"/>
          <p:nvPr/>
        </p:nvSpPr>
        <p:spPr>
          <a:xfrm>
            <a:off x="734633" y="1280775"/>
            <a:ext cx="7906642" cy="369332"/>
          </a:xfrm>
          <a:prstGeom prst="rect">
            <a:avLst/>
          </a:prstGeom>
          <a:noFill/>
        </p:spPr>
        <p:txBody>
          <a:bodyPr wrap="square" rtlCol="0">
            <a:spAutoFit/>
          </a:bodyPr>
          <a:lstStyle/>
          <a:p>
            <a:pPr algn="ctr"/>
            <a:r>
              <a:rPr lang="ca-ES" b="1" dirty="0" smtClean="0"/>
              <a:t>**NO HI HA TRACTAMENTS ESPECÍFICS PER A LA SÍNDROME </a:t>
            </a:r>
            <a:r>
              <a:rPr lang="ca-ES" b="1" dirty="0" err="1" smtClean="0"/>
              <a:t>CFPE</a:t>
            </a:r>
            <a:r>
              <a:rPr lang="ca-ES" dirty="0" smtClean="0"/>
              <a:t>**</a:t>
            </a:r>
          </a:p>
        </p:txBody>
      </p:sp>
      <p:sp>
        <p:nvSpPr>
          <p:cNvPr id="9" name="Marcador de contenido 2"/>
          <p:cNvSpPr txBox="1">
            <a:spLocks/>
          </p:cNvSpPr>
          <p:nvPr/>
        </p:nvSpPr>
        <p:spPr>
          <a:xfrm>
            <a:off x="859180" y="6443292"/>
            <a:ext cx="8229600" cy="538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is-IS" sz="1600" dirty="0" smtClean="0"/>
              <a:t>Xaubet A, et al. </a:t>
            </a:r>
            <a:r>
              <a:rPr lang="en-US" sz="1600" dirty="0"/>
              <a:t>Arch </a:t>
            </a:r>
            <a:r>
              <a:rPr lang="en-US" sz="1600" dirty="0" err="1" smtClean="0"/>
              <a:t>Bronconeumol</a:t>
            </a:r>
            <a:r>
              <a:rPr lang="en-US" sz="1600" dirty="0" smtClean="0"/>
              <a:t>. 2017;53:263-9.</a:t>
            </a:r>
            <a:endParaRPr lang="es-ES" sz="1600" dirty="0" smtClean="0"/>
          </a:p>
        </p:txBody>
      </p:sp>
      <p:sp>
        <p:nvSpPr>
          <p:cNvPr id="10" name="CuadroTexto 9"/>
          <p:cNvSpPr txBox="1"/>
          <p:nvPr/>
        </p:nvSpPr>
        <p:spPr>
          <a:xfrm>
            <a:off x="734633" y="4372617"/>
            <a:ext cx="7906642" cy="1477328"/>
          </a:xfrm>
          <a:prstGeom prst="rect">
            <a:avLst/>
          </a:prstGeom>
          <a:noFill/>
        </p:spPr>
        <p:txBody>
          <a:bodyPr wrap="square" rtlCol="0">
            <a:spAutoFit/>
          </a:bodyPr>
          <a:lstStyle/>
          <a:p>
            <a:r>
              <a:rPr lang="ca-ES" b="1" u="sng" dirty="0" smtClean="0"/>
              <a:t>Fàrmacs:</a:t>
            </a:r>
          </a:p>
          <a:p>
            <a:r>
              <a:rPr lang="ca-ES" dirty="0" smtClean="0"/>
              <a:t>	</a:t>
            </a:r>
          </a:p>
          <a:p>
            <a:r>
              <a:rPr lang="ca-ES" dirty="0" smtClean="0"/>
              <a:t>	Pacients amb patró obstructiu o mixt: </a:t>
            </a:r>
            <a:r>
              <a:rPr lang="ca-ES" b="1" dirty="0" smtClean="0"/>
              <a:t>broncodilatadors inhalats.</a:t>
            </a:r>
          </a:p>
          <a:p>
            <a:endParaRPr lang="ca-ES" b="1" dirty="0" smtClean="0"/>
          </a:p>
          <a:p>
            <a:r>
              <a:rPr lang="ca-ES" b="1" dirty="0" smtClean="0"/>
              <a:t>	</a:t>
            </a:r>
            <a:r>
              <a:rPr lang="ca-ES" dirty="0" smtClean="0"/>
              <a:t>Fibrosi pulmonar idiopàtica: </a:t>
            </a:r>
            <a:r>
              <a:rPr lang="ca-ES" b="1" dirty="0" smtClean="0"/>
              <a:t>fàrmacs </a:t>
            </a:r>
            <a:r>
              <a:rPr lang="ca-ES" b="1" dirty="0" err="1" smtClean="0"/>
              <a:t>antifibròtics</a:t>
            </a:r>
            <a:r>
              <a:rPr lang="ca-ES" b="1" dirty="0" smtClean="0"/>
              <a:t> </a:t>
            </a:r>
            <a:r>
              <a:rPr lang="ca-ES" dirty="0" smtClean="0"/>
              <a:t>(</a:t>
            </a:r>
            <a:r>
              <a:rPr lang="ca-ES" dirty="0" err="1" smtClean="0"/>
              <a:t>pirfenidona</a:t>
            </a:r>
            <a:r>
              <a:rPr lang="ca-ES" dirty="0" smtClean="0"/>
              <a:t>, </a:t>
            </a:r>
            <a:r>
              <a:rPr lang="ca-ES" dirty="0" err="1" smtClean="0"/>
              <a:t>nintedanib</a:t>
            </a:r>
            <a:r>
              <a:rPr lang="ca-ES" dirty="0" smtClean="0"/>
              <a:t>).</a:t>
            </a:r>
          </a:p>
        </p:txBody>
      </p:sp>
      <p:sp>
        <p:nvSpPr>
          <p:cNvPr id="8" name="CuadroTexto 7"/>
          <p:cNvSpPr txBox="1"/>
          <p:nvPr/>
        </p:nvSpPr>
        <p:spPr>
          <a:xfrm>
            <a:off x="859180" y="1989214"/>
            <a:ext cx="7906642" cy="2308324"/>
          </a:xfrm>
          <a:prstGeom prst="rect">
            <a:avLst/>
          </a:prstGeom>
          <a:noFill/>
        </p:spPr>
        <p:txBody>
          <a:bodyPr wrap="square" rtlCol="0">
            <a:spAutoFit/>
          </a:bodyPr>
          <a:lstStyle/>
          <a:p>
            <a:r>
              <a:rPr lang="ca-ES" dirty="0" smtClean="0"/>
              <a:t>Les decisions terapèutiques es basen en les recomanacions per a l’emfisema i la fibrosi pulmonar idiopàtica:</a:t>
            </a:r>
          </a:p>
          <a:p>
            <a:endParaRPr lang="ca-ES" dirty="0" smtClean="0"/>
          </a:p>
          <a:p>
            <a:r>
              <a:rPr lang="ca-ES" dirty="0" smtClean="0"/>
              <a:t>	Abandonar el tabaquisme!!</a:t>
            </a:r>
          </a:p>
          <a:p>
            <a:r>
              <a:rPr lang="ca-ES" dirty="0" smtClean="0"/>
              <a:t>	</a:t>
            </a:r>
          </a:p>
          <a:p>
            <a:r>
              <a:rPr lang="ca-ES" dirty="0" smtClean="0"/>
              <a:t>	</a:t>
            </a:r>
            <a:r>
              <a:rPr lang="ca-ES" dirty="0" err="1" smtClean="0"/>
              <a:t>Oxigenoteràpia</a:t>
            </a:r>
            <a:r>
              <a:rPr lang="ca-ES" dirty="0" smtClean="0"/>
              <a:t> per a la </a:t>
            </a:r>
            <a:r>
              <a:rPr lang="ca-ES" dirty="0" err="1" smtClean="0"/>
              <a:t>hipoxèmia</a:t>
            </a:r>
            <a:r>
              <a:rPr lang="ca-ES" dirty="0" smtClean="0"/>
              <a:t> i la hipertensió pulmonar.</a:t>
            </a:r>
          </a:p>
          <a:p>
            <a:endParaRPr lang="ca-ES" dirty="0" smtClean="0"/>
          </a:p>
          <a:p>
            <a:r>
              <a:rPr lang="ca-ES" dirty="0" smtClean="0"/>
              <a:t>	Vacunació </a:t>
            </a:r>
            <a:r>
              <a:rPr lang="ca-ES" dirty="0" err="1" smtClean="0"/>
              <a:t>antigripal</a:t>
            </a:r>
            <a:r>
              <a:rPr lang="ca-ES" dirty="0" smtClean="0"/>
              <a:t> i contra </a:t>
            </a:r>
            <a:r>
              <a:rPr lang="ca-ES" i="1" dirty="0" err="1" smtClean="0"/>
              <a:t>Streptococcus</a:t>
            </a:r>
            <a:r>
              <a:rPr lang="ca-ES" i="1" dirty="0" smtClean="0"/>
              <a:t> </a:t>
            </a:r>
            <a:r>
              <a:rPr lang="ca-ES" i="1" dirty="0" err="1" smtClean="0"/>
              <a:t>pneumoniae</a:t>
            </a:r>
            <a:r>
              <a:rPr lang="ca-ES" i="1" dirty="0" smtClean="0"/>
              <a:t>.</a:t>
            </a:r>
          </a:p>
        </p:txBody>
      </p:sp>
    </p:spTree>
    <p:extLst>
      <p:ext uri="{BB962C8B-B14F-4D97-AF65-F5344CB8AC3E}">
        <p14:creationId xmlns:p14="http://schemas.microsoft.com/office/powerpoint/2010/main" val="30668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811884"/>
            <a:ext cx="7577235" cy="971723"/>
          </a:xfrm>
        </p:spPr>
        <p:txBody>
          <a:bodyPr>
            <a:normAutofit fontScale="92500"/>
          </a:bodyPr>
          <a:lstStyle/>
          <a:p>
            <a:pPr algn="just"/>
            <a:r>
              <a:rPr lang="ca-ES" sz="2400" dirty="0" smtClean="0"/>
              <a:t>No tots els pacients fumadors actius o ex</a:t>
            </a:r>
            <a:r>
              <a:rPr lang="es-ES_tradnl" sz="2400" dirty="0" smtClean="0"/>
              <a:t>f</a:t>
            </a:r>
            <a:r>
              <a:rPr lang="ca-ES" sz="2400" dirty="0" err="1" smtClean="0"/>
              <a:t>umadors</a:t>
            </a:r>
            <a:r>
              <a:rPr lang="ca-ES" sz="2400" dirty="0" smtClean="0"/>
              <a:t> que presenten clínica respiratòria tenen </a:t>
            </a:r>
            <a:r>
              <a:rPr lang="ca-ES" sz="2400" dirty="0" err="1" smtClean="0"/>
              <a:t>MPOC</a:t>
            </a:r>
            <a:r>
              <a:rPr lang="ca-ES" sz="2400" dirty="0" smtClean="0"/>
              <a:t>.</a:t>
            </a:r>
          </a:p>
        </p:txBody>
      </p:sp>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7" name="Rectángulo 6"/>
          <p:cNvSpPr/>
          <p:nvPr/>
        </p:nvSpPr>
        <p:spPr>
          <a:xfrm>
            <a:off x="345123" y="211577"/>
            <a:ext cx="7689312" cy="1137519"/>
          </a:xfrm>
          <a:prstGeom prst="rect">
            <a:avLst/>
          </a:prstGeom>
          <a:noFill/>
          <a:ln w="28575" cmpd="sng">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Título 1"/>
          <p:cNvSpPr>
            <a:spLocks noGrp="1"/>
          </p:cNvSpPr>
          <p:nvPr>
            <p:ph type="title"/>
          </p:nvPr>
        </p:nvSpPr>
        <p:spPr>
          <a:xfrm>
            <a:off x="289902" y="206096"/>
            <a:ext cx="7772141" cy="1143000"/>
          </a:xfrm>
          <a:ln w="19050" cmpd="sng">
            <a:noFill/>
          </a:ln>
          <a:effectLst/>
        </p:spPr>
        <p:txBody>
          <a:bodyPr>
            <a:noAutofit/>
          </a:bodyPr>
          <a:lstStyle/>
          <a:p>
            <a:r>
              <a:rPr lang="es-ES" sz="3200" b="1" dirty="0" smtClean="0"/>
              <a:t> CONCLUSIONS</a:t>
            </a:r>
            <a:endParaRPr lang="es-ES" sz="3200" b="1" dirty="0"/>
          </a:p>
        </p:txBody>
      </p:sp>
      <p:sp>
        <p:nvSpPr>
          <p:cNvPr id="9" name="Marcador de contenido 2"/>
          <p:cNvSpPr txBox="1">
            <a:spLocks/>
          </p:cNvSpPr>
          <p:nvPr/>
        </p:nvSpPr>
        <p:spPr>
          <a:xfrm>
            <a:off x="457200" y="3282943"/>
            <a:ext cx="7604843" cy="13991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ca-ES" sz="2400" dirty="0" smtClean="0"/>
              <a:t>És important</a:t>
            </a:r>
            <a:r>
              <a:rPr lang="es-ES_tradnl" sz="2400" dirty="0" smtClean="0"/>
              <a:t> </a:t>
            </a:r>
            <a:r>
              <a:rPr lang="ca-ES" sz="2400" dirty="0" smtClean="0"/>
              <a:t>ampliar el diagnòstic diferencial en els pacients fumadors amb dispnea d’esforç i patró no obstructiu.</a:t>
            </a:r>
          </a:p>
        </p:txBody>
      </p:sp>
      <p:sp>
        <p:nvSpPr>
          <p:cNvPr id="10" name="Marcador de contenido 2"/>
          <p:cNvSpPr txBox="1">
            <a:spLocks/>
          </p:cNvSpPr>
          <p:nvPr/>
        </p:nvSpPr>
        <p:spPr>
          <a:xfrm>
            <a:off x="457200" y="4621667"/>
            <a:ext cx="7577235" cy="181782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_tradnl" sz="2400" dirty="0" smtClean="0"/>
          </a:p>
          <a:p>
            <a:pPr algn="just"/>
            <a:r>
              <a:rPr lang="ca-ES" sz="2400" dirty="0" smtClean="0"/>
              <a:t>La presència de crepitants de tipus </a:t>
            </a:r>
            <a:r>
              <a:rPr lang="ca-ES" sz="2400" dirty="0" err="1" smtClean="0"/>
              <a:t>Velcro</a:t>
            </a:r>
            <a:r>
              <a:rPr lang="ca-ES" sz="2400" dirty="0" smtClean="0"/>
              <a:t>® o </a:t>
            </a:r>
            <a:r>
              <a:rPr lang="ca-ES" sz="2400" dirty="0" err="1" smtClean="0"/>
              <a:t>d’acropàquia</a:t>
            </a:r>
            <a:r>
              <a:rPr lang="ca-ES" sz="2400" dirty="0" smtClean="0"/>
              <a:t> ha de fer sospitar una malaltia </a:t>
            </a:r>
            <a:r>
              <a:rPr lang="ca-ES" sz="2400" dirty="0" err="1" smtClean="0"/>
              <a:t>fibròtica</a:t>
            </a:r>
            <a:r>
              <a:rPr lang="ca-ES" sz="2400" dirty="0" smtClean="0"/>
              <a:t> subjacent i obliga a completar l’estudi amb una TC d’alta resolució toràcica.</a:t>
            </a:r>
          </a:p>
          <a:p>
            <a:pPr marL="0" indent="0" algn="just">
              <a:buFont typeface="Arial"/>
              <a:buNone/>
            </a:pPr>
            <a:endParaRPr lang="es-ES_tradnl" sz="2400" dirty="0" smtClean="0"/>
          </a:p>
        </p:txBody>
      </p:sp>
    </p:spTree>
    <p:extLst>
      <p:ext uri="{BB962C8B-B14F-4D97-AF65-F5344CB8AC3E}">
        <p14:creationId xmlns:p14="http://schemas.microsoft.com/office/powerpoint/2010/main" val="425917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811884"/>
            <a:ext cx="7577235" cy="1126814"/>
          </a:xfrm>
        </p:spPr>
        <p:txBody>
          <a:bodyPr>
            <a:normAutofit fontScale="92500"/>
          </a:bodyPr>
          <a:lstStyle/>
          <a:p>
            <a:pPr algn="just"/>
            <a:r>
              <a:rPr lang="ca-ES" sz="2400" dirty="0" smtClean="0"/>
              <a:t>La síndrome CFPE es defineix per la coexistència en un mateix pacient d’emfisema en els lòbuls superiors i de fibrosi en els lòbuls inferiors.</a:t>
            </a:r>
            <a:endParaRPr lang="ca-ES" sz="2400" dirty="0"/>
          </a:p>
        </p:txBody>
      </p:sp>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8103458" y="211577"/>
            <a:ext cx="763126" cy="823854"/>
          </a:xfrm>
          <a:prstGeom prst="rect">
            <a:avLst/>
          </a:prstGeom>
        </p:spPr>
      </p:pic>
      <p:sp>
        <p:nvSpPr>
          <p:cNvPr id="7" name="Rectángulo 6"/>
          <p:cNvSpPr/>
          <p:nvPr/>
        </p:nvSpPr>
        <p:spPr>
          <a:xfrm>
            <a:off x="345123" y="211577"/>
            <a:ext cx="7689312" cy="1137519"/>
          </a:xfrm>
          <a:prstGeom prst="rect">
            <a:avLst/>
          </a:prstGeom>
          <a:noFill/>
          <a:ln w="28575" cmpd="sng">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Título 1"/>
          <p:cNvSpPr>
            <a:spLocks noGrp="1"/>
          </p:cNvSpPr>
          <p:nvPr>
            <p:ph type="title"/>
          </p:nvPr>
        </p:nvSpPr>
        <p:spPr>
          <a:xfrm>
            <a:off x="289902" y="206096"/>
            <a:ext cx="7772141" cy="1143000"/>
          </a:xfrm>
          <a:ln w="19050" cmpd="sng">
            <a:noFill/>
          </a:ln>
          <a:effectLst/>
        </p:spPr>
        <p:txBody>
          <a:bodyPr>
            <a:noAutofit/>
          </a:bodyPr>
          <a:lstStyle/>
          <a:p>
            <a:r>
              <a:rPr lang="es-ES" sz="3200" b="1" dirty="0" smtClean="0"/>
              <a:t> CONCLUSIONS</a:t>
            </a:r>
            <a:endParaRPr lang="es-ES" sz="3200" b="1" dirty="0"/>
          </a:p>
        </p:txBody>
      </p:sp>
      <p:sp>
        <p:nvSpPr>
          <p:cNvPr id="9" name="Marcador de contenido 2"/>
          <p:cNvSpPr txBox="1">
            <a:spLocks/>
          </p:cNvSpPr>
          <p:nvPr/>
        </p:nvSpPr>
        <p:spPr>
          <a:xfrm>
            <a:off x="457200" y="3282943"/>
            <a:ext cx="7604843" cy="195084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ca-ES" sz="2400" dirty="0" smtClean="0"/>
              <a:t>Patró funcional respiratori característic: volums relativament preservats, amb intensa disminució de la </a:t>
            </a:r>
            <a:r>
              <a:rPr lang="ca-ES" altLang="es-ES" sz="2400" dirty="0" smtClean="0"/>
              <a:t>capacitat de difusió pulmonar del monòxid de carboni</a:t>
            </a:r>
            <a:r>
              <a:rPr lang="ca-ES" sz="2400" dirty="0" smtClean="0"/>
              <a:t> i </a:t>
            </a:r>
            <a:r>
              <a:rPr lang="ca-ES" sz="2400" dirty="0" err="1" smtClean="0"/>
              <a:t>hipoxèmia</a:t>
            </a:r>
            <a:r>
              <a:rPr lang="ca-ES" sz="2400" dirty="0" smtClean="0"/>
              <a:t> en l’esforç. Tot i que també es pot trobar un patró obstructiu lleu, desproporcionat per al grau de dispnea.</a:t>
            </a:r>
            <a:endParaRPr lang="ca-ES" sz="2400" dirty="0"/>
          </a:p>
        </p:txBody>
      </p:sp>
      <p:sp>
        <p:nvSpPr>
          <p:cNvPr id="10" name="Marcador de contenido 2"/>
          <p:cNvSpPr txBox="1">
            <a:spLocks/>
          </p:cNvSpPr>
          <p:nvPr/>
        </p:nvSpPr>
        <p:spPr>
          <a:xfrm>
            <a:off x="457200" y="5235775"/>
            <a:ext cx="7577235" cy="18178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ca-ES" sz="2400" dirty="0" smtClean="0"/>
          </a:p>
          <a:p>
            <a:pPr algn="just"/>
            <a:r>
              <a:rPr lang="ca-ES" sz="2400" dirty="0" smtClean="0"/>
              <a:t>Major risc d’hipertensió pulmonar i càncer de pulmó.</a:t>
            </a:r>
            <a:endParaRPr lang="ca-ES" sz="2400" dirty="0"/>
          </a:p>
        </p:txBody>
      </p:sp>
    </p:spTree>
    <p:extLst>
      <p:ext uri="{BB962C8B-B14F-4D97-AF65-F5344CB8AC3E}">
        <p14:creationId xmlns:p14="http://schemas.microsoft.com/office/powerpoint/2010/main" val="49900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02-03 a la(s) 20.2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 y="-14112"/>
            <a:ext cx="9087350" cy="6858000"/>
          </a:xfrm>
          <a:prstGeom prst="rect">
            <a:avLst/>
          </a:prstGeom>
        </p:spPr>
      </p:pic>
    </p:spTree>
    <p:extLst>
      <p:ext uri="{BB962C8B-B14F-4D97-AF65-F5344CB8AC3E}">
        <p14:creationId xmlns:p14="http://schemas.microsoft.com/office/powerpoint/2010/main" val="2457281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FPI. Historia natural</a:t>
            </a:r>
            <a:endParaRPr lang="es-ES" dirty="0"/>
          </a:p>
        </p:txBody>
      </p:sp>
      <p:sp>
        <p:nvSpPr>
          <p:cNvPr id="3" name="Marcador de contenido 2"/>
          <p:cNvSpPr>
            <a:spLocks noGrp="1"/>
          </p:cNvSpPr>
          <p:nvPr>
            <p:ph idx="1"/>
          </p:nvPr>
        </p:nvSpPr>
        <p:spPr/>
        <p:txBody>
          <a:bodyPr/>
          <a:lstStyle/>
          <a:p>
            <a:r>
              <a:rPr lang="es-ES" dirty="0" smtClean="0"/>
              <a:t>Variable e imprevisible, algunos pueden permanecer asintomáticos durante 2-3 años. La mayoría progresión lenta, con deterioro clínico y funcional que finalmente ocasiona </a:t>
            </a:r>
            <a:r>
              <a:rPr lang="es-ES" dirty="0" err="1" smtClean="0"/>
              <a:t>insufiencia</a:t>
            </a:r>
            <a:r>
              <a:rPr lang="es-ES" dirty="0" smtClean="0"/>
              <a:t> respiratoria crónica, algunos con exacerbaciones y otros evolución muy rápida</a:t>
            </a:r>
          </a:p>
          <a:p>
            <a:endParaRPr lang="es-ES" dirty="0" smtClean="0"/>
          </a:p>
          <a:p>
            <a:pPr lvl="1"/>
            <a:r>
              <a:rPr lang="es-ES" dirty="0" smtClean="0"/>
              <a:t>Progresión lenta</a:t>
            </a:r>
          </a:p>
          <a:p>
            <a:pPr lvl="1"/>
            <a:r>
              <a:rPr lang="es-ES" dirty="0" smtClean="0"/>
              <a:t>Exacerbaciones agudas</a:t>
            </a:r>
          </a:p>
          <a:p>
            <a:pPr lvl="1"/>
            <a:r>
              <a:rPr lang="es-ES" dirty="0" smtClean="0"/>
              <a:t>Forma rápida</a:t>
            </a:r>
            <a:endParaRPr lang="es-ES" dirty="0"/>
          </a:p>
        </p:txBody>
      </p:sp>
    </p:spTree>
    <p:extLst>
      <p:ext uri="{BB962C8B-B14F-4D97-AF65-F5344CB8AC3E}">
        <p14:creationId xmlns:p14="http://schemas.microsoft.com/office/powerpoint/2010/main" val="1678108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Percepción.thmx</Template>
  <TotalTime>402</TotalTime>
  <Words>5203</Words>
  <Application>Microsoft Office PowerPoint</Application>
  <PresentationFormat>Presentación en pantalla (4:3)</PresentationFormat>
  <Paragraphs>606</Paragraphs>
  <Slides>85</Slides>
  <Notes>38</Notes>
  <HiddenSlides>0</HiddenSlides>
  <MMClips>0</MMClips>
  <ScaleCrop>false</ScaleCrop>
  <HeadingPairs>
    <vt:vector size="4" baseType="variant">
      <vt:variant>
        <vt:lpstr>Tema</vt:lpstr>
      </vt:variant>
      <vt:variant>
        <vt:i4>1</vt:i4>
      </vt:variant>
      <vt:variant>
        <vt:lpstr>Títulos de diapositiva</vt:lpstr>
      </vt:variant>
      <vt:variant>
        <vt:i4>85</vt:i4>
      </vt:variant>
    </vt:vector>
  </HeadingPairs>
  <TitlesOfParts>
    <vt:vector size="86" baseType="lpstr">
      <vt:lpstr>Perception</vt:lpstr>
      <vt:lpstr> Actualització en Patologia Respiratòria </vt:lpstr>
      <vt:lpstr>Introducción</vt:lpstr>
      <vt:lpstr>Introducción</vt:lpstr>
      <vt:lpstr>FPI</vt:lpstr>
      <vt:lpstr>Presentación de PowerPoint</vt:lpstr>
      <vt:lpstr>Presentación de PowerPoint</vt:lpstr>
      <vt:lpstr>FPI</vt:lpstr>
      <vt:lpstr>FPI. Epidemiología</vt:lpstr>
      <vt:lpstr>FPI. Historia natural</vt:lpstr>
      <vt:lpstr>FPI. Historia natural</vt:lpstr>
      <vt:lpstr>FPI. Diagnóstico</vt:lpstr>
      <vt:lpstr>FPI. Diagnóstico</vt:lpstr>
      <vt:lpstr>FPI. Exploración física</vt:lpstr>
      <vt:lpstr>FPI. Exploración general</vt:lpstr>
      <vt:lpstr>FPI. Sospecha diagnóstica</vt:lpstr>
      <vt:lpstr>FPI. Sospecha diagnóstica</vt:lpstr>
      <vt:lpstr>FPI. Sospecha diagnóstica</vt:lpstr>
      <vt:lpstr>Conceptos básicos</vt:lpstr>
      <vt:lpstr>FPI. Sospecha diagnóstica</vt:lpstr>
      <vt:lpstr>FPI. P.Complementarias</vt:lpstr>
      <vt:lpstr>FPI. P.Complementarias</vt:lpstr>
      <vt:lpstr>FPI. P.Complementarias</vt:lpstr>
      <vt:lpstr>Sospecha diagnóstica</vt:lpstr>
      <vt:lpstr>Confirmación diagnóstico</vt:lpstr>
      <vt:lpstr>TACAR</vt:lpstr>
      <vt:lpstr>Biopsia pulmonar quirúrgica</vt:lpstr>
      <vt:lpstr>OTRAS PRUEBAS</vt:lpstr>
      <vt:lpstr>Tratamiento</vt:lpstr>
      <vt:lpstr>Tratamiento</vt:lpstr>
      <vt:lpstr>Tratamiento</vt:lpstr>
      <vt:lpstr>Tratamiento</vt:lpstr>
      <vt:lpstr>Oxigenoterapia domiciliaria</vt:lpstr>
      <vt:lpstr>Rehabilitación respiratoria</vt:lpstr>
      <vt:lpstr>Trasplante de pulmón</vt:lpstr>
      <vt:lpstr>Tratamiento paliativo</vt:lpstr>
      <vt:lpstr> Actualizació en Patologia Respiratòria </vt:lpstr>
      <vt:lpstr>INFILTRATS PULMONARS EN PACIENT JOVE</vt:lpstr>
      <vt:lpstr>Malaltia actual</vt:lpstr>
      <vt:lpstr>Antecedents</vt:lpstr>
      <vt:lpstr>Antecedents patològics</vt:lpstr>
      <vt:lpstr>Exploració física</vt:lpstr>
      <vt:lpstr>Orientació diagnòstica i tractament</vt:lpstr>
      <vt:lpstr>Presentación de PowerPoint</vt:lpstr>
      <vt:lpstr>Presentación de PowerPoint</vt:lpstr>
      <vt:lpstr>Presentación de PowerPoint</vt:lpstr>
      <vt:lpstr>Exploració física</vt:lpstr>
      <vt:lpstr>Presentación de PowerPoint</vt:lpstr>
      <vt:lpstr>Diagnòstic diferencial</vt:lpstr>
      <vt:lpstr>Presentación de PowerPoint</vt:lpstr>
      <vt:lpstr>TC d’alta resolució (TCAR) de tòrax</vt:lpstr>
      <vt:lpstr>Presentación de PowerPoint</vt:lpstr>
      <vt:lpstr>Fibrobroncoscòpia (FBS)</vt:lpstr>
      <vt:lpstr>COMITÈ MULTIDISCIPLINAR</vt:lpstr>
      <vt:lpstr>Presentación de PowerPoint</vt:lpstr>
      <vt:lpstr>  Diagnòstic</vt:lpstr>
      <vt:lpstr>Presentación de PowerPoint</vt:lpstr>
      <vt:lpstr>Consulta externa d’intersticials</vt:lpstr>
      <vt:lpstr>Presentación de PowerPoint</vt:lpstr>
      <vt:lpstr>Radiografia de tòrax de control</vt:lpstr>
      <vt:lpstr>TCAR de tòrax de control</vt:lpstr>
      <vt:lpstr>Conclusió</vt:lpstr>
      <vt:lpstr>Presentación de PowerPoint</vt:lpstr>
      <vt:lpstr>Presentación de PowerPoint</vt:lpstr>
      <vt:lpstr>Presentación de PowerPoint</vt:lpstr>
      <vt:lpstr>Presentación de PowerPoint</vt:lpstr>
      <vt:lpstr>Presentación de PowerPoint</vt:lpstr>
      <vt:lpstr>Presentación de PowerPoint</vt:lpstr>
      <vt:lpstr>Fumador, tos seca i dispnea d’esforç, crepitants i espirometria rel &gt; 0,7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Síndrome de combinació de fibrosi pulmonar i emfisema (CFPE)</vt:lpstr>
      <vt:lpstr>Síndrome de combinació de fibrosi pulmonar i emfisema (CFPE)</vt:lpstr>
      <vt:lpstr>Síndrome de combinació de fibrosi pulmonar i emfisema (CFPE)</vt:lpstr>
      <vt:lpstr>Presentación de PowerPoint</vt:lpstr>
      <vt:lpstr>Presentación de PowerPoint</vt:lpstr>
      <vt:lpstr>Presentación de PowerPoint</vt:lpstr>
      <vt:lpstr> CONCLUSIONS</vt:lpstr>
      <vt:lpstr> CONCLUSIONS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FIBROSIS PULMONAR</dc:title>
  <dc:creator>Amparo Castanyer Vinyals</dc:creator>
  <cp:lastModifiedBy>Claudia Cañigueral</cp:lastModifiedBy>
  <cp:revision>35</cp:revision>
  <dcterms:created xsi:type="dcterms:W3CDTF">2018-11-12T15:20:49Z</dcterms:created>
  <dcterms:modified xsi:type="dcterms:W3CDTF">2019-07-11T09:51:06Z</dcterms:modified>
</cp:coreProperties>
</file>