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5644" r:id="rId3"/>
    <p:sldId id="5687" r:id="rId4"/>
    <p:sldId id="5688" r:id="rId5"/>
    <p:sldId id="798" r:id="rId6"/>
    <p:sldId id="800" r:id="rId7"/>
    <p:sldId id="5685" r:id="rId8"/>
    <p:sldId id="5698" r:id="rId9"/>
    <p:sldId id="5696" r:id="rId10"/>
    <p:sldId id="5661" r:id="rId11"/>
    <p:sldId id="5689" r:id="rId12"/>
    <p:sldId id="5690" r:id="rId13"/>
    <p:sldId id="5691" r:id="rId14"/>
    <p:sldId id="5674" r:id="rId15"/>
    <p:sldId id="5671" r:id="rId16"/>
    <p:sldId id="5672" r:id="rId17"/>
    <p:sldId id="5673" r:id="rId18"/>
    <p:sldId id="5665" r:id="rId19"/>
    <p:sldId id="5692" r:id="rId20"/>
    <p:sldId id="5695" r:id="rId21"/>
    <p:sldId id="5694" r:id="rId22"/>
    <p:sldId id="1283" r:id="rId23"/>
    <p:sldId id="5664" r:id="rId24"/>
    <p:sldId id="5669" r:id="rId25"/>
    <p:sldId id="5585" r:id="rId26"/>
    <p:sldId id="5592" r:id="rId27"/>
    <p:sldId id="810" r:id="rId28"/>
    <p:sldId id="5697" r:id="rId29"/>
    <p:sldId id="365" r:id="rId30"/>
    <p:sldId id="5621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>
        <p:scale>
          <a:sx n="90" d="100"/>
          <a:sy n="90" d="100"/>
        </p:scale>
        <p:origin x="-1320" y="-5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38E7B-A4B2-4B6C-B5DF-AE36DB682A61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A50CA-B70A-4B9C-8C71-06394908A6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73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initially stopped or reduced the dose of loop diuretic, followed by MRA, beta-blocker, and finally ACE inhibitor or ARB. If the patient was taking the equivalent of, or less than 40 mg of frusemide or 50 mg of spironolactone, or 25% or less of the maximum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 dose of beta-blocker, ACE inhibitor, or ARB, the medication was stopped. If the patient was taking a larger dose, this was reduced by 50% in a stepwise manner every 2 weeks</a:t>
            </a:r>
            <a:endParaRPr lang="en-US" dirty="0"/>
          </a:p>
          <a:p>
            <a:endParaRPr lang="en-US" dirty="0"/>
          </a:p>
          <a:p>
            <a:r>
              <a:rPr lang="en-US" dirty="0"/>
              <a:t>After 6 months, patients in the continued treatment group had treatment withdrawn by the same method. The primary endpoint was a relapse of dilated cardiomyopathy within 6 months, defined by a reduction in LVEF of more than 10% and to less than 50%, an increase in LVEDV by more than 10% and to higher than the normal range, a two-fold rise in NT-pro-BNP concentration and to more than 400 ng/L, or clinical evidence of heart failure, at which point treatments were re-established.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A50CA-B70A-4B9C-8C71-06394908A609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431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D808C-2A69-4B53-9FBF-2E12EEC887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44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A50CA-B70A-4B9C-8C71-06394908A609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reduced relative need for diuretics in patients randomized to sacubitril/valsartan may potentially be secondary to the natriuretic effects of sacubitril or the presumed improvement in </a:t>
            </a:r>
            <a:r>
              <a:rPr lang="en-US" dirty="0" err="1"/>
              <a:t>haemodynamics</a:t>
            </a:r>
            <a:r>
              <a:rPr lang="en-US" dirty="0"/>
              <a:t> that may occur with sacubitril/valsartan</a:t>
            </a:r>
          </a:p>
          <a:p>
            <a:endParaRPr lang="en-US" dirty="0"/>
          </a:p>
          <a:p>
            <a:r>
              <a:rPr lang="en-US" dirty="0"/>
              <a:t>Limitations: </a:t>
            </a:r>
          </a:p>
          <a:p>
            <a:r>
              <a:rPr lang="en-US" dirty="0"/>
              <a:t>was not a pre-specified analysis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Doses of diuretics were not available for all participants, which could lower the precision of dose change comparisons between groups.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Diuretic dose changes were not available at earlier time points after randomization, which could have been of interest given the quick onset of NT-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proBNP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reduction by sacubitril/valsartan.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Additionally, there was limited information on medication dose changes during the run-in period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PARADIGM-HF trial; these data could have further informed trends on diuretic dose adjustments after initiation of sacubitril/ valsartan.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Reasons for diuretic dose changes were not captured in the study.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Lastly, there could be incomplete capture of non-loop diuretic changes or addition of MRAs.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A50CA-B70A-4B9C-8C71-06394908A609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754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ALBUMINURIA: Por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de UACR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mes</a:t>
            </a:r>
            <a:r>
              <a:rPr lang="en-US" dirty="0"/>
              <a:t> 1 </a:t>
            </a:r>
            <a:r>
              <a:rPr lang="en-US" dirty="0" err="1"/>
              <a:t>tras</a:t>
            </a:r>
            <a:r>
              <a:rPr lang="en-US" dirty="0"/>
              <a:t> la </a:t>
            </a:r>
            <a:r>
              <a:rPr lang="en-US" dirty="0" err="1"/>
              <a:t>randomización</a:t>
            </a:r>
            <a:r>
              <a:rPr lang="en-US" dirty="0"/>
              <a:t>, la </a:t>
            </a:r>
            <a:r>
              <a:rPr lang="en-US" dirty="0" err="1"/>
              <a:t>incidencia</a:t>
            </a:r>
            <a:r>
              <a:rPr lang="en-US" dirty="0"/>
              <a:t> del endpoint </a:t>
            </a:r>
            <a:r>
              <a:rPr lang="en-US" dirty="0" err="1"/>
              <a:t>primario</a:t>
            </a:r>
            <a:r>
              <a:rPr lang="en-US" dirty="0"/>
              <a:t> (</a:t>
            </a:r>
            <a:r>
              <a:rPr lang="en-US" dirty="0" err="1"/>
              <a:t>muerte</a:t>
            </a:r>
            <a:r>
              <a:rPr lang="en-US" dirty="0"/>
              <a:t> CV o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hospitalización</a:t>
            </a:r>
            <a:r>
              <a:rPr lang="en-US" dirty="0"/>
              <a:t>)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menor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brazo</a:t>
            </a:r>
            <a:r>
              <a:rPr lang="en-US" dirty="0"/>
              <a:t> de </a:t>
            </a:r>
            <a:r>
              <a:rPr lang="en-US" dirty="0" err="1"/>
              <a:t>sacubitrilo</a:t>
            </a:r>
            <a:r>
              <a:rPr lang="en-US" dirty="0"/>
              <a:t>/valsartan </a:t>
            </a:r>
            <a:r>
              <a:rPr lang="en-US" i="1" dirty="0"/>
              <a:t>vs.</a:t>
            </a:r>
            <a:r>
              <a:rPr lang="en-US" dirty="0"/>
              <a:t> enalapril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was notable in the present study that the beneficial effect of sacubitril/valsartan on eGFR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occurred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despite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arterial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hemodynamic change usually leading to a decrease in the eGFR when it occurs in the setting of RAAS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blockade</a:t>
            </a:r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mechanisms of relative preservation of eGFR with sacubitril/valsartan are therefore not clear, and might also just reflect improvement in heart failure status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favorable effects of sacubitril/valsartan, compared with enalapril, on eGFR and these renal outcomes were similar in patients with baseline CKD, compared with those without CKD,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likely that the rapid onset and modest increase in UACR seen with sacubitril/valsartan, and that stabilizes after few weeks of treatment, reflects a distinct, and probably acute intrarenal hemodynamic effect, likely due to the actions of natriuretic peptides (and possibly other vasoactive substances catalyzed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neprilysin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possibilities include one or more of an increase in glomerular endothelial permeability and hydraulic conductivity, a direct effect on mesangial cells, or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alterations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renal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arteriolar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tone</a:t>
            </a:r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ScalaLancetPro"/>
            </a:endParaRPr>
          </a:p>
          <a:p>
            <a:r>
              <a:rPr lang="en-US" dirty="0">
                <a:latin typeface="ScalaLancetPro"/>
              </a:rPr>
              <a:t>Other: when efferent arteriolar vasodilation has already been achieved by treatment with an inhibitor of the renin-angiotensin system, potentiation of endogenous natriuretic peptides would be expected to cause afferent arteriolar vasodilation, which would lead to further increases in intraglomerular pressures.</a:t>
            </a:r>
          </a:p>
          <a:p>
            <a:r>
              <a:rPr lang="en-US" dirty="0">
                <a:latin typeface="ScalaLancetPro"/>
              </a:rPr>
              <a:t>Such an action could explain the increase in albuminuria after sacubitril/valsartan treatment in the present study,</a:t>
            </a:r>
            <a:r>
              <a:rPr lang="en-US" sz="500" dirty="0">
                <a:latin typeface="ScalaLancetPro"/>
              </a:rPr>
              <a:t> </a:t>
            </a:r>
            <a:r>
              <a:rPr lang="en-US" dirty="0">
                <a:latin typeface="ScalaLancetPro"/>
              </a:rPr>
              <a:t>but an increase in intraglomerular pressures produced by natriuretic peptides would be expected to adversely affect the course of renal disease, particularly in patients </a:t>
            </a:r>
            <a:r>
              <a:rPr lang="en-US" dirty="0"/>
              <a:t>with diabetes. Yet, in the current study, the opposite </a:t>
            </a:r>
            <a:r>
              <a:rPr lang="es-ES" dirty="0" err="1"/>
              <a:t>outcome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notED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A50CA-B70A-4B9C-8C71-06394908A609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828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calaLancetPro"/>
              </a:rPr>
              <a:t>The progression of renal disease in diabetes is thought to be a consequence of glomerular hyperfiltration.</a:t>
            </a:r>
            <a:r>
              <a:rPr lang="en-US" sz="500" dirty="0">
                <a:latin typeface="ScalaLancetPro"/>
              </a:rPr>
              <a:t> </a:t>
            </a:r>
            <a:r>
              <a:rPr lang="en-US" dirty="0">
                <a:latin typeface="ScalaLancetPro"/>
              </a:rPr>
              <a:t>If glomerular hypertension is related to an imbalance in the tone of afferent and efferent arterioles, then an </a:t>
            </a:r>
            <a:r>
              <a:rPr lang="es-ES" dirty="0" err="1">
                <a:latin typeface="ScalaLancetPro"/>
              </a:rPr>
              <a:t>intervention</a:t>
            </a:r>
            <a:r>
              <a:rPr lang="es-ES" dirty="0">
                <a:latin typeface="ScalaLancetPro"/>
              </a:rPr>
              <a:t> </a:t>
            </a:r>
            <a:r>
              <a:rPr lang="es-ES" dirty="0" err="1">
                <a:latin typeface="ScalaLancetPro"/>
              </a:rPr>
              <a:t>that</a:t>
            </a:r>
            <a:r>
              <a:rPr lang="es-ES" dirty="0">
                <a:latin typeface="ScalaLancetPro"/>
              </a:rPr>
              <a:t> causes </a:t>
            </a:r>
            <a:r>
              <a:rPr lang="es-ES" dirty="0" err="1">
                <a:latin typeface="ScalaLancetPro"/>
              </a:rPr>
              <a:t>afferent</a:t>
            </a:r>
            <a:r>
              <a:rPr lang="es-ES" dirty="0">
                <a:latin typeface="ScalaLancetPro"/>
              </a:rPr>
              <a:t> </a:t>
            </a:r>
            <a:r>
              <a:rPr lang="es-ES" dirty="0" err="1">
                <a:latin typeface="ScalaLancetPro"/>
              </a:rPr>
              <a:t>arteriolar</a:t>
            </a:r>
            <a:r>
              <a:rPr lang="es-ES" dirty="0">
                <a:latin typeface="ScalaLancetPro"/>
              </a:rPr>
              <a:t> </a:t>
            </a:r>
            <a:r>
              <a:rPr lang="es-ES" dirty="0" err="1">
                <a:latin typeface="ScalaLancetPro"/>
              </a:rPr>
              <a:t>vasoconstriction</a:t>
            </a:r>
            <a:r>
              <a:rPr lang="es-ES" dirty="0">
                <a:latin typeface="ScalaLancetPro"/>
              </a:rPr>
              <a:t> </a:t>
            </a:r>
            <a:r>
              <a:rPr lang="en-US" dirty="0">
                <a:latin typeface="ScalaLancetPro"/>
              </a:rPr>
              <a:t>or efferent arteriolar vasodilation might be expected to reduce intraglomerular pressures and attenuate renal injury.</a:t>
            </a:r>
          </a:p>
          <a:p>
            <a:endParaRPr lang="en-US" dirty="0">
              <a:latin typeface="ScalaLancetPro"/>
            </a:endParaRPr>
          </a:p>
          <a:p>
            <a:r>
              <a:rPr lang="en-US" dirty="0">
                <a:latin typeface="ScalaLancetPro"/>
              </a:rPr>
              <a:t>However, when efferent arteriolar vasodilation has already been achieved by treatment with an inhibitor of the renin-angiotensin system, potentiation of endogenous natriuretic peptides would be expected to cause afferent arteriolar vasodilation, which would lead to further increases in intraglomerular pressures.</a:t>
            </a:r>
          </a:p>
          <a:p>
            <a:r>
              <a:rPr lang="en-US" dirty="0">
                <a:latin typeface="ScalaLancetPro"/>
              </a:rPr>
              <a:t>Such an action could explain the increase in albuminuria after sacubitril/valsartan treatment in the present study,</a:t>
            </a:r>
            <a:r>
              <a:rPr lang="en-US" sz="500" dirty="0">
                <a:latin typeface="ScalaLancetPro"/>
              </a:rPr>
              <a:t> </a:t>
            </a:r>
            <a:r>
              <a:rPr lang="en-US" dirty="0">
                <a:latin typeface="ScalaLancetPro"/>
              </a:rPr>
              <a:t>but an increase in intraglomerular pressures produced by natriuretic peptides would be expected to adversely affect the course of renal disease, particularly in patients </a:t>
            </a:r>
            <a:r>
              <a:rPr lang="en-US" dirty="0"/>
              <a:t>with diabetes. Yet, in the current study, the opposite </a:t>
            </a:r>
            <a:r>
              <a:rPr lang="es-ES" dirty="0" err="1"/>
              <a:t>outcome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notED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A50CA-B70A-4B9C-8C71-06394908A609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030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E915-7FD5-45DA-B139-680A83954F32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70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Withdrawal of pharmacological heart failure therapy from patients deemed to have recovered DCM resulted in relapse in ~40% of cases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Likely to be greater in medium- and long-term</a:t>
            </a:r>
          </a:p>
          <a:p>
            <a:pPr lvl="1"/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Withdrawal of therapy should not usually be attempted, until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Predictors of relapse are defined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Better understanding of importance of specific therapies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Monitoring in place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Improvement in function represents </a:t>
            </a:r>
            <a:r>
              <a:rPr lang="en-GB" i="1" dirty="0">
                <a:solidFill>
                  <a:srgbClr val="002060"/>
                </a:solidFill>
              </a:rPr>
              <a:t>remission</a:t>
            </a:r>
            <a:r>
              <a:rPr lang="en-GB" dirty="0">
                <a:solidFill>
                  <a:srgbClr val="002060"/>
                </a:solidFill>
              </a:rPr>
              <a:t> rather than </a:t>
            </a:r>
            <a:r>
              <a:rPr lang="en-GB" i="1" dirty="0">
                <a:solidFill>
                  <a:srgbClr val="002060"/>
                </a:solidFill>
              </a:rPr>
              <a:t>permanent recovery</a:t>
            </a:r>
            <a:r>
              <a:rPr lang="en-GB" dirty="0">
                <a:solidFill>
                  <a:srgbClr val="002060"/>
                </a:solidFill>
              </a:rPr>
              <a:t> for many patients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A50CA-B70A-4B9C-8C71-06394908A609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06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Follow-up visits included a minimum of 1 visit with a nurse every 3 months and 1 visit with a physician (cardiologist, internist, or family physician) every 6 months (Online Figure 1), as well as optional visits with specialists in geriatrics, psychiatry, and rehabilitation.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A50CA-B70A-4B9C-8C71-06394908A609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82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LVEF show a significant improvement at 1 year, with an LVEF rise up to a decade and a slow LVEF decline thereafter.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declining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LVEF in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preceding period is associated with higher mortality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s-ES" dirty="0" err="1"/>
              <a:t>Malaltia</a:t>
            </a:r>
            <a:r>
              <a:rPr lang="es-ES" dirty="0"/>
              <a:t> crónica</a:t>
            </a:r>
          </a:p>
          <a:p>
            <a:r>
              <a:rPr lang="es-ES" dirty="0" err="1"/>
              <a:t>Millora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tractament</a:t>
            </a:r>
            <a:r>
              <a:rPr lang="es-ES" dirty="0"/>
              <a:t> </a:t>
            </a:r>
            <a:r>
              <a:rPr lang="es-ES" dirty="0" err="1"/>
              <a:t>específic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A50CA-B70A-4B9C-8C71-06394908A609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11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LVEF trajectories are highly variable depending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etiology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HF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duration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baseline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ESC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classification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sex </a:t>
            </a:r>
            <a:endParaRPr lang="es-ES" dirty="0"/>
          </a:p>
          <a:p>
            <a:endParaRPr lang="es-E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Sex: The exact mechanism underlying these differences is unclear, but sex-related differences in cardiac remodeling and the protective effects of estrogen against apoptosis could be among the explanations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different pattern was observed for alcohol-related HF, which showed a continuous increase in LVEF to full recovery, thus suggesting that in the absence of alcohol consumption, discontinuation of treatment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beneficial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ß-blockers and angiotensin-affecting drugs in reverse remodeling are partially lost in the long-term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a certain degree of drug resistance remains unclear. Nevertheless, clear guidance is lacking on what to do for patients who experience a decline in LVEF over time despite optimal medical treatment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A50CA-B70A-4B9C-8C71-06394908A609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43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documento aborda los temas principales que suponen un reto habitual en el manejo práctico de la IC congestiva y que comentaré, por su extensión e interés, en dos partes. La primera está enfocada en la definición y detección de congestión, así como la respuesta y resistencia a diuréticos. Y la segunda, al uso práctico de diuréticos en IC aguda y en la IC crónica.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entre los parámetros clínicos, sin que ninguno de ellos de forma aislada sea un fuerte predictor de congestión, la presión venosa yugular destaca como de los más útiles.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 de los parámetros de imagen, los ecocardiográficos pueden ser de ayuda para la estimación de presiones intracavitarias derechas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colapsabilidad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vena cava) e izquierdas (estudio con Doppler tisular: tiempo de desaceleración onda e&lt; 130 ms, relación e/e´&gt; 12, entre otros). Destaca también como método que está adquiriendo protagonismo en los últimos años, la identificación de líneas B en la ecografía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A50CA-B70A-4B9C-8C71-06394908A609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62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27FC-BFA1-4E36-A65B-D0F705ACF79D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220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0885-0C89-46FD-BFC7-E1EF75E2B08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097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782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9A76D3-99D8-42EF-ACA8-4167680368F8}" type="slidenum">
              <a:rPr lang="es-ES" altLang="en-US" sz="1200">
                <a:solidFill>
                  <a:srgbClr val="000000"/>
                </a:solidFill>
              </a:rPr>
              <a:pPr/>
              <a:t>16</a:t>
            </a:fld>
            <a:endParaRPr lang="es-E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2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0178-6118-4C30-85F2-F15E4E44ADE3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884E-C1B6-4DB7-B4AD-4B9BCC545C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90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0178-6118-4C30-85F2-F15E4E44ADE3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884E-C1B6-4DB7-B4AD-4B9BCC545C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0178-6118-4C30-85F2-F15E4E44ADE3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884E-C1B6-4DB7-B4AD-4B9BCC545C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806597"/>
            <a:ext cx="8435975" cy="39388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600" spc="-50" baseline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spc="-50" baseline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 spc="-50" baseline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600" spc="-50" baseline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600" spc="-5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100000"/>
              </a:lnSpc>
              <a:defRPr sz="2800" b="0" spc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644431"/>
      </p:ext>
    </p:extLst>
  </p:cSld>
  <p:clrMapOvr>
    <a:masterClrMapping/>
  </p:clrMapOvr>
  <p:transition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600" y="194400"/>
            <a:ext cx="8415900" cy="414000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00000"/>
              </a:lnSpc>
              <a:defRPr sz="21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3400" y="6508800"/>
            <a:ext cx="8892480" cy="327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22798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6F60-6BE1-460A-8247-78F044DA0E76}" type="datetime1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851602"/>
            <a:ext cx="7391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225"/>
              </a:spcBef>
              <a:buNone/>
              <a:defRPr sz="750"/>
            </a:lvl1pPr>
            <a:lvl2pPr marL="171450" indent="0">
              <a:buNone/>
              <a:defRPr sz="750"/>
            </a:lvl2pPr>
            <a:lvl3pPr marL="342900" indent="0">
              <a:buNone/>
              <a:defRPr sz="75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8C9FDAD-0665-4C34-B3A3-DD344AECBE39}"/>
              </a:ext>
            </a:extLst>
          </p:cNvPr>
          <p:cNvSpPr txBox="1"/>
          <p:nvPr userDrawn="1"/>
        </p:nvSpPr>
        <p:spPr>
          <a:xfrm>
            <a:off x="7620000" y="6611781"/>
            <a:ext cx="1524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2018</a:t>
            </a:r>
          </a:p>
        </p:txBody>
      </p:sp>
    </p:spTree>
    <p:extLst>
      <p:ext uri="{BB962C8B-B14F-4D97-AF65-F5344CB8AC3E}">
        <p14:creationId xmlns:p14="http://schemas.microsoft.com/office/powerpoint/2010/main" val="2651302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49253" y="1512002"/>
            <a:ext cx="8435975" cy="1822871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38100" dir="5400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/>
          <a:lstStyle>
            <a:lvl1pPr marL="175022" indent="-175022">
              <a:spcBef>
                <a:spcPts val="0"/>
              </a:spcBef>
              <a:defRPr lang="en-US" sz="15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defRPr lang="en-US" sz="1350" kern="1200" spc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imes New Roman"/>
                <a:cs typeface="+mn-cs"/>
              </a:defRPr>
            </a:lvl2pPr>
            <a:lvl3pPr>
              <a:spcBef>
                <a:spcPts val="0"/>
              </a:spcBef>
              <a:defRPr lang="en-US" sz="12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defRPr>
            </a:lvl3pPr>
            <a:lvl4pPr>
              <a:defRPr lang="en-US" sz="1350" kern="1200" dirty="0" smtClean="0">
                <a:solidFill>
                  <a:schemeClr val="lt1"/>
                </a:solidFill>
                <a:ea typeface="+mn-ea"/>
                <a:cs typeface="+mn-cs"/>
              </a:defRPr>
            </a:lvl4pPr>
            <a:lvl5pPr>
              <a:defRPr lang="en-GB" sz="1350" kern="1200" dirty="0">
                <a:solidFill>
                  <a:schemeClr val="lt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3575" y="6362087"/>
            <a:ext cx="3200400" cy="411480"/>
          </a:xfrm>
          <a:noFill/>
          <a:ln w="9525">
            <a:noFill/>
            <a:miter lim="800000"/>
            <a:headEnd/>
            <a:tailEnd/>
          </a:ln>
        </p:spPr>
        <p:txBody>
          <a:bodyPr lIns="45720" tIns="27432" rIns="45720" bIns="27432" anchor="b">
            <a:noAutofit/>
          </a:bodyPr>
          <a:lstStyle>
            <a:lvl1pPr>
              <a:defRPr lang="en-US" sz="600" kern="0" smtClean="0">
                <a:solidFill>
                  <a:srgbClr val="8B8D90"/>
                </a:solidFill>
              </a:defRPr>
            </a:lvl1pPr>
            <a:lvl2pPr>
              <a:defRPr lang="en-US" sz="600" smtClean="0">
                <a:solidFill>
                  <a:srgbClr val="8B8D90"/>
                </a:solidFill>
              </a:defRPr>
            </a:lvl2pPr>
            <a:lvl3pPr>
              <a:defRPr lang="en-US" sz="600" smtClean="0">
                <a:solidFill>
                  <a:srgbClr val="8B8D90"/>
                </a:solidFill>
              </a:defRPr>
            </a:lvl3pPr>
            <a:lvl4pPr>
              <a:defRPr lang="en-US" sz="600" kern="1200" smtClean="0">
                <a:solidFill>
                  <a:srgbClr val="8B8D90"/>
                </a:solidFill>
              </a:defRPr>
            </a:lvl4pPr>
            <a:lvl5pPr>
              <a:defRPr lang="en-US" sz="600" kern="1200">
                <a:solidFill>
                  <a:srgbClr val="8B8D90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277043" y="6362087"/>
            <a:ext cx="3200400" cy="411480"/>
          </a:xfrm>
          <a:noFill/>
          <a:ln w="9525">
            <a:noFill/>
            <a:miter lim="800000"/>
            <a:headEnd/>
            <a:tailEnd/>
          </a:ln>
        </p:spPr>
        <p:txBody>
          <a:bodyPr lIns="45720" tIns="27432" rIns="45720" bIns="27432" anchor="b">
            <a:noAutofit/>
          </a:bodyPr>
          <a:lstStyle>
            <a:lvl1pPr algn="r">
              <a:defRPr lang="en-US" sz="600" kern="0" smtClean="0">
                <a:solidFill>
                  <a:srgbClr val="8B8D90"/>
                </a:solidFill>
              </a:defRPr>
            </a:lvl1pPr>
            <a:lvl2pPr>
              <a:defRPr lang="en-US" sz="600" smtClean="0">
                <a:solidFill>
                  <a:srgbClr val="8B8D90"/>
                </a:solidFill>
              </a:defRPr>
            </a:lvl2pPr>
            <a:lvl3pPr>
              <a:defRPr lang="en-US" sz="600" smtClean="0">
                <a:solidFill>
                  <a:srgbClr val="8B8D90"/>
                </a:solidFill>
              </a:defRPr>
            </a:lvl3pPr>
            <a:lvl4pPr>
              <a:defRPr lang="en-US" sz="600" kern="1200" smtClean="0">
                <a:solidFill>
                  <a:srgbClr val="8B8D90"/>
                </a:solidFill>
              </a:defRPr>
            </a:lvl4pPr>
            <a:lvl5pPr>
              <a:defRPr lang="en-US" sz="600" kern="1200">
                <a:solidFill>
                  <a:srgbClr val="8B8D90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3261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0178-6118-4C30-85F2-F15E4E44ADE3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884E-C1B6-4DB7-B4AD-4B9BCC545C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06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0178-6118-4C30-85F2-F15E4E44ADE3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884E-C1B6-4DB7-B4AD-4B9BCC545C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22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0178-6118-4C30-85F2-F15E4E44ADE3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884E-C1B6-4DB7-B4AD-4B9BCC545C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3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0178-6118-4C30-85F2-F15E4E44ADE3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884E-C1B6-4DB7-B4AD-4B9BCC545C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33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0178-6118-4C30-85F2-F15E4E44ADE3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884E-C1B6-4DB7-B4AD-4B9BCC545C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89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0178-6118-4C30-85F2-F15E4E44ADE3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884E-C1B6-4DB7-B4AD-4B9BCC545C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96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0178-6118-4C30-85F2-F15E4E44ADE3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884E-C1B6-4DB7-B4AD-4B9BCC545C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55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0178-6118-4C30-85F2-F15E4E44ADE3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884E-C1B6-4DB7-B4AD-4B9BCC545C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80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40178-6118-4C30-85F2-F15E4E44ADE3}" type="datetimeFigureOut">
              <a:rPr lang="es-ES" smtClean="0"/>
              <a:pPr/>
              <a:t>04/06/2019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7884E-C1B6-4DB7-B4AD-4B9BCC545C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04856" cy="194421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/>
              <a:t>ACTUALITZACIÓ</a:t>
            </a:r>
            <a:br>
              <a:rPr lang="es-ES" sz="3600" b="1" dirty="0"/>
            </a:br>
            <a:r>
              <a:rPr lang="es-ES" sz="3600" b="1" dirty="0"/>
              <a:t>INSUFICIÈNCIA CARDÍACA CRÒNICA</a:t>
            </a:r>
            <a:endParaRPr lang="es-ES" sz="3600" b="1" dirty="0">
              <a:latin typeface="Palatino Linotype" panose="020405020505050303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15390"/>
            <a:ext cx="6400800" cy="2160240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Mar Domingo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err="1"/>
              <a:t>Unitat</a:t>
            </a:r>
            <a:r>
              <a:rPr lang="es-ES" dirty="0"/>
              <a:t> </a:t>
            </a:r>
            <a:r>
              <a:rPr lang="es-ES" dirty="0" err="1"/>
              <a:t>d’IC</a:t>
            </a:r>
            <a:r>
              <a:rPr lang="es-ES" dirty="0"/>
              <a:t> Hospital </a:t>
            </a:r>
            <a:r>
              <a:rPr lang="es-ES" dirty="0" err="1"/>
              <a:t>Universitari</a:t>
            </a:r>
            <a:r>
              <a:rPr lang="es-ES" dirty="0"/>
              <a:t> </a:t>
            </a:r>
            <a:r>
              <a:rPr lang="es-ES" dirty="0" err="1"/>
              <a:t>Germans</a:t>
            </a:r>
            <a:r>
              <a:rPr lang="es-ES" dirty="0"/>
              <a:t> </a:t>
            </a:r>
            <a:r>
              <a:rPr lang="es-ES" dirty="0" err="1"/>
              <a:t>Trias</a:t>
            </a:r>
            <a:r>
              <a:rPr lang="es-ES" dirty="0"/>
              <a:t> i Pujol</a:t>
            </a:r>
            <a:br>
              <a:rPr lang="es-ES" dirty="0"/>
            </a:br>
            <a:r>
              <a:rPr lang="es-ES" dirty="0" err="1"/>
              <a:t>Servei</a:t>
            </a:r>
            <a:r>
              <a:rPr lang="es-ES" dirty="0"/>
              <a:t> </a:t>
            </a:r>
            <a:r>
              <a:rPr lang="es-ES" dirty="0" err="1"/>
              <a:t>d’Atenció</a:t>
            </a:r>
            <a:r>
              <a:rPr lang="es-ES" dirty="0"/>
              <a:t> </a:t>
            </a:r>
            <a:r>
              <a:rPr lang="es-ES" dirty="0" err="1"/>
              <a:t>Primària</a:t>
            </a:r>
            <a:r>
              <a:rPr lang="es-ES" dirty="0"/>
              <a:t> Badalona-Sant Adrià Besós</a:t>
            </a:r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 err="1"/>
              <a:t>Grup</a:t>
            </a:r>
            <a:r>
              <a:rPr lang="es-ES" dirty="0"/>
              <a:t> de </a:t>
            </a:r>
            <a:r>
              <a:rPr lang="es-ES" dirty="0" err="1"/>
              <a:t>Malalties</a:t>
            </a:r>
            <a:r>
              <a:rPr lang="es-ES" dirty="0"/>
              <a:t> del </a:t>
            </a:r>
            <a:r>
              <a:rPr lang="es-ES" dirty="0" err="1"/>
              <a:t>Cor</a:t>
            </a:r>
            <a:r>
              <a:rPr lang="es-ES" dirty="0"/>
              <a:t> </a:t>
            </a:r>
            <a:r>
              <a:rPr lang="es-ES" dirty="0" err="1"/>
              <a:t>CAMFiC</a:t>
            </a:r>
            <a:endParaRPr lang="es-ES" dirty="0"/>
          </a:p>
          <a:p>
            <a:endParaRPr lang="es-ES" dirty="0"/>
          </a:p>
        </p:txBody>
      </p:sp>
      <p:pic>
        <p:nvPicPr>
          <p:cNvPr id="4" name="1 Imagen">
            <a:extLst>
              <a:ext uri="{FF2B5EF4-FFF2-40B4-BE49-F238E27FC236}">
                <a16:creationId xmlns="" xmlns:a16="http://schemas.microsoft.com/office/drawing/2014/main" id="{936E8B63-097F-4BFB-8372-E20165EDD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7287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67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50BE121-C6EB-4AC0-9A1C-217C9BD228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9428" y="44624"/>
            <a:ext cx="3652772" cy="1236620"/>
          </a:xfrm>
          <a:prstGeom prst="rect">
            <a:avLst/>
          </a:prstGeom>
        </p:spPr>
      </p:pic>
      <p:sp>
        <p:nvSpPr>
          <p:cNvPr id="4" name="QuadreDeText 2">
            <a:extLst>
              <a:ext uri="{FF2B5EF4-FFF2-40B4-BE49-F238E27FC236}">
                <a16:creationId xmlns="" xmlns:a16="http://schemas.microsoft.com/office/drawing/2014/main" id="{6D4C37F1-66CE-45D8-B97F-E1C9558DEBE7}"/>
              </a:ext>
            </a:extLst>
          </p:cNvPr>
          <p:cNvSpPr txBox="1"/>
          <p:nvPr/>
        </p:nvSpPr>
        <p:spPr>
          <a:xfrm>
            <a:off x="5220072" y="6536377"/>
            <a:ext cx="3875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>
                <a:solidFill>
                  <a:schemeClr val="bg1">
                    <a:lumMod val="65000"/>
                  </a:schemeClr>
                </a:solidFill>
              </a:rPr>
              <a:t>Mullens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 et al. </a:t>
            </a:r>
            <a:r>
              <a:rPr lang="es-ES" sz="1200" dirty="0" err="1">
                <a:solidFill>
                  <a:schemeClr val="bg1">
                    <a:lumMod val="65000"/>
                  </a:schemeClr>
                </a:solidFill>
              </a:rPr>
              <a:t>Eur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 J Heart </a:t>
            </a:r>
            <a:r>
              <a:rPr lang="es-ES" sz="1200" dirty="0" err="1">
                <a:solidFill>
                  <a:schemeClr val="bg1">
                    <a:lumMod val="65000"/>
                  </a:schemeClr>
                </a:solidFill>
              </a:rPr>
              <a:t>Fail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2019. 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GillSansStd"/>
              </a:rPr>
              <a:t>doi: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UniversLTStd"/>
              </a:rPr>
              <a:t>1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GillSansStd"/>
              </a:rPr>
              <a:t>0.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UniversLTStd"/>
              </a:rPr>
              <a:t>1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GillSansStd"/>
              </a:rPr>
              <a:t>002/ejhf.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UniversLTStd"/>
              </a:rPr>
              <a:t>1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GillSansStd"/>
              </a:rPr>
              <a:t>369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s-E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77CA251-5244-40CA-BD4C-2B66A90B92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581902"/>
            <a:ext cx="3590091" cy="34829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EC6A91-9533-4350-8548-75D7B2394D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86" y="2549765"/>
            <a:ext cx="5218894" cy="34715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D8EE7751-CA04-4351-8168-C13A7A69385C}"/>
              </a:ext>
            </a:extLst>
          </p:cNvPr>
          <p:cNvSpPr txBox="1"/>
          <p:nvPr/>
        </p:nvSpPr>
        <p:spPr>
          <a:xfrm>
            <a:off x="1475656" y="1513935"/>
            <a:ext cx="581301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DETECCIÓ DE LA CONGESTIÓ: </a:t>
            </a:r>
            <a:r>
              <a:rPr lang="es-ES" sz="1600" b="1" dirty="0" err="1"/>
              <a:t>sense</a:t>
            </a:r>
            <a:r>
              <a:rPr lang="es-ES" sz="1600" b="1" dirty="0"/>
              <a:t> </a:t>
            </a:r>
            <a:r>
              <a:rPr lang="es-ES" sz="1600" b="1" dirty="0" err="1"/>
              <a:t>gold</a:t>
            </a:r>
            <a:r>
              <a:rPr lang="es-ES" sz="1600" b="1" dirty="0"/>
              <a:t> </a:t>
            </a:r>
            <a:r>
              <a:rPr lang="es-ES" sz="1600" b="1" dirty="0" err="1"/>
              <a:t>standar</a:t>
            </a:r>
            <a:endParaRPr lang="es-ES" sz="1600" b="1" dirty="0"/>
          </a:p>
          <a:p>
            <a:pPr algn="ctr"/>
            <a:r>
              <a:rPr lang="es-ES" sz="1200" dirty="0" err="1"/>
              <a:t>Paràmetres</a:t>
            </a:r>
            <a:r>
              <a:rPr lang="es-ES" sz="1200" dirty="0"/>
              <a:t> </a:t>
            </a:r>
            <a:r>
              <a:rPr lang="es-ES" sz="1200" dirty="0" err="1"/>
              <a:t>clínic</a:t>
            </a:r>
            <a:r>
              <a:rPr lang="es-ES" sz="1200" dirty="0"/>
              <a:t> +/- radiografía </a:t>
            </a:r>
            <a:r>
              <a:rPr lang="es-ES" sz="1200" dirty="0" err="1"/>
              <a:t>tòrax</a:t>
            </a:r>
            <a:r>
              <a:rPr lang="es-ES" sz="1200" dirty="0"/>
              <a:t> +/- </a:t>
            </a:r>
            <a:r>
              <a:rPr lang="es-ES" sz="1200" dirty="0" err="1"/>
              <a:t>biomarcadors</a:t>
            </a:r>
            <a:r>
              <a:rPr lang="es-ES" sz="1200" dirty="0"/>
              <a:t> (PN, CA125…)</a:t>
            </a:r>
          </a:p>
          <a:p>
            <a:pPr algn="ctr"/>
            <a:r>
              <a:rPr lang="es-ES" sz="1200" dirty="0"/>
              <a:t>	</a:t>
            </a:r>
            <a:r>
              <a:rPr lang="es-ES" sz="1200" dirty="0" err="1"/>
              <a:t>Mètodes</a:t>
            </a:r>
            <a:r>
              <a:rPr lang="es-ES" sz="1200" dirty="0"/>
              <a:t> no </a:t>
            </a:r>
            <a:r>
              <a:rPr lang="es-ES" sz="1200" dirty="0" err="1"/>
              <a:t>invasius</a:t>
            </a:r>
            <a:r>
              <a:rPr lang="es-ES" sz="1200" dirty="0"/>
              <a:t>: ecografía (ETT, vena cava inferior, ecografía </a:t>
            </a:r>
            <a:r>
              <a:rPr lang="es-ES" sz="1200" dirty="0" err="1"/>
              <a:t>pulmó</a:t>
            </a:r>
            <a:r>
              <a:rPr lang="es-ES" sz="1200" dirty="0"/>
              <a:t>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B531B1C-1A9E-462F-BB16-6EA955B45869}"/>
              </a:ext>
            </a:extLst>
          </p:cNvPr>
          <p:cNvSpPr/>
          <p:nvPr/>
        </p:nvSpPr>
        <p:spPr>
          <a:xfrm>
            <a:off x="107504" y="4797152"/>
            <a:ext cx="129614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22C43ADB-364E-4B99-BCE1-68A67B4B3A6E}"/>
              </a:ext>
            </a:extLst>
          </p:cNvPr>
          <p:cNvSpPr/>
          <p:nvPr/>
        </p:nvSpPr>
        <p:spPr>
          <a:xfrm>
            <a:off x="111154" y="3228231"/>
            <a:ext cx="57241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0C5F7DE0-351C-495C-8CE9-4B0971257784}"/>
              </a:ext>
            </a:extLst>
          </p:cNvPr>
          <p:cNvSpPr/>
          <p:nvPr/>
        </p:nvSpPr>
        <p:spPr>
          <a:xfrm>
            <a:off x="107504" y="5678666"/>
            <a:ext cx="129614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2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236580-C7C8-4E7F-81FF-7C67F68A03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1056" y="-27384"/>
            <a:ext cx="5989296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FC80B2E-B1C7-45F4-A9B4-A3A3E99A00FE}"/>
              </a:ext>
            </a:extLst>
          </p:cNvPr>
          <p:cNvSpPr txBox="1"/>
          <p:nvPr/>
        </p:nvSpPr>
        <p:spPr>
          <a:xfrm>
            <a:off x="179512" y="116632"/>
            <a:ext cx="139784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TRACTAMENT DE LA ICA</a:t>
            </a:r>
          </a:p>
        </p:txBody>
      </p:sp>
    </p:spTree>
    <p:extLst>
      <p:ext uri="{BB962C8B-B14F-4D97-AF65-F5344CB8AC3E}">
        <p14:creationId xmlns:p14="http://schemas.microsoft.com/office/powerpoint/2010/main" val="201492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F03EBEF2-F15F-414C-AC76-CF76E35497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578" y="1411579"/>
            <a:ext cx="3959382" cy="18174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E61CD1C-3B73-48A6-B13E-C40D50B1C2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062412" y="-2317575"/>
            <a:ext cx="1019175" cy="57435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81CFB7D-D7C0-499A-BD32-C0B858780C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5" y="1182356"/>
            <a:ext cx="3412851" cy="37540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82F6826-A993-4708-9165-1971D2ACEE0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4511" y="5085184"/>
            <a:ext cx="6309857" cy="16368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3306D63-65BE-41E3-8965-504B7CC491CA}"/>
              </a:ext>
            </a:extLst>
          </p:cNvPr>
          <p:cNvSpPr txBox="1"/>
          <p:nvPr/>
        </p:nvSpPr>
        <p:spPr>
          <a:xfrm>
            <a:off x="2843808" y="1275005"/>
            <a:ext cx="57606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IRC?</a:t>
            </a:r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89CCB4D2-D245-4952-B3A9-FE7E406D300A}"/>
              </a:ext>
            </a:extLst>
          </p:cNvPr>
          <p:cNvSpPr/>
          <p:nvPr/>
        </p:nvSpPr>
        <p:spPr>
          <a:xfrm>
            <a:off x="539552" y="2807113"/>
            <a:ext cx="1368152" cy="2618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9CCC9EF0-A39C-4AB5-A386-6AB3D8881055}"/>
              </a:ext>
            </a:extLst>
          </p:cNvPr>
          <p:cNvSpPr/>
          <p:nvPr/>
        </p:nvSpPr>
        <p:spPr>
          <a:xfrm>
            <a:off x="5652120" y="1175527"/>
            <a:ext cx="1512168" cy="7413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15886C2B-6998-4159-9BED-046FAB2A0799}"/>
              </a:ext>
            </a:extLst>
          </p:cNvPr>
          <p:cNvSpPr/>
          <p:nvPr/>
        </p:nvSpPr>
        <p:spPr>
          <a:xfrm>
            <a:off x="5292079" y="3645024"/>
            <a:ext cx="2151707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2DA52795-C2DB-48A1-8A28-01BDEAC446A5}"/>
              </a:ext>
            </a:extLst>
          </p:cNvPr>
          <p:cNvSpPr/>
          <p:nvPr/>
        </p:nvSpPr>
        <p:spPr>
          <a:xfrm>
            <a:off x="2555776" y="5733256"/>
            <a:ext cx="4248472" cy="2049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7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C33260E5-6360-4C32-B473-B86269892861}"/>
              </a:ext>
            </a:extLst>
          </p:cNvPr>
          <p:cNvSpPr txBox="1"/>
          <p:nvPr/>
        </p:nvSpPr>
        <p:spPr>
          <a:xfrm>
            <a:off x="179512" y="116632"/>
            <a:ext cx="139784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TRACTAMENT DE LA ICC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3327E08-D207-4700-889C-74F033D685B9}"/>
              </a:ext>
            </a:extLst>
          </p:cNvPr>
          <p:cNvSpPr txBox="1"/>
          <p:nvPr/>
        </p:nvSpPr>
        <p:spPr>
          <a:xfrm>
            <a:off x="251520" y="1496973"/>
            <a:ext cx="8568952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FF0000"/>
                </a:solidFill>
              </a:rPr>
              <a:t>effects of diuretics in chronic heart failure on morbidity and mortality </a:t>
            </a:r>
            <a:r>
              <a:rPr lang="en-US" sz="1600" dirty="0"/>
              <a:t>have not been studied in large prospective randomized controlled trials.                  </a:t>
            </a:r>
            <a:r>
              <a:rPr lang="en-US" sz="1600" dirty="0">
                <a:solidFill>
                  <a:srgbClr val="FF0000"/>
                </a:solidFill>
              </a:rPr>
              <a:t>Class 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It is generally advised to use to </a:t>
            </a:r>
            <a:r>
              <a:rPr lang="en-US" sz="1600" dirty="0">
                <a:solidFill>
                  <a:srgbClr val="FF0000"/>
                </a:solidFill>
              </a:rPr>
              <a:t>the lowest possible dose of diuretics </a:t>
            </a:r>
            <a:r>
              <a:rPr lang="en-US" sz="1600" dirty="0"/>
              <a:t>and the dose of the loop diuretic often needs to be adjusted to the individual need.</a:t>
            </a:r>
          </a:p>
          <a:p>
            <a:r>
              <a:rPr lang="en-US" sz="1600" dirty="0"/>
              <a:t>      Importantly, the individual diuretic need significantly </a:t>
            </a:r>
            <a:r>
              <a:rPr lang="en-US" sz="1600" dirty="0">
                <a:solidFill>
                  <a:srgbClr val="FF0000"/>
                </a:solidFill>
              </a:rPr>
              <a:t>changes over time</a:t>
            </a:r>
            <a:r>
              <a:rPr lang="en-U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Uncertainty exists about the </a:t>
            </a:r>
            <a:r>
              <a:rPr lang="en-US" sz="1600" dirty="0">
                <a:solidFill>
                  <a:srgbClr val="FF0000"/>
                </a:solidFill>
              </a:rPr>
              <a:t>optimal dose of loop diuretics following discharge</a:t>
            </a:r>
            <a:r>
              <a:rPr lang="en-US" sz="1600" dirty="0"/>
              <a:t>. For patients who developed an acute heart failure episode while previously taking a loop diuretic before admission, a higher dose following discharge might need to be used.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Additionally, in case that this previous loop diuretic was furosemide, </a:t>
            </a:r>
            <a:r>
              <a:rPr lang="en-US" sz="1600" dirty="0">
                <a:solidFill>
                  <a:srgbClr val="FF0000"/>
                </a:solidFill>
              </a:rPr>
              <a:t>a switch to either bumetanide or torsemide </a:t>
            </a:r>
            <a:r>
              <a:rPr lang="en-US" sz="1600" dirty="0"/>
              <a:t>might be considered, as they have a more predictable absorption pattern and bioavailability, especially in the face of subclinical congestion.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FF0000"/>
                </a:solidFill>
              </a:rPr>
              <a:t>chronic use of thiazides </a:t>
            </a:r>
            <a:r>
              <a:rPr lang="en-US" sz="1600" dirty="0"/>
              <a:t>in the stable ambulatory setting (sequential nephron blocking) </a:t>
            </a:r>
            <a:r>
              <a:rPr lang="en-US" sz="1600" dirty="0">
                <a:solidFill>
                  <a:srgbClr val="FF0000"/>
                </a:solidFill>
              </a:rPr>
              <a:t>should be avoided</a:t>
            </a:r>
            <a:r>
              <a:rPr lang="en-US" sz="1600" dirty="0"/>
              <a:t>, if possible, as this practice often induces severe electrolyte disturbances that could go undetected in the ambulatory setting.</a:t>
            </a:r>
            <a:endParaRPr lang="es-ES" sz="1600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="" xmlns:a16="http://schemas.microsoft.com/office/drawing/2014/main" id="{2686830F-9EE2-4382-A538-BF8CB97BFDD3}"/>
              </a:ext>
            </a:extLst>
          </p:cNvPr>
          <p:cNvCxnSpPr>
            <a:cxnSpLocks/>
          </p:cNvCxnSpPr>
          <p:nvPr/>
        </p:nvCxnSpPr>
        <p:spPr>
          <a:xfrm>
            <a:off x="4716016" y="1916832"/>
            <a:ext cx="6903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8676" y="839043"/>
            <a:ext cx="3687460" cy="258995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5416615" y="3034922"/>
            <a:ext cx="31205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Sargento L. J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Cardiovasc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Pharmacol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2017; 22(3):256-263.</a:t>
            </a:r>
            <a:endParaRPr lang="es-E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44585" y="73643"/>
            <a:ext cx="5775687" cy="445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IMPORTÀNCIA DE LA DOSIS DE DIÜRÈTICS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1202" y="1484609"/>
            <a:ext cx="3111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La </a:t>
            </a:r>
            <a:r>
              <a:rPr lang="en-US" sz="1600" b="1" dirty="0" err="1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dosis</a:t>
            </a:r>
            <a:r>
              <a:rPr lang="en-US" sz="1600" b="1" dirty="0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furosemida</a:t>
            </a:r>
            <a:r>
              <a:rPr lang="en-US" sz="1600" b="1" dirty="0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 pot </a:t>
            </a:r>
            <a:r>
              <a:rPr lang="en-US" sz="1600" b="1" dirty="0" err="1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identificar</a:t>
            </a:r>
            <a:r>
              <a:rPr lang="en-US" sz="1600" b="1" dirty="0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pitjor</a:t>
            </a:r>
            <a:r>
              <a:rPr lang="en-US" sz="1600" b="1" dirty="0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pronòstic</a:t>
            </a:r>
            <a:endParaRPr lang="en-US" sz="1600" b="1" dirty="0">
              <a:solidFill>
                <a:srgbClr val="92D05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ángulo 4"/>
          <p:cNvSpPr/>
          <p:nvPr/>
        </p:nvSpPr>
        <p:spPr>
          <a:xfrm>
            <a:off x="0" y="6642556"/>
            <a:ext cx="21602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Beygui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et al.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Heart Fail Rev (2015) 20:545–552</a:t>
            </a:r>
            <a:endParaRPr lang="es-ES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C0DF32E-EEF0-4944-9075-366B787DB49C}"/>
              </a:ext>
            </a:extLst>
          </p:cNvPr>
          <p:cNvGrpSpPr/>
          <p:nvPr/>
        </p:nvGrpSpPr>
        <p:grpSpPr>
          <a:xfrm>
            <a:off x="323528" y="3797961"/>
            <a:ext cx="5894363" cy="2663606"/>
            <a:chOff x="3872755" y="693353"/>
            <a:chExt cx="5076929" cy="1909366"/>
          </a:xfrm>
        </p:grpSpPr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9746C296-F4D2-4B0E-A725-E7AB46E6E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2755" y="693353"/>
              <a:ext cx="5076928" cy="89296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7B679B95-1883-4F54-9A63-74527F6D9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2756" y="1693284"/>
              <a:ext cx="5076928" cy="406696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13" name="Imagen 12">
              <a:extLst>
                <a:ext uri="{FF2B5EF4-FFF2-40B4-BE49-F238E27FC236}">
                  <a16:creationId xmlns="" xmlns:a16="http://schemas.microsoft.com/office/drawing/2014/main" id="{9DEEAB4B-F54C-455C-B84F-2671D0C8E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72756" y="2204865"/>
              <a:ext cx="5076928" cy="397854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</p:grp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96BCE356-8C93-4BC3-8C49-AF9EA06C5153}"/>
              </a:ext>
            </a:extLst>
          </p:cNvPr>
          <p:cNvSpPr txBox="1"/>
          <p:nvPr/>
        </p:nvSpPr>
        <p:spPr>
          <a:xfrm>
            <a:off x="6516216" y="5544640"/>
            <a:ext cx="202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Rectangle 4">
            <a:extLst>
              <a:ext uri="{FF2B5EF4-FFF2-40B4-BE49-F238E27FC236}">
                <a16:creationId xmlns="" xmlns:a16="http://schemas.microsoft.com/office/drawing/2014/main" id="{2A62F45E-3A89-42D9-9E6B-F70CB32A1397}"/>
              </a:ext>
            </a:extLst>
          </p:cNvPr>
          <p:cNvSpPr/>
          <p:nvPr/>
        </p:nvSpPr>
        <p:spPr>
          <a:xfrm>
            <a:off x="6378708" y="3612096"/>
            <a:ext cx="2698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En</a:t>
            </a:r>
            <a:r>
              <a:rPr lang="en-US" sz="1600" b="1" dirty="0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pacients</a:t>
            </a:r>
            <a:r>
              <a:rPr lang="en-US" sz="1600" b="1" dirty="0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 sense </a:t>
            </a:r>
            <a:r>
              <a:rPr lang="en-US" sz="1600" b="1" dirty="0" err="1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signes</a:t>
            </a:r>
            <a:r>
              <a:rPr lang="en-US" sz="1600" b="1" dirty="0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congestió</a:t>
            </a:r>
            <a:r>
              <a:rPr lang="en-US" sz="1600" b="1" dirty="0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, la </a:t>
            </a:r>
            <a:r>
              <a:rPr lang="en-US" sz="1600" b="1" dirty="0" err="1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dosis</a:t>
            </a:r>
            <a:r>
              <a:rPr lang="en-US" sz="1600" b="1" dirty="0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 de diuretic pot impactor </a:t>
            </a:r>
            <a:r>
              <a:rPr lang="en-US" sz="1600" b="1" dirty="0" err="1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en</a:t>
            </a:r>
            <a:r>
              <a:rPr lang="en-US" sz="1600" b="1" dirty="0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 el </a:t>
            </a:r>
            <a:r>
              <a:rPr lang="en-US" sz="1600" b="1" dirty="0" err="1">
                <a:solidFill>
                  <a:srgbClr val="92D050"/>
                </a:solidFill>
                <a:latin typeface="+mj-lt"/>
                <a:ea typeface="+mj-ea"/>
                <a:cs typeface="Arial" panose="020B0604020202020204" pitchFamily="34" charset="0"/>
              </a:rPr>
              <a:t>pronòstic</a:t>
            </a:r>
            <a:endParaRPr lang="en-US" sz="1600" b="1" dirty="0">
              <a:solidFill>
                <a:srgbClr val="92D05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5D4E2C7D-8E43-4EB3-860B-1259BA64387C}"/>
              </a:ext>
            </a:extLst>
          </p:cNvPr>
          <p:cNvSpPr/>
          <p:nvPr/>
        </p:nvSpPr>
        <p:spPr>
          <a:xfrm rot="16200000">
            <a:off x="3930913" y="3490552"/>
            <a:ext cx="384408" cy="418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04AED515-E928-4524-A77C-8A1003C42CA6}"/>
              </a:ext>
            </a:extLst>
          </p:cNvPr>
          <p:cNvSpPr/>
          <p:nvPr/>
        </p:nvSpPr>
        <p:spPr>
          <a:xfrm rot="16200000">
            <a:off x="3941204" y="4190725"/>
            <a:ext cx="384408" cy="418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="" xmlns:a16="http://schemas.microsoft.com/office/drawing/2014/main" id="{A327765C-5283-493D-8DC4-CB92FA52129B}"/>
              </a:ext>
            </a:extLst>
          </p:cNvPr>
          <p:cNvCxnSpPr/>
          <p:nvPr/>
        </p:nvCxnSpPr>
        <p:spPr>
          <a:xfrm>
            <a:off x="7452320" y="4443093"/>
            <a:ext cx="0" cy="512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239E15AC-A571-4C8B-A061-D918601F8A73}"/>
              </a:ext>
            </a:extLst>
          </p:cNvPr>
          <p:cNvSpPr txBox="1"/>
          <p:nvPr/>
        </p:nvSpPr>
        <p:spPr>
          <a:xfrm>
            <a:off x="6444207" y="5027692"/>
            <a:ext cx="2633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92D050"/>
                </a:solidFill>
              </a:rPr>
              <a:t>* </a:t>
            </a:r>
            <a:r>
              <a:rPr lang="es-ES" sz="1600" b="1" dirty="0" err="1">
                <a:solidFill>
                  <a:srgbClr val="92D050"/>
                </a:solidFill>
              </a:rPr>
              <a:t>HipoTA</a:t>
            </a:r>
            <a:r>
              <a:rPr lang="es-ES" sz="1600" b="1" dirty="0">
                <a:solidFill>
                  <a:srgbClr val="92D050"/>
                </a:solidFill>
              </a:rPr>
              <a:t> i </a:t>
            </a:r>
            <a:r>
              <a:rPr lang="es-ES" sz="1600" b="1" dirty="0" err="1">
                <a:solidFill>
                  <a:srgbClr val="92D050"/>
                </a:solidFill>
              </a:rPr>
              <a:t>l’empitjorament</a:t>
            </a:r>
            <a:r>
              <a:rPr lang="es-ES" sz="1600" b="1" dirty="0">
                <a:solidFill>
                  <a:srgbClr val="92D050"/>
                </a:solidFill>
              </a:rPr>
              <a:t> F renal limiten </a:t>
            </a:r>
            <a:r>
              <a:rPr lang="es-ES" sz="1600" b="1" dirty="0" err="1">
                <a:solidFill>
                  <a:srgbClr val="92D050"/>
                </a:solidFill>
              </a:rPr>
              <a:t>l’optimització</a:t>
            </a:r>
            <a:r>
              <a:rPr lang="es-ES" sz="1600" b="1" dirty="0">
                <a:solidFill>
                  <a:srgbClr val="92D050"/>
                </a:solidFill>
              </a:rPr>
              <a:t> del </a:t>
            </a:r>
            <a:r>
              <a:rPr lang="es-ES" sz="1600" b="1" dirty="0" err="1">
                <a:solidFill>
                  <a:srgbClr val="92D050"/>
                </a:solidFill>
              </a:rPr>
              <a:t>tractament</a:t>
            </a:r>
            <a:r>
              <a:rPr lang="es-ES" sz="1600" b="1" dirty="0">
                <a:solidFill>
                  <a:srgbClr val="92D050"/>
                </a:solidFill>
              </a:rPr>
              <a:t> (SRRA)</a:t>
            </a:r>
          </a:p>
          <a:p>
            <a:r>
              <a:rPr lang="es-ES" sz="1600" b="1" dirty="0">
                <a:solidFill>
                  <a:srgbClr val="92D050"/>
                </a:solidFill>
              </a:rPr>
              <a:t>* </a:t>
            </a:r>
            <a:r>
              <a:rPr lang="es-ES" sz="1600" b="1" dirty="0" err="1">
                <a:solidFill>
                  <a:srgbClr val="92D050"/>
                </a:solidFill>
              </a:rPr>
              <a:t>Deplecció</a:t>
            </a:r>
            <a:r>
              <a:rPr lang="es-ES" sz="1600" b="1" dirty="0">
                <a:solidFill>
                  <a:srgbClr val="92D050"/>
                </a:solidFill>
              </a:rPr>
              <a:t> intravascular activa </a:t>
            </a:r>
            <a:r>
              <a:rPr lang="es-ES" sz="1600" b="1" dirty="0" err="1">
                <a:solidFill>
                  <a:srgbClr val="92D050"/>
                </a:solidFill>
              </a:rPr>
              <a:t>secreció</a:t>
            </a:r>
            <a:r>
              <a:rPr lang="es-ES" sz="1600" b="1" dirty="0">
                <a:solidFill>
                  <a:srgbClr val="92D050"/>
                </a:solidFill>
              </a:rPr>
              <a:t> renina</a:t>
            </a:r>
          </a:p>
        </p:txBody>
      </p:sp>
    </p:spTree>
    <p:extLst>
      <p:ext uri="{BB962C8B-B14F-4D97-AF65-F5344CB8AC3E}">
        <p14:creationId xmlns:p14="http://schemas.microsoft.com/office/powerpoint/2010/main" val="22145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21" grpId="0" animBg="1"/>
      <p:bldP spid="24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>
          <a:xfrm>
            <a:off x="1439467" y="5588794"/>
            <a:ext cx="259199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Failure rate on 7, 30 and 180 days. </a:t>
            </a:r>
            <a:endParaRPr lang="es-E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5957887" y="6642556"/>
            <a:ext cx="31861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msgothic" charset="0"/>
              </a:rPr>
              <a:t>Martens P et al. </a:t>
            </a:r>
            <a:r>
              <a:rPr lang="en-US" alt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msgothic" charset="0"/>
              </a:rPr>
              <a:t>Int</a:t>
            </a:r>
            <a:r>
              <a:rPr lang="en-US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msgothic" charset="0"/>
              </a:rPr>
              <a:t> J </a:t>
            </a:r>
            <a:r>
              <a:rPr lang="en-US" alt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msgothic" charset="0"/>
              </a:rPr>
              <a:t>Cardiol</a:t>
            </a:r>
            <a:r>
              <a:rPr lang="en-US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msgothic" charset="0"/>
              </a:rPr>
              <a:t>. 2018 Jan 1;250:171-175</a:t>
            </a:r>
          </a:p>
        </p:txBody>
      </p:sp>
      <p:sp>
        <p:nvSpPr>
          <p:cNvPr id="8" name="8 Rectángulo"/>
          <p:cNvSpPr/>
          <p:nvPr/>
        </p:nvSpPr>
        <p:spPr>
          <a:xfrm>
            <a:off x="5487341" y="2379219"/>
            <a:ext cx="3262031" cy="2677656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La </a:t>
            </a:r>
            <a:r>
              <a:rPr lang="en-US" sz="1400" dirty="0" err="1">
                <a:solidFill>
                  <a:prstClr val="black"/>
                </a:solidFill>
              </a:rPr>
              <a:t>dosis</a:t>
            </a:r>
            <a:r>
              <a:rPr lang="en-US" sz="1400" dirty="0">
                <a:solidFill>
                  <a:prstClr val="black"/>
                </a:solidFill>
              </a:rPr>
              <a:t> de </a:t>
            </a:r>
            <a:r>
              <a:rPr lang="en-US" sz="1400" dirty="0" err="1">
                <a:solidFill>
                  <a:prstClr val="black"/>
                </a:solidFill>
              </a:rPr>
              <a:t>manteniment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dels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diürètics</a:t>
            </a:r>
            <a:r>
              <a:rPr lang="en-US" sz="1400" dirty="0">
                <a:solidFill>
                  <a:prstClr val="black"/>
                </a:solidFill>
              </a:rPr>
              <a:t> de </a:t>
            </a:r>
            <a:r>
              <a:rPr lang="en-US" sz="1400" dirty="0" err="1">
                <a:solidFill>
                  <a:prstClr val="black"/>
                </a:solidFill>
              </a:rPr>
              <a:t>nansa</a:t>
            </a:r>
            <a:r>
              <a:rPr lang="en-US" sz="1400" dirty="0">
                <a:solidFill>
                  <a:prstClr val="black"/>
                </a:solidFill>
              </a:rPr>
              <a:t> es </a:t>
            </a:r>
            <a:r>
              <a:rPr lang="en-US" sz="1400" dirty="0" err="1">
                <a:solidFill>
                  <a:prstClr val="black"/>
                </a:solidFill>
              </a:rPr>
              <a:t>va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reduir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succesivament</a:t>
            </a:r>
            <a:r>
              <a:rPr lang="en-US" sz="1400" dirty="0">
                <a:solidFill>
                  <a:prstClr val="black"/>
                </a:solidFill>
              </a:rPr>
              <a:t> al 50% o </a:t>
            </a:r>
            <a:r>
              <a:rPr lang="en-US" sz="1400" dirty="0" err="1">
                <a:solidFill>
                  <a:prstClr val="black"/>
                </a:solidFill>
              </a:rPr>
              <a:t>va</a:t>
            </a:r>
            <a:r>
              <a:rPr lang="en-US" sz="1400" dirty="0">
                <a:solidFill>
                  <a:prstClr val="black"/>
                </a:solidFill>
              </a:rPr>
              <a:t> ser </a:t>
            </a:r>
            <a:r>
              <a:rPr lang="en-US" sz="1400" dirty="0" err="1">
                <a:solidFill>
                  <a:prstClr val="black"/>
                </a:solidFill>
              </a:rPr>
              <a:t>retirada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si</a:t>
            </a:r>
            <a:r>
              <a:rPr lang="en-US" sz="1400" dirty="0">
                <a:solidFill>
                  <a:prstClr val="black"/>
                </a:solidFill>
              </a:rPr>
              <a:t> la </a:t>
            </a:r>
            <a:r>
              <a:rPr lang="en-US" sz="1400" dirty="0" err="1">
                <a:solidFill>
                  <a:prstClr val="black"/>
                </a:solidFill>
              </a:rPr>
              <a:t>dosis</a:t>
            </a:r>
            <a:r>
              <a:rPr lang="en-US" sz="1400" dirty="0">
                <a:solidFill>
                  <a:prstClr val="black"/>
                </a:solidFill>
              </a:rPr>
              <a:t> era ≤ 40 mg de </a:t>
            </a:r>
            <a:r>
              <a:rPr lang="en-US" sz="1400" dirty="0" err="1">
                <a:solidFill>
                  <a:prstClr val="black"/>
                </a:solidFill>
              </a:rPr>
              <a:t>furosemida</a:t>
            </a:r>
            <a:r>
              <a:rPr lang="en-US" sz="1400" dirty="0">
                <a:solidFill>
                  <a:prstClr val="black"/>
                </a:solidFill>
              </a:rPr>
              <a:t> o equivalent.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prstClr val="black"/>
                </a:solidFill>
              </a:rPr>
              <a:t>L’èxit</a:t>
            </a:r>
            <a:r>
              <a:rPr lang="en-US" sz="1400" dirty="0">
                <a:solidFill>
                  <a:prstClr val="black"/>
                </a:solidFill>
              </a:rPr>
              <a:t> de </a:t>
            </a:r>
            <a:r>
              <a:rPr lang="en-US" sz="1400" dirty="0" err="1">
                <a:solidFill>
                  <a:prstClr val="black"/>
                </a:solidFill>
              </a:rPr>
              <a:t>reducció</a:t>
            </a:r>
            <a:r>
              <a:rPr lang="en-US" sz="1400" dirty="0">
                <a:solidFill>
                  <a:prstClr val="black"/>
                </a:solidFill>
              </a:rPr>
              <a:t> de </a:t>
            </a:r>
            <a:r>
              <a:rPr lang="en-US" sz="1400" dirty="0" err="1">
                <a:solidFill>
                  <a:prstClr val="black"/>
                </a:solidFill>
              </a:rPr>
              <a:t>dosis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va</a:t>
            </a:r>
            <a:r>
              <a:rPr lang="en-US" sz="1400" dirty="0">
                <a:solidFill>
                  <a:prstClr val="black"/>
                </a:solidFill>
              </a:rPr>
              <a:t> ser </a:t>
            </a:r>
            <a:r>
              <a:rPr lang="en-US" sz="1400" dirty="0" err="1">
                <a:solidFill>
                  <a:prstClr val="black"/>
                </a:solidFill>
              </a:rPr>
              <a:t>definit</a:t>
            </a:r>
            <a:r>
              <a:rPr lang="en-US" sz="1400" dirty="0">
                <a:solidFill>
                  <a:prstClr val="black"/>
                </a:solidFill>
              </a:rPr>
              <a:t> com la </a:t>
            </a:r>
            <a:r>
              <a:rPr lang="en-US" sz="1400" dirty="0" err="1">
                <a:solidFill>
                  <a:prstClr val="black"/>
                </a:solidFill>
              </a:rPr>
              <a:t>reducció</a:t>
            </a:r>
            <a:r>
              <a:rPr lang="en-US" sz="1400" dirty="0">
                <a:solidFill>
                  <a:prstClr val="black"/>
                </a:solidFill>
              </a:rPr>
              <a:t> persistent de </a:t>
            </a:r>
            <a:r>
              <a:rPr lang="en-US" sz="1400" dirty="0" err="1">
                <a:solidFill>
                  <a:prstClr val="black"/>
                </a:solidFill>
              </a:rPr>
              <a:t>dosis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als</a:t>
            </a:r>
            <a:r>
              <a:rPr lang="en-US" sz="1400" dirty="0">
                <a:solidFill>
                  <a:prstClr val="black"/>
                </a:solidFill>
              </a:rPr>
              <a:t> 30 dies sense increment de pes &gt; 1.5 kg </a:t>
            </a:r>
            <a:r>
              <a:rPr lang="en-US" sz="1400" dirty="0" err="1">
                <a:solidFill>
                  <a:prstClr val="black"/>
                </a:solidFill>
              </a:rPr>
              <a:t>ni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símptomes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d’empitjorament</a:t>
            </a:r>
            <a:r>
              <a:rPr lang="en-US" sz="1400" dirty="0">
                <a:solidFill>
                  <a:prstClr val="black"/>
                </a:solidFill>
              </a:rPr>
              <a:t> de la IC 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691" y="2276872"/>
            <a:ext cx="5204230" cy="40377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3613" y="1321604"/>
            <a:ext cx="84992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/>
              <a:t>  Avaluar si és viable reduir la dosis de diuretic. </a:t>
            </a:r>
          </a:p>
          <a:p>
            <a:pPr algn="ctr"/>
            <a:r>
              <a:rPr lang="en-US" sz="1400"/>
              <a:t>5</a:t>
            </a:r>
            <a:r>
              <a:rPr lang="es-ES" sz="1400"/>
              <a:t>0 pacients amb tractament mèdic óptim i sense signes de congestió (al menys 3 mesos sense descompensació) </a:t>
            </a:r>
            <a:endParaRPr lang="es-ES" sz="1400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B0BDC56-FDF1-40C6-B21B-D8402ED49A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4551" y="103059"/>
            <a:ext cx="3352826" cy="100685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CF776CC-512B-42AF-856C-6E27D0261A89}"/>
              </a:ext>
            </a:extLst>
          </p:cNvPr>
          <p:cNvSpPr txBox="1"/>
          <p:nvPr/>
        </p:nvSpPr>
        <p:spPr>
          <a:xfrm>
            <a:off x="5725562" y="5369036"/>
            <a:ext cx="30238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70C0"/>
                </a:solidFill>
              </a:rPr>
              <a:t>Als</a:t>
            </a:r>
            <a:r>
              <a:rPr lang="en-US" sz="1600" b="1" dirty="0">
                <a:solidFill>
                  <a:srgbClr val="0070C0"/>
                </a:solidFill>
              </a:rPr>
              <a:t> 30 </a:t>
            </a:r>
            <a:r>
              <a:rPr lang="en-US" sz="1600" b="1" dirty="0" err="1">
                <a:solidFill>
                  <a:srgbClr val="0070C0"/>
                </a:solidFill>
              </a:rPr>
              <a:t>díes</a:t>
            </a:r>
            <a:r>
              <a:rPr lang="en-US" sz="1600" b="1" dirty="0">
                <a:solidFill>
                  <a:srgbClr val="0070C0"/>
                </a:solidFill>
              </a:rPr>
              <a:t> de </a:t>
            </a:r>
            <a:r>
              <a:rPr lang="en-US" sz="1600" b="1" dirty="0" err="1">
                <a:solidFill>
                  <a:srgbClr val="0070C0"/>
                </a:solidFill>
              </a:rPr>
              <a:t>seguiment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b="1" dirty="0" err="1">
                <a:solidFill>
                  <a:srgbClr val="0070C0"/>
                </a:solidFill>
              </a:rPr>
              <a:t>l’èxit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en</a:t>
            </a:r>
            <a:r>
              <a:rPr lang="en-US" sz="1600" b="1" dirty="0">
                <a:solidFill>
                  <a:srgbClr val="0070C0"/>
                </a:solidFill>
              </a:rPr>
              <a:t> la </a:t>
            </a:r>
            <a:r>
              <a:rPr lang="en-US" sz="1600" b="1" dirty="0" err="1">
                <a:solidFill>
                  <a:srgbClr val="0070C0"/>
                </a:solidFill>
              </a:rPr>
              <a:t>reducció</a:t>
            </a:r>
            <a:r>
              <a:rPr lang="en-US" sz="1600" b="1" dirty="0">
                <a:solidFill>
                  <a:srgbClr val="0070C0"/>
                </a:solidFill>
              </a:rPr>
              <a:t> de </a:t>
            </a:r>
            <a:r>
              <a:rPr lang="en-US" sz="1600" b="1" dirty="0" err="1">
                <a:solidFill>
                  <a:srgbClr val="0070C0"/>
                </a:solidFill>
              </a:rPr>
              <a:t>dosis</a:t>
            </a:r>
            <a:r>
              <a:rPr lang="en-US" sz="1600" b="1" dirty="0">
                <a:solidFill>
                  <a:srgbClr val="0070C0"/>
                </a:solidFill>
              </a:rPr>
              <a:t> es </a:t>
            </a:r>
            <a:r>
              <a:rPr lang="en-US" sz="1600" b="1" dirty="0" err="1">
                <a:solidFill>
                  <a:srgbClr val="0070C0"/>
                </a:solidFill>
              </a:rPr>
              <a:t>va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produir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en</a:t>
            </a:r>
            <a:r>
              <a:rPr lang="en-US" sz="1600" b="1" dirty="0">
                <a:solidFill>
                  <a:srgbClr val="0070C0"/>
                </a:solidFill>
              </a:rPr>
              <a:t> el  62%  </a:t>
            </a:r>
            <a:r>
              <a:rPr lang="en-US" sz="1600" b="1" dirty="0" err="1">
                <a:solidFill>
                  <a:srgbClr val="0070C0"/>
                </a:solidFill>
              </a:rPr>
              <a:t>dels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pacients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0974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1400726"/>
            <a:ext cx="2593181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50" b="1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Canvis</a:t>
            </a:r>
            <a:r>
              <a:rPr lang="en-US" sz="135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de pes a curt </a:t>
            </a:r>
            <a:r>
              <a:rPr lang="en-US" sz="1350" b="1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plaç</a:t>
            </a:r>
            <a:endParaRPr lang="es-ES" sz="1350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0224" y="4315670"/>
            <a:ext cx="2952394" cy="1131079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La major part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dels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increments de pes &gt; 1,5 kg  (12 de 50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pacients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), van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aparèixer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les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primeres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72 h.</a:t>
            </a:r>
          </a:p>
          <a:p>
            <a:pPr>
              <a:defRPr/>
            </a:pPr>
            <a:endParaRPr lang="en-US" sz="135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350" dirty="0" err="1">
                <a:solidFill>
                  <a:prstClr val="black"/>
                </a:solidFill>
              </a:rPr>
              <a:t>Cap</a:t>
            </a:r>
            <a:r>
              <a:rPr lang="es-ES" sz="1350" dirty="0">
                <a:solidFill>
                  <a:prstClr val="black"/>
                </a:solidFill>
              </a:rPr>
              <a:t> cas de </a:t>
            </a:r>
            <a:r>
              <a:rPr lang="es-ES" sz="1350" dirty="0" err="1">
                <a:solidFill>
                  <a:prstClr val="black"/>
                </a:solidFill>
              </a:rPr>
              <a:t>descompensació</a:t>
            </a:r>
            <a:r>
              <a:rPr lang="es-ES" sz="1350" dirty="0">
                <a:solidFill>
                  <a:prstClr val="black"/>
                </a:solidFill>
              </a:rPr>
              <a:t> per IC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778926"/>
            <a:ext cx="3420581" cy="2350971"/>
          </a:xfrm>
          <a:prstGeom prst="rect">
            <a:avLst/>
          </a:prstGeom>
        </p:spPr>
      </p:pic>
      <p:sp>
        <p:nvSpPr>
          <p:cNvPr id="11" name="5 Rectángulo"/>
          <p:cNvSpPr>
            <a:spLocks noChangeArrowheads="1"/>
          </p:cNvSpPr>
          <p:nvPr/>
        </p:nvSpPr>
        <p:spPr bwMode="auto">
          <a:xfrm>
            <a:off x="5868078" y="6602281"/>
            <a:ext cx="31861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dirty="0">
                <a:solidFill>
                  <a:srgbClr val="000000"/>
                </a:solidFill>
                <a:cs typeface="msgothic" charset="0"/>
              </a:rPr>
              <a:t>Martens P et al. </a:t>
            </a:r>
            <a:r>
              <a:rPr lang="en-US" altLang="en-US" sz="800" dirty="0" err="1">
                <a:solidFill>
                  <a:srgbClr val="000000"/>
                </a:solidFill>
                <a:cs typeface="msgothic" charset="0"/>
              </a:rPr>
              <a:t>Int</a:t>
            </a:r>
            <a:r>
              <a:rPr lang="en-US" altLang="en-US" sz="800" dirty="0">
                <a:solidFill>
                  <a:srgbClr val="000000"/>
                </a:solidFill>
                <a:cs typeface="msgothic" charset="0"/>
              </a:rPr>
              <a:t> J </a:t>
            </a:r>
            <a:r>
              <a:rPr lang="en-US" altLang="en-US" sz="800" dirty="0" err="1">
                <a:solidFill>
                  <a:srgbClr val="000000"/>
                </a:solidFill>
                <a:cs typeface="msgothic" charset="0"/>
              </a:rPr>
              <a:t>Cardiol</a:t>
            </a:r>
            <a:r>
              <a:rPr lang="en-US" altLang="en-US" sz="800" dirty="0">
                <a:solidFill>
                  <a:srgbClr val="000000"/>
                </a:solidFill>
                <a:cs typeface="msgothic" charset="0"/>
              </a:rPr>
              <a:t>. 2018 Jan 1;250:171-175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6D686056-6B8E-4BE5-8DCE-AE85AAC6228A}"/>
              </a:ext>
            </a:extLst>
          </p:cNvPr>
          <p:cNvGrpSpPr/>
          <p:nvPr/>
        </p:nvGrpSpPr>
        <p:grpSpPr>
          <a:xfrm>
            <a:off x="3779912" y="278064"/>
            <a:ext cx="5292080" cy="6222311"/>
            <a:chOff x="4067944" y="615159"/>
            <a:chExt cx="5004048" cy="5885216"/>
          </a:xfrm>
        </p:grpSpPr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1BAC98DB-5C54-4F27-9114-8EA393645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7944" y="615159"/>
              <a:ext cx="5004048" cy="2906221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="" xmlns:a16="http://schemas.microsoft.com/office/drawing/2014/main" id="{8AC37ACC-F406-4175-BB60-954589B42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3501008"/>
              <a:ext cx="4931406" cy="2999367"/>
            </a:xfrm>
            <a:prstGeom prst="rect">
              <a:avLst/>
            </a:prstGeom>
          </p:spPr>
        </p:pic>
      </p:grp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E7F0A51-DB6D-439B-BB82-E29509ED2BF7}"/>
              </a:ext>
            </a:extLst>
          </p:cNvPr>
          <p:cNvSpPr/>
          <p:nvPr/>
        </p:nvSpPr>
        <p:spPr>
          <a:xfrm>
            <a:off x="3856065" y="3861048"/>
            <a:ext cx="1652039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331A9D05-775C-453E-81D8-F67A8860A426}"/>
              </a:ext>
            </a:extLst>
          </p:cNvPr>
          <p:cNvSpPr/>
          <p:nvPr/>
        </p:nvSpPr>
        <p:spPr>
          <a:xfrm>
            <a:off x="3851920" y="4797152"/>
            <a:ext cx="1652039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672FDF39-AF87-48E1-ABD2-84B4891B14DD}"/>
              </a:ext>
            </a:extLst>
          </p:cNvPr>
          <p:cNvSpPr/>
          <p:nvPr/>
        </p:nvSpPr>
        <p:spPr>
          <a:xfrm>
            <a:off x="3851920" y="5733256"/>
            <a:ext cx="1652039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84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88" y="1207344"/>
            <a:ext cx="4661780" cy="22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9160"/>
            <a:ext cx="3099297" cy="89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pbs.twimg.com/media/D7gFMg7WsAAlhLC.jpg">
            <a:extLst>
              <a:ext uri="{FF2B5EF4-FFF2-40B4-BE49-F238E27FC236}">
                <a16:creationId xmlns="" xmlns:a16="http://schemas.microsoft.com/office/drawing/2014/main" id="{4FC6F484-3E07-4C5C-A89F-3EF36359E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7"/>
            <a:ext cx="4325723" cy="23762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bs.twimg.com/media/D7gFMg-W0AEPIWK.jpg">
            <a:extLst>
              <a:ext uri="{FF2B5EF4-FFF2-40B4-BE49-F238E27FC236}">
                <a16:creationId xmlns="" xmlns:a16="http://schemas.microsoft.com/office/drawing/2014/main" id="{2E7B74BA-32C9-4468-883E-56F090F4E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58" y="3933056"/>
            <a:ext cx="4546252" cy="23640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850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81316"/>
            <a:ext cx="3563144" cy="96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B166BEF-1A7E-4135-85D0-A509DB0F9B11}"/>
              </a:ext>
            </a:extLst>
          </p:cNvPr>
          <p:cNvSpPr/>
          <p:nvPr/>
        </p:nvSpPr>
        <p:spPr>
          <a:xfrm>
            <a:off x="5407968" y="6639163"/>
            <a:ext cx="3726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>
                <a:latin typeface="+mj-lt"/>
              </a:rPr>
              <a:t>Vardeny</a:t>
            </a:r>
            <a:r>
              <a:rPr lang="en-US" sz="1000" dirty="0">
                <a:latin typeface="+mj-lt"/>
              </a:rPr>
              <a:t> et al. European Journal of Heart Failure (2019);</a:t>
            </a:r>
            <a:r>
              <a:rPr lang="en-US" sz="1000" b="1" dirty="0">
                <a:latin typeface="+mj-lt"/>
              </a:rPr>
              <a:t>21: </a:t>
            </a:r>
            <a:r>
              <a:rPr lang="en-US" sz="1000" dirty="0">
                <a:latin typeface="+mj-lt"/>
              </a:rPr>
              <a:t>337–341</a:t>
            </a:r>
            <a:endParaRPr lang="es-ES" sz="1000" dirty="0">
              <a:latin typeface="+mj-l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24CC1D94-7CFC-46A5-9975-B661B9F5B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854" y="2670926"/>
            <a:ext cx="5478458" cy="3926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3507B38-EC18-45AE-9A55-53C6E558EC5A}"/>
              </a:ext>
            </a:extLst>
          </p:cNvPr>
          <p:cNvSpPr/>
          <p:nvPr/>
        </p:nvSpPr>
        <p:spPr>
          <a:xfrm>
            <a:off x="3203848" y="4563668"/>
            <a:ext cx="720080" cy="18002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B04AE5D-52F9-4BDC-8072-757BCF1FC896}"/>
              </a:ext>
            </a:extLst>
          </p:cNvPr>
          <p:cNvSpPr/>
          <p:nvPr/>
        </p:nvSpPr>
        <p:spPr>
          <a:xfrm>
            <a:off x="4873680" y="3987604"/>
            <a:ext cx="720080" cy="23762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97D311B-E7AE-479D-A192-22A3BA9B3ACD}"/>
              </a:ext>
            </a:extLst>
          </p:cNvPr>
          <p:cNvSpPr/>
          <p:nvPr/>
        </p:nvSpPr>
        <p:spPr>
          <a:xfrm>
            <a:off x="6478960" y="3267524"/>
            <a:ext cx="720080" cy="309634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2DAC6B85-FE03-4B0F-BA45-2A33E3BF81D3}"/>
              </a:ext>
            </a:extLst>
          </p:cNvPr>
          <p:cNvSpPr/>
          <p:nvPr/>
        </p:nvSpPr>
        <p:spPr>
          <a:xfrm>
            <a:off x="2573989" y="4916612"/>
            <a:ext cx="595107" cy="144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1D5716B4-AA67-4912-A31D-1D634B5D2586}"/>
              </a:ext>
            </a:extLst>
          </p:cNvPr>
          <p:cNvSpPr/>
          <p:nvPr/>
        </p:nvSpPr>
        <p:spPr>
          <a:xfrm>
            <a:off x="4230173" y="4528673"/>
            <a:ext cx="595107" cy="1809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163CBD7C-546F-4E19-A232-EA5F78776699}"/>
              </a:ext>
            </a:extLst>
          </p:cNvPr>
          <p:cNvSpPr/>
          <p:nvPr/>
        </p:nvSpPr>
        <p:spPr>
          <a:xfrm>
            <a:off x="5849101" y="3994150"/>
            <a:ext cx="595107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2">
            <a:extLst>
              <a:ext uri="{FF2B5EF4-FFF2-40B4-BE49-F238E27FC236}">
                <a16:creationId xmlns="" xmlns:a16="http://schemas.microsoft.com/office/drawing/2014/main" id="{B66D5EC4-09C8-4823-949C-6549BDC6EB9D}"/>
              </a:ext>
            </a:extLst>
          </p:cNvPr>
          <p:cNvSpPr/>
          <p:nvPr/>
        </p:nvSpPr>
        <p:spPr>
          <a:xfrm>
            <a:off x="322382" y="1276598"/>
            <a:ext cx="8499236" cy="10002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1400" dirty="0" err="1"/>
              <a:t>Comparar</a:t>
            </a:r>
            <a:r>
              <a:rPr lang="en-US" sz="1400" dirty="0"/>
              <a:t> les </a:t>
            </a:r>
            <a:r>
              <a:rPr lang="en-US" sz="1400" dirty="0" err="1"/>
              <a:t>dosis</a:t>
            </a:r>
            <a:r>
              <a:rPr lang="en-US" sz="1400" dirty="0"/>
              <a:t> de </a:t>
            </a:r>
            <a:r>
              <a:rPr lang="en-US" sz="1400" dirty="0" err="1"/>
              <a:t>diürètic</a:t>
            </a:r>
            <a:r>
              <a:rPr lang="en-US" sz="1400" dirty="0"/>
              <a:t> entre </a:t>
            </a:r>
            <a:r>
              <a:rPr lang="en-US" sz="1400" dirty="0" err="1"/>
              <a:t>els</a:t>
            </a:r>
            <a:r>
              <a:rPr lang="en-US" sz="1400" dirty="0"/>
              <a:t> </a:t>
            </a:r>
            <a:r>
              <a:rPr lang="en-US" sz="1400" dirty="0" err="1"/>
              <a:t>pacients</a:t>
            </a:r>
            <a:r>
              <a:rPr lang="en-US" sz="1400" dirty="0"/>
              <a:t> </a:t>
            </a:r>
            <a:r>
              <a:rPr lang="en-US" sz="1400" dirty="0" err="1"/>
              <a:t>tractats</a:t>
            </a:r>
            <a:r>
              <a:rPr lang="en-US" sz="1400" dirty="0"/>
              <a:t> </a:t>
            </a:r>
            <a:r>
              <a:rPr lang="en-US" sz="1400" dirty="0" err="1"/>
              <a:t>amb</a:t>
            </a:r>
            <a:r>
              <a:rPr lang="en-US" sz="1400" dirty="0"/>
              <a:t> ARNI I </a:t>
            </a:r>
            <a:r>
              <a:rPr lang="en-US" sz="1400" dirty="0" err="1"/>
              <a:t>els</a:t>
            </a:r>
            <a:r>
              <a:rPr lang="en-US" sz="1400" dirty="0"/>
              <a:t> </a:t>
            </a:r>
            <a:r>
              <a:rPr lang="en-US" sz="1400" dirty="0" err="1"/>
              <a:t>tractats</a:t>
            </a:r>
            <a:r>
              <a:rPr lang="en-US" sz="1400" dirty="0"/>
              <a:t> </a:t>
            </a:r>
            <a:r>
              <a:rPr lang="en-US" sz="1400" dirty="0" err="1"/>
              <a:t>amb</a:t>
            </a:r>
            <a:r>
              <a:rPr lang="en-US" sz="1400" dirty="0"/>
              <a:t> Enalapril  </a:t>
            </a:r>
          </a:p>
          <a:p>
            <a:pPr algn="ctr"/>
            <a:r>
              <a:rPr lang="en-US" sz="1400" dirty="0">
                <a:latin typeface="GillSansStd"/>
              </a:rPr>
              <a:t>8399 </a:t>
            </a:r>
            <a:r>
              <a:rPr lang="en-US" sz="1400" dirty="0" err="1">
                <a:latin typeface="GillSansStd"/>
              </a:rPr>
              <a:t>pacients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randomitzats</a:t>
            </a:r>
            <a:r>
              <a:rPr lang="en-US" sz="1400" dirty="0">
                <a:latin typeface="GillSansStd"/>
              </a:rPr>
              <a:t> a sacubitril/valsartan 200 mg x2 o enalapril </a:t>
            </a:r>
            <a:r>
              <a:rPr lang="en-US" sz="1400" dirty="0">
                <a:latin typeface="UniversLTStd"/>
              </a:rPr>
              <a:t>1</a:t>
            </a:r>
            <a:r>
              <a:rPr lang="en-US" sz="1400" dirty="0">
                <a:latin typeface="GillSansStd"/>
              </a:rPr>
              <a:t>0mg x2</a:t>
            </a:r>
          </a:p>
          <a:p>
            <a:pPr algn="ctr"/>
            <a:r>
              <a:rPr lang="en-US" sz="1400" dirty="0">
                <a:latin typeface="GillSansStd"/>
              </a:rPr>
              <a:t>Els </a:t>
            </a:r>
            <a:r>
              <a:rPr lang="en-US" sz="1400" dirty="0" err="1">
                <a:latin typeface="GillSansStd"/>
              </a:rPr>
              <a:t>pacients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amb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dosis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més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altes</a:t>
            </a:r>
            <a:r>
              <a:rPr lang="en-US" sz="1400" dirty="0">
                <a:latin typeface="GillSansStd"/>
              </a:rPr>
              <a:t> de diuretic </a:t>
            </a:r>
            <a:r>
              <a:rPr lang="en-US" sz="1400" dirty="0" err="1">
                <a:latin typeface="GillSansStd"/>
              </a:rPr>
              <a:t>tenien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pitjor</a:t>
            </a:r>
            <a:r>
              <a:rPr lang="en-US" sz="1400" dirty="0">
                <a:latin typeface="GillSansStd"/>
              </a:rPr>
              <a:t> CF, </a:t>
            </a:r>
            <a:r>
              <a:rPr lang="en-US" sz="1400" dirty="0" err="1">
                <a:latin typeface="GillSansStd"/>
              </a:rPr>
              <a:t>més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hospitalitzacions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prèvies</a:t>
            </a:r>
            <a:r>
              <a:rPr lang="en-US" sz="1400" dirty="0">
                <a:latin typeface="GillSansStd"/>
              </a:rPr>
              <a:t>, </a:t>
            </a:r>
            <a:r>
              <a:rPr lang="en-US" sz="1400" dirty="0" err="1">
                <a:latin typeface="GillSansStd"/>
              </a:rPr>
              <a:t>pitjor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Fg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i</a:t>
            </a:r>
            <a:r>
              <a:rPr lang="en-US" sz="1400" dirty="0">
                <a:latin typeface="GillSansStd"/>
              </a:rPr>
              <a:t> &gt; NT </a:t>
            </a:r>
            <a:r>
              <a:rPr lang="en-US" sz="1400" dirty="0" err="1">
                <a:latin typeface="GillSansStd"/>
              </a:rPr>
              <a:t>proBNP</a:t>
            </a:r>
            <a:r>
              <a:rPr lang="en-US" sz="1400" dirty="0">
                <a:latin typeface="GillSansStd"/>
              </a:rPr>
              <a:t>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81316"/>
            <a:ext cx="3563144" cy="96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B166BEF-1A7E-4135-85D0-A509DB0F9B11}"/>
              </a:ext>
            </a:extLst>
          </p:cNvPr>
          <p:cNvSpPr/>
          <p:nvPr/>
        </p:nvSpPr>
        <p:spPr>
          <a:xfrm>
            <a:off x="5407968" y="6582697"/>
            <a:ext cx="3726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>
                <a:latin typeface="+mj-lt"/>
              </a:rPr>
              <a:t>Vardeny</a:t>
            </a:r>
            <a:r>
              <a:rPr lang="en-US" sz="1000" dirty="0">
                <a:latin typeface="+mj-lt"/>
              </a:rPr>
              <a:t> et al. European Journal of Heart Failure (2019);</a:t>
            </a:r>
            <a:r>
              <a:rPr lang="en-US" sz="1000" b="1" dirty="0">
                <a:latin typeface="+mj-lt"/>
              </a:rPr>
              <a:t>21: </a:t>
            </a:r>
            <a:r>
              <a:rPr lang="en-US" sz="1000" dirty="0">
                <a:latin typeface="+mj-lt"/>
              </a:rPr>
              <a:t>337–341</a:t>
            </a:r>
            <a:endParaRPr lang="es-ES" sz="1000" dirty="0">
              <a:latin typeface="+mj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B7C5DCA3-6947-4EBB-9204-F32E585BBC56}"/>
              </a:ext>
            </a:extLst>
          </p:cNvPr>
          <p:cNvSpPr/>
          <p:nvPr/>
        </p:nvSpPr>
        <p:spPr>
          <a:xfrm>
            <a:off x="322382" y="1276598"/>
            <a:ext cx="8499236" cy="10002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1400" dirty="0" err="1"/>
              <a:t>Comparar</a:t>
            </a:r>
            <a:r>
              <a:rPr lang="en-US" sz="1400" dirty="0"/>
              <a:t> les </a:t>
            </a:r>
            <a:r>
              <a:rPr lang="en-US" sz="1400" dirty="0" err="1"/>
              <a:t>dosis</a:t>
            </a:r>
            <a:r>
              <a:rPr lang="en-US" sz="1400" dirty="0"/>
              <a:t> de </a:t>
            </a:r>
            <a:r>
              <a:rPr lang="en-US" sz="1400" dirty="0" err="1"/>
              <a:t>diürètic</a:t>
            </a:r>
            <a:r>
              <a:rPr lang="en-US" sz="1400" dirty="0"/>
              <a:t> entre </a:t>
            </a:r>
            <a:r>
              <a:rPr lang="en-US" sz="1400" dirty="0" err="1"/>
              <a:t>els</a:t>
            </a:r>
            <a:r>
              <a:rPr lang="en-US" sz="1400" dirty="0"/>
              <a:t> </a:t>
            </a:r>
            <a:r>
              <a:rPr lang="en-US" sz="1400" dirty="0" err="1"/>
              <a:t>pacients</a:t>
            </a:r>
            <a:r>
              <a:rPr lang="en-US" sz="1400" dirty="0"/>
              <a:t> </a:t>
            </a:r>
            <a:r>
              <a:rPr lang="en-US" sz="1400" dirty="0" err="1"/>
              <a:t>tractats</a:t>
            </a:r>
            <a:r>
              <a:rPr lang="en-US" sz="1400" dirty="0"/>
              <a:t> </a:t>
            </a:r>
            <a:r>
              <a:rPr lang="en-US" sz="1400" dirty="0" err="1"/>
              <a:t>amb</a:t>
            </a:r>
            <a:r>
              <a:rPr lang="en-US" sz="1400" dirty="0"/>
              <a:t> ARNI I </a:t>
            </a:r>
            <a:r>
              <a:rPr lang="en-US" sz="1400" dirty="0" err="1"/>
              <a:t>els</a:t>
            </a:r>
            <a:r>
              <a:rPr lang="en-US" sz="1400" dirty="0"/>
              <a:t> </a:t>
            </a:r>
            <a:r>
              <a:rPr lang="en-US" sz="1400" dirty="0" err="1"/>
              <a:t>tractats</a:t>
            </a:r>
            <a:r>
              <a:rPr lang="en-US" sz="1400" dirty="0"/>
              <a:t> </a:t>
            </a:r>
            <a:r>
              <a:rPr lang="en-US" sz="1400" dirty="0" err="1"/>
              <a:t>amb</a:t>
            </a:r>
            <a:r>
              <a:rPr lang="en-US" sz="1400" dirty="0"/>
              <a:t> Enalapril  </a:t>
            </a:r>
          </a:p>
          <a:p>
            <a:pPr algn="ctr"/>
            <a:r>
              <a:rPr lang="en-US" sz="1400" dirty="0">
                <a:latin typeface="GillSansStd"/>
              </a:rPr>
              <a:t>8399 </a:t>
            </a:r>
            <a:r>
              <a:rPr lang="en-US" sz="1400" dirty="0" err="1">
                <a:latin typeface="GillSansStd"/>
              </a:rPr>
              <a:t>pacients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randomitzats</a:t>
            </a:r>
            <a:r>
              <a:rPr lang="en-US" sz="1400" dirty="0">
                <a:latin typeface="GillSansStd"/>
              </a:rPr>
              <a:t> a sacubitril/valsartan 200 mg x2 o enalapril </a:t>
            </a:r>
            <a:r>
              <a:rPr lang="en-US" sz="1400" dirty="0">
                <a:latin typeface="UniversLTStd"/>
              </a:rPr>
              <a:t>1</a:t>
            </a:r>
            <a:r>
              <a:rPr lang="en-US" sz="1400" dirty="0">
                <a:latin typeface="GillSansStd"/>
              </a:rPr>
              <a:t>0mg x2</a:t>
            </a:r>
          </a:p>
          <a:p>
            <a:pPr algn="ctr"/>
            <a:r>
              <a:rPr lang="en-US" sz="1400" dirty="0">
                <a:latin typeface="GillSansStd"/>
              </a:rPr>
              <a:t>Els </a:t>
            </a:r>
            <a:r>
              <a:rPr lang="en-US" sz="1400" dirty="0" err="1">
                <a:latin typeface="GillSansStd"/>
              </a:rPr>
              <a:t>pacients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amb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dosis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més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altes</a:t>
            </a:r>
            <a:r>
              <a:rPr lang="en-US" sz="1400" dirty="0">
                <a:latin typeface="GillSansStd"/>
              </a:rPr>
              <a:t> de diuretic </a:t>
            </a:r>
            <a:r>
              <a:rPr lang="en-US" sz="1400" dirty="0" err="1">
                <a:latin typeface="GillSansStd"/>
              </a:rPr>
              <a:t>tenien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pitjor</a:t>
            </a:r>
            <a:r>
              <a:rPr lang="en-US" sz="1400" dirty="0">
                <a:latin typeface="GillSansStd"/>
              </a:rPr>
              <a:t> CF, </a:t>
            </a:r>
            <a:r>
              <a:rPr lang="en-US" sz="1400" dirty="0" err="1">
                <a:latin typeface="GillSansStd"/>
              </a:rPr>
              <a:t>més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hospitalitzacions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prèvies</a:t>
            </a:r>
            <a:r>
              <a:rPr lang="en-US" sz="1400" dirty="0">
                <a:latin typeface="GillSansStd"/>
              </a:rPr>
              <a:t>, </a:t>
            </a:r>
            <a:r>
              <a:rPr lang="en-US" sz="1400" dirty="0" err="1">
                <a:latin typeface="GillSansStd"/>
              </a:rPr>
              <a:t>pitjor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Fg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i</a:t>
            </a:r>
            <a:r>
              <a:rPr lang="en-US" sz="1400" dirty="0">
                <a:latin typeface="GillSansStd"/>
              </a:rPr>
              <a:t> &gt; NT </a:t>
            </a:r>
            <a:r>
              <a:rPr lang="en-US" sz="1400" dirty="0" err="1">
                <a:latin typeface="GillSansStd"/>
              </a:rPr>
              <a:t>proBNP</a:t>
            </a:r>
            <a:r>
              <a:rPr lang="en-US" sz="1400" dirty="0">
                <a:latin typeface="GillSansStd"/>
              </a:rPr>
              <a:t> </a:t>
            </a:r>
            <a:endParaRPr lang="es-ES" sz="1400" dirty="0"/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24CC1D94-7CFC-46A5-9975-B661B9F5B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854" y="2598918"/>
            <a:ext cx="5478458" cy="3926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3507B38-EC18-45AE-9A55-53C6E558EC5A}"/>
              </a:ext>
            </a:extLst>
          </p:cNvPr>
          <p:cNvSpPr/>
          <p:nvPr/>
        </p:nvSpPr>
        <p:spPr>
          <a:xfrm>
            <a:off x="3203848" y="4491660"/>
            <a:ext cx="72008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B04AE5D-52F9-4BDC-8072-757BCF1FC896}"/>
              </a:ext>
            </a:extLst>
          </p:cNvPr>
          <p:cNvSpPr/>
          <p:nvPr/>
        </p:nvSpPr>
        <p:spPr>
          <a:xfrm>
            <a:off x="4873680" y="3915596"/>
            <a:ext cx="720080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97D311B-E7AE-479D-A192-22A3BA9B3ACD}"/>
              </a:ext>
            </a:extLst>
          </p:cNvPr>
          <p:cNvSpPr/>
          <p:nvPr/>
        </p:nvSpPr>
        <p:spPr>
          <a:xfrm>
            <a:off x="6478960" y="3195516"/>
            <a:ext cx="720080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2DAC6B85-FE03-4B0F-BA45-2A33E3BF81D3}"/>
              </a:ext>
            </a:extLst>
          </p:cNvPr>
          <p:cNvSpPr/>
          <p:nvPr/>
        </p:nvSpPr>
        <p:spPr>
          <a:xfrm>
            <a:off x="2573989" y="4844604"/>
            <a:ext cx="595107" cy="14473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1D5716B4-AA67-4912-A31D-1D634B5D2586}"/>
              </a:ext>
            </a:extLst>
          </p:cNvPr>
          <p:cNvSpPr/>
          <p:nvPr/>
        </p:nvSpPr>
        <p:spPr>
          <a:xfrm>
            <a:off x="4230173" y="4456665"/>
            <a:ext cx="595107" cy="180907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163CBD7C-546F-4E19-A232-EA5F78776699}"/>
              </a:ext>
            </a:extLst>
          </p:cNvPr>
          <p:cNvSpPr/>
          <p:nvPr/>
        </p:nvSpPr>
        <p:spPr>
          <a:xfrm>
            <a:off x="5849101" y="3922142"/>
            <a:ext cx="595107" cy="23762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39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14F12F7-BA2C-46B9-B6A1-044B3731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89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800" b="1" dirty="0" err="1"/>
              <a:t>Història</a:t>
            </a:r>
            <a:r>
              <a:rPr lang="es-ES" sz="1800" b="1" dirty="0"/>
              <a:t> natural de la </a:t>
            </a:r>
            <a:r>
              <a:rPr lang="es-ES" sz="1800" b="1" dirty="0" err="1"/>
              <a:t>malaltia</a:t>
            </a:r>
            <a:r>
              <a:rPr lang="es-ES" sz="1800" b="1" dirty="0"/>
              <a:t>: </a:t>
            </a:r>
          </a:p>
          <a:p>
            <a:r>
              <a:rPr lang="es-ES" sz="1800" dirty="0" err="1"/>
              <a:t>És</a:t>
            </a:r>
            <a:r>
              <a:rPr lang="es-ES" sz="1800" dirty="0"/>
              <a:t> segur </a:t>
            </a:r>
            <a:r>
              <a:rPr lang="es-ES" sz="1800" dirty="0" err="1"/>
              <a:t>suspendre</a:t>
            </a:r>
            <a:r>
              <a:rPr lang="es-ES" sz="1800" dirty="0"/>
              <a:t> el </a:t>
            </a:r>
            <a:r>
              <a:rPr lang="es-ES" sz="1800" dirty="0" err="1"/>
              <a:t>tractament</a:t>
            </a:r>
            <a:r>
              <a:rPr lang="es-ES" sz="1800" dirty="0"/>
              <a:t> de la IC?</a:t>
            </a:r>
          </a:p>
          <a:p>
            <a:r>
              <a:rPr lang="es-ES" sz="1800" dirty="0" err="1"/>
              <a:t>Evolució</a:t>
            </a:r>
            <a:r>
              <a:rPr lang="es-ES" sz="1800" dirty="0"/>
              <a:t> FEVE a </a:t>
            </a:r>
            <a:r>
              <a:rPr lang="es-ES" sz="1800" dirty="0" err="1"/>
              <a:t>llarg</a:t>
            </a:r>
            <a:r>
              <a:rPr lang="es-ES" sz="1800" dirty="0"/>
              <a:t> </a:t>
            </a:r>
            <a:r>
              <a:rPr lang="es-ES" sz="1800" dirty="0" err="1"/>
              <a:t>plaç</a:t>
            </a:r>
            <a:r>
              <a:rPr lang="es-ES" sz="1800" dirty="0"/>
              <a:t>? 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b="1" dirty="0" err="1"/>
              <a:t>Tractament</a:t>
            </a:r>
            <a:r>
              <a:rPr lang="es-ES" sz="1800" b="1" dirty="0"/>
              <a:t> </a:t>
            </a:r>
            <a:r>
              <a:rPr lang="es-ES" sz="1800" b="1" dirty="0" err="1"/>
              <a:t>farmacologic</a:t>
            </a:r>
            <a:r>
              <a:rPr lang="es-ES" sz="1800" b="1" dirty="0"/>
              <a:t>:</a:t>
            </a:r>
          </a:p>
          <a:p>
            <a:r>
              <a:rPr lang="es-ES" sz="1800" dirty="0" err="1"/>
              <a:t>Diürètics</a:t>
            </a:r>
            <a:r>
              <a:rPr lang="es-ES" sz="1800" dirty="0"/>
              <a:t>: </a:t>
            </a:r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err="1"/>
              <a:t>Document</a:t>
            </a:r>
            <a:r>
              <a:rPr lang="es-ES" sz="1800" dirty="0"/>
              <a:t> de </a:t>
            </a:r>
            <a:r>
              <a:rPr lang="es-ES" sz="1800" dirty="0" err="1"/>
              <a:t>consens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err="1"/>
              <a:t>És</a:t>
            </a:r>
            <a:r>
              <a:rPr lang="es-ES" sz="1800" dirty="0"/>
              <a:t> segur </a:t>
            </a:r>
            <a:r>
              <a:rPr lang="es-ES" sz="1800" dirty="0" err="1"/>
              <a:t>suspendre’ls</a:t>
            </a:r>
            <a:r>
              <a:rPr lang="es-ES" sz="1800" dirty="0"/>
              <a:t>?</a:t>
            </a:r>
          </a:p>
          <a:p>
            <a:pPr marL="0" indent="0">
              <a:buNone/>
            </a:pPr>
            <a:r>
              <a:rPr lang="es-ES" sz="1800" dirty="0"/>
              <a:t>	</a:t>
            </a:r>
          </a:p>
          <a:p>
            <a:r>
              <a:rPr lang="es-ES" sz="1800" dirty="0" err="1"/>
              <a:t>Sacubitril</a:t>
            </a:r>
            <a:r>
              <a:rPr lang="es-ES" sz="1800" dirty="0"/>
              <a:t>/</a:t>
            </a:r>
            <a:r>
              <a:rPr lang="es-ES" sz="1800" dirty="0" err="1"/>
              <a:t>Valsartan</a:t>
            </a:r>
            <a:r>
              <a:rPr lang="es-ES" sz="1800" dirty="0"/>
              <a:t>: </a:t>
            </a:r>
          </a:p>
          <a:p>
            <a:pPr marL="914400" lvl="2" indent="0">
              <a:buNone/>
            </a:pPr>
            <a:r>
              <a:rPr lang="es-ES" sz="1800" dirty="0" err="1"/>
              <a:t>Subestudi</a:t>
            </a:r>
            <a:r>
              <a:rPr lang="es-ES" sz="1800" dirty="0"/>
              <a:t> reducción </a:t>
            </a:r>
            <a:r>
              <a:rPr lang="es-ES" sz="1800" dirty="0" err="1"/>
              <a:t>diürètics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err="1"/>
              <a:t>Subestudi</a:t>
            </a:r>
            <a:r>
              <a:rPr lang="es-ES" sz="1800" dirty="0"/>
              <a:t> renal</a:t>
            </a:r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err="1"/>
              <a:t>Subestudi</a:t>
            </a:r>
            <a:r>
              <a:rPr lang="es-ES" sz="1800" dirty="0"/>
              <a:t> en </a:t>
            </a:r>
            <a:r>
              <a:rPr lang="es-ES" sz="1800" dirty="0" err="1"/>
              <a:t>diabètics</a:t>
            </a:r>
            <a:endParaRPr lang="es-ES" sz="1800" dirty="0"/>
          </a:p>
          <a:p>
            <a:endParaRPr lang="es-ES" sz="1800" dirty="0"/>
          </a:p>
          <a:p>
            <a:r>
              <a:rPr lang="es-ES" sz="1800" dirty="0"/>
              <a:t>iSGLT2: </a:t>
            </a:r>
          </a:p>
          <a:p>
            <a:pPr marL="0" indent="0">
              <a:buNone/>
            </a:pPr>
            <a:r>
              <a:rPr lang="es-ES" sz="1800" dirty="0"/>
              <a:t>	Tercer </a:t>
            </a:r>
            <a:r>
              <a:rPr lang="es-ES" sz="1800" dirty="0" err="1"/>
              <a:t>estudi</a:t>
            </a:r>
            <a:r>
              <a:rPr lang="es-ES" sz="1800" dirty="0"/>
              <a:t> CV, </a:t>
            </a:r>
            <a:r>
              <a:rPr lang="es-ES" sz="1800" dirty="0" err="1"/>
              <a:t>dapagliflozina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Vida real: iSGT2 vs iDPP4</a:t>
            </a:r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285C2B1-809A-4BFD-BD5B-FC71324C110A}"/>
              </a:ext>
            </a:extLst>
          </p:cNvPr>
          <p:cNvSpPr/>
          <p:nvPr/>
        </p:nvSpPr>
        <p:spPr>
          <a:xfrm>
            <a:off x="0" y="830933"/>
            <a:ext cx="9144000" cy="777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0070C0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0A589E22-6AD9-479D-A776-10DB67C9DAF6}"/>
              </a:ext>
            </a:extLst>
          </p:cNvPr>
          <p:cNvSpPr txBox="1">
            <a:spLocks/>
          </p:cNvSpPr>
          <p:nvPr/>
        </p:nvSpPr>
        <p:spPr>
          <a:xfrm>
            <a:off x="179512" y="99887"/>
            <a:ext cx="8229600" cy="5845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s-ES" sz="32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què</a:t>
            </a:r>
            <a:r>
              <a:rPr lang="es-ES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parlarem</a:t>
            </a:r>
            <a:r>
              <a:rPr lang="es-ES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0249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5F35133-FE2C-4745-A344-39230FE587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2932" y="2432264"/>
            <a:ext cx="4133219" cy="302814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0B17DD9-B707-45B6-A3EC-A82273EDDCC7}"/>
              </a:ext>
            </a:extLst>
          </p:cNvPr>
          <p:cNvSpPr/>
          <p:nvPr/>
        </p:nvSpPr>
        <p:spPr>
          <a:xfrm>
            <a:off x="494644" y="5301208"/>
            <a:ext cx="3816425" cy="1169551"/>
          </a:xfrm>
          <a:prstGeom prst="rect">
            <a:avLst/>
          </a:prstGeom>
          <a:noFill/>
          <a:effectLst/>
        </p:spPr>
        <p:txBody>
          <a:bodyPr wrap="square" lIns="9144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Deteriorament</a:t>
            </a:r>
            <a:r>
              <a:rPr kumimoji="0" lang="en-US" sz="1200" b="1" i="0" u="sng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la </a:t>
            </a:r>
            <a:r>
              <a:rPr kumimoji="0" lang="en-US" sz="1200" b="1" i="0" u="sng" strike="noStrike" kern="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TFGe</a:t>
            </a:r>
            <a:r>
              <a:rPr kumimoji="0" lang="en-US" sz="1200" b="1" i="0" u="sng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des del valor basal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 el </a:t>
            </a:r>
            <a:r>
              <a:rPr kumimoji="0" lang="en-US" sz="1200" b="1" i="0" u="sng" strike="noStrike" kern="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</a:t>
            </a:r>
            <a:r>
              <a:rPr kumimoji="0" lang="en-US" sz="1200" b="1" i="0" u="sng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9063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9EC7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Sacubitrilo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9EC7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9EC7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valsartán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9EC7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 7.8 (95% CI 9.6─6.0) </a:t>
            </a:r>
          </a:p>
          <a:p>
            <a:pPr marL="119063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Enalapril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 10.2 (95% CI 12.1─8.3)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34B0B4D-B728-4BBE-8C9D-67C27296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9" y="2708920"/>
            <a:ext cx="4500438" cy="24748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1C09D04-2CBF-4F53-A6AE-00BD2411E8BC}"/>
              </a:ext>
            </a:extLst>
          </p:cNvPr>
          <p:cNvSpPr txBox="1"/>
          <p:nvPr/>
        </p:nvSpPr>
        <p:spPr>
          <a:xfrm>
            <a:off x="6479704" y="66545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dirty="0">
                <a:solidFill>
                  <a:schemeClr val="bg1">
                    <a:lumMod val="50000"/>
                  </a:schemeClr>
                </a:solidFill>
              </a:rPr>
              <a:t>Dammam et al. </a:t>
            </a:r>
            <a:r>
              <a:rPr lang="pt-BR" sz="900" dirty="0">
                <a:solidFill>
                  <a:schemeClr val="bg1">
                    <a:lumMod val="50000"/>
                  </a:schemeClr>
                </a:solidFill>
              </a:rPr>
              <a:t>J A C </a:t>
            </a:r>
            <a:r>
              <a:rPr lang="pt-BR" sz="900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t-BR" sz="900" dirty="0">
                <a:solidFill>
                  <a:schemeClr val="bg1">
                    <a:lumMod val="50000"/>
                  </a:schemeClr>
                </a:solidFill>
              </a:rPr>
              <a:t> HF. 2 0 1 8 : 4 8 9 – 9 8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A3FF49A-20F4-4281-A87C-EE02CD5322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3274" y="107482"/>
            <a:ext cx="4639006" cy="862592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DD2F62F6-CF9C-4B91-B089-89EB8C7F352A}"/>
              </a:ext>
            </a:extLst>
          </p:cNvPr>
          <p:cNvSpPr/>
          <p:nvPr/>
        </p:nvSpPr>
        <p:spPr>
          <a:xfrm>
            <a:off x="303275" y="1132582"/>
            <a:ext cx="8499236" cy="10002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1400" dirty="0" err="1"/>
              <a:t>Avaluar</a:t>
            </a:r>
            <a:r>
              <a:rPr lang="en-US" sz="1400" dirty="0"/>
              <a:t> </a:t>
            </a:r>
            <a:r>
              <a:rPr lang="en-US" sz="1400" dirty="0" err="1"/>
              <a:t>els</a:t>
            </a:r>
            <a:r>
              <a:rPr lang="en-US" sz="1400" dirty="0"/>
              <a:t> </a:t>
            </a:r>
            <a:r>
              <a:rPr lang="en-US" sz="1400" dirty="0" err="1"/>
              <a:t>efectes</a:t>
            </a:r>
            <a:r>
              <a:rPr lang="en-US" sz="1400" dirty="0"/>
              <a:t> </a:t>
            </a:r>
            <a:r>
              <a:rPr lang="en-US" sz="1400" dirty="0" err="1"/>
              <a:t>renals</a:t>
            </a:r>
            <a:r>
              <a:rPr lang="en-US" sz="1400" dirty="0"/>
              <a:t> </a:t>
            </a:r>
            <a:r>
              <a:rPr lang="en-US" sz="1400" dirty="0" err="1"/>
              <a:t>dels</a:t>
            </a:r>
            <a:r>
              <a:rPr lang="en-US" sz="1400" dirty="0"/>
              <a:t> ARNI  </a:t>
            </a:r>
          </a:p>
          <a:p>
            <a:pPr algn="ctr"/>
            <a:r>
              <a:rPr lang="en-US" sz="1400" dirty="0">
                <a:latin typeface="GillSansStd"/>
              </a:rPr>
              <a:t>8399 </a:t>
            </a:r>
            <a:r>
              <a:rPr lang="en-US" sz="1400" dirty="0" err="1">
                <a:latin typeface="GillSansStd"/>
              </a:rPr>
              <a:t>pacients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randomitzats</a:t>
            </a:r>
            <a:r>
              <a:rPr lang="en-US" sz="1400" dirty="0">
                <a:latin typeface="GillSansStd"/>
              </a:rPr>
              <a:t> a sacubitril/valsartan 200 mg x2 o enalapril </a:t>
            </a:r>
            <a:r>
              <a:rPr lang="en-US" sz="1400" dirty="0">
                <a:latin typeface="UniversLTStd"/>
              </a:rPr>
              <a:t>1</a:t>
            </a:r>
            <a:r>
              <a:rPr lang="en-US" sz="1400" dirty="0">
                <a:latin typeface="GillSansStd"/>
              </a:rPr>
              <a:t>0mg x2</a:t>
            </a:r>
          </a:p>
          <a:p>
            <a:pPr algn="ctr"/>
            <a:r>
              <a:rPr lang="en-US" sz="1400" dirty="0">
                <a:latin typeface="GillSansStd"/>
              </a:rPr>
              <a:t>33% </a:t>
            </a:r>
            <a:r>
              <a:rPr lang="en-US" sz="1400" dirty="0" err="1">
                <a:latin typeface="GillSansStd"/>
              </a:rPr>
              <a:t>pacients</a:t>
            </a:r>
            <a:r>
              <a:rPr lang="en-US" sz="1400" dirty="0">
                <a:latin typeface="GillSansStd"/>
              </a:rPr>
              <a:t> </a:t>
            </a:r>
            <a:r>
              <a:rPr lang="en-US" sz="1400" dirty="0" err="1">
                <a:latin typeface="GillSansStd"/>
              </a:rPr>
              <a:t>amb</a:t>
            </a:r>
            <a:r>
              <a:rPr lang="en-US" sz="1400" dirty="0">
                <a:latin typeface="GillSansStd"/>
              </a:rPr>
              <a:t> FG&lt;60 (49±8) </a:t>
            </a:r>
            <a:r>
              <a:rPr lang="en-US" sz="1400" dirty="0" err="1">
                <a:latin typeface="GillSansStd"/>
              </a:rPr>
              <a:t>dels</a:t>
            </a:r>
            <a:r>
              <a:rPr lang="en-US" sz="1400" dirty="0">
                <a:latin typeface="GillSansStd"/>
              </a:rPr>
              <a:t> que 39% </a:t>
            </a:r>
            <a:r>
              <a:rPr lang="en-US" sz="1400" dirty="0" err="1">
                <a:latin typeface="GillSansStd"/>
              </a:rPr>
              <a:t>eren</a:t>
            </a:r>
            <a:r>
              <a:rPr lang="en-US" sz="1400" dirty="0">
                <a:latin typeface="GillSansStd"/>
              </a:rPr>
              <a:t> DM I 78% HTA. 100% IECA/ARA, 85% </a:t>
            </a:r>
            <a:r>
              <a:rPr lang="en-US" sz="1400" dirty="0" err="1">
                <a:latin typeface="GillSansStd"/>
              </a:rPr>
              <a:t>diür</a:t>
            </a:r>
            <a:r>
              <a:rPr lang="en-US" sz="1400" dirty="0">
                <a:latin typeface="GillSansStd"/>
              </a:rPr>
              <a:t> 52% ARM</a:t>
            </a:r>
            <a:endParaRPr lang="es-ES" sz="1400" dirty="0"/>
          </a:p>
        </p:txBody>
      </p:sp>
      <p:sp>
        <p:nvSpPr>
          <p:cNvPr id="16" name="Rectangle 1">
            <a:extLst>
              <a:ext uri="{FF2B5EF4-FFF2-40B4-BE49-F238E27FC236}">
                <a16:creationId xmlns="" xmlns:a16="http://schemas.microsoft.com/office/drawing/2014/main" id="{35F7D1EC-2825-4DD0-B64D-D91C94CB6B65}"/>
              </a:ext>
            </a:extLst>
          </p:cNvPr>
          <p:cNvSpPr/>
          <p:nvPr/>
        </p:nvSpPr>
        <p:spPr>
          <a:xfrm>
            <a:off x="7308304" y="2450628"/>
            <a:ext cx="1837485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Pacients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amb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HR: 0.79; 95% CI: 0.69 - 0.90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Pacients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sense MRC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HR: 0.81; 95% CI: 0.73 to 0.91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d’interacció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=0.70</a:t>
            </a:r>
          </a:p>
        </p:txBody>
      </p:sp>
    </p:spTree>
    <p:extLst>
      <p:ext uri="{BB962C8B-B14F-4D97-AF65-F5344CB8AC3E}">
        <p14:creationId xmlns:p14="http://schemas.microsoft.com/office/powerpoint/2010/main" val="200833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>
            <a:extLst>
              <a:ext uri="{FF2B5EF4-FFF2-40B4-BE49-F238E27FC236}">
                <a16:creationId xmlns="" xmlns:a16="http://schemas.microsoft.com/office/drawing/2014/main" id="{E9B38704-1135-4F6B-915E-0424CCDC7C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4469930" cy="3273966"/>
          </a:xfrm>
          <a:prstGeom prst="rect">
            <a:avLst/>
          </a:prstGeom>
        </p:spPr>
      </p:pic>
      <p:sp>
        <p:nvSpPr>
          <p:cNvPr id="72" name="CuadroTexto 71">
            <a:extLst>
              <a:ext uri="{FF2B5EF4-FFF2-40B4-BE49-F238E27FC236}">
                <a16:creationId xmlns="" xmlns:a16="http://schemas.microsoft.com/office/drawing/2014/main" id="{ED230512-CDF5-4B68-99BE-0480C65D3312}"/>
              </a:ext>
            </a:extLst>
          </p:cNvPr>
          <p:cNvSpPr txBox="1"/>
          <p:nvPr/>
        </p:nvSpPr>
        <p:spPr>
          <a:xfrm>
            <a:off x="6479704" y="6669360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dirty="0">
                <a:solidFill>
                  <a:schemeClr val="bg1">
                    <a:lumMod val="50000"/>
                  </a:schemeClr>
                </a:solidFill>
              </a:rPr>
              <a:t>Dammam et al. </a:t>
            </a:r>
            <a:r>
              <a:rPr lang="pt-BR" sz="900" dirty="0">
                <a:solidFill>
                  <a:schemeClr val="bg1">
                    <a:lumMod val="50000"/>
                  </a:schemeClr>
                </a:solidFill>
              </a:rPr>
              <a:t>J A C </a:t>
            </a:r>
            <a:r>
              <a:rPr lang="pt-BR" sz="900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t-BR" sz="900" dirty="0">
                <a:solidFill>
                  <a:schemeClr val="bg1">
                    <a:lumMod val="50000"/>
                  </a:schemeClr>
                </a:solidFill>
              </a:rPr>
              <a:t> HF. 2 0 1 8 : 4 8 9 – 9 8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CuadroTexto 72">
            <a:extLst>
              <a:ext uri="{FF2B5EF4-FFF2-40B4-BE49-F238E27FC236}">
                <a16:creationId xmlns="" xmlns:a16="http://schemas.microsoft.com/office/drawing/2014/main" id="{D0483ED7-2469-4837-AD65-6EBA54DBB1A3}"/>
              </a:ext>
            </a:extLst>
          </p:cNvPr>
          <p:cNvSpPr txBox="1"/>
          <p:nvPr/>
        </p:nvSpPr>
        <p:spPr>
          <a:xfrm>
            <a:off x="251520" y="5733256"/>
            <a:ext cx="878497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CONCLUSIONS Compared with enalapril, sacubitril/valsartan led to a slower rate of decrease in the eGFR and improved cardiovascular outcomes, even in patients with chronic kidney disease, despite causing a modest increase in UACR.</a:t>
            </a:r>
            <a:endParaRPr lang="es-ES" sz="1400" dirty="0"/>
          </a:p>
        </p:txBody>
      </p:sp>
      <p:pic>
        <p:nvPicPr>
          <p:cNvPr id="75" name="Imagen 74">
            <a:extLst>
              <a:ext uri="{FF2B5EF4-FFF2-40B4-BE49-F238E27FC236}">
                <a16:creationId xmlns="" xmlns:a16="http://schemas.microsoft.com/office/drawing/2014/main" id="{C7F3C4E9-F310-4C15-989A-FC67B4D4AF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1412776"/>
            <a:ext cx="4572000" cy="3273966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="" xmlns:a16="http://schemas.microsoft.com/office/drawing/2014/main" id="{FEFBB271-159B-43DA-AED0-4C50BD3842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3274" y="107482"/>
            <a:ext cx="4639006" cy="862592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="" xmlns:a16="http://schemas.microsoft.com/office/drawing/2014/main" id="{9985DF67-E175-4C09-9D88-C608079F8E21}"/>
              </a:ext>
            </a:extLst>
          </p:cNvPr>
          <p:cNvSpPr txBox="1"/>
          <p:nvPr/>
        </p:nvSpPr>
        <p:spPr>
          <a:xfrm>
            <a:off x="3347864" y="636158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(</a:t>
            </a:r>
            <a:r>
              <a:rPr lang="es-ES" sz="1400" dirty="0" err="1"/>
              <a:t>tot</a:t>
            </a:r>
            <a:r>
              <a:rPr lang="es-ES" sz="1400" dirty="0"/>
              <a:t> i mes </a:t>
            </a:r>
            <a:r>
              <a:rPr lang="es-ES" sz="1400" dirty="0" err="1"/>
              <a:t>hipoTA</a:t>
            </a:r>
            <a:r>
              <a:rPr lang="es-ES" sz="1400" dirty="0"/>
              <a:t>). </a:t>
            </a:r>
            <a:r>
              <a:rPr lang="es-ES" sz="1400" dirty="0" err="1"/>
              <a:t>Mecanisme</a:t>
            </a:r>
            <a:r>
              <a:rPr lang="es-ES" sz="1400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7019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/>
        </p:nvSpPr>
        <p:spPr>
          <a:xfrm>
            <a:off x="4860506" y="6611029"/>
            <a:ext cx="4175990" cy="346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Packer M. et al., Lancet, </a:t>
            </a:r>
            <a:r>
              <a:rPr lang="en-US" sz="800" dirty="0" err="1"/>
              <a:t>Diabetes&amp;Endocrinology</a:t>
            </a:r>
            <a:r>
              <a:rPr lang="en-US" sz="800" dirty="0"/>
              <a:t>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112" y="6200910"/>
            <a:ext cx="718228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La magnitud del </a:t>
            </a:r>
            <a:r>
              <a:rPr lang="es-ES" sz="1400" dirty="0" err="1"/>
              <a:t>benefici</a:t>
            </a:r>
            <a:r>
              <a:rPr lang="es-ES" sz="1400" dirty="0"/>
              <a:t> de sacubitrilo/valsartán vs. enalapril sobre la </a:t>
            </a:r>
            <a:r>
              <a:rPr lang="es-ES" sz="1400" dirty="0" err="1"/>
              <a:t>funció</a:t>
            </a:r>
            <a:r>
              <a:rPr lang="es-ES" sz="1400" dirty="0"/>
              <a:t> renal en </a:t>
            </a:r>
            <a:r>
              <a:rPr lang="es-ES" sz="1400" dirty="0" err="1"/>
              <a:t>pacients</a:t>
            </a:r>
            <a:r>
              <a:rPr lang="es-ES" sz="1400" dirty="0"/>
              <a:t> </a:t>
            </a:r>
            <a:r>
              <a:rPr lang="es-ES" sz="1400" dirty="0" err="1"/>
              <a:t>amb</a:t>
            </a:r>
            <a:r>
              <a:rPr lang="es-ES" sz="1400" dirty="0"/>
              <a:t> DM2 va ser el doble que en </a:t>
            </a:r>
            <a:r>
              <a:rPr lang="es-ES" sz="1400" dirty="0" err="1"/>
              <a:t>pacients</a:t>
            </a:r>
            <a:r>
              <a:rPr lang="es-ES" sz="1400" dirty="0"/>
              <a:t> </a:t>
            </a:r>
            <a:r>
              <a:rPr lang="es-ES" sz="1400" dirty="0" err="1"/>
              <a:t>sense</a:t>
            </a:r>
            <a:r>
              <a:rPr lang="es-ES" sz="1400" dirty="0"/>
              <a:t> DM2</a:t>
            </a:r>
            <a:endParaRPr lang="en-US" sz="1400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950680E-8A6D-42D5-AAC8-0B08C5550C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97892"/>
            <a:ext cx="4032447" cy="8295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D0258975-D1F4-4661-B242-485F0B6D67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725145"/>
            <a:ext cx="3848308" cy="118773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CC5D588C-686F-4ABE-B1F8-D1454C5B61B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980728"/>
            <a:ext cx="5760640" cy="369545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5D2175E3-265C-4681-8118-CEDE6856A973}"/>
              </a:ext>
            </a:extLst>
          </p:cNvPr>
          <p:cNvSpPr txBox="1"/>
          <p:nvPr/>
        </p:nvSpPr>
        <p:spPr>
          <a:xfrm>
            <a:off x="7459261" y="2016810"/>
            <a:ext cx="100811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SENSE DM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DDA4C80C-A18A-40BD-907F-AA1F76EA5B4E}"/>
              </a:ext>
            </a:extLst>
          </p:cNvPr>
          <p:cNvSpPr txBox="1"/>
          <p:nvPr/>
        </p:nvSpPr>
        <p:spPr>
          <a:xfrm>
            <a:off x="7099221" y="2902503"/>
            <a:ext cx="86409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AMB DM</a:t>
            </a:r>
          </a:p>
        </p:txBody>
      </p:sp>
    </p:spTree>
    <p:extLst>
      <p:ext uri="{BB962C8B-B14F-4D97-AF65-F5344CB8AC3E}">
        <p14:creationId xmlns:p14="http://schemas.microsoft.com/office/powerpoint/2010/main" val="2041963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6632"/>
            <a:ext cx="4860936" cy="89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92696"/>
            <a:ext cx="230505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68955"/>
            <a:ext cx="2712517" cy="231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3216410" cy="17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058144"/>
            <a:ext cx="5092655" cy="36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83627"/>
            <a:ext cx="6858000" cy="511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49867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="" xmlns:a16="http://schemas.microsoft.com/office/drawing/2014/main" id="{C698F9D1-76EC-4D0E-A130-3C885E5FDB5B}"/>
              </a:ext>
            </a:extLst>
          </p:cNvPr>
          <p:cNvCxnSpPr>
            <a:cxnSpLocks/>
            <a:stCxn id="6" idx="2"/>
            <a:endCxn id="11" idx="2"/>
          </p:cNvCxnSpPr>
          <p:nvPr/>
        </p:nvCxnSpPr>
        <p:spPr>
          <a:xfrm flipH="1">
            <a:off x="2230743" y="2338774"/>
            <a:ext cx="52081" cy="3161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54AD481A-0207-42DD-A1CD-834AF9A8B9F2}"/>
              </a:ext>
            </a:extLst>
          </p:cNvPr>
          <p:cNvSpPr/>
          <p:nvPr/>
        </p:nvSpPr>
        <p:spPr>
          <a:xfrm>
            <a:off x="840389" y="1763606"/>
            <a:ext cx="2884869" cy="57516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b="1" dirty="0"/>
              <a:t>17,160 pacientes </a:t>
            </a:r>
            <a:r>
              <a:rPr lang="es-ES" sz="1050" dirty="0"/>
              <a:t>con DM2</a:t>
            </a:r>
          </a:p>
          <a:p>
            <a:pPr algn="ctr"/>
            <a:r>
              <a:rPr lang="es-ES" sz="1050" b="1" dirty="0"/>
              <a:t>con enfermedad CV </a:t>
            </a:r>
            <a:r>
              <a:rPr lang="es-ES" sz="1050" dirty="0"/>
              <a:t>(6,974) </a:t>
            </a:r>
            <a:r>
              <a:rPr lang="es-ES" sz="1050" b="1" dirty="0"/>
              <a:t>o</a:t>
            </a:r>
            <a:r>
              <a:rPr lang="es-ES" sz="1050" dirty="0"/>
              <a:t> </a:t>
            </a:r>
          </a:p>
          <a:p>
            <a:pPr algn="ctr"/>
            <a:r>
              <a:rPr lang="es-ES" sz="1050" b="1" dirty="0"/>
              <a:t>múltiples factores de riesgo CV </a:t>
            </a:r>
            <a:r>
              <a:rPr lang="es-ES" sz="1050" dirty="0"/>
              <a:t>(10,186)</a:t>
            </a:r>
            <a:endParaRPr lang="en-GB" sz="105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E905276-F36D-48CA-815C-9F6A55E645A9}"/>
              </a:ext>
            </a:extLst>
          </p:cNvPr>
          <p:cNvSpPr/>
          <p:nvPr/>
        </p:nvSpPr>
        <p:spPr>
          <a:xfrm>
            <a:off x="615608" y="3339783"/>
            <a:ext cx="3230267" cy="6918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dirty="0"/>
              <a:t>ALEATORIZACIÓN 1:1</a:t>
            </a:r>
          </a:p>
          <a:p>
            <a:pPr algn="ctr"/>
            <a:r>
              <a:rPr lang="es-ES" sz="1050" dirty="0"/>
              <a:t>DOBLE CIEGO</a:t>
            </a:r>
          </a:p>
          <a:p>
            <a:pPr algn="ctr"/>
            <a:r>
              <a:rPr lang="es-ES" sz="788" dirty="0"/>
              <a:t>En adición al tratamiento de base de los pacientes</a:t>
            </a:r>
            <a:endParaRPr lang="en-GB" sz="788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1927B5AF-E2D5-46B6-B1C1-46705F5EB5B6}"/>
              </a:ext>
            </a:extLst>
          </p:cNvPr>
          <p:cNvSpPr/>
          <p:nvPr/>
        </p:nvSpPr>
        <p:spPr>
          <a:xfrm>
            <a:off x="165930" y="3464117"/>
            <a:ext cx="899357" cy="45547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25" dirty="0">
                <a:solidFill>
                  <a:schemeClr val="bg1"/>
                </a:solidFill>
              </a:rPr>
              <a:t>Dapagliflozina 10 mg QD</a:t>
            </a:r>
            <a:endParaRPr lang="en-GB" sz="825" dirty="0">
              <a:solidFill>
                <a:schemeClr val="bg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ECBDB09-9544-475F-8010-2E3C2FE18B3A}"/>
              </a:ext>
            </a:extLst>
          </p:cNvPr>
          <p:cNvSpPr/>
          <p:nvPr/>
        </p:nvSpPr>
        <p:spPr>
          <a:xfrm>
            <a:off x="2317840" y="4254992"/>
            <a:ext cx="1493020" cy="4282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75" dirty="0"/>
              <a:t>Visitas de seguimiento:</a:t>
            </a:r>
          </a:p>
          <a:p>
            <a:pPr algn="ctr"/>
            <a:r>
              <a:rPr lang="es-ES" sz="675" dirty="0"/>
              <a:t>Telefónicas cada 3 meses</a:t>
            </a:r>
          </a:p>
          <a:p>
            <a:pPr algn="ctr"/>
            <a:r>
              <a:rPr lang="es-ES" sz="675" dirty="0"/>
              <a:t>Presenciales cada 6 meses</a:t>
            </a:r>
            <a:endParaRPr lang="en-GB" sz="675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79F0579E-B16C-4044-9C86-C27443028E25}"/>
              </a:ext>
            </a:extLst>
          </p:cNvPr>
          <p:cNvSpPr/>
          <p:nvPr/>
        </p:nvSpPr>
        <p:spPr>
          <a:xfrm>
            <a:off x="700937" y="4834340"/>
            <a:ext cx="3059612" cy="6660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b="1" dirty="0"/>
              <a:t>Objetivos primarios del estudio</a:t>
            </a:r>
          </a:p>
          <a:p>
            <a:pPr algn="ctr"/>
            <a:r>
              <a:rPr lang="es-ES" sz="1050" b="1" dirty="0"/>
              <a:t>MACE </a:t>
            </a:r>
            <a:r>
              <a:rPr lang="es-ES" sz="1050" dirty="0"/>
              <a:t>(IM no mortal, ictus no mortal, muerte CV)</a:t>
            </a:r>
          </a:p>
          <a:p>
            <a:pPr algn="ctr"/>
            <a:r>
              <a:rPr lang="es-ES" sz="1050" dirty="0"/>
              <a:t> </a:t>
            </a:r>
            <a:r>
              <a:rPr lang="es-ES" sz="1050" b="1" dirty="0" err="1"/>
              <a:t>hIC</a:t>
            </a:r>
            <a:r>
              <a:rPr lang="es-ES" sz="1050" b="1" dirty="0"/>
              <a:t>/muerte CV</a:t>
            </a:r>
            <a:endParaRPr lang="en-GB" sz="105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A5D0A2F3-7FB1-4362-BE80-D3B308EEBFF6}"/>
              </a:ext>
            </a:extLst>
          </p:cNvPr>
          <p:cNvSpPr txBox="1"/>
          <p:nvPr/>
        </p:nvSpPr>
        <p:spPr>
          <a:xfrm>
            <a:off x="458586" y="4515831"/>
            <a:ext cx="185925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5" dirty="0"/>
              <a:t>Mediana de seguimiento: </a:t>
            </a:r>
          </a:p>
          <a:p>
            <a:pPr algn="ctr"/>
            <a:r>
              <a:rPr lang="es-ES" sz="825" dirty="0"/>
              <a:t>4,2 años</a:t>
            </a:r>
            <a:endParaRPr lang="en-GB" sz="825" dirty="0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14290050-ED69-4849-BB77-9DC85505B2C0}"/>
              </a:ext>
            </a:extLst>
          </p:cNvPr>
          <p:cNvSpPr txBox="1"/>
          <p:nvPr/>
        </p:nvSpPr>
        <p:spPr>
          <a:xfrm>
            <a:off x="415982" y="4139721"/>
            <a:ext cx="190185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25" dirty="0"/>
              <a:t>Condicionado por eventos: &gt;1390 MACE</a:t>
            </a:r>
          </a:p>
          <a:p>
            <a:pPr algn="ctr"/>
            <a:endParaRPr lang="en-GB" sz="825" dirty="0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426E148C-03DE-4EA2-8CE7-264C92E8E104}"/>
              </a:ext>
            </a:extLst>
          </p:cNvPr>
          <p:cNvSpPr/>
          <p:nvPr/>
        </p:nvSpPr>
        <p:spPr>
          <a:xfrm>
            <a:off x="3448279" y="3484268"/>
            <a:ext cx="987946" cy="397014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25" dirty="0">
                <a:solidFill>
                  <a:schemeClr val="bg1"/>
                </a:solidFill>
              </a:rPr>
              <a:t>Placebo</a:t>
            </a:r>
          </a:p>
          <a:p>
            <a:pPr algn="ctr"/>
            <a:r>
              <a:rPr lang="es-ES" sz="825" dirty="0">
                <a:solidFill>
                  <a:schemeClr val="bg1"/>
                </a:solidFill>
              </a:rPr>
              <a:t>QD</a:t>
            </a:r>
            <a:endParaRPr lang="en-GB" sz="825" dirty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2346A53A-C5F7-4EC8-ACE5-8CF74E7B9CE0}"/>
              </a:ext>
            </a:extLst>
          </p:cNvPr>
          <p:cNvSpPr/>
          <p:nvPr/>
        </p:nvSpPr>
        <p:spPr>
          <a:xfrm>
            <a:off x="382613" y="2577729"/>
            <a:ext cx="3796468" cy="5751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825" dirty="0"/>
          </a:p>
          <a:p>
            <a:pPr algn="ctr"/>
            <a:endParaRPr lang="es-ES" sz="825" dirty="0"/>
          </a:p>
          <a:p>
            <a:pPr algn="ctr"/>
            <a:endParaRPr lang="es-ES" sz="825" dirty="0"/>
          </a:p>
          <a:p>
            <a:pPr algn="ctr"/>
            <a:r>
              <a:rPr lang="es-ES" sz="825" dirty="0"/>
              <a:t>Diagnóstico de DM2, HbA1c 6.5-12%, </a:t>
            </a:r>
            <a:r>
              <a:rPr lang="es-ES" sz="825" dirty="0" err="1"/>
              <a:t>ClCr</a:t>
            </a:r>
            <a:r>
              <a:rPr lang="es-ES" sz="825" dirty="0"/>
              <a:t> ≥ 60 </a:t>
            </a:r>
            <a:r>
              <a:rPr lang="es-ES" sz="825" dirty="0" err="1"/>
              <a:t>mL</a:t>
            </a:r>
            <a:r>
              <a:rPr lang="es-ES" sz="825" dirty="0"/>
              <a:t>/min</a:t>
            </a:r>
          </a:p>
          <a:p>
            <a:pPr algn="ctr"/>
            <a:r>
              <a:rPr lang="es-ES" sz="825" b="1" dirty="0"/>
              <a:t>Enfermedad cardiovascular aterosclerótica establecida (</a:t>
            </a:r>
            <a:r>
              <a:rPr lang="es-ES" sz="825" dirty="0"/>
              <a:t>≥ 40 años) O</a:t>
            </a:r>
          </a:p>
          <a:p>
            <a:pPr algn="ctr"/>
            <a:r>
              <a:rPr lang="es-ES" sz="825" b="1" dirty="0"/>
              <a:t>Múltiples factores de riesgo cardiovascular (</a:t>
            </a:r>
            <a:r>
              <a:rPr lang="es-ES" sz="825" dirty="0"/>
              <a:t>Hombres ≥ 55 años y mujeres ≥ 60 años con al menos un FRCV adicional)</a:t>
            </a:r>
            <a:endParaRPr lang="es-ES" sz="1200" dirty="0"/>
          </a:p>
          <a:p>
            <a:pPr algn="ctr"/>
            <a:endParaRPr lang="es-ES" sz="1200" dirty="0"/>
          </a:p>
          <a:p>
            <a:pPr algn="ctr"/>
            <a:endParaRPr lang="es-ES" sz="1200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41F4DF9B-8117-45D1-899F-E3A2E502D53B}"/>
              </a:ext>
            </a:extLst>
          </p:cNvPr>
          <p:cNvSpPr/>
          <p:nvPr/>
        </p:nvSpPr>
        <p:spPr>
          <a:xfrm>
            <a:off x="107504" y="2426131"/>
            <a:ext cx="1947838" cy="828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b="1" dirty="0"/>
              <a:t>Criterios de elegibilidad</a:t>
            </a:r>
            <a:endParaRPr lang="en-GB" sz="900" b="1" dirty="0"/>
          </a:p>
        </p:txBody>
      </p:sp>
      <p:graphicFrame>
        <p:nvGraphicFramePr>
          <p:cNvPr id="24" name="Content Placeholder 8">
            <a:extLst>
              <a:ext uri="{FF2B5EF4-FFF2-40B4-BE49-F238E27FC236}">
                <a16:creationId xmlns="" xmlns:a16="http://schemas.microsoft.com/office/drawing/2014/main" id="{09EF1F3D-0F79-41BB-BE3E-ECEC612AD8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0" y="1196752"/>
          <a:ext cx="4572000" cy="5112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398">
                  <a:extLst>
                    <a:ext uri="{9D8B030D-6E8A-4147-A177-3AD203B41FA5}">
                      <a16:colId xmlns="" xmlns:a16="http://schemas.microsoft.com/office/drawing/2014/main" val="2108245337"/>
                    </a:ext>
                  </a:extLst>
                </a:gridCol>
                <a:gridCol w="1045106">
                  <a:extLst>
                    <a:ext uri="{9D8B030D-6E8A-4147-A177-3AD203B41FA5}">
                      <a16:colId xmlns="" xmlns:a16="http://schemas.microsoft.com/office/drawing/2014/main" val="1927497703"/>
                    </a:ext>
                  </a:extLst>
                </a:gridCol>
                <a:gridCol w="1046496">
                  <a:extLst>
                    <a:ext uri="{9D8B030D-6E8A-4147-A177-3AD203B41FA5}">
                      <a16:colId xmlns="" xmlns:a16="http://schemas.microsoft.com/office/drawing/2014/main" val="3639115860"/>
                    </a:ext>
                  </a:extLst>
                </a:gridCol>
              </a:tblGrid>
              <a:tr h="280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r>
                        <a:rPr lang="en-GB" sz="900" dirty="0" err="1">
                          <a:effectLst/>
                        </a:rPr>
                        <a:t>Características</a:t>
                      </a:r>
                      <a:r>
                        <a:rPr lang="en-GB" sz="900" dirty="0">
                          <a:effectLst/>
                        </a:rPr>
                        <a:t> basales</a:t>
                      </a:r>
                      <a:endParaRPr lang="sv-SE" sz="9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 10 mg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(N=8582)</a:t>
                      </a:r>
                      <a:endParaRPr lang="sv-SE" sz="9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Placebo</a:t>
                      </a:r>
                      <a:r>
                        <a:rPr lang="en-GB" sz="900" baseline="30000">
                          <a:effectLst/>
                        </a:rPr>
                        <a:t>a</a:t>
                      </a:r>
                      <a:r>
                        <a:rPr lang="en-GB" sz="900">
                          <a:effectLst/>
                        </a:rPr>
                        <a:t> 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(N=8578)</a:t>
                      </a:r>
                      <a:endParaRPr lang="sv-SE" sz="9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1070499232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kern="1600" dirty="0" err="1">
                          <a:effectLst/>
                        </a:rPr>
                        <a:t>Edad</a:t>
                      </a:r>
                      <a:r>
                        <a:rPr lang="sv-SE" sz="900" kern="1600" dirty="0">
                          <a:effectLst/>
                        </a:rPr>
                        <a:t> media, </a:t>
                      </a:r>
                      <a:r>
                        <a:rPr lang="sv-SE" sz="900" kern="1600" dirty="0" err="1">
                          <a:effectLst/>
                        </a:rPr>
                        <a:t>años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63.9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effectLst/>
                        </a:rPr>
                        <a:t>64.0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702282704"/>
                  </a:ext>
                </a:extLst>
              </a:tr>
              <a:tr h="1610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kern="1600" dirty="0" err="1">
                          <a:effectLst/>
                        </a:rPr>
                        <a:t>Sexo</a:t>
                      </a:r>
                      <a:r>
                        <a:rPr lang="en-GB" sz="900" kern="1600" dirty="0">
                          <a:effectLst/>
                        </a:rPr>
                        <a:t>, n (%)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47" marR="6134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0878749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kern="1600" dirty="0">
                          <a:effectLst/>
                        </a:rPr>
                        <a:t>     Hombre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</a:rPr>
                        <a:t>5411 (63.1)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>
                          <a:effectLst/>
                        </a:rPr>
                        <a:t>5327 (62.1)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792221983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kern="1600" dirty="0">
                          <a:effectLst/>
                        </a:rPr>
                        <a:t>     </a:t>
                      </a:r>
                      <a:r>
                        <a:rPr lang="sv-SE" sz="900" kern="1600" dirty="0" err="1">
                          <a:effectLst/>
                        </a:rPr>
                        <a:t>Mujer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</a:rPr>
                        <a:t>3171 (36.9)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</a:rPr>
                        <a:t>3251 (37.9)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584923777"/>
                  </a:ext>
                </a:extLst>
              </a:tr>
              <a:tr h="1610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kern="1600" dirty="0" err="1">
                          <a:effectLst/>
                        </a:rPr>
                        <a:t>Raza</a:t>
                      </a:r>
                      <a:r>
                        <a:rPr lang="sv-SE" sz="900" kern="1600" dirty="0">
                          <a:effectLst/>
                        </a:rPr>
                        <a:t>, </a:t>
                      </a:r>
                      <a:r>
                        <a:rPr lang="en-GB" sz="900" kern="1600" dirty="0">
                          <a:effectLst/>
                        </a:rPr>
                        <a:t>n (%)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47" marR="6134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4468754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kern="1600" dirty="0">
                          <a:effectLst/>
                        </a:rPr>
                        <a:t>     Blanca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</a:rPr>
                        <a:t>6843 (79.7)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>
                          <a:effectLst/>
                        </a:rPr>
                        <a:t>6810 (79.4)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663507937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kern="1600" dirty="0">
                          <a:effectLst/>
                        </a:rPr>
                        <a:t>    </a:t>
                      </a:r>
                      <a:r>
                        <a:rPr lang="sv-SE" sz="900" kern="1600" dirty="0" err="1">
                          <a:effectLst/>
                        </a:rPr>
                        <a:t>Negra</a:t>
                      </a:r>
                      <a:r>
                        <a:rPr lang="sv-SE" sz="900" kern="1600" dirty="0">
                          <a:effectLst/>
                        </a:rPr>
                        <a:t> o </a:t>
                      </a:r>
                      <a:r>
                        <a:rPr lang="sv-SE" sz="900" kern="1600" dirty="0" err="1">
                          <a:effectLst/>
                        </a:rPr>
                        <a:t>afroamericana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</a:rPr>
                        <a:t>295 (3.4)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>
                          <a:effectLst/>
                        </a:rPr>
                        <a:t>308 (3.6)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3857890472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kern="1600" dirty="0">
                          <a:effectLst/>
                        </a:rPr>
                        <a:t>     </a:t>
                      </a:r>
                      <a:r>
                        <a:rPr lang="sv-SE" sz="900" kern="1600" dirty="0" err="1">
                          <a:effectLst/>
                        </a:rPr>
                        <a:t>Asiática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</a:rPr>
                        <a:t>1148 (13.4)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>
                          <a:effectLst/>
                        </a:rPr>
                        <a:t>1155 (13.5)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160821916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kern="1600" dirty="0">
                          <a:effectLst/>
                        </a:rPr>
                        <a:t>     Otra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</a:rPr>
                        <a:t>296 (3.4)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>
                          <a:effectLst/>
                        </a:rPr>
                        <a:t>305 (3.6)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3974803375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kern="1600" dirty="0">
                          <a:effectLst/>
                        </a:rPr>
                        <a:t>HbA1c media, % 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</a:rPr>
                        <a:t>8.3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>
                          <a:effectLst/>
                        </a:rPr>
                        <a:t>8.3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4294159808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kern="1600" dirty="0" err="1">
                          <a:effectLst/>
                        </a:rPr>
                        <a:t>Duración</a:t>
                      </a:r>
                      <a:r>
                        <a:rPr lang="sv-SE" sz="900" kern="1600" dirty="0">
                          <a:effectLst/>
                        </a:rPr>
                        <a:t> media de DM2, </a:t>
                      </a:r>
                      <a:r>
                        <a:rPr lang="sv-SE" sz="900" kern="1600" dirty="0" err="1">
                          <a:effectLst/>
                        </a:rPr>
                        <a:t>años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</a:rPr>
                        <a:t>11.0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>
                          <a:effectLst/>
                        </a:rPr>
                        <a:t>10.0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3337923822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kern="1600" dirty="0">
                          <a:effectLst/>
                        </a:rPr>
                        <a:t>IMC medio, kg/m</a:t>
                      </a:r>
                      <a:r>
                        <a:rPr lang="sv-SE" sz="900" kern="1600" baseline="30000" dirty="0">
                          <a:effectLst/>
                        </a:rPr>
                        <a:t>2</a:t>
                      </a:r>
                      <a:r>
                        <a:rPr lang="sv-SE" sz="900" kern="1600" dirty="0">
                          <a:effectLst/>
                        </a:rPr>
                        <a:t> 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</a:rPr>
                        <a:t>32.1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>
                          <a:effectLst/>
                        </a:rPr>
                        <a:t>32.0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1019952357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kern="1600" dirty="0" err="1">
                          <a:effectLst/>
                        </a:rPr>
                        <a:t>Presión</a:t>
                      </a:r>
                      <a:r>
                        <a:rPr lang="sv-SE" sz="900" kern="1600" dirty="0">
                          <a:effectLst/>
                        </a:rPr>
                        <a:t> </a:t>
                      </a:r>
                      <a:r>
                        <a:rPr lang="sv-SE" sz="900" kern="1600" dirty="0" err="1">
                          <a:effectLst/>
                        </a:rPr>
                        <a:t>arterial</a:t>
                      </a:r>
                      <a:r>
                        <a:rPr lang="sv-SE" sz="900" kern="1600" dirty="0">
                          <a:effectLst/>
                        </a:rPr>
                        <a:t> </a:t>
                      </a:r>
                      <a:r>
                        <a:rPr lang="sv-SE" sz="900" kern="1600" dirty="0" err="1">
                          <a:effectLst/>
                        </a:rPr>
                        <a:t>sistólica</a:t>
                      </a:r>
                      <a:r>
                        <a:rPr lang="sv-SE" sz="900" kern="1600" dirty="0">
                          <a:effectLst/>
                        </a:rPr>
                        <a:t> media, </a:t>
                      </a:r>
                      <a:r>
                        <a:rPr lang="sv-SE" sz="900" kern="1600" dirty="0" err="1">
                          <a:effectLst/>
                        </a:rPr>
                        <a:t>mmHg</a:t>
                      </a:r>
                      <a:r>
                        <a:rPr lang="sv-SE" sz="900" kern="1600" dirty="0">
                          <a:effectLst/>
                        </a:rPr>
                        <a:t> 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</a:rPr>
                        <a:t>135.1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>
                          <a:effectLst/>
                        </a:rPr>
                        <a:t>134.8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241586988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kern="1600" dirty="0" err="1">
                          <a:effectLst/>
                        </a:rPr>
                        <a:t>TFGe</a:t>
                      </a:r>
                      <a:r>
                        <a:rPr lang="sv-SE" sz="900" kern="1600" dirty="0">
                          <a:effectLst/>
                        </a:rPr>
                        <a:t> medio, </a:t>
                      </a:r>
                      <a:r>
                        <a:rPr lang="sv-SE" sz="900" kern="1600" dirty="0" err="1">
                          <a:effectLst/>
                        </a:rPr>
                        <a:t>mL</a:t>
                      </a:r>
                      <a:r>
                        <a:rPr lang="sv-SE" sz="900" kern="1600" dirty="0">
                          <a:effectLst/>
                        </a:rPr>
                        <a:t>/min/1.73 m</a:t>
                      </a:r>
                      <a:r>
                        <a:rPr lang="sv-SE" sz="900" kern="1600" baseline="30000" dirty="0">
                          <a:effectLst/>
                        </a:rPr>
                        <a:t>2</a:t>
                      </a:r>
                      <a:endParaRPr lang="sv-SE" sz="900" b="1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</a:rPr>
                        <a:t>85.4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>
                          <a:effectLst/>
                        </a:rPr>
                        <a:t>85.1</a:t>
                      </a:r>
                      <a:endParaRPr lang="sv-SE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29011678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900" b="0" u="none" strike="noStrike" kern="16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Categoría</a:t>
                      </a:r>
                      <a:r>
                        <a:rPr kumimoji="0" lang="sv-SE" sz="900" b="0" u="none" strike="noStrike" kern="16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 de </a:t>
                      </a:r>
                      <a:r>
                        <a:rPr kumimoji="0" lang="sv-SE" sz="900" b="0" u="none" strike="noStrike" kern="16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riesgo</a:t>
                      </a:r>
                      <a:r>
                        <a:rPr kumimoji="0" lang="sv-SE" sz="900" b="0" u="none" strike="noStrike" kern="16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 CV basal</a:t>
                      </a:r>
                      <a:endParaRPr kumimoji="0" lang="sv-SE" sz="900" b="0" i="0" u="none" strike="noStrike" kern="16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900" b="0" i="0" u="none" strike="noStrike" kern="16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900" b="0" i="0" u="none" strike="noStrike" kern="16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4008647125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 marL="169863" indent="-169863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1600" dirty="0">
                          <a:effectLst/>
                          <a:latin typeface="+mn-lt"/>
                        </a:rPr>
                        <a:t>     Pacientes con MFRCV</a:t>
                      </a:r>
                      <a:endParaRPr lang="sv-SE" sz="900" b="0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  <a:latin typeface="+mn-lt"/>
                        </a:rPr>
                        <a:t>5108 (59.5)</a:t>
                      </a:r>
                      <a:endParaRPr lang="sv-SE" sz="9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>
                          <a:effectLst/>
                          <a:latin typeface="+mn-lt"/>
                        </a:rPr>
                        <a:t>5078 (59.2)</a:t>
                      </a:r>
                      <a:endParaRPr lang="sv-SE" sz="9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2305598198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kern="160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900" kern="1600" dirty="0" err="1">
                          <a:effectLst/>
                          <a:latin typeface="+mn-lt"/>
                        </a:rPr>
                        <a:t>Patientes</a:t>
                      </a:r>
                      <a:r>
                        <a:rPr lang="en-US" sz="900" kern="1600" dirty="0">
                          <a:effectLst/>
                          <a:latin typeface="+mn-lt"/>
                        </a:rPr>
                        <a:t> con ECV</a:t>
                      </a:r>
                      <a:endParaRPr lang="sv-SE" sz="900" b="0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dirty="0">
                          <a:effectLst/>
                          <a:latin typeface="+mn-lt"/>
                        </a:rPr>
                        <a:t>3474 (40.5)</a:t>
                      </a:r>
                      <a:endParaRPr lang="sv-SE" sz="9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>
                          <a:effectLst/>
                          <a:latin typeface="+mn-lt"/>
                        </a:rPr>
                        <a:t>3500 (40.8)</a:t>
                      </a:r>
                      <a:endParaRPr lang="sv-SE" sz="9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458212300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b="0" kern="1600" dirty="0">
                          <a:effectLst/>
                          <a:latin typeface="+mn-lt"/>
                        </a:rPr>
                        <a:t>Historia de </a:t>
                      </a:r>
                      <a:r>
                        <a:rPr lang="sv-SE" sz="900" b="0" kern="1600" dirty="0" err="1">
                          <a:effectLst/>
                          <a:latin typeface="+mn-lt"/>
                        </a:rPr>
                        <a:t>insuficiencia</a:t>
                      </a:r>
                      <a:r>
                        <a:rPr lang="sv-SE" sz="900" b="0" kern="1600" dirty="0">
                          <a:effectLst/>
                          <a:latin typeface="+mn-lt"/>
                        </a:rPr>
                        <a:t> </a:t>
                      </a:r>
                      <a:r>
                        <a:rPr lang="sv-SE" sz="900" b="0" kern="1600" dirty="0" err="1">
                          <a:effectLst/>
                          <a:latin typeface="+mn-lt"/>
                        </a:rPr>
                        <a:t>cardiaca</a:t>
                      </a:r>
                      <a:endParaRPr lang="sv-SE" sz="900" b="0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b="0" dirty="0">
                          <a:effectLst/>
                          <a:latin typeface="+mn-lt"/>
                        </a:rPr>
                        <a:t>852 (9.9)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b="0">
                          <a:effectLst/>
                          <a:latin typeface="+mn-lt"/>
                        </a:rPr>
                        <a:t>872 (10.2)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2822027773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900" b="0" u="none" strike="noStrike" kern="16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Tratamiento</a:t>
                      </a:r>
                      <a:r>
                        <a:rPr kumimoji="0" lang="sv-SE" sz="900" b="0" u="none" strike="noStrike" kern="16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sv-SE" sz="900" b="0" u="none" strike="noStrike" kern="16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antihiperglucemiante</a:t>
                      </a:r>
                      <a:endParaRPr kumimoji="0" lang="sv-SE" sz="900" b="0" i="0" u="none" strike="noStrike" kern="16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900" b="0" i="0" u="none" strike="noStrike" kern="16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900" b="0" i="0" u="none" strike="noStrike" kern="16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extLst>
                  <a:ext uri="{0D108BD9-81ED-4DB2-BD59-A6C34878D82A}">
                    <a16:rowId xmlns="" xmlns:a16="http://schemas.microsoft.com/office/drawing/2014/main" val="653714248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900" b="0" dirty="0" err="1">
                          <a:effectLst/>
                          <a:latin typeface="+mn-lt"/>
                        </a:rPr>
                        <a:t>Metformina</a:t>
                      </a:r>
                      <a:endParaRPr lang="en-US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7020 (81.8)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</a:rPr>
                        <a:t>7048 (82.2)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566915572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900" b="0" dirty="0" err="1">
                          <a:effectLst/>
                          <a:latin typeface="+mn-lt"/>
                        </a:rPr>
                        <a:t>Sulfonilureas</a:t>
                      </a:r>
                      <a:endParaRPr lang="en-US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3615 (42.1)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</a:rPr>
                        <a:t>3707 (43.2)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463513842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900" b="0" dirty="0" err="1">
                          <a:effectLst/>
                          <a:latin typeface="+mn-lt"/>
                        </a:rPr>
                        <a:t>Inhibidores</a:t>
                      </a:r>
                      <a:r>
                        <a:rPr lang="en-US" sz="900" b="0" dirty="0">
                          <a:effectLst/>
                          <a:latin typeface="+mn-lt"/>
                        </a:rPr>
                        <a:t> de DPP-4</a:t>
                      </a:r>
                      <a:endParaRPr lang="en-US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</a:rPr>
                        <a:t>1418 (16.5)</a:t>
                      </a:r>
                      <a:endParaRPr lang="en-US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</a:rPr>
                        <a:t>1470 (17.1)</a:t>
                      </a:r>
                      <a:endParaRPr lang="en-US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883684794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900" b="0" dirty="0" err="1">
                          <a:effectLst/>
                          <a:latin typeface="+mn-lt"/>
                        </a:rPr>
                        <a:t>Insulina</a:t>
                      </a:r>
                      <a:endParaRPr lang="en-US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</a:rPr>
                        <a:t>3567 (41.6)</a:t>
                      </a:r>
                      <a:endParaRPr lang="en-US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</a:rPr>
                        <a:t>3446 (40.2)</a:t>
                      </a:r>
                      <a:endParaRPr lang="en-US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4036427135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900" b="0" dirty="0" err="1">
                          <a:effectLst/>
                          <a:latin typeface="+mn-lt"/>
                        </a:rPr>
                        <a:t>Agonistas</a:t>
                      </a:r>
                      <a:r>
                        <a:rPr lang="en-US" sz="900" b="0" dirty="0">
                          <a:effectLst/>
                          <a:latin typeface="+mn-lt"/>
                        </a:rPr>
                        <a:t> receptor GLP-1</a:t>
                      </a:r>
                      <a:endParaRPr lang="en-US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</a:rPr>
                        <a:t>397 (4.6)</a:t>
                      </a:r>
                      <a:endParaRPr lang="en-US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</a:rPr>
                        <a:t>353 (4.1)</a:t>
                      </a:r>
                      <a:endParaRPr lang="en-US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3549894365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v-SE" sz="900" b="0" kern="1600" dirty="0" err="1">
                          <a:effectLst/>
                          <a:latin typeface="+mn-lt"/>
                        </a:rPr>
                        <a:t>Tratamiento</a:t>
                      </a:r>
                      <a:r>
                        <a:rPr lang="sv-SE" sz="900" b="0" kern="1600" dirty="0">
                          <a:effectLst/>
                          <a:latin typeface="+mn-lt"/>
                        </a:rPr>
                        <a:t> CV </a:t>
                      </a:r>
                      <a:r>
                        <a:rPr lang="sv-SE" sz="900" b="0" kern="1600" dirty="0" err="1">
                          <a:effectLst/>
                          <a:latin typeface="+mn-lt"/>
                        </a:rPr>
                        <a:t>farmacológico</a:t>
                      </a:r>
                      <a:endParaRPr lang="sv-SE" sz="900" b="0" kern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010" marR="460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593996255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900" dirty="0" err="1">
                          <a:effectLst/>
                          <a:latin typeface="+mn-lt"/>
                        </a:rPr>
                        <a:t>iECA</a:t>
                      </a:r>
                      <a:r>
                        <a:rPr lang="en-US" sz="900" dirty="0">
                          <a:effectLst/>
                          <a:latin typeface="+mn-lt"/>
                        </a:rPr>
                        <a:t> o ARA-II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</a:rPr>
                        <a:t>6977 (81.3)</a:t>
                      </a:r>
                      <a:endParaRPr lang="en-US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</a:rPr>
                        <a:t>6973 (81.3)</a:t>
                      </a:r>
                      <a:endParaRPr lang="en-US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026776765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900" dirty="0" err="1">
                          <a:effectLst/>
                          <a:latin typeface="+mn-lt"/>
                        </a:rPr>
                        <a:t>Betabloqueantes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4498 (52.4)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</a:rPr>
                        <a:t>4532 (52.8)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967474355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900" dirty="0" err="1">
                          <a:effectLst/>
                          <a:latin typeface="+mn-lt"/>
                        </a:rPr>
                        <a:t>Diuréticos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3488 (40.6)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</a:rPr>
                        <a:t>3479 (40.6)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794774677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900" dirty="0" err="1">
                          <a:effectLst/>
                          <a:latin typeface="+mn-lt"/>
                        </a:rPr>
                        <a:t>Estatina</a:t>
                      </a:r>
                      <a:r>
                        <a:rPr lang="en-US" sz="900" dirty="0">
                          <a:effectLst/>
                          <a:latin typeface="+mn-lt"/>
                        </a:rPr>
                        <a:t> o </a:t>
                      </a:r>
                      <a:r>
                        <a:rPr lang="en-US" sz="900" dirty="0" err="1">
                          <a:effectLst/>
                          <a:latin typeface="+mn-lt"/>
                        </a:rPr>
                        <a:t>ezetimiba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6432 (74.9)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lt"/>
                        </a:rPr>
                        <a:t>6436 (75.0)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944686806"/>
                  </a:ext>
                </a:extLst>
              </a:tr>
              <a:tr h="161081">
                <a:tc>
                  <a:txBody>
                    <a:bodyPr/>
                    <a:lstStyle/>
                    <a:p>
                      <a:pPr marL="996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900" dirty="0" err="1">
                          <a:effectLst/>
                          <a:latin typeface="+mn-lt"/>
                        </a:rPr>
                        <a:t>Antiagregantes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5245 (61.1)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5242 (61.1)</a:t>
                      </a:r>
                      <a:endParaRPr lang="en-US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265292451"/>
                  </a:ext>
                </a:extLst>
              </a:tr>
            </a:tbl>
          </a:graphicData>
        </a:graphic>
      </p:graphicFrame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68F05AA7-F724-470F-A07C-AE98337697F0}"/>
              </a:ext>
            </a:extLst>
          </p:cNvPr>
          <p:cNvSpPr txBox="1">
            <a:spLocks/>
          </p:cNvSpPr>
          <p:nvPr/>
        </p:nvSpPr>
        <p:spPr>
          <a:xfrm>
            <a:off x="4644008" y="6473147"/>
            <a:ext cx="4582479" cy="340229"/>
          </a:xfrm>
          <a:prstGeom prst="rect">
            <a:avLst/>
          </a:prstGeom>
        </p:spPr>
        <p:txBody>
          <a:bodyPr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>
                <a:solidFill>
                  <a:schemeClr val="bg1">
                    <a:lumMod val="50000"/>
                  </a:schemeClr>
                </a:solidFill>
              </a:rPr>
              <a:t>Wiviott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 SD et al. N Engl J </a:t>
            </a:r>
            <a:r>
              <a:rPr lang="es-ES" sz="1400" dirty="0" err="1">
                <a:solidFill>
                  <a:schemeClr val="bg1">
                    <a:lumMod val="50000"/>
                  </a:schemeClr>
                </a:solidFill>
              </a:rPr>
              <a:t>Med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. 2019 Jan 24;380(4):347-357. 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6948264" y="3789040"/>
            <a:ext cx="23397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C8B3D8A-7BF3-4677-8972-E78213E6AF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8452" y="44624"/>
            <a:ext cx="3417724" cy="100521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AEBB875D-9BBE-4C59-99B0-8DE186967050}"/>
              </a:ext>
            </a:extLst>
          </p:cNvPr>
          <p:cNvSpPr/>
          <p:nvPr/>
        </p:nvSpPr>
        <p:spPr>
          <a:xfrm>
            <a:off x="700937" y="1628800"/>
            <a:ext cx="3144938" cy="797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065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6EC6A2FD-3350-4DA3-9D32-0DD63EE87D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0166" y="2066777"/>
            <a:ext cx="4234313" cy="239892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E69B18AF-5E50-4DCF-B5A5-D3AD04A7DF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85" y="2105059"/>
            <a:ext cx="4394981" cy="2620085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24C9962F-B60C-4838-8B7D-727F0F28B042}"/>
              </a:ext>
            </a:extLst>
          </p:cNvPr>
          <p:cNvSpPr txBox="1"/>
          <p:nvPr/>
        </p:nvSpPr>
        <p:spPr>
          <a:xfrm>
            <a:off x="1115616" y="1556792"/>
            <a:ext cx="2749492" cy="276999"/>
          </a:xfrm>
          <a:prstGeom prst="rect">
            <a:avLst/>
          </a:prstGeom>
          <a:solidFill>
            <a:srgbClr val="002F5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200" b="1" dirty="0">
                <a:solidFill>
                  <a:srgbClr val="FFFFFF"/>
                </a:solidFill>
                <a:latin typeface="Arial"/>
              </a:rPr>
              <a:t> Variable hIC/Muerte CV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="" xmlns:a16="http://schemas.microsoft.com/office/drawing/2014/main" id="{905DA793-3B33-4F6A-8090-7979B2B34B04}"/>
              </a:ext>
            </a:extLst>
          </p:cNvPr>
          <p:cNvSpPr txBox="1"/>
          <p:nvPr/>
        </p:nvSpPr>
        <p:spPr>
          <a:xfrm>
            <a:off x="5412576" y="1601516"/>
            <a:ext cx="2749492" cy="276999"/>
          </a:xfrm>
          <a:prstGeom prst="rect">
            <a:avLst/>
          </a:prstGeom>
          <a:solidFill>
            <a:srgbClr val="002F5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200" b="1" dirty="0">
                <a:solidFill>
                  <a:srgbClr val="FFFFFF"/>
                </a:solidFill>
                <a:latin typeface="Arial"/>
              </a:rPr>
              <a:t>MACE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2927445-9DA4-41A5-83A0-3EE0891A3210}"/>
              </a:ext>
            </a:extLst>
          </p:cNvPr>
          <p:cNvSpPr txBox="1"/>
          <p:nvPr/>
        </p:nvSpPr>
        <p:spPr>
          <a:xfrm>
            <a:off x="5076056" y="4984360"/>
            <a:ext cx="3623921" cy="8725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s-ES" altLang="en-US" sz="1200" dirty="0"/>
              <a:t>Se observaron menos eventos </a:t>
            </a:r>
            <a:r>
              <a:rPr lang="es-ES" altLang="en-US" sz="1200" b="1" dirty="0"/>
              <a:t>MACE </a:t>
            </a:r>
            <a:r>
              <a:rPr lang="es-ES" altLang="en-US" sz="1200" dirty="0"/>
              <a:t>en pacientes que recibieron </a:t>
            </a:r>
            <a:r>
              <a:rPr lang="es-ES" altLang="en-US" sz="1200" dirty="0" err="1"/>
              <a:t>dapagliflozina</a:t>
            </a:r>
            <a:r>
              <a:rPr lang="es-ES" altLang="en-US" sz="1200" dirty="0"/>
              <a:t> respecto a los que recibieron placebo, aunque sin significación estadística</a:t>
            </a:r>
          </a:p>
          <a:p>
            <a: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s-ES" sz="1200" b="1" dirty="0"/>
              <a:t>MACE </a:t>
            </a:r>
            <a:r>
              <a:rPr lang="es-ES" sz="1200" dirty="0"/>
              <a:t>(IM no mortal, ictus no mortal, muerte CV)</a:t>
            </a:r>
            <a:endParaRPr lang="en-GB" sz="1200" i="1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F104CB27-A1EE-4BC7-8082-338E8A73C37E}"/>
              </a:ext>
            </a:extLst>
          </p:cNvPr>
          <p:cNvSpPr txBox="1"/>
          <p:nvPr/>
        </p:nvSpPr>
        <p:spPr>
          <a:xfrm>
            <a:off x="1963630" y="2869570"/>
            <a:ext cx="1117076" cy="16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s-ES" sz="525" dirty="0"/>
              <a:t>(para superioridad)</a:t>
            </a:r>
            <a:endParaRPr lang="en-GB" sz="525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70914704-4412-4642-8626-479C54240A92}"/>
              </a:ext>
            </a:extLst>
          </p:cNvPr>
          <p:cNvSpPr txBox="1">
            <a:spLocks/>
          </p:cNvSpPr>
          <p:nvPr/>
        </p:nvSpPr>
        <p:spPr>
          <a:xfrm>
            <a:off x="4572000" y="6517771"/>
            <a:ext cx="4582479" cy="340229"/>
          </a:xfrm>
          <a:prstGeom prst="rect">
            <a:avLst/>
          </a:prstGeom>
          <a:solidFill>
            <a:schemeClr val="bg1"/>
          </a:solidFill>
        </p:spPr>
        <p:txBody>
          <a:bodyPr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Wiviott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SD et al. N Engl J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Med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. 2019 Jan 24;380(4):347-357. 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53704FB3-8D37-4956-8FEC-5C3A9751BC1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8452" y="44624"/>
            <a:ext cx="3417724" cy="10052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677AE549-1CE5-4BCD-91DC-2F3D0F1A2305}"/>
              </a:ext>
            </a:extLst>
          </p:cNvPr>
          <p:cNvSpPr txBox="1"/>
          <p:nvPr/>
        </p:nvSpPr>
        <p:spPr>
          <a:xfrm>
            <a:off x="275184" y="4955684"/>
            <a:ext cx="4224807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742950" lvl="1" indent="-5143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romanLcPeriod"/>
            </a:pPr>
            <a:r>
              <a:rPr lang="es-ES" altLang="en-US" sz="1200" dirty="0"/>
              <a:t>Este efecto fue independiente de la historia previa de enfermedad CV o IC</a:t>
            </a:r>
          </a:p>
          <a:p>
            <a:pPr marL="742950" lvl="1" indent="-5143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+mj-lt"/>
              <a:buAutoNum type="romanLcPeriod"/>
            </a:pPr>
            <a:r>
              <a:rPr lang="es-ES" altLang="en-US" sz="1200" dirty="0" err="1"/>
              <a:t>Dapagliflozina</a:t>
            </a:r>
            <a:r>
              <a:rPr lang="es-ES" altLang="en-US" sz="1200" dirty="0"/>
              <a:t> redujo ~ 27% de RRR en la </a:t>
            </a:r>
            <a:r>
              <a:rPr lang="es-ES" altLang="en-US" sz="1200" dirty="0" err="1"/>
              <a:t>hIC</a:t>
            </a:r>
            <a:r>
              <a:rPr lang="es-ES" altLang="en-US" sz="1200" dirty="0"/>
              <a:t> en una población en la que la mayoría de pacientes no tenía antecedentes de insuficiencia cardiaca.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22014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C25A9E6-0AE6-4767-954F-1882FBD1EE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852" y="3401399"/>
            <a:ext cx="8784976" cy="3195953"/>
          </a:xfrm>
          <a:prstGeom prst="rect">
            <a:avLst/>
          </a:prstGeom>
        </p:spPr>
      </p:pic>
      <p:sp>
        <p:nvSpPr>
          <p:cNvPr id="6" name="5 Título">
            <a:extLst>
              <a:ext uri="{FF2B5EF4-FFF2-40B4-BE49-F238E27FC236}">
                <a16:creationId xmlns="" xmlns:a16="http://schemas.microsoft.com/office/drawing/2014/main" id="{2CD242A2-9BB6-4011-A08F-F7F92A9A3D9C}"/>
              </a:ext>
            </a:extLst>
          </p:cNvPr>
          <p:cNvSpPr txBox="1">
            <a:spLocks/>
          </p:cNvSpPr>
          <p:nvPr/>
        </p:nvSpPr>
        <p:spPr bwMode="auto">
          <a:xfrm>
            <a:off x="251520" y="-128799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endParaRPr lang="ca-ES" sz="3200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7ED137D-A5CB-413B-A12E-540CD5311BC9}"/>
              </a:ext>
            </a:extLst>
          </p:cNvPr>
          <p:cNvSpPr txBox="1"/>
          <p:nvPr/>
        </p:nvSpPr>
        <p:spPr>
          <a:xfrm>
            <a:off x="4155284" y="6639163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 err="1">
                <a:solidFill>
                  <a:schemeClr val="bg1">
                    <a:lumMod val="50000"/>
                  </a:schemeClr>
                </a:solidFill>
              </a:rPr>
              <a:t>Zelniker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 TA et al. Lancet Jan 5;393(10166):31-39.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DD62A70-1C94-4BC5-8D16-01664E8765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85977"/>
            <a:ext cx="7890739" cy="268298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ADED74D0-12D8-4341-9AA5-4489A9A154E7}"/>
              </a:ext>
            </a:extLst>
          </p:cNvPr>
          <p:cNvSpPr/>
          <p:nvPr/>
        </p:nvSpPr>
        <p:spPr>
          <a:xfrm>
            <a:off x="395536" y="5301208"/>
            <a:ext cx="8064896" cy="2880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104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48BAE4E-BB8C-4806-9DD9-3832374AA6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3885" y="2356696"/>
            <a:ext cx="6636229" cy="45286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EA0340C-F377-465A-80CA-1106067733E8}"/>
              </a:ext>
            </a:extLst>
          </p:cNvPr>
          <p:cNvSpPr txBox="1"/>
          <p:nvPr/>
        </p:nvSpPr>
        <p:spPr>
          <a:xfrm>
            <a:off x="467544" y="1052736"/>
            <a:ext cx="8424936" cy="1277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/>
              <a:t>We investigated the risk of HHF </a:t>
            </a:r>
            <a:r>
              <a:rPr lang="es-ES" sz="1200" dirty="0" err="1"/>
              <a:t>among</a:t>
            </a:r>
            <a:r>
              <a:rPr lang="es-ES" sz="1200" dirty="0"/>
              <a:t> T2D </a:t>
            </a:r>
            <a:r>
              <a:rPr lang="es-ES" sz="1200" dirty="0" err="1"/>
              <a:t>patients</a:t>
            </a:r>
            <a:r>
              <a:rPr lang="es-ES" sz="1200" dirty="0"/>
              <a:t> </a:t>
            </a:r>
            <a:r>
              <a:rPr lang="es-ES" sz="1200" dirty="0" err="1"/>
              <a:t>initiating</a:t>
            </a:r>
            <a:r>
              <a:rPr lang="es-ES" sz="1200" dirty="0"/>
              <a:t> </a:t>
            </a:r>
            <a:r>
              <a:rPr lang="es-ES" sz="1200" dirty="0" err="1"/>
              <a:t>empagliflozin</a:t>
            </a:r>
            <a:r>
              <a:rPr lang="es-ES" sz="1200" dirty="0"/>
              <a:t> vs. </a:t>
            </a:r>
            <a:r>
              <a:rPr lang="es-ES" sz="1200" dirty="0" err="1"/>
              <a:t>sitagliptin</a:t>
            </a:r>
            <a:r>
              <a:rPr lang="es-ES" sz="1200" dirty="0"/>
              <a:t>, a </a:t>
            </a:r>
            <a:r>
              <a:rPr lang="es-ES" sz="1200" dirty="0" err="1"/>
              <a:t>dipeptidyl</a:t>
            </a:r>
            <a:r>
              <a:rPr lang="es-ES" sz="1200" dirty="0"/>
              <a:t> peptidase-4 </a:t>
            </a:r>
            <a:r>
              <a:rPr lang="es-ES" sz="1200" dirty="0" err="1"/>
              <a:t>inhibitor</a:t>
            </a:r>
            <a:r>
              <a:rPr lang="es-ES" sz="1200" dirty="0"/>
              <a:t> (DPP-4i).</a:t>
            </a:r>
            <a:endParaRPr lang="en-US" sz="1200" b="1" dirty="0"/>
          </a:p>
          <a:p>
            <a:pPr algn="ctr"/>
            <a:r>
              <a:rPr lang="en-US" sz="1200" b="1" dirty="0"/>
              <a:t> T</a:t>
            </a:r>
            <a:r>
              <a:rPr lang="en-US" sz="1200" dirty="0"/>
              <a:t>wo commercial and one federal (Medicare) claims data sources in the U.S., we identified a 1:1 propensity-score (PS) matched cohort of T2D patients ≥18 years initiating empagliflozin or sitagliptin from 08/2014 through 09/2016.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The HHF outcome was defined as a HF discharge diagnosis in the primary position (HHF-specific); a broader definition was based on a HF discharge diagnosis in any position (HHF-broad).</a:t>
            </a:r>
            <a:endParaRPr lang="es-ES" sz="120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330FB744-E281-47EB-B2C9-923B56C7810D}"/>
              </a:ext>
            </a:extLst>
          </p:cNvPr>
          <p:cNvSpPr/>
          <p:nvPr/>
        </p:nvSpPr>
        <p:spPr>
          <a:xfrm>
            <a:off x="1187625" y="2968764"/>
            <a:ext cx="6702490" cy="604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C2CEFD9-A954-4F3A-927F-624A5F62AEB0}"/>
              </a:ext>
            </a:extLst>
          </p:cNvPr>
          <p:cNvSpPr/>
          <p:nvPr/>
        </p:nvSpPr>
        <p:spPr>
          <a:xfrm>
            <a:off x="1187624" y="4725144"/>
            <a:ext cx="670249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A5B785E-861F-43A1-96DB-B40D23532C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4625"/>
            <a:ext cx="6120682" cy="8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3"/>
            <a:ext cx="5904656" cy="563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3 Rectángulo"/>
          <p:cNvSpPr>
            <a:spLocks noChangeArrowheads="1"/>
          </p:cNvSpPr>
          <p:nvPr/>
        </p:nvSpPr>
        <p:spPr bwMode="auto">
          <a:xfrm>
            <a:off x="6012160" y="6567314"/>
            <a:ext cx="3048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000"/>
              <a:t>Diabetes Ther DOI 10.1007/s13300-017-0277-0</a:t>
            </a:r>
          </a:p>
        </p:txBody>
      </p:sp>
      <p:sp>
        <p:nvSpPr>
          <p:cNvPr id="7" name="Rectangle 3">
            <a:extLst/>
          </p:cNvPr>
          <p:cNvSpPr txBox="1">
            <a:spLocks noChangeArrowheads="1"/>
          </p:cNvSpPr>
          <p:nvPr/>
        </p:nvSpPr>
        <p:spPr>
          <a:xfrm>
            <a:off x="1371600" y="6400800"/>
            <a:ext cx="6172200" cy="3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5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5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5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5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5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5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5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5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54" charset="-128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a-ES" sz="1400" b="1" kern="0" dirty="0">
                <a:solidFill>
                  <a:schemeClr val="bg1"/>
                </a:solidFill>
              </a:rPr>
              <a:t>XVIII JORNADES D’ACTUALITZACIÓ TERAPÈUTICA 2018</a:t>
            </a:r>
            <a:endParaRPr lang="es-ES" sz="1400" kern="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altLang="ca-ES" sz="105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0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1BAD3071-C2F5-4189-9704-76B9620926BE}"/>
              </a:ext>
            </a:extLst>
          </p:cNvPr>
          <p:cNvGrpSpPr/>
          <p:nvPr/>
        </p:nvGrpSpPr>
        <p:grpSpPr>
          <a:xfrm>
            <a:off x="863091" y="2315247"/>
            <a:ext cx="7597341" cy="4498129"/>
            <a:chOff x="863091" y="2315247"/>
            <a:chExt cx="7597341" cy="449812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B38E0674-E428-4FD4-9A37-233F3DB9EB0C}"/>
                </a:ext>
              </a:extLst>
            </p:cNvPr>
            <p:cNvSpPr/>
            <p:nvPr/>
          </p:nvSpPr>
          <p:spPr>
            <a:xfrm>
              <a:off x="4906598" y="6378214"/>
              <a:ext cx="1478183" cy="43516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Therapy withdrawal using the same protocol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5B0B2F5-D3E7-4EFD-97D2-664FD1EF1524}"/>
                </a:ext>
              </a:extLst>
            </p:cNvPr>
            <p:cNvSpPr txBox="1"/>
            <p:nvPr/>
          </p:nvSpPr>
          <p:spPr>
            <a:xfrm>
              <a:off x="1289623" y="6489525"/>
              <a:ext cx="214193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arm cross-over phase</a:t>
              </a:r>
            </a:p>
          </p:txBody>
        </p:sp>
        <p:grpSp>
          <p:nvGrpSpPr>
            <p:cNvPr id="2" name="Grupo 1">
              <a:extLst>
                <a:ext uri="{FF2B5EF4-FFF2-40B4-BE49-F238E27FC236}">
                  <a16:creationId xmlns="" xmlns:a16="http://schemas.microsoft.com/office/drawing/2014/main" id="{E546B537-9197-4C68-A704-47A3A28680DB}"/>
                </a:ext>
              </a:extLst>
            </p:cNvPr>
            <p:cNvGrpSpPr/>
            <p:nvPr/>
          </p:nvGrpSpPr>
          <p:grpSpPr>
            <a:xfrm>
              <a:off x="863091" y="2315247"/>
              <a:ext cx="7597341" cy="4050010"/>
              <a:chOff x="863091" y="2315247"/>
              <a:chExt cx="7597341" cy="4050010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84BBF354-3275-41F8-9047-CBC32594376A}"/>
                  </a:ext>
                </a:extLst>
              </p:cNvPr>
              <p:cNvSpPr/>
              <p:nvPr/>
            </p:nvSpPr>
            <p:spPr>
              <a:xfrm>
                <a:off x="3167780" y="2315247"/>
                <a:ext cx="2579543" cy="694854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Screening visit</a:t>
                </a:r>
              </a:p>
              <a:p>
                <a:pPr algn="ctr"/>
                <a:r>
                  <a:rPr lang="en-GB" sz="105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Clinical assessment, symptom questionnaires, NT-pro-BNP, CMR, CPET</a:t>
                </a: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="" xmlns:a16="http://schemas.microsoft.com/office/drawing/2014/main" id="{8A3E4C27-E754-49DC-91BD-ABD227CC2E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4675" y="3029151"/>
                <a:ext cx="0" cy="16200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5A8802A3-DE81-40E0-A60F-E074FE319ECF}"/>
                  </a:ext>
                </a:extLst>
              </p:cNvPr>
              <p:cNvCxnSpPr/>
              <p:nvPr/>
            </p:nvCxnSpPr>
            <p:spPr>
              <a:xfrm>
                <a:off x="3380337" y="3186544"/>
                <a:ext cx="2214000" cy="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2771D423-B990-4792-859D-96B84A247891}"/>
                  </a:ext>
                </a:extLst>
              </p:cNvPr>
              <p:cNvSpPr txBox="1"/>
              <p:nvPr/>
            </p:nvSpPr>
            <p:spPr>
              <a:xfrm>
                <a:off x="4539925" y="2981526"/>
                <a:ext cx="101807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cs typeface="Times New Roman" panose="02020603050405020304" pitchFamily="18" charset="0"/>
                  </a:rPr>
                  <a:t>Randomisation 1 to 1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11F97632-A353-4BD3-86DF-A93E8205EC42}"/>
                  </a:ext>
                </a:extLst>
              </p:cNvPr>
              <p:cNvSpPr/>
              <p:nvPr/>
            </p:nvSpPr>
            <p:spPr>
              <a:xfrm>
                <a:off x="4880845" y="4050286"/>
                <a:ext cx="1475360" cy="364947"/>
              </a:xfrm>
              <a:prstGeom prst="roundRect">
                <a:avLst/>
              </a:prstGeom>
              <a:solidFill>
                <a:srgbClr val="A5002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Continued therapy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7537CA5D-6BA5-4294-A812-B31148DDD1F5}"/>
                  </a:ext>
                </a:extLst>
              </p:cNvPr>
              <p:cNvSpPr/>
              <p:nvPr/>
            </p:nvSpPr>
            <p:spPr>
              <a:xfrm>
                <a:off x="6449938" y="3949260"/>
                <a:ext cx="1475360" cy="567000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Clinic visit at 8 weeks</a:t>
                </a:r>
              </a:p>
              <a:p>
                <a:pPr algn="ctr"/>
                <a:r>
                  <a:rPr lang="en-GB" sz="825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Clinical assessment and NT-pro-BNP</a:t>
                </a:r>
                <a:endParaRPr lang="en-GB" sz="788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13C4C327-BEF4-4831-8EEE-3F880174B48D}"/>
                  </a:ext>
                </a:extLst>
              </p:cNvPr>
              <p:cNvSpPr/>
              <p:nvPr/>
            </p:nvSpPr>
            <p:spPr>
              <a:xfrm>
                <a:off x="2763099" y="3475407"/>
                <a:ext cx="1248872" cy="32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Reduce/stop loop diuretics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F0733C04-F433-4730-87BC-7DB03772166D}"/>
                  </a:ext>
                </a:extLst>
              </p:cNvPr>
              <p:cNvSpPr/>
              <p:nvPr/>
            </p:nvSpPr>
            <p:spPr>
              <a:xfrm>
                <a:off x="2753035" y="3910043"/>
                <a:ext cx="1258935" cy="270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Reduce/stop MRAs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CFDC06B2-17A1-4FD3-BA34-2021B230BE80}"/>
                  </a:ext>
                </a:extLst>
              </p:cNvPr>
              <p:cNvSpPr/>
              <p:nvPr/>
            </p:nvSpPr>
            <p:spPr>
              <a:xfrm>
                <a:off x="2742707" y="4306579"/>
                <a:ext cx="1269263" cy="32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Reduce/stop beta-blockers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A0A4CAF0-602B-470B-A68C-BF95A136E66B}"/>
                  </a:ext>
                </a:extLst>
              </p:cNvPr>
              <p:cNvSpPr/>
              <p:nvPr/>
            </p:nvSpPr>
            <p:spPr>
              <a:xfrm>
                <a:off x="2747871" y="4767008"/>
                <a:ext cx="1269263" cy="324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Reduce/stop ACE inhibitors or ARB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45F007CF-2124-478F-AB1A-FA34F6837E14}"/>
                  </a:ext>
                </a:extLst>
              </p:cNvPr>
              <p:cNvSpPr/>
              <p:nvPr/>
            </p:nvSpPr>
            <p:spPr>
              <a:xfrm>
                <a:off x="863091" y="3895938"/>
                <a:ext cx="1556830" cy="651830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Clinic review every 4 weeks</a:t>
                </a:r>
              </a:p>
              <a:p>
                <a:pPr algn="ctr"/>
                <a:r>
                  <a:rPr lang="en-GB" sz="825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Clinical assessment and NT-pro-BNP</a:t>
                </a:r>
              </a:p>
              <a:p>
                <a:pPr algn="ctr"/>
                <a:r>
                  <a:rPr lang="en-GB" sz="9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Interim telephone review</a:t>
                </a:r>
                <a:endParaRPr lang="en-GB" sz="825" b="1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="" xmlns:a16="http://schemas.microsoft.com/office/drawing/2014/main" id="{7F928E25-EA98-4E7A-95BD-06FF06B748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4206" y="3186544"/>
                <a:ext cx="0" cy="810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="" xmlns:a16="http://schemas.microsoft.com/office/drawing/2014/main" id="{779DF461-A35F-41E8-805D-82352022DAA0}"/>
                  </a:ext>
                </a:extLst>
              </p:cNvPr>
              <p:cNvCxnSpPr>
                <a:cxnSpLocks/>
                <a:stCxn id="8" idx="2"/>
              </p:cNvCxnSpPr>
              <p:nvPr/>
            </p:nvCxnSpPr>
            <p:spPr>
              <a:xfrm>
                <a:off x="5618525" y="4415233"/>
                <a:ext cx="0" cy="810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="" xmlns:a16="http://schemas.microsoft.com/office/drawing/2014/main" id="{858AF155-9DBA-4F31-BCE0-A098820C9E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1066" y="3188851"/>
                <a:ext cx="0" cy="270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or: Elbow 17">
                <a:extLst>
                  <a:ext uri="{FF2B5EF4-FFF2-40B4-BE49-F238E27FC236}">
                    <a16:creationId xmlns="" xmlns:a16="http://schemas.microsoft.com/office/drawing/2014/main" id="{3736D3C9-E876-46A4-B6D9-91F5A5B2DD37}"/>
                  </a:ext>
                </a:extLst>
              </p:cNvPr>
              <p:cNvCxnSpPr>
                <a:cxnSpLocks/>
                <a:endCxn id="11" idx="1"/>
              </p:cNvCxnSpPr>
              <p:nvPr/>
            </p:nvCxnSpPr>
            <p:spPr>
              <a:xfrm rot="5400000">
                <a:off x="2709369" y="3377068"/>
                <a:ext cx="711643" cy="624308"/>
              </a:xfrm>
              <a:prstGeom prst="bentConnector4">
                <a:avLst>
                  <a:gd name="adj1" fmla="val 361"/>
                  <a:gd name="adj2" fmla="val 145198"/>
                </a:avLst>
              </a:prstGeom>
              <a:ln>
                <a:solidFill>
                  <a:schemeClr val="accent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="" xmlns:a16="http://schemas.microsoft.com/office/drawing/2014/main" id="{583712E1-7328-4F31-A617-196C38F9091F}"/>
                  </a:ext>
                </a:extLst>
              </p:cNvPr>
              <p:cNvCxnSpPr>
                <a:cxnSpLocks/>
                <a:endCxn id="12" idx="1"/>
              </p:cNvCxnSpPr>
              <p:nvPr/>
            </p:nvCxnSpPr>
            <p:spPr>
              <a:xfrm>
                <a:off x="2475485" y="4468579"/>
                <a:ext cx="267222" cy="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="" xmlns:a16="http://schemas.microsoft.com/office/drawing/2014/main" id="{21A4510C-328F-4AEB-8482-90533E908213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>
                <a:off x="2473104" y="4929008"/>
                <a:ext cx="274767" cy="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EC5E0BCC-3697-4D1D-8CF0-E529BA0DD312}"/>
                  </a:ext>
                </a:extLst>
              </p:cNvPr>
              <p:cNvCxnSpPr/>
              <p:nvPr/>
            </p:nvCxnSpPr>
            <p:spPr>
              <a:xfrm>
                <a:off x="2470723" y="4050287"/>
                <a:ext cx="0" cy="878722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="" xmlns:a16="http://schemas.microsoft.com/office/drawing/2014/main" id="{283F3439-0760-4DE4-864A-EF4DD00BB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9081" y="3798060"/>
                <a:ext cx="0" cy="108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="" xmlns:a16="http://schemas.microsoft.com/office/drawing/2014/main" id="{743CD17B-D4A9-4BF2-A3EC-4F69F3C970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1552" y="5091008"/>
                <a:ext cx="0" cy="162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: Rounded Corners 23">
                <a:extLst>
                  <a:ext uri="{FF2B5EF4-FFF2-40B4-BE49-F238E27FC236}">
                    <a16:creationId xmlns="" xmlns:a16="http://schemas.microsoft.com/office/drawing/2014/main" id="{E2CD3ECB-3832-4EA2-BD2A-CB8876984760}"/>
                  </a:ext>
                </a:extLst>
              </p:cNvPr>
              <p:cNvSpPr/>
              <p:nvPr/>
            </p:nvSpPr>
            <p:spPr>
              <a:xfrm>
                <a:off x="2673386" y="5273307"/>
                <a:ext cx="3544022" cy="3780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16 week follow-up visit</a:t>
                </a:r>
              </a:p>
              <a:p>
                <a:pPr algn="ctr"/>
                <a:r>
                  <a:rPr lang="en-GB" sz="9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Clinical assessment, NT-pro-BNP, CMR</a:t>
                </a:r>
                <a:endParaRPr lang="en-GB" sz="825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40EE4B68-78A9-433A-B325-A449789E8DBA}"/>
                  </a:ext>
                </a:extLst>
              </p:cNvPr>
              <p:cNvSpPr/>
              <p:nvPr/>
            </p:nvSpPr>
            <p:spPr>
              <a:xfrm>
                <a:off x="2673386" y="5844307"/>
                <a:ext cx="3544022" cy="3780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5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6 month follow-up visit</a:t>
                </a:r>
              </a:p>
              <a:p>
                <a:pPr algn="ctr"/>
                <a:r>
                  <a:rPr lang="en-GB" sz="9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Clinical assessment, symptom questionnaires, NT-pro-BNP, CMR, CPET</a:t>
                </a:r>
                <a:endParaRPr lang="en-GB" sz="825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="" xmlns:a16="http://schemas.microsoft.com/office/drawing/2014/main" id="{8F18FA93-80D9-459A-BB64-EE6099D4E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725" y="5651307"/>
                <a:ext cx="0" cy="162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="" xmlns:a16="http://schemas.microsoft.com/office/drawing/2014/main" id="{3EF4AF31-89CA-4B6C-9C58-180226F34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6108" y="5662724"/>
                <a:ext cx="0" cy="162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="" xmlns:a16="http://schemas.microsoft.com/office/drawing/2014/main" id="{278E3279-66D4-4747-BA8E-E4C3F2627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1463" y="4186849"/>
                <a:ext cx="0" cy="108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="" xmlns:a16="http://schemas.microsoft.com/office/drawing/2014/main" id="{2D060B8C-603C-4F39-9F0F-CF787AC97F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8132" y="4640104"/>
                <a:ext cx="0" cy="108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="" xmlns:a16="http://schemas.microsoft.com/office/drawing/2014/main" id="{3FA11151-90B7-40C5-9F50-0AA081637D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7364" y="6203257"/>
                <a:ext cx="0" cy="16200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E7B3E64C-B0E0-4548-B804-D20F042D0136}"/>
                  </a:ext>
                </a:extLst>
              </p:cNvPr>
              <p:cNvCxnSpPr/>
              <p:nvPr/>
            </p:nvCxnSpPr>
            <p:spPr>
              <a:xfrm>
                <a:off x="1289623" y="6266419"/>
                <a:ext cx="6438900" cy="0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CCEC94D8-F430-45AF-BBD8-6BBA7D8D71CA}"/>
                  </a:ext>
                </a:extLst>
              </p:cNvPr>
              <p:cNvSpPr txBox="1"/>
              <p:nvPr/>
            </p:nvSpPr>
            <p:spPr>
              <a:xfrm>
                <a:off x="1229150" y="4692183"/>
                <a:ext cx="10502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35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Randomised</a:t>
                </a:r>
              </a:p>
              <a:p>
                <a:pPr algn="ctr"/>
                <a:r>
                  <a:rPr lang="en-GB" sz="135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60740408-2DDA-4B0B-8256-E90CBC1E1F02}"/>
                  </a:ext>
                </a:extLst>
              </p:cNvPr>
              <p:cNvSpPr/>
              <p:nvPr/>
            </p:nvSpPr>
            <p:spPr>
              <a:xfrm>
                <a:off x="6449938" y="2814887"/>
                <a:ext cx="2010494" cy="508964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Mimic what happens in clinical practice</a:t>
                </a:r>
                <a:endParaRPr lang="en-GB" sz="105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C337A753-8F53-48B8-A4F8-B7414E45C6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275" y="87314"/>
            <a:ext cx="4189591" cy="1001370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B1EB36C3-4550-43B4-A94E-CA7179FDAEA8}"/>
              </a:ext>
            </a:extLst>
          </p:cNvPr>
          <p:cNvSpPr txBox="1"/>
          <p:nvPr/>
        </p:nvSpPr>
        <p:spPr>
          <a:xfrm>
            <a:off x="2123728" y="1260049"/>
            <a:ext cx="554461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Analitzar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segur</a:t>
            </a:r>
            <a:r>
              <a:rPr lang="en-US" sz="1600" dirty="0"/>
              <a:t> suspender el </a:t>
            </a:r>
            <a:r>
              <a:rPr lang="en-US" sz="1600" dirty="0" err="1"/>
              <a:t>tractament</a:t>
            </a:r>
            <a:r>
              <a:rPr lang="en-US" sz="1600" dirty="0"/>
              <a:t> de la IC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pacients</a:t>
            </a:r>
            <a:r>
              <a:rPr lang="en-US" sz="1600" dirty="0"/>
              <a:t> </a:t>
            </a:r>
            <a:r>
              <a:rPr lang="en-US" sz="1600" dirty="0" err="1"/>
              <a:t>assimptomàtics</a:t>
            </a:r>
            <a:r>
              <a:rPr lang="en-US" sz="1600" dirty="0"/>
              <a:t> que </a:t>
            </a:r>
            <a:r>
              <a:rPr lang="en-US" sz="1600" dirty="0" err="1"/>
              <a:t>han</a:t>
            </a:r>
            <a:r>
              <a:rPr lang="en-US" sz="1600" dirty="0"/>
              <a:t> </a:t>
            </a:r>
            <a:r>
              <a:rPr lang="en-US" sz="1600" dirty="0" err="1"/>
              <a:t>recuperat</a:t>
            </a:r>
            <a:r>
              <a:rPr lang="en-US" sz="1600" dirty="0"/>
              <a:t> la FE.</a:t>
            </a:r>
            <a:endParaRPr lang="es-ES" sz="1600" dirty="0"/>
          </a:p>
        </p:txBody>
      </p:sp>
      <p:sp>
        <p:nvSpPr>
          <p:cNvPr id="42" name="QuadreDeText 2">
            <a:extLst>
              <a:ext uri="{FF2B5EF4-FFF2-40B4-BE49-F238E27FC236}">
                <a16:creationId xmlns="" xmlns:a16="http://schemas.microsoft.com/office/drawing/2014/main" id="{0F23DF91-94E5-41EA-901B-F2272FD27506}"/>
              </a:ext>
            </a:extLst>
          </p:cNvPr>
          <p:cNvSpPr txBox="1"/>
          <p:nvPr/>
        </p:nvSpPr>
        <p:spPr>
          <a:xfrm>
            <a:off x="7001710" y="6669940"/>
            <a:ext cx="21788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>
                <a:solidFill>
                  <a:schemeClr val="bg1">
                    <a:lumMod val="50000"/>
                  </a:schemeClr>
                </a:solidFill>
              </a:rPr>
              <a:t>Damman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 K et al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. JACC Heart Fail. 2018 489-498.</a:t>
            </a:r>
            <a:r>
              <a:rPr lang="en-US" sz="800" dirty="0"/>
              <a:t> </a:t>
            </a:r>
            <a:endParaRPr lang="es-E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="" xmlns:a16="http://schemas.microsoft.com/office/drawing/2014/main" id="{DD94FEED-2FC3-464A-A5C3-FBA1B2334EAD}"/>
              </a:ext>
            </a:extLst>
          </p:cNvPr>
          <p:cNvSpPr txBox="1"/>
          <p:nvPr/>
        </p:nvSpPr>
        <p:spPr>
          <a:xfrm>
            <a:off x="107504" y="1971417"/>
            <a:ext cx="2595772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51p. </a:t>
            </a:r>
            <a:r>
              <a:rPr lang="es-ES" sz="1000" dirty="0"/>
              <a:t>MCD no </a:t>
            </a:r>
            <a:r>
              <a:rPr lang="es-ES" sz="1000" dirty="0" err="1"/>
              <a:t>isquèmica</a:t>
            </a:r>
            <a:r>
              <a:rPr lang="es-ES" sz="1000" dirty="0"/>
              <a:t> </a:t>
            </a:r>
            <a:r>
              <a:rPr lang="es-ES" sz="1000" dirty="0" err="1"/>
              <a:t>amb</a:t>
            </a:r>
            <a:r>
              <a:rPr lang="es-ES" sz="1000" dirty="0"/>
              <a:t> FEVE&lt;40% </a:t>
            </a:r>
            <a:r>
              <a:rPr lang="es-ES" sz="1000" dirty="0" err="1"/>
              <a:t>prèvia</a:t>
            </a:r>
            <a:endParaRPr lang="es-ES" sz="1000" dirty="0"/>
          </a:p>
          <a:p>
            <a:r>
              <a:rPr lang="en-GB" sz="1000" dirty="0" err="1"/>
              <a:t>Recuperació</a:t>
            </a:r>
            <a:r>
              <a:rPr lang="en-GB" sz="1000" dirty="0"/>
              <a:t>:  </a:t>
            </a:r>
          </a:p>
          <a:p>
            <a:r>
              <a:rPr lang="en-GB" sz="1000" dirty="0"/>
              <a:t>        LVEF&gt;50% </a:t>
            </a:r>
          </a:p>
          <a:p>
            <a:r>
              <a:rPr lang="en-GB" sz="1000" dirty="0"/>
              <a:t>        Normal </a:t>
            </a:r>
            <a:r>
              <a:rPr lang="en-GB" sz="1000" dirty="0" err="1"/>
              <a:t>LVEDVi</a:t>
            </a:r>
            <a:r>
              <a:rPr lang="en-GB" sz="1000" dirty="0"/>
              <a:t> </a:t>
            </a:r>
          </a:p>
          <a:p>
            <a:r>
              <a:rPr lang="en-GB" sz="1000" dirty="0"/>
              <a:t>        NT-pro-BNP &lt;250ng/L</a:t>
            </a:r>
          </a:p>
          <a:p>
            <a:r>
              <a:rPr lang="en-GB" sz="1000" dirty="0"/>
              <a:t>        NYHA I </a:t>
            </a:r>
          </a:p>
        </p:txBody>
      </p:sp>
    </p:spTree>
    <p:extLst>
      <p:ext uri="{BB962C8B-B14F-4D97-AF65-F5344CB8AC3E}">
        <p14:creationId xmlns:p14="http://schemas.microsoft.com/office/powerpoint/2010/main" val="673377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1D3AA47-FC1F-43A5-A93A-53F4F14C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13891"/>
            <a:ext cx="8568952" cy="5727477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Recidiva de la </a:t>
            </a:r>
            <a:r>
              <a:rPr lang="es-ES" sz="1600" dirty="0" err="1"/>
              <a:t>miocardiopatia</a:t>
            </a:r>
            <a:r>
              <a:rPr lang="es-ES" sz="1600" dirty="0"/>
              <a:t> al retirar el </a:t>
            </a:r>
            <a:r>
              <a:rPr lang="es-ES" sz="1600" dirty="0" err="1"/>
              <a:t>tractament</a:t>
            </a:r>
            <a:r>
              <a:rPr lang="es-ES" sz="1600" dirty="0"/>
              <a:t> en IC “recuperada” (TRED-HF)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1600" dirty="0" err="1"/>
              <a:t>Trajectories</a:t>
            </a:r>
            <a:r>
              <a:rPr lang="es-ES" sz="1600" dirty="0"/>
              <a:t> de la </a:t>
            </a:r>
            <a:r>
              <a:rPr lang="es-ES" sz="1600" dirty="0" err="1"/>
              <a:t>fracció</a:t>
            </a:r>
            <a:r>
              <a:rPr lang="es-ES" sz="1600" dirty="0"/>
              <a:t> </a:t>
            </a:r>
            <a:r>
              <a:rPr lang="es-ES" sz="1600" dirty="0" err="1"/>
              <a:t>d’ejecció</a:t>
            </a:r>
            <a:r>
              <a:rPr lang="es-ES" sz="1600" dirty="0"/>
              <a:t> a 15 </a:t>
            </a:r>
            <a:r>
              <a:rPr lang="es-ES" sz="1600" dirty="0" err="1"/>
              <a:t>anys</a:t>
            </a:r>
            <a:endParaRPr lang="es-E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600" dirty="0"/>
              <a:t>	 * </a:t>
            </a:r>
            <a:r>
              <a:rPr lang="es-ES" sz="1600" dirty="0" err="1"/>
              <a:t>FEVEr</a:t>
            </a:r>
            <a:r>
              <a:rPr lang="es-ES" sz="1600" dirty="0"/>
              <a:t> a </a:t>
            </a:r>
            <a:r>
              <a:rPr lang="es-ES" sz="1600" dirty="0" err="1"/>
              <a:t>llarg</a:t>
            </a:r>
            <a:r>
              <a:rPr lang="es-ES" sz="1600" dirty="0"/>
              <a:t> </a:t>
            </a:r>
            <a:r>
              <a:rPr lang="es-ES" sz="1600" dirty="0" err="1"/>
              <a:t>plaç</a:t>
            </a:r>
            <a:r>
              <a:rPr lang="es-ES" sz="1600" dirty="0"/>
              <a:t> </a:t>
            </a:r>
            <a:r>
              <a:rPr lang="es-ES" sz="1600" dirty="0" err="1"/>
              <a:t>morfologia</a:t>
            </a:r>
            <a:r>
              <a:rPr lang="es-ES" sz="1600" dirty="0"/>
              <a:t> U invertida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600" dirty="0"/>
              <a:t>	 * </a:t>
            </a:r>
            <a:r>
              <a:rPr lang="es-ES" sz="1600" dirty="0" err="1"/>
              <a:t>FEVEp</a:t>
            </a:r>
            <a:r>
              <a:rPr lang="es-ES" sz="1600" dirty="0"/>
              <a:t> a </a:t>
            </a:r>
            <a:r>
              <a:rPr lang="es-ES" sz="1600" dirty="0" err="1"/>
              <a:t>llarg</a:t>
            </a:r>
            <a:r>
              <a:rPr lang="es-ES" sz="1600" dirty="0"/>
              <a:t> </a:t>
            </a:r>
            <a:r>
              <a:rPr lang="es-ES" sz="1600" dirty="0" err="1"/>
              <a:t>plaç</a:t>
            </a:r>
            <a:r>
              <a:rPr lang="es-ES" sz="1600" dirty="0"/>
              <a:t> no </a:t>
            </a:r>
            <a:r>
              <a:rPr lang="es-ES" sz="1600" dirty="0" err="1"/>
              <a:t>empitjoren</a:t>
            </a:r>
            <a:r>
              <a:rPr lang="es-ES" sz="1600" dirty="0"/>
              <a:t> la FEVE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ES" sz="16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1600" dirty="0" err="1"/>
              <a:t>Diürètics</a:t>
            </a:r>
            <a:endParaRPr lang="es-E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600" dirty="0"/>
              <a:t>	* </a:t>
            </a:r>
            <a:r>
              <a:rPr lang="es-ES" sz="1600" dirty="0" err="1"/>
              <a:t>Document</a:t>
            </a:r>
            <a:r>
              <a:rPr lang="es-ES" sz="1600" dirty="0"/>
              <a:t> </a:t>
            </a:r>
            <a:r>
              <a:rPr lang="es-ES" sz="1600" dirty="0" err="1"/>
              <a:t>consens</a:t>
            </a:r>
            <a:r>
              <a:rPr lang="es-ES" sz="1600" dirty="0"/>
              <a:t> </a:t>
            </a:r>
            <a:r>
              <a:rPr lang="es-ES" sz="1600" dirty="0" err="1"/>
              <a:t>diürètics</a:t>
            </a:r>
            <a:r>
              <a:rPr lang="es-ES" sz="1600" dirty="0"/>
              <a:t>: </a:t>
            </a:r>
            <a:r>
              <a:rPr lang="es-ES" sz="1600" dirty="0" err="1"/>
              <a:t>algorisme</a:t>
            </a:r>
            <a:r>
              <a:rPr lang="es-ES" sz="1600" dirty="0"/>
              <a:t> de </a:t>
            </a:r>
            <a:r>
              <a:rPr lang="es-ES" sz="1600" dirty="0" err="1"/>
              <a:t>tractament</a:t>
            </a:r>
            <a:r>
              <a:rPr lang="es-ES" sz="1600" dirty="0"/>
              <a:t> de la ICA “adaptable” a 			</a:t>
            </a:r>
            <a:r>
              <a:rPr lang="es-ES" sz="1600" dirty="0" err="1"/>
              <a:t>l’entorn</a:t>
            </a:r>
            <a:r>
              <a:rPr lang="es-ES" sz="1600" dirty="0"/>
              <a:t> </a:t>
            </a:r>
            <a:r>
              <a:rPr lang="es-ES" sz="1600" dirty="0" err="1"/>
              <a:t>ambulartori</a:t>
            </a:r>
            <a:r>
              <a:rPr lang="es-ES" sz="1600" dirty="0"/>
              <a:t>. Pautes en </a:t>
            </a:r>
            <a:r>
              <a:rPr lang="es-ES" sz="1600" dirty="0" err="1"/>
              <a:t>tractament</a:t>
            </a:r>
            <a:r>
              <a:rPr lang="es-ES" sz="1600" dirty="0"/>
              <a:t> IC </a:t>
            </a:r>
            <a:r>
              <a:rPr lang="es-ES" sz="1600" dirty="0" err="1"/>
              <a:t>crònica</a:t>
            </a:r>
            <a:endParaRPr lang="es-E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600" dirty="0"/>
              <a:t>	* </a:t>
            </a:r>
            <a:r>
              <a:rPr lang="es-ES" sz="1600" dirty="0" err="1"/>
              <a:t>És</a:t>
            </a:r>
            <a:r>
              <a:rPr lang="es-ES" sz="1600" dirty="0"/>
              <a:t> </a:t>
            </a:r>
            <a:r>
              <a:rPr lang="es-ES" sz="1600" dirty="0" err="1"/>
              <a:t>possible</a:t>
            </a:r>
            <a:r>
              <a:rPr lang="es-ES" sz="1600" dirty="0"/>
              <a:t> </a:t>
            </a:r>
            <a:r>
              <a:rPr lang="es-ES" sz="1600" dirty="0" err="1"/>
              <a:t>reduir</a:t>
            </a:r>
            <a:r>
              <a:rPr lang="es-ES" sz="1600" dirty="0"/>
              <a:t> </a:t>
            </a:r>
            <a:r>
              <a:rPr lang="es-ES" sz="1600" dirty="0" err="1"/>
              <a:t>diürètics</a:t>
            </a:r>
            <a:r>
              <a:rPr lang="es-ES" sz="1600" dirty="0"/>
              <a:t> </a:t>
            </a:r>
            <a:r>
              <a:rPr lang="es-ES" sz="1600" dirty="0" err="1"/>
              <a:t>però</a:t>
            </a:r>
            <a:r>
              <a:rPr lang="es-ES" sz="1600" dirty="0"/>
              <a:t> no </a:t>
            </a:r>
            <a:r>
              <a:rPr lang="es-ES" sz="1600" dirty="0" err="1"/>
              <a:t>tenim</a:t>
            </a:r>
            <a:r>
              <a:rPr lang="es-ES" sz="1600" dirty="0"/>
              <a:t> </a:t>
            </a:r>
            <a:r>
              <a:rPr lang="es-ES" sz="1600" dirty="0" err="1"/>
              <a:t>cap</a:t>
            </a:r>
            <a:r>
              <a:rPr lang="es-ES" sz="1600" dirty="0"/>
              <a:t> </a:t>
            </a:r>
            <a:r>
              <a:rPr lang="es-ES" sz="1600" dirty="0" err="1"/>
              <a:t>paràmetre</a:t>
            </a:r>
            <a:r>
              <a:rPr lang="es-ES" sz="1600" dirty="0"/>
              <a:t> </a:t>
            </a:r>
            <a:r>
              <a:rPr lang="es-ES" sz="1600" dirty="0" err="1"/>
              <a:t>predictiu</a:t>
            </a:r>
            <a:r>
              <a:rPr lang="es-ES" sz="1600" dirty="0"/>
              <a:t> de </a:t>
            </a:r>
            <a:r>
              <a:rPr lang="es-ES" sz="1600" dirty="0" err="1"/>
              <a:t>l’èxit</a:t>
            </a:r>
            <a:endParaRPr lang="es-ES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ES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1600" dirty="0" err="1"/>
              <a:t>Sacubitril-Valsartan</a:t>
            </a:r>
            <a:endParaRPr lang="es-ES" sz="1600" dirty="0"/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600" dirty="0"/>
              <a:t>*  </a:t>
            </a:r>
            <a:r>
              <a:rPr lang="es-ES" sz="1600" dirty="0" err="1"/>
              <a:t>Major</a:t>
            </a:r>
            <a:r>
              <a:rPr lang="es-ES" sz="1600" dirty="0"/>
              <a:t> reducción de dosis de </a:t>
            </a:r>
            <a:r>
              <a:rPr lang="es-ES" sz="1600" dirty="0" err="1"/>
              <a:t>diürètic</a:t>
            </a:r>
            <a:r>
              <a:rPr lang="es-ES" sz="1600" dirty="0"/>
              <a:t> vs Enalapril</a:t>
            </a:r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600" dirty="0"/>
              <a:t>*  </a:t>
            </a:r>
            <a:r>
              <a:rPr lang="es-ES" sz="1600" dirty="0" err="1"/>
              <a:t>Menys</a:t>
            </a:r>
            <a:r>
              <a:rPr lang="es-ES" sz="1600" dirty="0"/>
              <a:t> </a:t>
            </a:r>
            <a:r>
              <a:rPr lang="es-ES" sz="1600" dirty="0" err="1"/>
              <a:t>deteriorament</a:t>
            </a:r>
            <a:r>
              <a:rPr lang="es-ES" sz="1600" dirty="0"/>
              <a:t> de la </a:t>
            </a:r>
            <a:r>
              <a:rPr lang="es-ES" sz="1600" dirty="0" err="1"/>
              <a:t>funció</a:t>
            </a:r>
            <a:r>
              <a:rPr lang="es-ES" sz="1600" dirty="0"/>
              <a:t> renal en </a:t>
            </a:r>
            <a:r>
              <a:rPr lang="es-ES" sz="1600" dirty="0" err="1"/>
              <a:t>pacients</a:t>
            </a:r>
            <a:r>
              <a:rPr lang="es-ES" sz="1600" dirty="0"/>
              <a:t> </a:t>
            </a:r>
            <a:r>
              <a:rPr lang="es-ES" sz="1600" dirty="0" err="1"/>
              <a:t>amb</a:t>
            </a:r>
            <a:r>
              <a:rPr lang="es-ES" sz="1600" dirty="0"/>
              <a:t>/</a:t>
            </a:r>
            <a:r>
              <a:rPr lang="es-ES" sz="1600" dirty="0" err="1"/>
              <a:t>sense</a:t>
            </a:r>
            <a:r>
              <a:rPr lang="es-ES" sz="1600" dirty="0"/>
              <a:t> IRC vs Enalapril </a:t>
            </a:r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600" dirty="0"/>
              <a:t>*  </a:t>
            </a:r>
            <a:r>
              <a:rPr lang="es-ES" sz="1600" dirty="0" err="1"/>
              <a:t>Menys</a:t>
            </a:r>
            <a:r>
              <a:rPr lang="es-ES" sz="1600" dirty="0"/>
              <a:t> </a:t>
            </a:r>
            <a:r>
              <a:rPr lang="es-ES" sz="1600" dirty="0" err="1"/>
              <a:t>deteriorament</a:t>
            </a:r>
            <a:r>
              <a:rPr lang="es-ES" sz="1600" dirty="0"/>
              <a:t> de la </a:t>
            </a:r>
            <a:r>
              <a:rPr lang="es-ES" sz="1600" dirty="0" err="1"/>
              <a:t>funció</a:t>
            </a:r>
            <a:r>
              <a:rPr lang="es-ES" sz="1600" dirty="0"/>
              <a:t> renal en </a:t>
            </a:r>
            <a:r>
              <a:rPr lang="es-ES" sz="1600" dirty="0" err="1"/>
              <a:t>pacients</a:t>
            </a:r>
            <a:r>
              <a:rPr lang="es-ES" sz="1600" dirty="0"/>
              <a:t> </a:t>
            </a:r>
            <a:r>
              <a:rPr lang="es-ES" sz="1600" dirty="0" err="1"/>
              <a:t>amb</a:t>
            </a:r>
            <a:r>
              <a:rPr lang="es-ES" sz="1600" dirty="0"/>
              <a:t>/</a:t>
            </a:r>
            <a:r>
              <a:rPr lang="es-ES" sz="1600" dirty="0" err="1"/>
              <a:t>sense</a:t>
            </a:r>
            <a:r>
              <a:rPr lang="es-ES" sz="1600" dirty="0"/>
              <a:t> DM vs Enalapril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iSGLT2: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600" dirty="0"/>
              <a:t>	* </a:t>
            </a:r>
            <a:r>
              <a:rPr lang="es-ES" sz="1600" dirty="0" err="1"/>
              <a:t>Dapagliflozina</a:t>
            </a:r>
            <a:r>
              <a:rPr lang="es-ES" sz="1600" dirty="0"/>
              <a:t> tercer iSGLT2 </a:t>
            </a:r>
            <a:r>
              <a:rPr lang="es-ES" sz="1600" dirty="0" err="1"/>
              <a:t>amb</a:t>
            </a:r>
            <a:r>
              <a:rPr lang="es-ES" sz="1600" dirty="0"/>
              <a:t> </a:t>
            </a:r>
            <a:r>
              <a:rPr lang="es-ES" sz="1600" dirty="0" err="1"/>
              <a:t>reducció</a:t>
            </a:r>
            <a:r>
              <a:rPr lang="es-ES" sz="1600" dirty="0"/>
              <a:t> </a:t>
            </a:r>
            <a:r>
              <a:rPr lang="es-ES" sz="1600" dirty="0" err="1"/>
              <a:t>d’ingrés</a:t>
            </a:r>
            <a:r>
              <a:rPr lang="es-ES" sz="1600" dirty="0"/>
              <a:t> per IC (DECLARE)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600" dirty="0"/>
              <a:t>	* </a:t>
            </a:r>
            <a:r>
              <a:rPr lang="es-ES" sz="1600" dirty="0" err="1"/>
              <a:t>Dades</a:t>
            </a:r>
            <a:r>
              <a:rPr lang="es-ES" sz="1600" dirty="0"/>
              <a:t> en vida real </a:t>
            </a:r>
            <a:r>
              <a:rPr lang="es-ES" sz="1600" dirty="0" err="1"/>
              <a:t>amb</a:t>
            </a:r>
            <a:r>
              <a:rPr lang="es-ES" sz="1600" dirty="0"/>
              <a:t> &gt;&gt;&gt; reducción </a:t>
            </a:r>
            <a:r>
              <a:rPr lang="es-ES" sz="1600" dirty="0" err="1"/>
              <a:t>hospitalitzacions</a:t>
            </a:r>
            <a:r>
              <a:rPr lang="es-ES" sz="1600" dirty="0"/>
              <a:t> IC </a:t>
            </a:r>
            <a:r>
              <a:rPr lang="es-ES" sz="1600" dirty="0" err="1"/>
              <a:t>dels</a:t>
            </a:r>
            <a:r>
              <a:rPr lang="es-ES" sz="1600" dirty="0"/>
              <a:t> iSGLT2 vs iDPP4 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600" dirty="0"/>
          </a:p>
          <a:p>
            <a:pPr>
              <a:buFont typeface="Wingdings" panose="05000000000000000000" pitchFamily="2" charset="2"/>
              <a:buChar char="Ø"/>
            </a:pPr>
            <a:endParaRPr lang="es-ES" sz="1600" dirty="0"/>
          </a:p>
          <a:p>
            <a:pPr>
              <a:buFont typeface="Wingdings" panose="05000000000000000000" pitchFamily="2" charset="2"/>
              <a:buChar char="Ø"/>
            </a:pPr>
            <a:endParaRPr lang="es-ES" sz="1600" dirty="0"/>
          </a:p>
        </p:txBody>
      </p:sp>
      <p:sp>
        <p:nvSpPr>
          <p:cNvPr id="5" name="Rectángulo 6">
            <a:extLst>
              <a:ext uri="{FF2B5EF4-FFF2-40B4-BE49-F238E27FC236}">
                <a16:creationId xmlns="" xmlns:a16="http://schemas.microsoft.com/office/drawing/2014/main" id="{40AA6A8C-06CA-46A7-B798-5A855AFA2820}"/>
              </a:ext>
            </a:extLst>
          </p:cNvPr>
          <p:cNvSpPr/>
          <p:nvPr/>
        </p:nvSpPr>
        <p:spPr>
          <a:xfrm>
            <a:off x="0" y="761618"/>
            <a:ext cx="9144000" cy="77787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BCEF8BF-FD96-49C6-88BC-02E0315F18D9}"/>
              </a:ext>
            </a:extLst>
          </p:cNvPr>
          <p:cNvSpPr txBox="1"/>
          <p:nvPr/>
        </p:nvSpPr>
        <p:spPr>
          <a:xfrm>
            <a:off x="179512" y="116632"/>
            <a:ext cx="317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IDEES CLAU</a:t>
            </a:r>
          </a:p>
        </p:txBody>
      </p:sp>
    </p:spTree>
    <p:extLst>
      <p:ext uri="{BB962C8B-B14F-4D97-AF65-F5344CB8AC3E}">
        <p14:creationId xmlns:p14="http://schemas.microsoft.com/office/powerpoint/2010/main" val="347763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4DC36C1-9E1C-4DAC-B89B-C16D14B34B24}"/>
              </a:ext>
            </a:extLst>
          </p:cNvPr>
          <p:cNvSpPr/>
          <p:nvPr/>
        </p:nvSpPr>
        <p:spPr>
          <a:xfrm>
            <a:off x="0" y="692696"/>
            <a:ext cx="9144000" cy="777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0070C0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0FAD690D-5A66-4193-8465-CA2C70747AD5}"/>
              </a:ext>
            </a:extLst>
          </p:cNvPr>
          <p:cNvSpPr txBox="1">
            <a:spLocks/>
          </p:cNvSpPr>
          <p:nvPr/>
        </p:nvSpPr>
        <p:spPr>
          <a:xfrm>
            <a:off x="179512" y="99887"/>
            <a:ext cx="8229600" cy="5845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RESULTATS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4052B289-131A-4B61-870D-2D9143232027}"/>
              </a:ext>
            </a:extLst>
          </p:cNvPr>
          <p:cNvSpPr/>
          <p:nvPr/>
        </p:nvSpPr>
        <p:spPr>
          <a:xfrm>
            <a:off x="5868144" y="2924944"/>
            <a:ext cx="2959072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1200" dirty="0" err="1">
                <a:solidFill>
                  <a:srgbClr val="002060"/>
                </a:solidFill>
              </a:rPr>
              <a:t>Endpoint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>
                <a:solidFill>
                  <a:srgbClr val="002060"/>
                </a:solidFill>
              </a:rPr>
              <a:t>primari</a:t>
            </a:r>
            <a:r>
              <a:rPr lang="es-ES" sz="1200" dirty="0">
                <a:solidFill>
                  <a:srgbClr val="002060"/>
                </a:solidFill>
              </a:rPr>
              <a:t>:</a:t>
            </a:r>
          </a:p>
          <a:p>
            <a:endParaRPr lang="es-ES" sz="1200" dirty="0">
              <a:solidFill>
                <a:srgbClr val="002060"/>
              </a:solidFill>
            </a:endParaRPr>
          </a:p>
          <a:p>
            <a:r>
              <a:rPr lang="es-ES" sz="1200" dirty="0" err="1">
                <a:solidFill>
                  <a:srgbClr val="002060"/>
                </a:solidFill>
              </a:rPr>
              <a:t>Recaiguda</a:t>
            </a:r>
            <a:r>
              <a:rPr lang="es-ES" sz="1200" dirty="0">
                <a:solidFill>
                  <a:srgbClr val="002060"/>
                </a:solidFill>
              </a:rPr>
              <a:t> de </a:t>
            </a:r>
            <a:r>
              <a:rPr lang="es-ES" sz="1200" dirty="0" err="1">
                <a:solidFill>
                  <a:srgbClr val="002060"/>
                </a:solidFill>
              </a:rPr>
              <a:t>miocardiopatia</a:t>
            </a:r>
            <a:r>
              <a:rPr lang="es-ES" sz="1200" dirty="0">
                <a:solidFill>
                  <a:srgbClr val="002060"/>
                </a:solidFill>
              </a:rPr>
              <a:t>:</a:t>
            </a:r>
          </a:p>
          <a:p>
            <a:r>
              <a:rPr lang="es-ES" sz="1200" dirty="0">
                <a:solidFill>
                  <a:srgbClr val="002060"/>
                </a:solidFill>
              </a:rPr>
              <a:t>    *</a:t>
            </a:r>
            <a:r>
              <a:rPr lang="es-ES" sz="1200" dirty="0" err="1">
                <a:solidFill>
                  <a:srgbClr val="002060"/>
                </a:solidFill>
              </a:rPr>
              <a:t>Caiguda</a:t>
            </a:r>
            <a:r>
              <a:rPr lang="es-ES" sz="1200" dirty="0">
                <a:solidFill>
                  <a:srgbClr val="002060"/>
                </a:solidFill>
              </a:rPr>
              <a:t> FEVE&gt;10% </a:t>
            </a:r>
            <a:r>
              <a:rPr lang="es-ES" sz="1200" dirty="0" err="1">
                <a:solidFill>
                  <a:srgbClr val="002060"/>
                </a:solidFill>
              </a:rPr>
              <a:t>quedant</a:t>
            </a:r>
            <a:r>
              <a:rPr lang="es-ES" sz="1200" dirty="0">
                <a:solidFill>
                  <a:srgbClr val="002060"/>
                </a:solidFill>
              </a:rPr>
              <a:t> FEVE&lt;50%</a:t>
            </a:r>
          </a:p>
          <a:p>
            <a:r>
              <a:rPr lang="es-ES" sz="1200" dirty="0">
                <a:solidFill>
                  <a:srgbClr val="002060"/>
                </a:solidFill>
              </a:rPr>
              <a:t>    * </a:t>
            </a:r>
            <a:r>
              <a:rPr lang="es-ES" sz="1200" dirty="0" err="1">
                <a:solidFill>
                  <a:srgbClr val="002060"/>
                </a:solidFill>
              </a:rPr>
              <a:t>Increment</a:t>
            </a:r>
            <a:r>
              <a:rPr lang="es-ES" sz="1200" dirty="0">
                <a:solidFill>
                  <a:srgbClr val="002060"/>
                </a:solidFill>
              </a:rPr>
              <a:t> VTDVE &gt; 10%</a:t>
            </a:r>
          </a:p>
          <a:p>
            <a:r>
              <a:rPr lang="es-ES" sz="1200" dirty="0">
                <a:solidFill>
                  <a:srgbClr val="002060"/>
                </a:solidFill>
              </a:rPr>
              <a:t>    * </a:t>
            </a:r>
            <a:r>
              <a:rPr lang="es-ES" sz="1200" dirty="0" err="1">
                <a:solidFill>
                  <a:srgbClr val="002060"/>
                </a:solidFill>
              </a:rPr>
              <a:t>Augment</a:t>
            </a:r>
            <a:r>
              <a:rPr lang="es-ES" sz="1200" dirty="0">
                <a:solidFill>
                  <a:srgbClr val="002060"/>
                </a:solidFill>
              </a:rPr>
              <a:t> x2 </a:t>
            </a:r>
            <a:r>
              <a:rPr lang="es-ES" sz="1200" dirty="0" err="1">
                <a:solidFill>
                  <a:srgbClr val="002060"/>
                </a:solidFill>
              </a:rPr>
              <a:t>NTproBNP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>
                <a:solidFill>
                  <a:srgbClr val="002060"/>
                </a:solidFill>
              </a:rPr>
              <a:t>fins</a:t>
            </a:r>
            <a:r>
              <a:rPr lang="es-ES" sz="1200" dirty="0">
                <a:solidFill>
                  <a:srgbClr val="002060"/>
                </a:solidFill>
              </a:rPr>
              <a:t> a &gt;400ng/L</a:t>
            </a:r>
          </a:p>
          <a:p>
            <a:r>
              <a:rPr lang="es-ES" sz="1200" dirty="0">
                <a:solidFill>
                  <a:srgbClr val="002060"/>
                </a:solidFill>
              </a:rPr>
              <a:t>     *IC clínica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3548427A-E31C-4A2E-BB02-415DBD6377C3}"/>
              </a:ext>
            </a:extLst>
          </p:cNvPr>
          <p:cNvSpPr txBox="1"/>
          <p:nvPr/>
        </p:nvSpPr>
        <p:spPr>
          <a:xfrm>
            <a:off x="172768" y="963305"/>
            <a:ext cx="3463128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002060"/>
                </a:solidFill>
              </a:rPr>
              <a:t>Median age: 55 years (IQR 45 to 64). 34 (67%) men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00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002060"/>
                </a:solidFill>
              </a:rPr>
              <a:t>At first diagnosis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002060"/>
                </a:solidFill>
              </a:rPr>
              <a:t>Median LVEF: 25% (IQR 20 to 33)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002060"/>
                </a:solidFill>
              </a:rPr>
              <a:t>Median time from diagnosis: 4.9 yrs (IQR: 2.1 to 8.3)</a:t>
            </a:r>
            <a:r>
              <a:rPr lang="en-GB" sz="1000"/>
              <a:t> </a:t>
            </a:r>
            <a:endParaRPr lang="en-GB" sz="1000" dirty="0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7D41A81C-AA1A-47FC-B002-5C79A6577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93245"/>
            <a:ext cx="5097287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7CA65D3-6E85-4F4B-87F1-AE36B1B51432}"/>
              </a:ext>
            </a:extLst>
          </p:cNvPr>
          <p:cNvSpPr txBox="1"/>
          <p:nvPr/>
        </p:nvSpPr>
        <p:spPr>
          <a:xfrm>
            <a:off x="3779912" y="963305"/>
            <a:ext cx="309634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</a:rPr>
              <a:t>At enrolment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</a:rPr>
              <a:t>All in sinus rhythm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</a:rPr>
              <a:t>Median LVEF: 60% (IQR 55 to 64)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</a:rPr>
              <a:t>Median NT-pro-BNP: 72ng/L (IQR 39 to 135)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34CC7CA-9D64-4A35-8486-7515C3AC98D2}"/>
              </a:ext>
            </a:extLst>
          </p:cNvPr>
          <p:cNvSpPr txBox="1"/>
          <p:nvPr/>
        </p:nvSpPr>
        <p:spPr>
          <a:xfrm>
            <a:off x="7243040" y="963305"/>
            <a:ext cx="1728192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</a:rPr>
              <a:t>All patients on </a:t>
            </a:r>
            <a:r>
              <a:rPr lang="en-GB" sz="1000" dirty="0" err="1">
                <a:solidFill>
                  <a:srgbClr val="002060"/>
                </a:solidFill>
              </a:rPr>
              <a:t>ACEi</a:t>
            </a:r>
            <a:r>
              <a:rPr lang="en-GB" sz="1000" dirty="0">
                <a:solidFill>
                  <a:srgbClr val="002060"/>
                </a:solidFill>
              </a:rPr>
              <a:t>/ARB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</a:rPr>
              <a:t>45 (88%) on beta-blocker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</a:rPr>
              <a:t>24 (47%) on MRA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</a:rPr>
              <a:t>6 (12%) on loop diuretic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002060"/>
              </a:solidFill>
            </a:endParaRP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060"/>
                </a:solidFill>
              </a:rPr>
              <a:t>1 </a:t>
            </a:r>
            <a:r>
              <a:rPr lang="en-GB" sz="1000" dirty="0" err="1">
                <a:solidFill>
                  <a:srgbClr val="002060"/>
                </a:solidFill>
              </a:rPr>
              <a:t>pt</a:t>
            </a:r>
            <a:r>
              <a:rPr lang="en-GB" sz="1000" dirty="0">
                <a:solidFill>
                  <a:srgbClr val="002060"/>
                </a:solidFill>
              </a:rPr>
              <a:t> had CRT-D and 1 </a:t>
            </a:r>
            <a:r>
              <a:rPr lang="en-GB" sz="1000" dirty="0" err="1">
                <a:solidFill>
                  <a:srgbClr val="002060"/>
                </a:solidFill>
              </a:rPr>
              <a:t>pt</a:t>
            </a:r>
            <a:r>
              <a:rPr lang="en-GB" sz="1000" dirty="0">
                <a:solidFill>
                  <a:srgbClr val="002060"/>
                </a:solidFill>
              </a:rPr>
              <a:t> an ICD in situ  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3982BE65-BBC2-4B98-902E-8940D9F38548}"/>
              </a:ext>
            </a:extLst>
          </p:cNvPr>
          <p:cNvSpPr txBox="1"/>
          <p:nvPr/>
        </p:nvSpPr>
        <p:spPr>
          <a:xfrm>
            <a:off x="395536" y="5445224"/>
            <a:ext cx="853244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El 40% </a:t>
            </a:r>
            <a:r>
              <a:rPr lang="en-GB" dirty="0" err="1">
                <a:solidFill>
                  <a:srgbClr val="002060"/>
                </a:solidFill>
              </a:rPr>
              <a:t>dels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pacients</a:t>
            </a:r>
            <a:r>
              <a:rPr lang="en-GB" dirty="0">
                <a:solidFill>
                  <a:srgbClr val="002060"/>
                </a:solidFill>
              </a:rPr>
              <a:t> van </a:t>
            </a:r>
            <a:r>
              <a:rPr lang="en-GB" dirty="0" err="1">
                <a:solidFill>
                  <a:srgbClr val="002060"/>
                </a:solidFill>
              </a:rPr>
              <a:t>presentar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l’end</a:t>
            </a:r>
            <a:r>
              <a:rPr lang="en-GB" dirty="0">
                <a:solidFill>
                  <a:srgbClr val="002060"/>
                </a:solidFill>
              </a:rPr>
              <a:t> point primary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Només</a:t>
            </a:r>
            <a:r>
              <a:rPr lang="en-US" dirty="0">
                <a:solidFill>
                  <a:srgbClr val="002060"/>
                </a:solidFill>
              </a:rPr>
              <a:t> el 50% </a:t>
            </a:r>
            <a:r>
              <a:rPr lang="en-US" dirty="0" err="1">
                <a:solidFill>
                  <a:srgbClr val="002060"/>
                </a:solidFill>
              </a:rPr>
              <a:t>dels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pacients</a:t>
            </a:r>
            <a:r>
              <a:rPr lang="en-US" dirty="0">
                <a:solidFill>
                  <a:srgbClr val="002060"/>
                </a:solidFill>
              </a:rPr>
              <a:t> van </a:t>
            </a:r>
            <a:r>
              <a:rPr lang="en-US" dirty="0" err="1">
                <a:solidFill>
                  <a:srgbClr val="002060"/>
                </a:solidFill>
              </a:rPr>
              <a:t>completar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l’estudi</a:t>
            </a:r>
            <a:r>
              <a:rPr lang="en-US" dirty="0">
                <a:solidFill>
                  <a:srgbClr val="002060"/>
                </a:solidFill>
              </a:rPr>
              <a:t> sense haver de </a:t>
            </a:r>
            <a:r>
              <a:rPr lang="en-US" dirty="0" err="1">
                <a:solidFill>
                  <a:srgbClr val="002060"/>
                </a:solidFill>
              </a:rPr>
              <a:t>reiniciar</a:t>
            </a:r>
            <a:r>
              <a:rPr lang="en-US" dirty="0">
                <a:solidFill>
                  <a:srgbClr val="002060"/>
                </a:solidFill>
              </a:rPr>
              <a:t> el </a:t>
            </a:r>
            <a:r>
              <a:rPr lang="en-US" dirty="0" err="1">
                <a:solidFill>
                  <a:srgbClr val="002060"/>
                </a:solidFill>
              </a:rPr>
              <a:t>tractament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CE910BB0-D65F-4DD1-94E0-5BAA58E11296}"/>
              </a:ext>
            </a:extLst>
          </p:cNvPr>
          <p:cNvSpPr txBox="1"/>
          <p:nvPr/>
        </p:nvSpPr>
        <p:spPr>
          <a:xfrm>
            <a:off x="471144" y="6381328"/>
            <a:ext cx="835607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Until robust predictors of relapse are defined, treatment should continue indefinitely.</a:t>
            </a:r>
            <a:endParaRPr lang="es-ES" dirty="0"/>
          </a:p>
        </p:txBody>
      </p:sp>
      <p:sp>
        <p:nvSpPr>
          <p:cNvPr id="12" name="QuadreDeText 2">
            <a:extLst>
              <a:ext uri="{FF2B5EF4-FFF2-40B4-BE49-F238E27FC236}">
                <a16:creationId xmlns="" xmlns:a16="http://schemas.microsoft.com/office/drawing/2014/main" id="{BA023975-D27E-4145-B842-859D143431F0}"/>
              </a:ext>
            </a:extLst>
          </p:cNvPr>
          <p:cNvSpPr txBox="1"/>
          <p:nvPr/>
        </p:nvSpPr>
        <p:spPr>
          <a:xfrm>
            <a:off x="5269246" y="55657"/>
            <a:ext cx="3848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>
                <a:solidFill>
                  <a:schemeClr val="bg1">
                    <a:lumMod val="50000"/>
                  </a:schemeClr>
                </a:solidFill>
              </a:rPr>
              <a:t>Damman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 K et al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JACC Heart Fail. 2018 Jun;6(6):489-498.</a:t>
            </a:r>
            <a:r>
              <a:rPr lang="en-US" sz="1200" dirty="0"/>
              <a:t> </a:t>
            </a:r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3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adreDeText 2">
            <a:extLst>
              <a:ext uri="{FF2B5EF4-FFF2-40B4-BE49-F238E27FC236}">
                <a16:creationId xmlns="" xmlns:a16="http://schemas.microsoft.com/office/drawing/2014/main" id="{EDDB6CAE-B215-43DA-B9F2-1276313335CE}"/>
              </a:ext>
            </a:extLst>
          </p:cNvPr>
          <p:cNvSpPr txBox="1"/>
          <p:nvPr/>
        </p:nvSpPr>
        <p:spPr>
          <a:xfrm>
            <a:off x="5220072" y="6536377"/>
            <a:ext cx="389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J.Lupon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Am Coll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Cardiol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2018 Aug 7;72(6):591-601.</a:t>
            </a:r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tge 1" descr="Supplementary Figure 2.tif">
            <a:extLst>
              <a:ext uri="{FF2B5EF4-FFF2-40B4-BE49-F238E27FC236}">
                <a16:creationId xmlns="" xmlns:a16="http://schemas.microsoft.com/office/drawing/2014/main" id="{C5A61B47-A847-417A-9F84-34196D8DA4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157170"/>
            <a:ext cx="3888432" cy="257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tge 5" descr="Supplementary Figure 1.tif">
            <a:extLst>
              <a:ext uri="{FF2B5EF4-FFF2-40B4-BE49-F238E27FC236}">
                <a16:creationId xmlns="" xmlns:a16="http://schemas.microsoft.com/office/drawing/2014/main" id="{1FDB2DA3-74B9-4698-B60F-EA04BE4EFF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01008"/>
            <a:ext cx="447486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2 Marcador de contenido">
            <a:extLst>
              <a:ext uri="{FF2B5EF4-FFF2-40B4-BE49-F238E27FC236}">
                <a16:creationId xmlns="" xmlns:a16="http://schemas.microsoft.com/office/drawing/2014/main" id="{44AB2FA0-F4B3-46C1-BE81-965431BD2E52}"/>
              </a:ext>
            </a:extLst>
          </p:cNvPr>
          <p:cNvSpPr txBox="1">
            <a:spLocks/>
          </p:cNvSpPr>
          <p:nvPr/>
        </p:nvSpPr>
        <p:spPr>
          <a:xfrm>
            <a:off x="395536" y="5433525"/>
            <a:ext cx="8003232" cy="10198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/>
              <a:t>Estudi</a:t>
            </a:r>
            <a:r>
              <a:rPr lang="es-ES" sz="1600" dirty="0"/>
              <a:t> </a:t>
            </a:r>
            <a:r>
              <a:rPr lang="es-ES" sz="1600" dirty="0" err="1"/>
              <a:t>unicèntric</a:t>
            </a:r>
            <a:r>
              <a:rPr lang="es-ES" sz="1600" dirty="0"/>
              <a:t> 1160 </a:t>
            </a:r>
            <a:r>
              <a:rPr lang="es-ES" sz="1600" dirty="0" err="1"/>
              <a:t>pacients</a:t>
            </a:r>
            <a:r>
              <a:rPr lang="es-ES" sz="1600" dirty="0"/>
              <a:t> FEVE&lt;49%</a:t>
            </a:r>
          </a:p>
          <a:p>
            <a:r>
              <a:rPr lang="es-ES" sz="1600" dirty="0" err="1"/>
              <a:t>Seguiment</a:t>
            </a:r>
            <a:r>
              <a:rPr lang="es-ES" sz="1600" dirty="0"/>
              <a:t> </a:t>
            </a:r>
            <a:r>
              <a:rPr lang="es-ES" sz="1600" dirty="0" err="1"/>
              <a:t>amb</a:t>
            </a:r>
            <a:r>
              <a:rPr lang="es-ES" sz="1600" dirty="0"/>
              <a:t> ecocardiograma a 15 </a:t>
            </a:r>
            <a:r>
              <a:rPr lang="es-ES" sz="1600" dirty="0" err="1"/>
              <a:t>anys</a:t>
            </a:r>
            <a:endParaRPr lang="es-ES" sz="1600" dirty="0"/>
          </a:p>
          <a:p>
            <a:r>
              <a:rPr lang="es-ES" sz="1600" dirty="0"/>
              <a:t>Total de 4183 </a:t>
            </a:r>
            <a:r>
              <a:rPr lang="es-ES" sz="1600" dirty="0" err="1"/>
              <a:t>ecocardiogrames</a:t>
            </a:r>
            <a:endParaRPr lang="es-ES" sz="160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91A1DEF-BA84-4481-8F60-AAF5C83CD1A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2125" y="44624"/>
            <a:ext cx="6019749" cy="150046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EBB8080-E3B3-44A7-BF87-B379967AE634}"/>
              </a:ext>
            </a:extLst>
          </p:cNvPr>
          <p:cNvSpPr/>
          <p:nvPr/>
        </p:nvSpPr>
        <p:spPr>
          <a:xfrm>
            <a:off x="1115616" y="1990581"/>
            <a:ext cx="748883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err="1"/>
              <a:t>Analitzar</a:t>
            </a:r>
            <a:r>
              <a:rPr lang="es-ES" dirty="0"/>
              <a:t> el </a:t>
            </a:r>
            <a:r>
              <a:rPr lang="es-ES" dirty="0" err="1"/>
              <a:t>comportament</a:t>
            </a:r>
            <a:r>
              <a:rPr lang="es-ES" dirty="0"/>
              <a:t> de la FEVE a </a:t>
            </a:r>
            <a:r>
              <a:rPr lang="es-ES" dirty="0" err="1"/>
              <a:t>llarg</a:t>
            </a:r>
            <a:r>
              <a:rPr lang="es-ES" dirty="0"/>
              <a:t> </a:t>
            </a:r>
            <a:r>
              <a:rPr lang="es-ES" dirty="0" err="1"/>
              <a:t>plaç</a:t>
            </a:r>
            <a:r>
              <a:rPr lang="es-ES" dirty="0"/>
              <a:t> en </a:t>
            </a:r>
            <a:r>
              <a:rPr lang="es-ES" dirty="0" err="1"/>
              <a:t>pacients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FEr</a:t>
            </a:r>
            <a:r>
              <a:rPr lang="es-ES" dirty="0"/>
              <a:t> i </a:t>
            </a:r>
            <a:r>
              <a:rPr lang="es-ES" dirty="0" err="1"/>
              <a:t>FEmr</a:t>
            </a:r>
            <a:r>
              <a:rPr lang="es-ES" dirty="0"/>
              <a:t> </a:t>
            </a:r>
            <a:r>
              <a:rPr lang="es-ES" dirty="0" err="1"/>
              <a:t>tractats</a:t>
            </a:r>
            <a:r>
              <a:rPr lang="es-ES" dirty="0"/>
              <a:t> </a:t>
            </a:r>
            <a:r>
              <a:rPr lang="es-ES" dirty="0" err="1"/>
              <a:t>segons</a:t>
            </a:r>
            <a:r>
              <a:rPr lang="es-ES" dirty="0"/>
              <a:t> les guíes de </a:t>
            </a:r>
            <a:r>
              <a:rPr lang="es-ES" dirty="0" err="1"/>
              <a:t>pràctica</a:t>
            </a:r>
            <a:r>
              <a:rPr lang="es-ES" dirty="0"/>
              <a:t> clínica </a:t>
            </a:r>
          </a:p>
        </p:txBody>
      </p:sp>
    </p:spTree>
    <p:extLst>
      <p:ext uri="{BB962C8B-B14F-4D97-AF65-F5344CB8AC3E}">
        <p14:creationId xmlns:p14="http://schemas.microsoft.com/office/powerpoint/2010/main" val="27268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Figure 1A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5215320" cy="4104456"/>
          </a:xfrm>
          <a:prstGeom prst="rect">
            <a:avLst/>
          </a:prstGeom>
        </p:spPr>
      </p:pic>
      <p:sp>
        <p:nvSpPr>
          <p:cNvPr id="10" name="QuadreDeText 2">
            <a:extLst>
              <a:ext uri="{FF2B5EF4-FFF2-40B4-BE49-F238E27FC236}">
                <a16:creationId xmlns="" xmlns:a16="http://schemas.microsoft.com/office/drawing/2014/main" id="{08C3110B-7A06-410D-A118-425B8D0482AA}"/>
              </a:ext>
            </a:extLst>
          </p:cNvPr>
          <p:cNvSpPr txBox="1"/>
          <p:nvPr/>
        </p:nvSpPr>
        <p:spPr>
          <a:xfrm>
            <a:off x="5220072" y="6536377"/>
            <a:ext cx="389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J.Lupon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Am Coll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Cardiol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2018 Aug 7;72(6):591-601.</a:t>
            </a:r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ángulo 6">
            <a:extLst>
              <a:ext uri="{FF2B5EF4-FFF2-40B4-BE49-F238E27FC236}">
                <a16:creationId xmlns="" xmlns:a16="http://schemas.microsoft.com/office/drawing/2014/main" id="{69B005A3-52D7-4640-8709-44CFB0D18F76}"/>
              </a:ext>
            </a:extLst>
          </p:cNvPr>
          <p:cNvSpPr/>
          <p:nvPr/>
        </p:nvSpPr>
        <p:spPr>
          <a:xfrm>
            <a:off x="0" y="692696"/>
            <a:ext cx="9144000" cy="777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60848"/>
            <a:ext cx="3250772" cy="279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ítulo 1">
            <a:extLst>
              <a:ext uri="{FF2B5EF4-FFF2-40B4-BE49-F238E27FC236}">
                <a16:creationId xmlns="" xmlns:a16="http://schemas.microsoft.com/office/drawing/2014/main" id="{BC6AEACB-B9DE-40BB-BAFA-46147418803E}"/>
              </a:ext>
            </a:extLst>
          </p:cNvPr>
          <p:cNvSpPr txBox="1">
            <a:spLocks/>
          </p:cNvSpPr>
          <p:nvPr/>
        </p:nvSpPr>
        <p:spPr>
          <a:xfrm>
            <a:off x="179512" y="99887"/>
            <a:ext cx="8229600" cy="5845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RESULTATS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24CE0F59-F31A-46F3-B855-944E6F4E36B4}"/>
              </a:ext>
            </a:extLst>
          </p:cNvPr>
          <p:cNvSpPr txBox="1"/>
          <p:nvPr/>
        </p:nvSpPr>
        <p:spPr>
          <a:xfrm>
            <a:off x="1907704" y="5877272"/>
            <a:ext cx="19442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/>
              <a:t>72% </a:t>
            </a:r>
            <a:r>
              <a:rPr lang="es-ES" sz="1200" dirty="0" err="1"/>
              <a:t>mortalitat</a:t>
            </a:r>
            <a:r>
              <a:rPr lang="es-ES" sz="1200" dirty="0"/>
              <a:t> </a:t>
            </a:r>
            <a:r>
              <a:rPr lang="es-ES" sz="1200" dirty="0" err="1"/>
              <a:t>als</a:t>
            </a:r>
            <a:r>
              <a:rPr lang="es-ES" sz="1200" dirty="0"/>
              <a:t> 15 </a:t>
            </a:r>
            <a:r>
              <a:rPr lang="es-ES" sz="1200" dirty="0" err="1"/>
              <a:t>anys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81704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4DC36C1-9E1C-4DAC-B89B-C16D14B34B24}"/>
              </a:ext>
            </a:extLst>
          </p:cNvPr>
          <p:cNvSpPr/>
          <p:nvPr/>
        </p:nvSpPr>
        <p:spPr>
          <a:xfrm>
            <a:off x="0" y="692696"/>
            <a:ext cx="9144000" cy="777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0070C0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0FAD690D-5A66-4193-8465-CA2C70747AD5}"/>
              </a:ext>
            </a:extLst>
          </p:cNvPr>
          <p:cNvSpPr txBox="1">
            <a:spLocks/>
          </p:cNvSpPr>
          <p:nvPr/>
        </p:nvSpPr>
        <p:spPr>
          <a:xfrm>
            <a:off x="179512" y="99887"/>
            <a:ext cx="8229600" cy="5845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RESULTATS</a:t>
            </a:r>
          </a:p>
        </p:txBody>
      </p:sp>
      <p:pic>
        <p:nvPicPr>
          <p:cNvPr id="5" name="Imatge 2" descr="Figure 2A.tif">
            <a:extLst>
              <a:ext uri="{FF2B5EF4-FFF2-40B4-BE49-F238E27FC236}">
                <a16:creationId xmlns="" xmlns:a16="http://schemas.microsoft.com/office/drawing/2014/main" id="{DBE7C273-03C0-4DA0-9542-2B38FEA7C5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2128"/>
          <a:stretch>
            <a:fillRect/>
          </a:stretch>
        </p:blipFill>
        <p:spPr>
          <a:xfrm>
            <a:off x="179512" y="4175380"/>
            <a:ext cx="3907445" cy="2565988"/>
          </a:xfrm>
          <a:prstGeom prst="rect">
            <a:avLst/>
          </a:prstGeom>
        </p:spPr>
      </p:pic>
      <p:pic>
        <p:nvPicPr>
          <p:cNvPr id="6" name="Imatge 4" descr="Figure 1B.tif">
            <a:extLst>
              <a:ext uri="{FF2B5EF4-FFF2-40B4-BE49-F238E27FC236}">
                <a16:creationId xmlns="" xmlns:a16="http://schemas.microsoft.com/office/drawing/2014/main" id="{A35B4AFA-E8B4-4557-AC85-8573D3F7EC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982"/>
          <a:stretch>
            <a:fillRect/>
          </a:stretch>
        </p:blipFill>
        <p:spPr>
          <a:xfrm>
            <a:off x="4932040" y="980728"/>
            <a:ext cx="3790512" cy="2664296"/>
          </a:xfrm>
          <a:prstGeom prst="rect">
            <a:avLst/>
          </a:prstGeom>
        </p:spPr>
      </p:pic>
      <p:pic>
        <p:nvPicPr>
          <p:cNvPr id="8" name="Imatge 1" descr="Sexe&#10;">
            <a:extLst>
              <a:ext uri="{FF2B5EF4-FFF2-40B4-BE49-F238E27FC236}">
                <a16:creationId xmlns="" xmlns:a16="http://schemas.microsoft.com/office/drawing/2014/main" id="{519E682B-BAA6-4C8C-8423-400DF3B6544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023" y="1022888"/>
            <a:ext cx="4360523" cy="2550128"/>
          </a:xfrm>
          <a:prstGeom prst="rect">
            <a:avLst/>
          </a:prstGeom>
        </p:spPr>
      </p:pic>
      <p:sp>
        <p:nvSpPr>
          <p:cNvPr id="11" name="QuadreDeText 6">
            <a:extLst>
              <a:ext uri="{FF2B5EF4-FFF2-40B4-BE49-F238E27FC236}">
                <a16:creationId xmlns="" xmlns:a16="http://schemas.microsoft.com/office/drawing/2014/main" id="{5DE080F9-DC97-4819-98C6-D6A9021CE67D}"/>
              </a:ext>
            </a:extLst>
          </p:cNvPr>
          <p:cNvSpPr txBox="1"/>
          <p:nvPr/>
        </p:nvSpPr>
        <p:spPr>
          <a:xfrm>
            <a:off x="2090719" y="897142"/>
            <a:ext cx="517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Sexe</a:t>
            </a:r>
          </a:p>
        </p:txBody>
      </p:sp>
      <p:sp>
        <p:nvSpPr>
          <p:cNvPr id="12" name="QuadreDeText 6">
            <a:extLst>
              <a:ext uri="{FF2B5EF4-FFF2-40B4-BE49-F238E27FC236}">
                <a16:creationId xmlns="" xmlns:a16="http://schemas.microsoft.com/office/drawing/2014/main" id="{19A82695-6A4B-4716-93EE-7B5FC4D0F0FB}"/>
              </a:ext>
            </a:extLst>
          </p:cNvPr>
          <p:cNvSpPr txBox="1"/>
          <p:nvPr/>
        </p:nvSpPr>
        <p:spPr>
          <a:xfrm>
            <a:off x="611560" y="4057327"/>
            <a:ext cx="2835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/>
              <a:t>Etiologia</a:t>
            </a:r>
            <a:r>
              <a:rPr lang="es-ES" sz="1400" dirty="0"/>
              <a:t> </a:t>
            </a:r>
            <a:r>
              <a:rPr lang="es-ES" sz="1400" dirty="0" err="1"/>
              <a:t>isquèmica</a:t>
            </a:r>
            <a:r>
              <a:rPr lang="es-ES" sz="1400" dirty="0"/>
              <a:t> vs. no </a:t>
            </a:r>
            <a:r>
              <a:rPr lang="es-ES" sz="1400" dirty="0" err="1"/>
              <a:t>isquèmica</a:t>
            </a:r>
            <a:endParaRPr lang="es-ES" sz="1400" dirty="0"/>
          </a:p>
        </p:txBody>
      </p:sp>
      <p:sp>
        <p:nvSpPr>
          <p:cNvPr id="13" name="QuadreDeText 6">
            <a:extLst>
              <a:ext uri="{FF2B5EF4-FFF2-40B4-BE49-F238E27FC236}">
                <a16:creationId xmlns="" xmlns:a16="http://schemas.microsoft.com/office/drawing/2014/main" id="{E0C098BD-FC90-4096-B3D2-F03738A4BC4E}"/>
              </a:ext>
            </a:extLst>
          </p:cNvPr>
          <p:cNvSpPr txBox="1"/>
          <p:nvPr/>
        </p:nvSpPr>
        <p:spPr>
          <a:xfrm>
            <a:off x="6275590" y="888975"/>
            <a:ext cx="1320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/>
              <a:t>Duració</a:t>
            </a:r>
            <a:r>
              <a:rPr lang="es-ES" sz="1400" dirty="0"/>
              <a:t> de la IC</a:t>
            </a:r>
          </a:p>
        </p:txBody>
      </p:sp>
      <p:pic>
        <p:nvPicPr>
          <p:cNvPr id="14" name="Imatge 3" descr="Figure 2B.tif">
            <a:extLst>
              <a:ext uri="{FF2B5EF4-FFF2-40B4-BE49-F238E27FC236}">
                <a16:creationId xmlns="" xmlns:a16="http://schemas.microsoft.com/office/drawing/2014/main" id="{A7050D95-8FC1-4227-8CED-051D6903101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3983" y="3861048"/>
            <a:ext cx="4106489" cy="28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D86D19D-4B9D-4122-96F6-6C60FA3A97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3"/>
            <a:ext cx="3989333" cy="6246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25C5E1E-268A-40B2-ABB1-BCA468FB2508}"/>
              </a:ext>
            </a:extLst>
          </p:cNvPr>
          <p:cNvSpPr txBox="1"/>
          <p:nvPr/>
        </p:nvSpPr>
        <p:spPr>
          <a:xfrm>
            <a:off x="4211960" y="6669360"/>
            <a:ext cx="4932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</a:rPr>
              <a:t>Lupón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 et al. Circ Heart Fail.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2019;12:e005652. DOI: 10.1161/CIRCHEARTFAILURE.118.005652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615DA173-9785-41CD-9892-64AB05BFC5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05609"/>
            <a:ext cx="4110064" cy="49114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18CF6E7-7628-404C-801A-5F81CE4EA2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9994" y="2605235"/>
            <a:ext cx="3336246" cy="19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8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14F12F7-BA2C-46B9-B6A1-044B3731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89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800" b="1" dirty="0" err="1">
                <a:solidFill>
                  <a:schemeClr val="bg1">
                    <a:lumMod val="75000"/>
                  </a:schemeClr>
                </a:solidFill>
              </a:rPr>
              <a:t>Història</a:t>
            </a:r>
            <a:r>
              <a:rPr lang="es-ES" sz="1800" b="1" dirty="0">
                <a:solidFill>
                  <a:schemeClr val="bg1">
                    <a:lumMod val="75000"/>
                  </a:schemeClr>
                </a:solidFill>
              </a:rPr>
              <a:t> natural de la </a:t>
            </a:r>
            <a:r>
              <a:rPr lang="es-ES" sz="1800" b="1" dirty="0" err="1">
                <a:solidFill>
                  <a:schemeClr val="bg1">
                    <a:lumMod val="75000"/>
                  </a:schemeClr>
                </a:solidFill>
              </a:rPr>
              <a:t>malaltia</a:t>
            </a:r>
            <a:r>
              <a:rPr lang="es-ES" sz="1800" b="1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r>
              <a:rPr lang="es-ES" sz="1800" dirty="0" err="1">
                <a:solidFill>
                  <a:schemeClr val="bg1">
                    <a:lumMod val="75000"/>
                  </a:schemeClr>
                </a:solidFill>
              </a:rPr>
              <a:t>És</a:t>
            </a:r>
            <a:r>
              <a:rPr lang="es-ES" sz="1800" dirty="0">
                <a:solidFill>
                  <a:schemeClr val="bg1">
                    <a:lumMod val="75000"/>
                  </a:schemeClr>
                </a:solidFill>
              </a:rPr>
              <a:t> segur </a:t>
            </a:r>
            <a:r>
              <a:rPr lang="es-ES" sz="1800" dirty="0" err="1">
                <a:solidFill>
                  <a:schemeClr val="bg1">
                    <a:lumMod val="75000"/>
                  </a:schemeClr>
                </a:solidFill>
              </a:rPr>
              <a:t>suspendre</a:t>
            </a:r>
            <a:r>
              <a:rPr lang="es-ES" sz="1800" dirty="0">
                <a:solidFill>
                  <a:schemeClr val="bg1">
                    <a:lumMod val="75000"/>
                  </a:schemeClr>
                </a:solidFill>
              </a:rPr>
              <a:t> el </a:t>
            </a:r>
            <a:r>
              <a:rPr lang="es-ES" sz="1800" dirty="0" err="1">
                <a:solidFill>
                  <a:schemeClr val="bg1">
                    <a:lumMod val="75000"/>
                  </a:schemeClr>
                </a:solidFill>
              </a:rPr>
              <a:t>tractament</a:t>
            </a:r>
            <a:r>
              <a:rPr lang="es-ES" sz="1800" dirty="0">
                <a:solidFill>
                  <a:schemeClr val="bg1">
                    <a:lumMod val="75000"/>
                  </a:schemeClr>
                </a:solidFill>
              </a:rPr>
              <a:t> de la IC?</a:t>
            </a:r>
          </a:p>
          <a:p>
            <a:r>
              <a:rPr lang="es-ES" sz="1800" dirty="0" err="1">
                <a:solidFill>
                  <a:schemeClr val="bg1">
                    <a:lumMod val="75000"/>
                  </a:schemeClr>
                </a:solidFill>
              </a:rPr>
              <a:t>Evolució</a:t>
            </a:r>
            <a:r>
              <a:rPr lang="es-ES" sz="1800" dirty="0">
                <a:solidFill>
                  <a:schemeClr val="bg1">
                    <a:lumMod val="75000"/>
                  </a:schemeClr>
                </a:solidFill>
              </a:rPr>
              <a:t> FEVE a </a:t>
            </a:r>
            <a:r>
              <a:rPr lang="es-ES" sz="1800" dirty="0" err="1">
                <a:solidFill>
                  <a:schemeClr val="bg1">
                    <a:lumMod val="75000"/>
                  </a:schemeClr>
                </a:solidFill>
              </a:rPr>
              <a:t>llarg</a:t>
            </a:r>
            <a:r>
              <a:rPr lang="es-E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bg1">
                    <a:lumMod val="75000"/>
                  </a:schemeClr>
                </a:solidFill>
              </a:rPr>
              <a:t>plaç</a:t>
            </a:r>
            <a:r>
              <a:rPr lang="es-ES" sz="1800" dirty="0">
                <a:solidFill>
                  <a:schemeClr val="bg1">
                    <a:lumMod val="75000"/>
                  </a:schemeClr>
                </a:solidFill>
              </a:rPr>
              <a:t>? 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b="1" dirty="0" err="1"/>
              <a:t>Tractament</a:t>
            </a:r>
            <a:r>
              <a:rPr lang="es-ES" sz="1800" b="1" dirty="0"/>
              <a:t> </a:t>
            </a:r>
            <a:r>
              <a:rPr lang="es-ES" sz="1800" b="1" dirty="0" err="1"/>
              <a:t>farmacologic</a:t>
            </a:r>
            <a:r>
              <a:rPr lang="es-ES" sz="1800" b="1" dirty="0"/>
              <a:t>:</a:t>
            </a:r>
          </a:p>
          <a:p>
            <a:r>
              <a:rPr lang="es-ES" sz="1800" dirty="0" err="1"/>
              <a:t>Diürètics</a:t>
            </a:r>
            <a:r>
              <a:rPr lang="es-ES" sz="1800" dirty="0"/>
              <a:t>: </a:t>
            </a:r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err="1"/>
              <a:t>Document</a:t>
            </a:r>
            <a:r>
              <a:rPr lang="es-ES" sz="1800" dirty="0"/>
              <a:t> de </a:t>
            </a:r>
            <a:r>
              <a:rPr lang="es-ES" sz="1800" dirty="0" err="1"/>
              <a:t>consens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err="1"/>
              <a:t>És</a:t>
            </a:r>
            <a:r>
              <a:rPr lang="es-ES" sz="1800" dirty="0"/>
              <a:t> segur </a:t>
            </a:r>
            <a:r>
              <a:rPr lang="es-ES" sz="1800" dirty="0" err="1"/>
              <a:t>suspendre’ls</a:t>
            </a:r>
            <a:r>
              <a:rPr lang="es-ES" sz="1800" dirty="0"/>
              <a:t>?</a:t>
            </a:r>
          </a:p>
          <a:p>
            <a:pPr marL="0" indent="0">
              <a:buNone/>
            </a:pPr>
            <a:r>
              <a:rPr lang="es-ES" sz="1800" dirty="0"/>
              <a:t>	</a:t>
            </a:r>
          </a:p>
          <a:p>
            <a:r>
              <a:rPr lang="es-ES" sz="1800" dirty="0" err="1"/>
              <a:t>Sacubitril</a:t>
            </a:r>
            <a:r>
              <a:rPr lang="es-ES" sz="1800" dirty="0"/>
              <a:t>/</a:t>
            </a:r>
            <a:r>
              <a:rPr lang="es-ES" sz="1800" dirty="0" err="1"/>
              <a:t>Valsartan</a:t>
            </a:r>
            <a:r>
              <a:rPr lang="es-ES" sz="1800" dirty="0"/>
              <a:t>: </a:t>
            </a:r>
          </a:p>
          <a:p>
            <a:pPr marL="914400" lvl="2" indent="0">
              <a:buNone/>
            </a:pPr>
            <a:r>
              <a:rPr lang="es-ES" sz="1800" dirty="0" err="1"/>
              <a:t>Subestudi</a:t>
            </a:r>
            <a:r>
              <a:rPr lang="es-ES" sz="1800" dirty="0"/>
              <a:t> reducción </a:t>
            </a:r>
            <a:r>
              <a:rPr lang="es-ES" sz="1800" dirty="0" err="1"/>
              <a:t>diürètics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err="1"/>
              <a:t>Subestudi</a:t>
            </a:r>
            <a:r>
              <a:rPr lang="es-ES" sz="1800" dirty="0"/>
              <a:t> renal</a:t>
            </a:r>
          </a:p>
          <a:p>
            <a:pPr marL="0" indent="0">
              <a:buNone/>
            </a:pPr>
            <a:r>
              <a:rPr lang="es-ES" sz="1800" dirty="0"/>
              <a:t>	</a:t>
            </a:r>
            <a:r>
              <a:rPr lang="es-ES" sz="1800" dirty="0" err="1"/>
              <a:t>Subestudi</a:t>
            </a:r>
            <a:r>
              <a:rPr lang="es-ES" sz="1800" dirty="0"/>
              <a:t> en </a:t>
            </a:r>
            <a:r>
              <a:rPr lang="es-ES" sz="1800" dirty="0" err="1"/>
              <a:t>diabètics</a:t>
            </a:r>
            <a:endParaRPr lang="es-ES" sz="1800" dirty="0"/>
          </a:p>
          <a:p>
            <a:endParaRPr lang="es-ES" sz="1800" dirty="0"/>
          </a:p>
          <a:p>
            <a:r>
              <a:rPr lang="es-ES" sz="1800" dirty="0"/>
              <a:t>iSGLT2: </a:t>
            </a:r>
          </a:p>
          <a:p>
            <a:pPr marL="0" indent="0">
              <a:buNone/>
            </a:pPr>
            <a:r>
              <a:rPr lang="es-ES" sz="1800" dirty="0"/>
              <a:t>	Tercer </a:t>
            </a:r>
            <a:r>
              <a:rPr lang="es-ES" sz="1800" dirty="0" err="1"/>
              <a:t>estudi</a:t>
            </a:r>
            <a:r>
              <a:rPr lang="es-ES" sz="1800" dirty="0"/>
              <a:t> CV, </a:t>
            </a:r>
            <a:r>
              <a:rPr lang="es-ES" sz="1800" dirty="0" err="1"/>
              <a:t>dapagliflozina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 Vida real: iSGT2 vs iDPP4</a:t>
            </a:r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285C2B1-809A-4BFD-BD5B-FC71324C110A}"/>
              </a:ext>
            </a:extLst>
          </p:cNvPr>
          <p:cNvSpPr/>
          <p:nvPr/>
        </p:nvSpPr>
        <p:spPr>
          <a:xfrm>
            <a:off x="0" y="830933"/>
            <a:ext cx="9144000" cy="777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0070C0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0A589E22-6AD9-479D-A776-10DB67C9DAF6}"/>
              </a:ext>
            </a:extLst>
          </p:cNvPr>
          <p:cNvSpPr txBox="1">
            <a:spLocks/>
          </p:cNvSpPr>
          <p:nvPr/>
        </p:nvSpPr>
        <p:spPr>
          <a:xfrm>
            <a:off x="179512" y="99887"/>
            <a:ext cx="8229600" cy="5845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s-ES" sz="32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què</a:t>
            </a:r>
            <a:r>
              <a:rPr lang="es-ES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32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parlarem</a:t>
            </a:r>
            <a:r>
              <a:rPr lang="es-ES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4029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3328</Words>
  <Application>Microsoft Office PowerPoint</Application>
  <PresentationFormat>Presentación en pantalla (4:3)</PresentationFormat>
  <Paragraphs>400</Paragraphs>
  <Slides>30</Slides>
  <Notes>15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ACTUALITZACIÓ INSUFICIÈNCIA CARDÍACA CRÒNICA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</dc:creator>
  <cp:lastModifiedBy>Helena Sanchez</cp:lastModifiedBy>
  <cp:revision>128</cp:revision>
  <dcterms:created xsi:type="dcterms:W3CDTF">2019-04-27T08:37:52Z</dcterms:created>
  <dcterms:modified xsi:type="dcterms:W3CDTF">2019-06-04T10:28:21Z</dcterms:modified>
</cp:coreProperties>
</file>